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65" r:id="rId2"/>
    <p:sldId id="468" r:id="rId3"/>
    <p:sldId id="469" r:id="rId4"/>
    <p:sldId id="488" r:id="rId5"/>
    <p:sldId id="366" r:id="rId6"/>
    <p:sldId id="454" r:id="rId7"/>
    <p:sldId id="459" r:id="rId8"/>
    <p:sldId id="460" r:id="rId9"/>
    <p:sldId id="461" r:id="rId10"/>
    <p:sldId id="462" r:id="rId11"/>
    <p:sldId id="463" r:id="rId12"/>
    <p:sldId id="455" r:id="rId13"/>
    <p:sldId id="464" r:id="rId14"/>
    <p:sldId id="466" r:id="rId15"/>
    <p:sldId id="477" r:id="rId16"/>
    <p:sldId id="478" r:id="rId17"/>
    <p:sldId id="473" r:id="rId18"/>
    <p:sldId id="475" r:id="rId19"/>
    <p:sldId id="476" r:id="rId20"/>
    <p:sldId id="480" r:id="rId21"/>
    <p:sldId id="483" r:id="rId22"/>
    <p:sldId id="486" r:id="rId23"/>
    <p:sldId id="484" r:id="rId24"/>
    <p:sldId id="485" r:id="rId25"/>
    <p:sldId id="525" r:id="rId26"/>
    <p:sldId id="510" r:id="rId27"/>
    <p:sldId id="523" r:id="rId28"/>
    <p:sldId id="524" r:id="rId29"/>
    <p:sldId id="526" r:id="rId30"/>
    <p:sldId id="507" r:id="rId31"/>
    <p:sldId id="511" r:id="rId32"/>
    <p:sldId id="498" r:id="rId33"/>
    <p:sldId id="508" r:id="rId34"/>
    <p:sldId id="512" r:id="rId35"/>
    <p:sldId id="513" r:id="rId36"/>
    <p:sldId id="514" r:id="rId37"/>
    <p:sldId id="527" r:id="rId38"/>
    <p:sldId id="515" r:id="rId39"/>
    <p:sldId id="499" r:id="rId40"/>
    <p:sldId id="509" r:id="rId41"/>
    <p:sldId id="517" r:id="rId42"/>
    <p:sldId id="518" r:id="rId43"/>
    <p:sldId id="521" r:id="rId44"/>
    <p:sldId id="522" r:id="rId45"/>
    <p:sldId id="519" r:id="rId46"/>
    <p:sldId id="516" r:id="rId47"/>
    <p:sldId id="520" r:id="rId48"/>
    <p:sldId id="528" r:id="rId49"/>
    <p:sldId id="529" r:id="rId50"/>
    <p:sldId id="408" r:id="rId5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735A-0CE8-475D-B22F-0395BB221AA5}" v="6" dt="2020-01-31T18:02:26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636" autoAdjust="0"/>
  </p:normalViewPr>
  <p:slideViewPr>
    <p:cSldViewPr>
      <p:cViewPr>
        <p:scale>
          <a:sx n="64" d="100"/>
          <a:sy n="64" d="100"/>
        </p:scale>
        <p:origin x="189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Fernanda Rincón Pérez" userId="c34eb1d4-0afe-4e2f-a8a2-a31cbc8bb87b" providerId="ADAL" clId="{68C7735A-0CE8-475D-B22F-0395BB221AA5}"/>
    <pc:docChg chg="custSel addSld delSld modSld sldOrd">
      <pc:chgData name="Luisa Fernanda Rincón Pérez" userId="c34eb1d4-0afe-4e2f-a8a2-a31cbc8bb87b" providerId="ADAL" clId="{68C7735A-0CE8-475D-B22F-0395BB221AA5}" dt="2020-02-01T12:34:04.869" v="247" actId="20577"/>
      <pc:docMkLst>
        <pc:docMk/>
      </pc:docMkLst>
      <pc:sldChg chg="add ord">
        <pc:chgData name="Luisa Fernanda Rincón Pérez" userId="c34eb1d4-0afe-4e2f-a8a2-a31cbc8bb87b" providerId="ADAL" clId="{68C7735A-0CE8-475D-B22F-0395BB221AA5}" dt="2020-01-31T17:37:55.089" v="3"/>
        <pc:sldMkLst>
          <pc:docMk/>
          <pc:sldMk cId="103637687" sldId="454"/>
        </pc:sldMkLst>
      </pc:sldChg>
      <pc:sldChg chg="add ord">
        <pc:chgData name="Luisa Fernanda Rincón Pérez" userId="c34eb1d4-0afe-4e2f-a8a2-a31cbc8bb87b" providerId="ADAL" clId="{68C7735A-0CE8-475D-B22F-0395BB221AA5}" dt="2020-01-31T17:38:05.973" v="4"/>
        <pc:sldMkLst>
          <pc:docMk/>
          <pc:sldMk cId="1299528566" sldId="455"/>
        </pc:sldMkLst>
      </pc:sldChg>
      <pc:sldChg chg="modSp">
        <pc:chgData name="Luisa Fernanda Rincón Pérez" userId="c34eb1d4-0afe-4e2f-a8a2-a31cbc8bb87b" providerId="ADAL" clId="{68C7735A-0CE8-475D-B22F-0395BB221AA5}" dt="2020-01-31T17:37:14.448" v="1" actId="20577"/>
        <pc:sldMkLst>
          <pc:docMk/>
          <pc:sldMk cId="3437492493" sldId="463"/>
        </pc:sldMkLst>
        <pc:spChg chg="mod">
          <ac:chgData name="Luisa Fernanda Rincón Pérez" userId="c34eb1d4-0afe-4e2f-a8a2-a31cbc8bb87b" providerId="ADAL" clId="{68C7735A-0CE8-475D-B22F-0395BB221AA5}" dt="2020-01-31T17:37:14.448" v="1" actId="20577"/>
          <ac:spMkLst>
            <pc:docMk/>
            <pc:sldMk cId="3437492493" sldId="463"/>
            <ac:spMk id="2" creationId="{00000000-0000-0000-0000-000000000000}"/>
          </ac:spMkLst>
        </pc:spChg>
      </pc:sldChg>
      <pc:sldChg chg="modSp">
        <pc:chgData name="Luisa Fernanda Rincón Pérez" userId="c34eb1d4-0afe-4e2f-a8a2-a31cbc8bb87b" providerId="ADAL" clId="{68C7735A-0CE8-475D-B22F-0395BB221AA5}" dt="2020-01-31T17:38:47.286" v="55" actId="27636"/>
        <pc:sldMkLst>
          <pc:docMk/>
          <pc:sldMk cId="2245990970" sldId="476"/>
        </pc:sldMkLst>
        <pc:spChg chg="mod">
          <ac:chgData name="Luisa Fernanda Rincón Pérez" userId="c34eb1d4-0afe-4e2f-a8a2-a31cbc8bb87b" providerId="ADAL" clId="{68C7735A-0CE8-475D-B22F-0395BB221AA5}" dt="2020-01-31T17:38:47.286" v="55" actId="27636"/>
          <ac:spMkLst>
            <pc:docMk/>
            <pc:sldMk cId="2245990970" sldId="476"/>
            <ac:spMk id="2" creationId="{00000000-0000-0000-0000-000000000000}"/>
          </ac:spMkLst>
        </pc:spChg>
      </pc:sldChg>
      <pc:sldChg chg="addSp delSp del">
        <pc:chgData name="Luisa Fernanda Rincón Pérez" userId="c34eb1d4-0afe-4e2f-a8a2-a31cbc8bb87b" providerId="ADAL" clId="{68C7735A-0CE8-475D-B22F-0395BB221AA5}" dt="2020-01-31T17:39:43.473" v="58" actId="2696"/>
        <pc:sldMkLst>
          <pc:docMk/>
          <pc:sldMk cId="3003956402" sldId="479"/>
        </pc:sldMkLst>
        <pc:picChg chg="del">
          <ac:chgData name="Luisa Fernanda Rincón Pérez" userId="c34eb1d4-0afe-4e2f-a8a2-a31cbc8bb87b" providerId="ADAL" clId="{68C7735A-0CE8-475D-B22F-0395BB221AA5}" dt="2020-01-31T17:39:33.797" v="56" actId="478"/>
          <ac:picMkLst>
            <pc:docMk/>
            <pc:sldMk cId="3003956402" sldId="479"/>
            <ac:picMk id="4" creationId="{00000000-0000-0000-0000-000000000000}"/>
          </ac:picMkLst>
        </pc:picChg>
        <pc:picChg chg="del">
          <ac:chgData name="Luisa Fernanda Rincón Pérez" userId="c34eb1d4-0afe-4e2f-a8a2-a31cbc8bb87b" providerId="ADAL" clId="{68C7735A-0CE8-475D-B22F-0395BB221AA5}" dt="2020-01-31T17:39:33.797" v="56" actId="478"/>
          <ac:picMkLst>
            <pc:docMk/>
            <pc:sldMk cId="3003956402" sldId="479"/>
            <ac:picMk id="5" creationId="{00000000-0000-0000-0000-000000000000}"/>
          </ac:picMkLst>
        </pc:picChg>
        <pc:picChg chg="add">
          <ac:chgData name="Luisa Fernanda Rincón Pérez" userId="c34eb1d4-0afe-4e2f-a8a2-a31cbc8bb87b" providerId="ADAL" clId="{68C7735A-0CE8-475D-B22F-0395BB221AA5}" dt="2020-01-31T17:39:34.174" v="57"/>
          <ac:picMkLst>
            <pc:docMk/>
            <pc:sldMk cId="3003956402" sldId="479"/>
            <ac:picMk id="6" creationId="{B77FB638-83AE-4550-AECF-A26A476E23E1}"/>
          </ac:picMkLst>
        </pc:picChg>
        <pc:picChg chg="add">
          <ac:chgData name="Luisa Fernanda Rincón Pérez" userId="c34eb1d4-0afe-4e2f-a8a2-a31cbc8bb87b" providerId="ADAL" clId="{68C7735A-0CE8-475D-B22F-0395BB221AA5}" dt="2020-01-31T17:39:34.174" v="57"/>
          <ac:picMkLst>
            <pc:docMk/>
            <pc:sldMk cId="3003956402" sldId="479"/>
            <ac:picMk id="7" creationId="{A0AFD0C7-B010-492E-BB7D-8DA6F442BCC7}"/>
          </ac:picMkLst>
        </pc:picChg>
      </pc:sldChg>
      <pc:sldChg chg="del">
        <pc:chgData name="Luisa Fernanda Rincón Pérez" userId="c34eb1d4-0afe-4e2f-a8a2-a31cbc8bb87b" providerId="ADAL" clId="{68C7735A-0CE8-475D-B22F-0395BB221AA5}" dt="2020-01-31T18:02:18.096" v="61" actId="2696"/>
        <pc:sldMkLst>
          <pc:docMk/>
          <pc:sldMk cId="1504323189" sldId="487"/>
        </pc:sldMkLst>
      </pc:sldChg>
      <pc:sldChg chg="modSp">
        <pc:chgData name="Luisa Fernanda Rincón Pérez" userId="c34eb1d4-0afe-4e2f-a8a2-a31cbc8bb87b" providerId="ADAL" clId="{68C7735A-0CE8-475D-B22F-0395BB221AA5}" dt="2020-01-31T17:42:19.677" v="60" actId="20577"/>
        <pc:sldMkLst>
          <pc:docMk/>
          <pc:sldMk cId="425961892" sldId="488"/>
        </pc:sldMkLst>
        <pc:spChg chg="mod">
          <ac:chgData name="Luisa Fernanda Rincón Pérez" userId="c34eb1d4-0afe-4e2f-a8a2-a31cbc8bb87b" providerId="ADAL" clId="{68C7735A-0CE8-475D-B22F-0395BB221AA5}" dt="2020-01-31T17:42:19.677" v="60" actId="20577"/>
          <ac:spMkLst>
            <pc:docMk/>
            <pc:sldMk cId="425961892" sldId="488"/>
            <ac:spMk id="5" creationId="{00000000-0000-0000-0000-000000000000}"/>
          </ac:spMkLst>
        </pc:spChg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435418752" sldId="498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1152488291" sldId="499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1751136411" sldId="507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1981079772" sldId="508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736931463" sldId="509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3710927131" sldId="510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487835760" sldId="511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1232703909" sldId="512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702905131" sldId="513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316992047" sldId="514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112782581" sldId="515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491712189" sldId="516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889070008" sldId="517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491720765" sldId="518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3884806004" sldId="519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1758318768" sldId="520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371660654" sldId="521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529085869" sldId="522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3229960810" sldId="523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200578932" sldId="524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497866991" sldId="525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5687475" sldId="526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758303059" sldId="527"/>
        </pc:sldMkLst>
      </pc:sldChg>
      <pc:sldChg chg="add">
        <pc:chgData name="Luisa Fernanda Rincón Pérez" userId="c34eb1d4-0afe-4e2f-a8a2-a31cbc8bb87b" providerId="ADAL" clId="{68C7735A-0CE8-475D-B22F-0395BB221AA5}" dt="2020-01-31T18:02:20.290" v="62"/>
        <pc:sldMkLst>
          <pc:docMk/>
          <pc:sldMk cId="2056376897" sldId="528"/>
        </pc:sldMkLst>
      </pc:sldChg>
      <pc:sldChg chg="modSp add">
        <pc:chgData name="Luisa Fernanda Rincón Pérez" userId="c34eb1d4-0afe-4e2f-a8a2-a31cbc8bb87b" providerId="ADAL" clId="{68C7735A-0CE8-475D-B22F-0395BB221AA5}" dt="2020-02-01T12:34:04.869" v="247" actId="20577"/>
        <pc:sldMkLst>
          <pc:docMk/>
          <pc:sldMk cId="429633086" sldId="529"/>
        </pc:sldMkLst>
        <pc:spChg chg="mod">
          <ac:chgData name="Luisa Fernanda Rincón Pérez" userId="c34eb1d4-0afe-4e2f-a8a2-a31cbc8bb87b" providerId="ADAL" clId="{68C7735A-0CE8-475D-B22F-0395BB221AA5}" dt="2020-02-01T12:34:04.869" v="247" actId="20577"/>
          <ac:spMkLst>
            <pc:docMk/>
            <pc:sldMk cId="429633086" sldId="529"/>
            <ac:spMk id="2" creationId="{CA7202BA-00B5-48C1-83B6-CB6753C2713B}"/>
          </ac:spMkLst>
        </pc:spChg>
        <pc:spChg chg="mod">
          <ac:chgData name="Luisa Fernanda Rincón Pérez" userId="c34eb1d4-0afe-4e2f-a8a2-a31cbc8bb87b" providerId="ADAL" clId="{68C7735A-0CE8-475D-B22F-0395BB221AA5}" dt="2020-01-31T18:02:29.597" v="72" actId="20577"/>
          <ac:spMkLst>
            <pc:docMk/>
            <pc:sldMk cId="429633086" sldId="529"/>
            <ac:spMk id="4" creationId="{ECCC8E92-1966-45C4-8980-795BE28455B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BB66C-83E0-4C69-B46C-A023E9C325F8}" type="doc">
      <dgm:prSet loTypeId="urn:microsoft.com/office/officeart/2005/8/layout/pyramid2" loCatId="pyramid" qsTypeId="urn:microsoft.com/office/officeart/2005/8/quickstyle/3d3" qsCatId="3D" csTypeId="urn:microsoft.com/office/officeart/2005/8/colors/colorful5" csCatId="colorful" phldr="1"/>
      <dgm:spPr/>
    </dgm:pt>
    <dgm:pt modelId="{EFE2B1F0-CDFF-491F-B187-1BFBCB24ACF4}">
      <dgm:prSet phldrT="[Texto]"/>
      <dgm:spPr/>
      <dgm:t>
        <a:bodyPr/>
        <a:lstStyle/>
        <a:p>
          <a:r>
            <a:rPr lang="es-ES" dirty="0" err="1"/>
            <a:t>Parentesis</a:t>
          </a:r>
          <a:endParaRPr lang="es-ES" dirty="0"/>
        </a:p>
      </dgm:t>
    </dgm:pt>
    <dgm:pt modelId="{13BBB3CD-B0E7-4D03-8651-B4383943B090}" type="parTrans" cxnId="{F23F2E16-4F20-4EFF-8182-CB1C97A7F0BC}">
      <dgm:prSet/>
      <dgm:spPr/>
      <dgm:t>
        <a:bodyPr/>
        <a:lstStyle/>
        <a:p>
          <a:endParaRPr lang="es-ES"/>
        </a:p>
      </dgm:t>
    </dgm:pt>
    <dgm:pt modelId="{2BC344F3-D74B-4B64-A08E-E863DBB9BE01}" type="sibTrans" cxnId="{F23F2E16-4F20-4EFF-8182-CB1C97A7F0BC}">
      <dgm:prSet/>
      <dgm:spPr/>
      <dgm:t>
        <a:bodyPr/>
        <a:lstStyle/>
        <a:p>
          <a:endParaRPr lang="es-ES"/>
        </a:p>
      </dgm:t>
    </dgm:pt>
    <dgm:pt modelId="{EA18FC4C-7784-4064-8A5A-06705EED0C8C}">
      <dgm:prSet phldrT="[Texto]"/>
      <dgm:spPr/>
      <dgm:t>
        <a:bodyPr/>
        <a:lstStyle/>
        <a:p>
          <a:r>
            <a:rPr lang="es-ES" dirty="0"/>
            <a:t>Exponenciación, potencia</a:t>
          </a:r>
        </a:p>
      </dgm:t>
    </dgm:pt>
    <dgm:pt modelId="{24892DD1-0C6D-427A-BE70-01BC70FA19B7}" type="parTrans" cxnId="{F89FEF82-1126-4CDA-A4DF-8A71FE41BB29}">
      <dgm:prSet/>
      <dgm:spPr/>
      <dgm:t>
        <a:bodyPr/>
        <a:lstStyle/>
        <a:p>
          <a:endParaRPr lang="es-ES"/>
        </a:p>
      </dgm:t>
    </dgm:pt>
    <dgm:pt modelId="{52B3797A-3463-42B9-8B97-C8746C1D035B}" type="sibTrans" cxnId="{F89FEF82-1126-4CDA-A4DF-8A71FE41BB29}">
      <dgm:prSet/>
      <dgm:spPr/>
      <dgm:t>
        <a:bodyPr/>
        <a:lstStyle/>
        <a:p>
          <a:endParaRPr lang="es-ES"/>
        </a:p>
      </dgm:t>
    </dgm:pt>
    <dgm:pt modelId="{6BF7E218-7410-40D6-9EC2-05720FB97632}">
      <dgm:prSet phldrT="[Texto]"/>
      <dgm:spPr/>
      <dgm:t>
        <a:bodyPr/>
        <a:lstStyle/>
        <a:p>
          <a:r>
            <a:rPr lang="es-ES" dirty="0" err="1"/>
            <a:t>Multip</a:t>
          </a:r>
          <a:r>
            <a:rPr lang="es-ES" dirty="0"/>
            <a:t>, División, Módulo</a:t>
          </a:r>
        </a:p>
      </dgm:t>
    </dgm:pt>
    <dgm:pt modelId="{40171021-AB50-4D35-AC18-3E2C273F1813}" type="parTrans" cxnId="{1E069BD0-7793-4C87-819F-A7E898ED4B06}">
      <dgm:prSet/>
      <dgm:spPr/>
      <dgm:t>
        <a:bodyPr/>
        <a:lstStyle/>
        <a:p>
          <a:endParaRPr lang="es-ES"/>
        </a:p>
      </dgm:t>
    </dgm:pt>
    <dgm:pt modelId="{0A45C625-F522-4DCB-A459-9965BAA83C75}" type="sibTrans" cxnId="{1E069BD0-7793-4C87-819F-A7E898ED4B06}">
      <dgm:prSet/>
      <dgm:spPr/>
      <dgm:t>
        <a:bodyPr/>
        <a:lstStyle/>
        <a:p>
          <a:endParaRPr lang="es-ES"/>
        </a:p>
      </dgm:t>
    </dgm:pt>
    <dgm:pt modelId="{BF4D4EDD-3434-4C78-A737-2C1B2E1E6DD5}">
      <dgm:prSet phldrT="[Texto]"/>
      <dgm:spPr/>
      <dgm:t>
        <a:bodyPr/>
        <a:lstStyle/>
        <a:p>
          <a:r>
            <a:rPr lang="es-ES" dirty="0"/>
            <a:t>Suma, resta</a:t>
          </a:r>
        </a:p>
      </dgm:t>
    </dgm:pt>
    <dgm:pt modelId="{96E02775-D0A2-4F18-AA2A-189486CA9F43}" type="parTrans" cxnId="{539E7E18-D52B-4F4C-B7E6-2B256C3C876F}">
      <dgm:prSet/>
      <dgm:spPr/>
      <dgm:t>
        <a:bodyPr/>
        <a:lstStyle/>
        <a:p>
          <a:endParaRPr lang="es-ES"/>
        </a:p>
      </dgm:t>
    </dgm:pt>
    <dgm:pt modelId="{93829537-1943-4D37-93FE-74927DA15F65}" type="sibTrans" cxnId="{539E7E18-D52B-4F4C-B7E6-2B256C3C876F}">
      <dgm:prSet/>
      <dgm:spPr/>
      <dgm:t>
        <a:bodyPr/>
        <a:lstStyle/>
        <a:p>
          <a:endParaRPr lang="es-ES"/>
        </a:p>
      </dgm:t>
    </dgm:pt>
    <dgm:pt modelId="{BA78A9BF-B125-406B-903B-9FF1F2291026}" type="pres">
      <dgm:prSet presAssocID="{B4CBB66C-83E0-4C69-B46C-A023E9C325F8}" presName="compositeShape" presStyleCnt="0">
        <dgm:presLayoutVars>
          <dgm:dir/>
          <dgm:resizeHandles/>
        </dgm:presLayoutVars>
      </dgm:prSet>
      <dgm:spPr/>
    </dgm:pt>
    <dgm:pt modelId="{D7A11E0F-BB83-44E8-AC20-061D3E39351E}" type="pres">
      <dgm:prSet presAssocID="{B4CBB66C-83E0-4C69-B46C-A023E9C325F8}" presName="pyramid" presStyleLbl="node1" presStyleIdx="0" presStyleCnt="1"/>
      <dgm:spPr/>
    </dgm:pt>
    <dgm:pt modelId="{1A62E0AB-9A5F-45FA-9C06-3890B4D62074}" type="pres">
      <dgm:prSet presAssocID="{B4CBB66C-83E0-4C69-B46C-A023E9C325F8}" presName="theList" presStyleCnt="0"/>
      <dgm:spPr/>
    </dgm:pt>
    <dgm:pt modelId="{1919DFA8-E071-4B45-93EC-E5647D4E8DF9}" type="pres">
      <dgm:prSet presAssocID="{EFE2B1F0-CDFF-491F-B187-1BFBCB24ACF4}" presName="aNode" presStyleLbl="fgAcc1" presStyleIdx="0" presStyleCnt="4">
        <dgm:presLayoutVars>
          <dgm:bulletEnabled val="1"/>
        </dgm:presLayoutVars>
      </dgm:prSet>
      <dgm:spPr/>
    </dgm:pt>
    <dgm:pt modelId="{21415725-1D66-47DF-9CC4-6FC6D9F17ED9}" type="pres">
      <dgm:prSet presAssocID="{EFE2B1F0-CDFF-491F-B187-1BFBCB24ACF4}" presName="aSpace" presStyleCnt="0"/>
      <dgm:spPr/>
    </dgm:pt>
    <dgm:pt modelId="{B58E6C3C-AECE-4F2A-B9E7-6D63E0A5ED7F}" type="pres">
      <dgm:prSet presAssocID="{EA18FC4C-7784-4064-8A5A-06705EED0C8C}" presName="aNode" presStyleLbl="fgAcc1" presStyleIdx="1" presStyleCnt="4">
        <dgm:presLayoutVars>
          <dgm:bulletEnabled val="1"/>
        </dgm:presLayoutVars>
      </dgm:prSet>
      <dgm:spPr/>
    </dgm:pt>
    <dgm:pt modelId="{4F074488-28E2-42D5-ADB5-B8903BD578F8}" type="pres">
      <dgm:prSet presAssocID="{EA18FC4C-7784-4064-8A5A-06705EED0C8C}" presName="aSpace" presStyleCnt="0"/>
      <dgm:spPr/>
    </dgm:pt>
    <dgm:pt modelId="{A7C65F7A-CE83-41EB-BBA3-A72106901F8A}" type="pres">
      <dgm:prSet presAssocID="{6BF7E218-7410-40D6-9EC2-05720FB97632}" presName="aNode" presStyleLbl="fgAcc1" presStyleIdx="2" presStyleCnt="4">
        <dgm:presLayoutVars>
          <dgm:bulletEnabled val="1"/>
        </dgm:presLayoutVars>
      </dgm:prSet>
      <dgm:spPr/>
    </dgm:pt>
    <dgm:pt modelId="{F94210F0-8F56-4D18-BC35-5E0A083C854D}" type="pres">
      <dgm:prSet presAssocID="{6BF7E218-7410-40D6-9EC2-05720FB97632}" presName="aSpace" presStyleCnt="0"/>
      <dgm:spPr/>
    </dgm:pt>
    <dgm:pt modelId="{14E05E47-57D8-49E6-B492-56FE795BD4FF}" type="pres">
      <dgm:prSet presAssocID="{BF4D4EDD-3434-4C78-A737-2C1B2E1E6DD5}" presName="aNode" presStyleLbl="fgAcc1" presStyleIdx="3" presStyleCnt="4">
        <dgm:presLayoutVars>
          <dgm:bulletEnabled val="1"/>
        </dgm:presLayoutVars>
      </dgm:prSet>
      <dgm:spPr/>
    </dgm:pt>
    <dgm:pt modelId="{35A9B2FE-FAD6-4B51-88D0-3A8A3910BC54}" type="pres">
      <dgm:prSet presAssocID="{BF4D4EDD-3434-4C78-A737-2C1B2E1E6DD5}" presName="aSpace" presStyleCnt="0"/>
      <dgm:spPr/>
    </dgm:pt>
  </dgm:ptLst>
  <dgm:cxnLst>
    <dgm:cxn modelId="{F23F2E16-4F20-4EFF-8182-CB1C97A7F0BC}" srcId="{B4CBB66C-83E0-4C69-B46C-A023E9C325F8}" destId="{EFE2B1F0-CDFF-491F-B187-1BFBCB24ACF4}" srcOrd="0" destOrd="0" parTransId="{13BBB3CD-B0E7-4D03-8651-B4383943B090}" sibTransId="{2BC344F3-D74B-4B64-A08E-E863DBB9BE01}"/>
    <dgm:cxn modelId="{539E7E18-D52B-4F4C-B7E6-2B256C3C876F}" srcId="{B4CBB66C-83E0-4C69-B46C-A023E9C325F8}" destId="{BF4D4EDD-3434-4C78-A737-2C1B2E1E6DD5}" srcOrd="3" destOrd="0" parTransId="{96E02775-D0A2-4F18-AA2A-189486CA9F43}" sibTransId="{93829537-1943-4D37-93FE-74927DA15F65}"/>
    <dgm:cxn modelId="{7D65CF48-215D-44CC-AB8A-27FE5E26CF9E}" type="presOf" srcId="{6BF7E218-7410-40D6-9EC2-05720FB97632}" destId="{A7C65F7A-CE83-41EB-BBA3-A72106901F8A}" srcOrd="0" destOrd="0" presId="urn:microsoft.com/office/officeart/2005/8/layout/pyramid2"/>
    <dgm:cxn modelId="{56DFFD7D-373E-4225-A22D-41B39E3B0D7C}" type="presOf" srcId="{B4CBB66C-83E0-4C69-B46C-A023E9C325F8}" destId="{BA78A9BF-B125-406B-903B-9FF1F2291026}" srcOrd="0" destOrd="0" presId="urn:microsoft.com/office/officeart/2005/8/layout/pyramid2"/>
    <dgm:cxn modelId="{F89FEF82-1126-4CDA-A4DF-8A71FE41BB29}" srcId="{B4CBB66C-83E0-4C69-B46C-A023E9C325F8}" destId="{EA18FC4C-7784-4064-8A5A-06705EED0C8C}" srcOrd="1" destOrd="0" parTransId="{24892DD1-0C6D-427A-BE70-01BC70FA19B7}" sibTransId="{52B3797A-3463-42B9-8B97-C8746C1D035B}"/>
    <dgm:cxn modelId="{ACFB0885-740D-4D22-99DE-082FE5A9DD45}" type="presOf" srcId="{EA18FC4C-7784-4064-8A5A-06705EED0C8C}" destId="{B58E6C3C-AECE-4F2A-B9E7-6D63E0A5ED7F}" srcOrd="0" destOrd="0" presId="urn:microsoft.com/office/officeart/2005/8/layout/pyramid2"/>
    <dgm:cxn modelId="{61C78CCB-963F-4B92-9C71-A3A1D98579CB}" type="presOf" srcId="{BF4D4EDD-3434-4C78-A737-2C1B2E1E6DD5}" destId="{14E05E47-57D8-49E6-B492-56FE795BD4FF}" srcOrd="0" destOrd="0" presId="urn:microsoft.com/office/officeart/2005/8/layout/pyramid2"/>
    <dgm:cxn modelId="{1E069BD0-7793-4C87-819F-A7E898ED4B06}" srcId="{B4CBB66C-83E0-4C69-B46C-A023E9C325F8}" destId="{6BF7E218-7410-40D6-9EC2-05720FB97632}" srcOrd="2" destOrd="0" parTransId="{40171021-AB50-4D35-AC18-3E2C273F1813}" sibTransId="{0A45C625-F522-4DCB-A459-9965BAA83C75}"/>
    <dgm:cxn modelId="{588BE2D9-97E5-4880-B345-29CF1E174152}" type="presOf" srcId="{EFE2B1F0-CDFF-491F-B187-1BFBCB24ACF4}" destId="{1919DFA8-E071-4B45-93EC-E5647D4E8DF9}" srcOrd="0" destOrd="0" presId="urn:microsoft.com/office/officeart/2005/8/layout/pyramid2"/>
    <dgm:cxn modelId="{56008D87-78C1-43D9-928A-544F51E3ACD4}" type="presParOf" srcId="{BA78A9BF-B125-406B-903B-9FF1F2291026}" destId="{D7A11E0F-BB83-44E8-AC20-061D3E39351E}" srcOrd="0" destOrd="0" presId="urn:microsoft.com/office/officeart/2005/8/layout/pyramid2"/>
    <dgm:cxn modelId="{4A9E11C5-C029-4639-BE4A-96F05BC50E71}" type="presParOf" srcId="{BA78A9BF-B125-406B-903B-9FF1F2291026}" destId="{1A62E0AB-9A5F-45FA-9C06-3890B4D62074}" srcOrd="1" destOrd="0" presId="urn:microsoft.com/office/officeart/2005/8/layout/pyramid2"/>
    <dgm:cxn modelId="{084E71B3-6908-4BFD-9A71-B5D4037C9202}" type="presParOf" srcId="{1A62E0AB-9A5F-45FA-9C06-3890B4D62074}" destId="{1919DFA8-E071-4B45-93EC-E5647D4E8DF9}" srcOrd="0" destOrd="0" presId="urn:microsoft.com/office/officeart/2005/8/layout/pyramid2"/>
    <dgm:cxn modelId="{22CDB495-9C8C-4B39-B7DB-223A5191BC2C}" type="presParOf" srcId="{1A62E0AB-9A5F-45FA-9C06-3890B4D62074}" destId="{21415725-1D66-47DF-9CC4-6FC6D9F17ED9}" srcOrd="1" destOrd="0" presId="urn:microsoft.com/office/officeart/2005/8/layout/pyramid2"/>
    <dgm:cxn modelId="{37EDAD15-6127-405D-88F5-33C89602BDC4}" type="presParOf" srcId="{1A62E0AB-9A5F-45FA-9C06-3890B4D62074}" destId="{B58E6C3C-AECE-4F2A-B9E7-6D63E0A5ED7F}" srcOrd="2" destOrd="0" presId="urn:microsoft.com/office/officeart/2005/8/layout/pyramid2"/>
    <dgm:cxn modelId="{D13874A5-7A0F-4D1F-A48B-E84C02600007}" type="presParOf" srcId="{1A62E0AB-9A5F-45FA-9C06-3890B4D62074}" destId="{4F074488-28E2-42D5-ADB5-B8903BD578F8}" srcOrd="3" destOrd="0" presId="urn:microsoft.com/office/officeart/2005/8/layout/pyramid2"/>
    <dgm:cxn modelId="{FF2E6175-A286-434E-8F75-F9B420217FB3}" type="presParOf" srcId="{1A62E0AB-9A5F-45FA-9C06-3890B4D62074}" destId="{A7C65F7A-CE83-41EB-BBA3-A72106901F8A}" srcOrd="4" destOrd="0" presId="urn:microsoft.com/office/officeart/2005/8/layout/pyramid2"/>
    <dgm:cxn modelId="{D39F8BF6-C463-409A-85A8-C973F60ED48D}" type="presParOf" srcId="{1A62E0AB-9A5F-45FA-9C06-3890B4D62074}" destId="{F94210F0-8F56-4D18-BC35-5E0A083C854D}" srcOrd="5" destOrd="0" presId="urn:microsoft.com/office/officeart/2005/8/layout/pyramid2"/>
    <dgm:cxn modelId="{B360E829-92C4-499B-BB10-02AE8D987EDB}" type="presParOf" srcId="{1A62E0AB-9A5F-45FA-9C06-3890B4D62074}" destId="{14E05E47-57D8-49E6-B492-56FE795BD4FF}" srcOrd="6" destOrd="0" presId="urn:microsoft.com/office/officeart/2005/8/layout/pyramid2"/>
    <dgm:cxn modelId="{B79E74FF-7D33-4AEA-B74E-37C4299B15D5}" type="presParOf" srcId="{1A62E0AB-9A5F-45FA-9C06-3890B4D62074}" destId="{35A9B2FE-FAD6-4B51-88D0-3A8A3910BC54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11E0F-BB83-44E8-AC20-061D3E39351E}">
      <dsp:nvSpPr>
        <dsp:cNvPr id="0" name=""/>
        <dsp:cNvSpPr/>
      </dsp:nvSpPr>
      <dsp:spPr>
        <a:xfrm>
          <a:off x="1211534" y="0"/>
          <a:ext cx="4968552" cy="4968552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9DFA8-E071-4B45-93EC-E5647D4E8DF9}">
      <dsp:nvSpPr>
        <dsp:cNvPr id="0" name=""/>
        <dsp:cNvSpPr/>
      </dsp:nvSpPr>
      <dsp:spPr>
        <a:xfrm>
          <a:off x="3695810" y="497340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Parentesis</a:t>
          </a:r>
          <a:endParaRPr lang="es-ES" sz="2200" kern="1200" dirty="0"/>
        </a:p>
      </dsp:txBody>
      <dsp:txXfrm>
        <a:off x="3738919" y="540449"/>
        <a:ext cx="3143340" cy="796864"/>
      </dsp:txXfrm>
    </dsp:sp>
    <dsp:sp modelId="{B58E6C3C-AECE-4F2A-B9E7-6D63E0A5ED7F}">
      <dsp:nvSpPr>
        <dsp:cNvPr id="0" name=""/>
        <dsp:cNvSpPr/>
      </dsp:nvSpPr>
      <dsp:spPr>
        <a:xfrm>
          <a:off x="3695810" y="1490808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Exponenciación, potencia</a:t>
          </a:r>
        </a:p>
      </dsp:txBody>
      <dsp:txXfrm>
        <a:off x="3738919" y="1533917"/>
        <a:ext cx="3143340" cy="796864"/>
      </dsp:txXfrm>
    </dsp:sp>
    <dsp:sp modelId="{A7C65F7A-CE83-41EB-BBA3-A72106901F8A}">
      <dsp:nvSpPr>
        <dsp:cNvPr id="0" name=""/>
        <dsp:cNvSpPr/>
      </dsp:nvSpPr>
      <dsp:spPr>
        <a:xfrm>
          <a:off x="3695810" y="2484275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Multip</a:t>
          </a:r>
          <a:r>
            <a:rPr lang="es-ES" sz="2200" kern="1200" dirty="0"/>
            <a:t>, División, Módulo</a:t>
          </a:r>
        </a:p>
      </dsp:txBody>
      <dsp:txXfrm>
        <a:off x="3738919" y="2527384"/>
        <a:ext cx="3143340" cy="796864"/>
      </dsp:txXfrm>
    </dsp:sp>
    <dsp:sp modelId="{14E05E47-57D8-49E6-B492-56FE795BD4FF}">
      <dsp:nvSpPr>
        <dsp:cNvPr id="0" name=""/>
        <dsp:cNvSpPr/>
      </dsp:nvSpPr>
      <dsp:spPr>
        <a:xfrm>
          <a:off x="3695810" y="3477743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Suma, resta</a:t>
          </a:r>
        </a:p>
      </dsp:txBody>
      <dsp:txXfrm>
        <a:off x="3738919" y="3520852"/>
        <a:ext cx="3143340" cy="79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56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9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93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1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38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54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2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438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69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Introducción a la programación 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Introducción a la programación 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Introducción a la programación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G41G_PEWFj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¿Quién usa Python?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24744"/>
            <a:ext cx="5905500" cy="468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4008" y="6384896"/>
            <a:ext cx="40479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Fuente: python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sitio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oficial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931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520" y="980728"/>
            <a:ext cx="8229600" cy="521744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Fácil, intuitivo y tan potente como sus principales competidores.</a:t>
            </a:r>
          </a:p>
          <a:p>
            <a:r>
              <a:rPr lang="es-ES" dirty="0"/>
              <a:t> Código Abierto para que cualquiera pueda colaborar.</a:t>
            </a:r>
          </a:p>
          <a:p>
            <a:r>
              <a:rPr lang="es-ES" dirty="0"/>
              <a:t>El código escrito en Python es tan comprensible como cualquier texto en inglés.</a:t>
            </a:r>
          </a:p>
          <a:p>
            <a:r>
              <a:rPr lang="es-ES" dirty="0"/>
              <a:t>Python debería ser apto para las actividades diarias permitiendo la construcción de prototipos en poco tiempo.</a:t>
            </a:r>
          </a:p>
          <a:p>
            <a:r>
              <a:rPr lang="es-ES" dirty="0" err="1"/>
              <a:t>Multiparadigma</a:t>
            </a:r>
            <a:endParaRPr lang="es-ES" dirty="0"/>
          </a:p>
          <a:p>
            <a:r>
              <a:rPr lang="es-ES" dirty="0"/>
              <a:t>Versión actual 3.8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¿Cuáles son sus principios básicos?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749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9EE07-14F6-460E-AE7E-534FD38E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39" y="958788"/>
            <a:ext cx="4882067" cy="23261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5106D-0145-4440-8D30-E0E198408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52269"/>
            <a:ext cx="3988150" cy="3170632"/>
          </a:xfrm>
          <a:prstGeom prst="rect">
            <a:avLst/>
          </a:prstGeom>
        </p:spPr>
      </p:pic>
      <p:sp>
        <p:nvSpPr>
          <p:cNvPr id="6" name="5 Título"/>
          <p:cNvSpPr txBox="1">
            <a:spLocks/>
          </p:cNvSpPr>
          <p:nvPr/>
        </p:nvSpPr>
        <p:spPr>
          <a:xfrm>
            <a:off x="428596" y="0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</a:rPr>
              <a:t>Conozcamos PYTHON</a:t>
            </a: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3859984"/>
            <a:ext cx="4457700" cy="19431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99734" y="2737585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300156" y="2200796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706663" y="4600730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Flecha arriba 12"/>
          <p:cNvSpPr/>
          <p:nvPr/>
        </p:nvSpPr>
        <p:spPr>
          <a:xfrm>
            <a:off x="655194" y="2868913"/>
            <a:ext cx="441763" cy="93767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arriba 13"/>
          <p:cNvSpPr/>
          <p:nvPr/>
        </p:nvSpPr>
        <p:spPr>
          <a:xfrm rot="5400000">
            <a:off x="1384225" y="3448422"/>
            <a:ext cx="441763" cy="9789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CF064A-4A2D-4BA4-89C9-3B89686218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122"/>
          <a:stretch/>
        </p:blipFill>
        <p:spPr>
          <a:xfrm>
            <a:off x="679383" y="4498762"/>
            <a:ext cx="2988407" cy="1704975"/>
          </a:xfrm>
          <a:prstGeom prst="rect">
            <a:avLst/>
          </a:prstGeom>
        </p:spPr>
      </p:pic>
      <p:sp>
        <p:nvSpPr>
          <p:cNvPr id="17" name="CuadroTexto 11">
            <a:extLst>
              <a:ext uri="{FF2B5EF4-FFF2-40B4-BE49-F238E27FC236}">
                <a16:creationId xmlns:a16="http://schemas.microsoft.com/office/drawing/2014/main" id="{2165D8C4-635C-471B-92FC-3C6558A74750}"/>
              </a:ext>
            </a:extLst>
          </p:cNvPr>
          <p:cNvSpPr txBox="1"/>
          <p:nvPr/>
        </p:nvSpPr>
        <p:spPr>
          <a:xfrm>
            <a:off x="3594371" y="4896960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952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1584176"/>
          </a:xfrm>
        </p:spPr>
        <p:txBody>
          <a:bodyPr/>
          <a:lstStyle/>
          <a:p>
            <a:r>
              <a:rPr lang="es-419" dirty="0"/>
              <a:t>Abrir el editor (</a:t>
            </a:r>
            <a:r>
              <a:rPr lang="es-419" dirty="0" err="1"/>
              <a:t>Ejm</a:t>
            </a:r>
            <a:r>
              <a:rPr lang="es-419" dirty="0"/>
              <a:t> IDLE) -&gt; new File -&gt; guardar con extensión </a:t>
            </a:r>
            <a:r>
              <a:rPr lang="es-419" sz="4000" b="1" dirty="0"/>
              <a:t>.</a:t>
            </a:r>
            <a:r>
              <a:rPr lang="es-419" sz="4000" b="1" dirty="0" err="1"/>
              <a:t>py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crear un programa?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6262345" cy="2671607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807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428596" y="0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504" y="981263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b="1" dirty="0">
                <a:solidFill>
                  <a:schemeClr val="accent1">
                    <a:lumMod val="75000"/>
                  </a:schemeClr>
                </a:solidFill>
              </a:rPr>
              <a:t>¿Qué es la tortuga Python?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27" y="4188534"/>
            <a:ext cx="3542857" cy="1904762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69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4186808" cy="521744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tortuga vive en un mundo de 2 dimensiones en el que puede moverse Siempre inicia en el centro del mundo (posición 0,0) mirando hacia la derecha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características tiene?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28800"/>
            <a:ext cx="3174546" cy="295232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866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4546848" cy="521744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La tortuga puede:</a:t>
            </a:r>
          </a:p>
          <a:p>
            <a:pPr lvl="1"/>
            <a:r>
              <a:rPr lang="es-ES" dirty="0"/>
              <a:t> dibujar hacia adelante o hacia atrás en línea recta una distancia determinada</a:t>
            </a:r>
          </a:p>
          <a:p>
            <a:pPr lvl="1"/>
            <a:r>
              <a:rPr lang="es-ES" dirty="0"/>
              <a:t>cambiar su orientación girar hacia la izquierda o derecha </a:t>
            </a:r>
          </a:p>
          <a:p>
            <a:pPr lvl="1"/>
            <a:r>
              <a:rPr lang="es-ES" dirty="0"/>
              <a:t>moverse en un círculo </a:t>
            </a:r>
          </a:p>
          <a:p>
            <a:pPr lvl="1"/>
            <a:r>
              <a:rPr lang="es-ES" dirty="0"/>
              <a:t>desplazarse sin dibujar a una posición x , y</a:t>
            </a:r>
          </a:p>
          <a:p>
            <a:pPr lvl="1"/>
            <a:r>
              <a:rPr lang="es-ES" dirty="0"/>
              <a:t>preguntársele su posición y orientación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características tiene?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5790" y="1412776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forward(pasos)</a:t>
            </a:r>
            <a:r>
              <a:rPr lang="es-CO" dirty="0"/>
              <a:t> o </a:t>
            </a:r>
            <a:r>
              <a:rPr lang="es-CO" b="1" dirty="0" err="1"/>
              <a:t>fd</a:t>
            </a:r>
            <a:r>
              <a:rPr lang="es-CO" b="1" dirty="0"/>
              <a:t>(pasos)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4048" y="1782108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backward</a:t>
            </a:r>
            <a:r>
              <a:rPr lang="es-CO" b="1" dirty="0"/>
              <a:t>(pasos)</a:t>
            </a:r>
            <a:r>
              <a:rPr lang="es-CO" dirty="0"/>
              <a:t> o </a:t>
            </a:r>
            <a:r>
              <a:rPr lang="es-CO" b="1" dirty="0" err="1"/>
              <a:t>bk</a:t>
            </a:r>
            <a:r>
              <a:rPr lang="es-CO" b="1" dirty="0"/>
              <a:t>(pasos)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5790" y="2805219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left</a:t>
            </a:r>
            <a:r>
              <a:rPr lang="es-CO" b="1" dirty="0"/>
              <a:t>(grados)</a:t>
            </a:r>
            <a:r>
              <a:rPr lang="es-CO" dirty="0"/>
              <a:t> o </a:t>
            </a:r>
            <a:r>
              <a:rPr lang="es-CO" b="1" dirty="0" err="1"/>
              <a:t>lt</a:t>
            </a:r>
            <a:r>
              <a:rPr lang="es-CO" b="1" dirty="0"/>
              <a:t>(grados)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4048" y="3157425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right</a:t>
            </a:r>
            <a:r>
              <a:rPr lang="es-CO" b="1" dirty="0"/>
              <a:t>(grados)</a:t>
            </a:r>
            <a:r>
              <a:rPr lang="es-CO" dirty="0"/>
              <a:t> o </a:t>
            </a:r>
            <a:r>
              <a:rPr lang="es-CO" b="1" dirty="0" err="1"/>
              <a:t>rt</a:t>
            </a:r>
            <a:r>
              <a:rPr lang="es-CO" b="1"/>
              <a:t>(grados)</a:t>
            </a:r>
            <a:r>
              <a:rPr lang="es-CO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39274" y="381120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Circle</a:t>
            </a:r>
            <a:r>
              <a:rPr lang="es-CO" b="1" dirty="0"/>
              <a:t>(radio, grados)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51510" y="421441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/>
              <a:t>setpos(x,y)</a:t>
            </a:r>
            <a:r>
              <a:rPr lang="es-CO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15790" y="496990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position()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9274" y="533923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heading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endParaRPr lang="en-US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95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ALGUNAS INSTRUCCIONES DE LA TORTUGA</a:t>
            </a: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431540" y="1124744"/>
            <a:ext cx="828092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 err="1">
                <a:solidFill>
                  <a:schemeClr val="tx1"/>
                </a:solidFill>
              </a:rPr>
              <a:t>Import</a:t>
            </a:r>
            <a:r>
              <a:rPr lang="es-CO" sz="2400" b="1" dirty="0">
                <a:solidFill>
                  <a:schemeClr val="tx1"/>
                </a:solidFill>
              </a:rPr>
              <a:t> </a:t>
            </a:r>
            <a:r>
              <a:rPr lang="es-CO" sz="2400" b="1" dirty="0" err="1">
                <a:solidFill>
                  <a:schemeClr val="tx1"/>
                </a:solidFill>
              </a:rPr>
              <a:t>turtle</a:t>
            </a:r>
            <a:r>
              <a:rPr lang="es-CO" sz="2400" b="1" dirty="0">
                <a:solidFill>
                  <a:schemeClr val="tx1"/>
                </a:solidFill>
              </a:rPr>
              <a:t> </a:t>
            </a:r>
            <a:r>
              <a:rPr lang="es-CO" sz="2400" dirty="0">
                <a:solidFill>
                  <a:schemeClr val="tx1"/>
                </a:solidFill>
              </a:rPr>
              <a:t># Es el comando para importar el mundo de la tortuga y empezar a dibujar con ella.</a:t>
            </a:r>
            <a:endParaRPr lang="es-CO" sz="2400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>
                <a:solidFill>
                  <a:schemeClr val="tx1"/>
                </a:solidFill>
              </a:rPr>
              <a:t>forward(pasos)</a:t>
            </a:r>
            <a:r>
              <a:rPr lang="es-CO" sz="2400" dirty="0">
                <a:solidFill>
                  <a:schemeClr val="tx1"/>
                </a:solidFill>
              </a:rPr>
              <a:t> o </a:t>
            </a:r>
            <a:r>
              <a:rPr lang="es-CO" sz="2400" b="1" dirty="0" err="1">
                <a:solidFill>
                  <a:schemeClr val="tx1"/>
                </a:solidFill>
              </a:rPr>
              <a:t>fd</a:t>
            </a:r>
            <a:r>
              <a:rPr lang="es-CO" sz="2400" b="1" dirty="0">
                <a:solidFill>
                  <a:schemeClr val="tx1"/>
                </a:solidFill>
              </a:rPr>
              <a:t>()</a:t>
            </a:r>
            <a:r>
              <a:rPr lang="es-CO" sz="2400" dirty="0">
                <a:solidFill>
                  <a:schemeClr val="tx1"/>
                </a:solidFill>
              </a:rPr>
              <a:t> # hace que la tortuga avance hacia adelante, la cantidad la define el número.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 err="1">
                <a:solidFill>
                  <a:schemeClr val="tx1"/>
                </a:solidFill>
              </a:rPr>
              <a:t>backward</a:t>
            </a:r>
            <a:r>
              <a:rPr lang="es-CO" sz="2400" b="1" dirty="0">
                <a:solidFill>
                  <a:schemeClr val="tx1"/>
                </a:solidFill>
              </a:rPr>
              <a:t>(pasos)</a:t>
            </a:r>
            <a:r>
              <a:rPr lang="es-CO" sz="2400" dirty="0">
                <a:solidFill>
                  <a:schemeClr val="tx1"/>
                </a:solidFill>
              </a:rPr>
              <a:t> o </a:t>
            </a:r>
            <a:r>
              <a:rPr lang="es-CO" sz="2400" b="1" dirty="0" err="1">
                <a:solidFill>
                  <a:schemeClr val="tx1"/>
                </a:solidFill>
              </a:rPr>
              <a:t>bk</a:t>
            </a:r>
            <a:r>
              <a:rPr lang="es-CO" sz="2400" b="1" dirty="0">
                <a:solidFill>
                  <a:schemeClr val="tx1"/>
                </a:solidFill>
              </a:rPr>
              <a:t>()</a:t>
            </a:r>
            <a:r>
              <a:rPr lang="es-CO" sz="2400" dirty="0">
                <a:solidFill>
                  <a:schemeClr val="tx1"/>
                </a:solidFill>
              </a:rPr>
              <a:t> # hace que la tortuga avance hacia atrás, la cantidad la define el número.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 err="1">
                <a:solidFill>
                  <a:schemeClr val="tx1"/>
                </a:solidFill>
              </a:rPr>
              <a:t>left</a:t>
            </a:r>
            <a:r>
              <a:rPr lang="es-CO" sz="2400" b="1" dirty="0">
                <a:solidFill>
                  <a:schemeClr val="tx1"/>
                </a:solidFill>
              </a:rPr>
              <a:t>(pasos)</a:t>
            </a:r>
            <a:r>
              <a:rPr lang="es-CO" sz="2400" dirty="0">
                <a:solidFill>
                  <a:schemeClr val="tx1"/>
                </a:solidFill>
              </a:rPr>
              <a:t> o </a:t>
            </a:r>
            <a:r>
              <a:rPr lang="es-CO" sz="2400" b="1" dirty="0" err="1">
                <a:solidFill>
                  <a:schemeClr val="tx1"/>
                </a:solidFill>
              </a:rPr>
              <a:t>lt</a:t>
            </a:r>
            <a:r>
              <a:rPr lang="es-CO" sz="2400" b="1" dirty="0">
                <a:solidFill>
                  <a:schemeClr val="tx1"/>
                </a:solidFill>
              </a:rPr>
              <a:t>()</a:t>
            </a:r>
            <a:r>
              <a:rPr lang="es-CO" sz="2400" dirty="0">
                <a:solidFill>
                  <a:schemeClr val="tx1"/>
                </a:solidFill>
              </a:rPr>
              <a:t> # hace que la tortuga gire hacia la izquierda, los grados del giro lo define el número.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 err="1">
                <a:solidFill>
                  <a:schemeClr val="tx1"/>
                </a:solidFill>
              </a:rPr>
              <a:t>right</a:t>
            </a:r>
            <a:r>
              <a:rPr lang="es-CO" sz="2400" b="1" dirty="0">
                <a:solidFill>
                  <a:schemeClr val="tx1"/>
                </a:solidFill>
              </a:rPr>
              <a:t>(pasos)</a:t>
            </a:r>
            <a:r>
              <a:rPr lang="es-CO" sz="2400" dirty="0">
                <a:solidFill>
                  <a:schemeClr val="tx1"/>
                </a:solidFill>
              </a:rPr>
              <a:t> o </a:t>
            </a:r>
            <a:r>
              <a:rPr lang="es-CO" sz="2400" b="1" dirty="0" err="1">
                <a:solidFill>
                  <a:schemeClr val="tx1"/>
                </a:solidFill>
              </a:rPr>
              <a:t>rt</a:t>
            </a:r>
            <a:r>
              <a:rPr lang="es-CO" sz="2400" b="1" dirty="0">
                <a:solidFill>
                  <a:schemeClr val="tx1"/>
                </a:solidFill>
              </a:rPr>
              <a:t>()</a:t>
            </a:r>
            <a:r>
              <a:rPr lang="es-CO" sz="2400" dirty="0">
                <a:solidFill>
                  <a:schemeClr val="tx1"/>
                </a:solidFill>
              </a:rPr>
              <a:t> # hace que la tortuga gire hacia la derecha, los grados del giro lo define el número.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>
                <a:solidFill>
                  <a:schemeClr val="tx1"/>
                </a:solidFill>
              </a:rPr>
              <a:t>home()</a:t>
            </a:r>
            <a:r>
              <a:rPr lang="es-CO" sz="2400" dirty="0">
                <a:solidFill>
                  <a:schemeClr val="tx1"/>
                </a:solidFill>
              </a:rPr>
              <a:t> # lleva a la tortuga a la posición de inicio (0,0) mirando hacia la derecha (ángulo 0).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2400" b="1" dirty="0" err="1">
                <a:solidFill>
                  <a:schemeClr val="tx1"/>
                </a:solidFill>
              </a:rPr>
              <a:t>setup</a:t>
            </a:r>
            <a:r>
              <a:rPr lang="es-CO" sz="2400" b="1" dirty="0">
                <a:solidFill>
                  <a:schemeClr val="tx1"/>
                </a:solidFill>
              </a:rPr>
              <a:t>(</a:t>
            </a:r>
            <a:r>
              <a:rPr lang="es-CO" sz="2400" b="1" dirty="0" err="1">
                <a:solidFill>
                  <a:schemeClr val="tx1"/>
                </a:solidFill>
              </a:rPr>
              <a:t>numero,numero</a:t>
            </a:r>
            <a:r>
              <a:rPr lang="es-CO" sz="2400" b="1" dirty="0">
                <a:solidFill>
                  <a:schemeClr val="tx1"/>
                </a:solidFill>
              </a:rPr>
              <a:t>)</a:t>
            </a:r>
            <a:r>
              <a:rPr lang="es-CO" sz="2400" dirty="0">
                <a:solidFill>
                  <a:schemeClr val="tx1"/>
                </a:solidFill>
              </a:rPr>
              <a:t> # cambia el tamaño de la pantalla a las dimensiones de los números que se digitaron.</a:t>
            </a:r>
          </a:p>
          <a:p>
            <a:pPr algn="just"/>
            <a:endParaRPr lang="es-CO" sz="22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005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Mundo de la tortuga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831"/>
          <a:stretch/>
        </p:blipFill>
        <p:spPr>
          <a:xfrm>
            <a:off x="251520" y="908720"/>
            <a:ext cx="4142179" cy="2952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068960"/>
            <a:ext cx="5112568" cy="2914015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70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51402"/>
            <a:ext cx="9144000" cy="796950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Cambios de estado en el mundo de la tortuga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831"/>
          <a:stretch/>
        </p:blipFill>
        <p:spPr>
          <a:xfrm>
            <a:off x="1062" y="1256559"/>
            <a:ext cx="3600400" cy="2566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1" y="908720"/>
            <a:ext cx="5112568" cy="291401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98280"/>
              </p:ext>
            </p:extLst>
          </p:nvPr>
        </p:nvGraphicFramePr>
        <p:xfrm>
          <a:off x="1037928" y="4149080"/>
          <a:ext cx="70567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r>
                        <a:rPr lang="es-419" dirty="0"/>
                        <a:t>Estado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Ángulo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Ubicación</a:t>
                      </a:r>
                      <a:r>
                        <a:rPr lang="es-419" baseline="0" dirty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Ubicación</a:t>
                      </a:r>
                      <a:r>
                        <a:rPr lang="es-419" baseline="0" dirty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s-419" dirty="0"/>
                        <a:t>Inicial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s-419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s-419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s-419" dirty="0"/>
                        <a:t>3 (</a:t>
                      </a:r>
                      <a:r>
                        <a:rPr lang="es-419" baseline="0" dirty="0"/>
                        <a:t> final)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59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428596" y="0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</a:rPr>
              <a:t>Recordando…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r="-1"/>
          <a:stretch/>
        </p:blipFill>
        <p:spPr>
          <a:xfrm>
            <a:off x="-15026" y="797478"/>
            <a:ext cx="3921168" cy="53678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906142" y="797478"/>
            <a:ext cx="5237858" cy="529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3816424" y="1036966"/>
            <a:ext cx="5364088" cy="5367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tx1"/>
                </a:solidFill>
              </a:rPr>
              <a:t>Estado: </a:t>
            </a:r>
            <a:r>
              <a:rPr lang="es-CO" sz="2800" dirty="0">
                <a:solidFill>
                  <a:schemeClr val="tx1"/>
                </a:solidFill>
              </a:rPr>
              <a:t>Descripción del sistema en un momento definido. El estado lo describe los valores que toman sus variables.</a:t>
            </a:r>
          </a:p>
          <a:p>
            <a:pPr algn="just"/>
            <a:endParaRPr lang="es-CO" sz="17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tx1"/>
                </a:solidFill>
              </a:rPr>
              <a:t>Cambios de estado: </a:t>
            </a:r>
            <a:r>
              <a:rPr lang="es-CO" sz="2800" dirty="0">
                <a:solidFill>
                  <a:schemeClr val="tx1"/>
                </a:solidFill>
              </a:rPr>
              <a:t>los cambios se pueden dar por sucesos o se pueden inducir. </a:t>
            </a:r>
            <a:r>
              <a:rPr lang="es-CO" sz="2800" u="sng" dirty="0">
                <a:solidFill>
                  <a:schemeClr val="tx1"/>
                </a:solidFill>
              </a:rPr>
              <a:t>Cada que una variable cambia, el estado del sistema cambia</a:t>
            </a:r>
            <a:r>
              <a:rPr lang="es-CO" sz="2800" dirty="0">
                <a:solidFill>
                  <a:schemeClr val="tx1"/>
                </a:solidFill>
              </a:rPr>
              <a:t>. Para pasar de un estado A </a:t>
            </a:r>
            <a:r>
              <a:rPr lang="es-CO" sz="2800" dirty="0" err="1">
                <a:solidFill>
                  <a:schemeClr val="tx1"/>
                </a:solidFill>
              </a:rPr>
              <a:t>a</a:t>
            </a:r>
            <a:r>
              <a:rPr lang="es-CO" sz="2800" dirty="0">
                <a:solidFill>
                  <a:schemeClr val="tx1"/>
                </a:solidFill>
              </a:rPr>
              <a:t> un estado B tiene que haber un cambio.</a:t>
            </a:r>
          </a:p>
          <a:p>
            <a:pPr algn="just"/>
            <a:endParaRPr lang="es-CO" sz="17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tx1"/>
                </a:solidFill>
              </a:rPr>
              <a:t>Descripción de estados: </a:t>
            </a:r>
            <a:r>
              <a:rPr lang="es-CO" sz="2800" u="sng" dirty="0">
                <a:solidFill>
                  <a:schemeClr val="tx1"/>
                </a:solidFill>
              </a:rPr>
              <a:t>Estado inicial </a:t>
            </a:r>
            <a:r>
              <a:rPr lang="es-CO" sz="2800" dirty="0">
                <a:solidFill>
                  <a:schemeClr val="tx1"/>
                </a:solidFill>
              </a:rPr>
              <a:t>(explicación del sistema al comienzo). </a:t>
            </a:r>
            <a:r>
              <a:rPr lang="es-CO" sz="2800" u="sng" dirty="0">
                <a:solidFill>
                  <a:schemeClr val="tx1"/>
                </a:solidFill>
              </a:rPr>
              <a:t>Estado intermedio</a:t>
            </a:r>
            <a:r>
              <a:rPr lang="es-CO" sz="2800" dirty="0">
                <a:solidFill>
                  <a:schemeClr val="tx1"/>
                </a:solidFill>
              </a:rPr>
              <a:t> (Explicación del sistema en un tiempo n-</a:t>
            </a:r>
            <a:r>
              <a:rPr lang="es-CO" sz="2800" dirty="0" err="1">
                <a:solidFill>
                  <a:schemeClr val="tx1"/>
                </a:solidFill>
              </a:rPr>
              <a:t>ésimo</a:t>
            </a:r>
            <a:r>
              <a:rPr lang="es-CO" sz="2800" dirty="0">
                <a:solidFill>
                  <a:schemeClr val="tx1"/>
                </a:solidFill>
              </a:rPr>
              <a:t>). </a:t>
            </a:r>
            <a:r>
              <a:rPr lang="es-CO" sz="2800" u="sng" dirty="0">
                <a:solidFill>
                  <a:schemeClr val="tx1"/>
                </a:solidFill>
              </a:rPr>
              <a:t>Estado Final </a:t>
            </a:r>
            <a:r>
              <a:rPr lang="es-CO" sz="2800" dirty="0">
                <a:solidFill>
                  <a:schemeClr val="tx1"/>
                </a:solidFill>
              </a:rPr>
              <a:t>(Explicación del sistema al concluir)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678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2800" dirty="0"/>
              <a:t>¿Cómo dibujar un cuadrado usando un nombre para la tortuga?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5564460" cy="5028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700808"/>
            <a:ext cx="3174546" cy="2952328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438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</a:t>
            </a:r>
            <a:r>
              <a:rPr lang="es-419" dirty="0" err="1"/>
              <a:t>Analizemos</a:t>
            </a:r>
            <a:r>
              <a:rPr lang="es-419" dirty="0"/>
              <a:t> los cambios de estado?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4571"/>
              </p:ext>
            </p:extLst>
          </p:nvPr>
        </p:nvGraphicFramePr>
        <p:xfrm>
          <a:off x="2688479" y="2057328"/>
          <a:ext cx="3755681" cy="126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520"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Estado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Ángulo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Ubicación</a:t>
                      </a:r>
                      <a:r>
                        <a:rPr lang="es-419" sz="1400" baseline="0" dirty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Ubicación</a:t>
                      </a:r>
                      <a:r>
                        <a:rPr lang="es-419" sz="1400" baseline="0" dirty="0"/>
                        <a:t> 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Inicial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Final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8258" y="909832"/>
            <a:ext cx="27703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inicial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6859" y="861687"/>
            <a:ext cx="2468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 final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5" y="1494606"/>
            <a:ext cx="1634443" cy="121431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86012"/>
              </p:ext>
            </p:extLst>
          </p:nvPr>
        </p:nvGraphicFramePr>
        <p:xfrm>
          <a:off x="1691680" y="3717032"/>
          <a:ext cx="5400600" cy="1504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75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Cambio#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Ángulo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Ubicación</a:t>
                      </a:r>
                      <a:r>
                        <a:rPr lang="es-419" sz="1600" baseline="0" dirty="0"/>
                        <a:t> 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Ubicación</a:t>
                      </a:r>
                      <a:r>
                        <a:rPr lang="es-419" sz="1600" baseline="0" dirty="0"/>
                        <a:t> 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5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501100"/>
            <a:ext cx="1426819" cy="1326941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933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3968" y="908720"/>
            <a:ext cx="4402832" cy="5217443"/>
          </a:xfrm>
        </p:spPr>
        <p:txBody>
          <a:bodyPr/>
          <a:lstStyle/>
          <a:p>
            <a:r>
              <a:rPr lang="es-419" dirty="0"/>
              <a:t>Identificar estado inicial</a:t>
            </a:r>
          </a:p>
          <a:p>
            <a:r>
              <a:rPr lang="es-419" dirty="0"/>
              <a:t>Estado final</a:t>
            </a:r>
          </a:p>
          <a:p>
            <a:r>
              <a:rPr lang="es-419" dirty="0"/>
              <a:t>Elementos a observar</a:t>
            </a:r>
          </a:p>
          <a:p>
            <a:r>
              <a:rPr lang="es-419" dirty="0" err="1"/>
              <a:t>Nro</a:t>
            </a:r>
            <a:r>
              <a:rPr lang="es-419" dirty="0"/>
              <a:t> de cambios de estado</a:t>
            </a:r>
          </a:p>
          <a:p>
            <a:r>
              <a:rPr lang="es-419" dirty="0"/>
              <a:t>Instrucciones </a:t>
            </a:r>
            <a:r>
              <a:rPr lang="es-419" dirty="0" err="1"/>
              <a:t>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Un ejercicio</a:t>
            </a:r>
            <a:endParaRPr lang="en-US" dirty="0"/>
          </a:p>
        </p:txBody>
      </p:sp>
      <p:pic>
        <p:nvPicPr>
          <p:cNvPr id="1026" name="Picture 2" descr="https://pixabay.com/static/uploads/photo/2012/04/13/11/13/triangle-31902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41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5" y="-36559"/>
            <a:ext cx="9144000" cy="796950"/>
          </a:xfrm>
        </p:spPr>
        <p:txBody>
          <a:bodyPr/>
          <a:lstStyle/>
          <a:p>
            <a:r>
              <a:rPr lang="es-419" dirty="0"/>
              <a:t>¿Cómo dibujar una casa?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051720" y="2492896"/>
            <a:ext cx="527608" cy="28083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12976"/>
            <a:ext cx="2059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50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pasos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5516" y="3358443"/>
            <a:ext cx="2059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50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pasos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8686" y="5301208"/>
            <a:ext cx="2059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50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pasos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54037"/>
            <a:ext cx="3081313" cy="3722776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623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</a:t>
            </a:r>
            <a:r>
              <a:rPr lang="es-419" dirty="0" err="1"/>
              <a:t>Analizemos</a:t>
            </a:r>
            <a:r>
              <a:rPr lang="es-419" dirty="0"/>
              <a:t> los cambios de estado?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99621"/>
              </p:ext>
            </p:extLst>
          </p:nvPr>
        </p:nvGraphicFramePr>
        <p:xfrm>
          <a:off x="2886053" y="2015298"/>
          <a:ext cx="2907414" cy="126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520"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Estado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Ubicación</a:t>
                      </a:r>
                      <a:r>
                        <a:rPr lang="es-419" sz="1400" baseline="0" dirty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400" dirty="0"/>
                        <a:t>Ubicación</a:t>
                      </a:r>
                      <a:r>
                        <a:rPr lang="es-419" sz="1400" baseline="0" dirty="0"/>
                        <a:t> 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Inicial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Final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8258" y="909832"/>
            <a:ext cx="27703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inicial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6859" y="861687"/>
            <a:ext cx="2468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 final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0" y="1546594"/>
            <a:ext cx="2581023" cy="191757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78475"/>
              </p:ext>
            </p:extLst>
          </p:nvPr>
        </p:nvGraphicFramePr>
        <p:xfrm>
          <a:off x="1611428" y="3919866"/>
          <a:ext cx="5909783" cy="199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152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Cambio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Ubicación</a:t>
                      </a:r>
                      <a:r>
                        <a:rPr lang="es-419" sz="1600" baseline="0" dirty="0"/>
                        <a:t> 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Ubicación</a:t>
                      </a:r>
                      <a:r>
                        <a:rPr lang="es-419" sz="1600" baseline="0" dirty="0"/>
                        <a:t> 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5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5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5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1516382"/>
            <a:ext cx="1713161" cy="206980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347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b="1" dirty="0"/>
              <a:t>Variables y operadores</a:t>
            </a:r>
            <a:endParaRPr lang="en-US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Mostrar texto en la consola</a:t>
            </a:r>
            <a:endParaRPr lang="en-US" dirty="0"/>
          </a:p>
        </p:txBody>
      </p:sp>
      <p:pic>
        <p:nvPicPr>
          <p:cNvPr id="2050" name="Picture 2" descr="http://a.files.bbci.co.uk/bam/live/content/zstgr82/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5943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20435" y="5013176"/>
            <a:ext cx="3054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rint(….)</a:t>
            </a:r>
          </a:p>
        </p:txBody>
      </p:sp>
    </p:spTree>
    <p:extLst>
      <p:ext uri="{BB962C8B-B14F-4D97-AF65-F5344CB8AC3E}">
        <p14:creationId xmlns:p14="http://schemas.microsoft.com/office/powerpoint/2010/main" val="3710927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01162"/>
            <a:ext cx="730830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b="0" dirty="0">
                <a:solidFill>
                  <a:schemeClr val="bg1"/>
                </a:solidFill>
              </a:rPr>
              <a:t>Concretemos el uso del </a:t>
            </a:r>
            <a:r>
              <a:rPr lang="es-CO" sz="3600" dirty="0" err="1">
                <a:solidFill>
                  <a:schemeClr val="bg1"/>
                </a:solidFill>
              </a:rPr>
              <a:t>print</a:t>
            </a:r>
            <a:r>
              <a:rPr lang="es-CO" sz="3600" dirty="0">
                <a:solidFill>
                  <a:schemeClr val="bg1"/>
                </a:solidFill>
              </a:rPr>
              <a:t>()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323528" y="1276540"/>
            <a:ext cx="5994184" cy="5213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>
                <a:solidFill>
                  <a:schemeClr val="accent5">
                    <a:lumMod val="50000"/>
                  </a:schemeClr>
                </a:solidFill>
              </a:rPr>
              <a:t>Ejemplo 1:</a:t>
            </a:r>
          </a:p>
          <a:p>
            <a:pPr algn="just"/>
            <a:r>
              <a:rPr lang="es-CO" sz="2000" dirty="0" err="1">
                <a:solidFill>
                  <a:schemeClr val="tx1"/>
                </a:solidFill>
              </a:rPr>
              <a:t>print</a:t>
            </a:r>
            <a:r>
              <a:rPr lang="es-CO" sz="2000" dirty="0">
                <a:solidFill>
                  <a:schemeClr val="tx1"/>
                </a:solidFill>
              </a:rPr>
              <a:t> (“Escribo una cadena de caracteres”)</a:t>
            </a:r>
          </a:p>
          <a:p>
            <a:pPr algn="just"/>
            <a:r>
              <a:rPr lang="es-CO" sz="2000" dirty="0">
                <a:solidFill>
                  <a:schemeClr val="accent5">
                    <a:lumMod val="50000"/>
                  </a:schemeClr>
                </a:solidFill>
              </a:rPr>
              <a:t>Ejemplo 2:</a:t>
            </a:r>
          </a:p>
          <a:p>
            <a:pPr algn="just"/>
            <a:r>
              <a:rPr lang="es-CO" sz="2000" dirty="0" err="1">
                <a:solidFill>
                  <a:schemeClr val="tx1"/>
                </a:solidFill>
              </a:rPr>
              <a:t>print</a:t>
            </a:r>
            <a:r>
              <a:rPr lang="es-CO" sz="2000" dirty="0">
                <a:solidFill>
                  <a:schemeClr val="tx1"/>
                </a:solidFill>
              </a:rPr>
              <a:t> (“Valor de la variable es: ”, variable)</a:t>
            </a:r>
          </a:p>
          <a:p>
            <a:pPr algn="just"/>
            <a:r>
              <a:rPr lang="es-CO" sz="2000" dirty="0">
                <a:solidFill>
                  <a:schemeClr val="accent5">
                    <a:lumMod val="50000"/>
                  </a:schemeClr>
                </a:solidFill>
              </a:rPr>
              <a:t>Ejemplo 3:</a:t>
            </a:r>
          </a:p>
          <a:p>
            <a:pPr algn="just"/>
            <a:r>
              <a:rPr lang="es-CO" sz="2000" dirty="0" err="1">
                <a:solidFill>
                  <a:schemeClr val="tx1"/>
                </a:solidFill>
              </a:rPr>
              <a:t>print</a:t>
            </a:r>
            <a:r>
              <a:rPr lang="es-CO" sz="2000" dirty="0">
                <a:solidFill>
                  <a:schemeClr val="tx1"/>
                </a:solidFill>
              </a:rPr>
              <a:t> (variable1, variable2, variable3)</a:t>
            </a:r>
          </a:p>
          <a:p>
            <a:pPr algn="just"/>
            <a:r>
              <a:rPr lang="es-CO" sz="2000" dirty="0">
                <a:solidFill>
                  <a:schemeClr val="accent5">
                    <a:lumMod val="50000"/>
                  </a:schemeClr>
                </a:solidFill>
              </a:rPr>
              <a:t>Ejemplo 4:</a:t>
            </a:r>
          </a:p>
          <a:p>
            <a:pPr algn="just"/>
            <a:r>
              <a:rPr lang="es-CO" sz="2000" dirty="0" err="1">
                <a:solidFill>
                  <a:schemeClr val="tx1"/>
                </a:solidFill>
              </a:rPr>
              <a:t>print</a:t>
            </a:r>
            <a:r>
              <a:rPr lang="es-CO" sz="2000" dirty="0">
                <a:solidFill>
                  <a:schemeClr val="tx1"/>
                </a:solidFill>
              </a:rPr>
              <a:t> (“La suma de a y b da : ”, a + b)</a:t>
            </a:r>
          </a:p>
          <a:p>
            <a:pPr algn="just"/>
            <a:r>
              <a:rPr lang="es-CO" sz="2000" dirty="0">
                <a:solidFill>
                  <a:schemeClr val="accent5">
                    <a:lumMod val="50000"/>
                  </a:schemeClr>
                </a:solidFill>
              </a:rPr>
              <a:t>Ejemplo 5:</a:t>
            </a:r>
            <a:endParaRPr lang="es-CO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0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0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2774"/>
            <a:ext cx="2117619" cy="7647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Uso de </a:t>
            </a:r>
            <a:r>
              <a:rPr lang="x-none" dirty="0" err="1"/>
              <a:t>print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02" y="4653135"/>
            <a:ext cx="5546580" cy="10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01162"/>
            <a:ext cx="730830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dirty="0">
                <a:solidFill>
                  <a:schemeClr val="bg1"/>
                </a:solidFill>
              </a:rPr>
              <a:t>Operaciones dentro del </a:t>
            </a:r>
            <a:r>
              <a:rPr lang="es-CO" sz="3600" dirty="0" err="1">
                <a:solidFill>
                  <a:schemeClr val="bg1"/>
                </a:solidFill>
              </a:rPr>
              <a:t>print</a:t>
            </a:r>
            <a:r>
              <a:rPr lang="es-CO" sz="3600" dirty="0">
                <a:solidFill>
                  <a:schemeClr val="bg1"/>
                </a:solidFill>
              </a:rPr>
              <a:t>()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2222" y="838369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>
                <a:solidFill>
                  <a:schemeClr val="tx1"/>
                </a:solidFill>
              </a:rPr>
              <a:t>En ocasiones, para agilizar el trabajo es posible realizar las operaciones directamente dentro del </a:t>
            </a:r>
            <a:r>
              <a:rPr lang="es-CO" sz="1800" dirty="0" err="1">
                <a:solidFill>
                  <a:schemeClr val="tx1"/>
                </a:solidFill>
              </a:rPr>
              <a:t>print</a:t>
            </a:r>
            <a:r>
              <a:rPr lang="es-CO" sz="18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es-CO" sz="1400" dirty="0">
              <a:solidFill>
                <a:schemeClr val="tx1"/>
              </a:solidFill>
            </a:endParaRPr>
          </a:p>
          <a:p>
            <a:pPr algn="just"/>
            <a:r>
              <a:rPr lang="es-CO" sz="2800" b="1" dirty="0">
                <a:solidFill>
                  <a:schemeClr val="tx1"/>
                </a:solidFill>
              </a:rPr>
              <a:t>¿Qué imprimen las siguientes instrucciones?</a:t>
            </a: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a = 12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b = 1.68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c = 83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d = “Juan”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e = “ Pablo”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f = “ sacerdote”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g = c + 17</a:t>
            </a:r>
          </a:p>
          <a:p>
            <a:pPr algn="just"/>
            <a:r>
              <a:rPr lang="es-CO" sz="1800" dirty="0">
                <a:solidFill>
                  <a:schemeClr val="accent5">
                    <a:lumMod val="50000"/>
                  </a:schemeClr>
                </a:solidFill>
              </a:rPr>
              <a:t>h = 4.22</a:t>
            </a:r>
          </a:p>
          <a:p>
            <a:pPr algn="just"/>
            <a:endParaRPr lang="es-CO" sz="1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CO" sz="2800" dirty="0">
                <a:solidFill>
                  <a:schemeClr val="accent5">
                    <a:lumMod val="50000"/>
                  </a:schemeClr>
                </a:solidFill>
              </a:rPr>
              <a:t>¿Cómo escribimos utilizando las variables, “</a:t>
            </a:r>
            <a:r>
              <a:rPr lang="es-CO" sz="2800" dirty="0">
                <a:solidFill>
                  <a:srgbClr val="002060"/>
                </a:solidFill>
              </a:rPr>
              <a:t>Juan Pablo es sacerdote y tiene 83 años</a:t>
            </a:r>
            <a:r>
              <a:rPr lang="es-CO" sz="2800" dirty="0">
                <a:solidFill>
                  <a:schemeClr val="accent5">
                    <a:lumMod val="50000"/>
                  </a:schemeClr>
                </a:solidFill>
              </a:rPr>
              <a:t>”?</a:t>
            </a: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2774"/>
            <a:ext cx="2117619" cy="76470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679585" y="2708920"/>
            <a:ext cx="274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print</a:t>
            </a:r>
            <a:r>
              <a:rPr lang="es-CO" dirty="0"/>
              <a:t>(a + b)</a:t>
            </a:r>
          </a:p>
          <a:p>
            <a:r>
              <a:rPr lang="es-CO" dirty="0" err="1"/>
              <a:t>print</a:t>
            </a:r>
            <a:r>
              <a:rPr lang="es-CO" dirty="0"/>
              <a:t>(h - b + c)</a:t>
            </a:r>
          </a:p>
          <a:p>
            <a:r>
              <a:rPr lang="es-CO" dirty="0" err="1"/>
              <a:t>print</a:t>
            </a:r>
            <a:r>
              <a:rPr lang="es-CO" dirty="0"/>
              <a:t>(a * g)</a:t>
            </a:r>
          </a:p>
          <a:p>
            <a:r>
              <a:rPr lang="es-CO" dirty="0" err="1"/>
              <a:t>print</a:t>
            </a:r>
            <a:r>
              <a:rPr lang="es-CO" dirty="0"/>
              <a:t>(a + f)</a:t>
            </a:r>
          </a:p>
          <a:p>
            <a:r>
              <a:rPr lang="es-CO" dirty="0" err="1"/>
              <a:t>print</a:t>
            </a:r>
            <a:r>
              <a:rPr lang="es-CO" dirty="0"/>
              <a:t>(d + e)</a:t>
            </a:r>
          </a:p>
          <a:p>
            <a:r>
              <a:rPr lang="es-CO" dirty="0" err="1"/>
              <a:t>print</a:t>
            </a:r>
            <a:r>
              <a:rPr lang="es-CO" dirty="0"/>
              <a:t>(</a:t>
            </a:r>
            <a:r>
              <a:rPr lang="es-CO" dirty="0" err="1"/>
              <a:t>d,"mide</a:t>
            </a:r>
            <a:r>
              <a:rPr lang="es-CO" dirty="0"/>
              <a:t> ",b)</a:t>
            </a:r>
          </a:p>
          <a:p>
            <a:r>
              <a:rPr lang="es-CO" dirty="0" err="1"/>
              <a:t>print</a:t>
            </a:r>
            <a:r>
              <a:rPr lang="es-CO" dirty="0"/>
              <a:t>(</a:t>
            </a:r>
            <a:r>
              <a:rPr lang="es-CO" dirty="0" err="1"/>
              <a:t>d+e</a:t>
            </a:r>
            <a:r>
              <a:rPr lang="es-CO" dirty="0"/>
              <a:t>+" </a:t>
            </a:r>
            <a:r>
              <a:rPr lang="es-CO" dirty="0" err="1"/>
              <a:t>mide",b</a:t>
            </a:r>
            <a:r>
              <a:rPr lang="es-CO" dirty="0"/>
              <a:t>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330682" y="2708919"/>
            <a:ext cx="274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13.68</a:t>
            </a:r>
          </a:p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85.54</a:t>
            </a:r>
          </a:p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1200</a:t>
            </a:r>
          </a:p>
          <a:p>
            <a:r>
              <a:rPr lang="es-CO" dirty="0">
                <a:solidFill>
                  <a:srgbClr val="FF0000"/>
                </a:solidFill>
              </a:rPr>
              <a:t>ERROR</a:t>
            </a:r>
          </a:p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Juan Pablo</a:t>
            </a:r>
          </a:p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Juan mide 1.68</a:t>
            </a:r>
          </a:p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Juan Pablo mide 1.68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3995936" y="4581128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 derecha 19"/>
          <p:cNvSpPr/>
          <p:nvPr/>
        </p:nvSpPr>
        <p:spPr>
          <a:xfrm>
            <a:off x="3991970" y="4293096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 derecha 20"/>
          <p:cNvSpPr/>
          <p:nvPr/>
        </p:nvSpPr>
        <p:spPr>
          <a:xfrm>
            <a:off x="3991970" y="4005064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 derecha 21"/>
          <p:cNvSpPr/>
          <p:nvPr/>
        </p:nvSpPr>
        <p:spPr>
          <a:xfrm>
            <a:off x="3969873" y="3724581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 derecha 22"/>
          <p:cNvSpPr/>
          <p:nvPr/>
        </p:nvSpPr>
        <p:spPr>
          <a:xfrm>
            <a:off x="3973642" y="3455289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 derecha 23"/>
          <p:cNvSpPr/>
          <p:nvPr/>
        </p:nvSpPr>
        <p:spPr>
          <a:xfrm>
            <a:off x="3979751" y="3148172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 derecha 24"/>
          <p:cNvSpPr/>
          <p:nvPr/>
        </p:nvSpPr>
        <p:spPr>
          <a:xfrm>
            <a:off x="3980072" y="2890548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Pruebas </a:t>
            </a:r>
            <a:r>
              <a:rPr lang="x-none" dirty="0" err="1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Variables en los programas: ¿Qué son?</a:t>
            </a:r>
            <a:endParaRPr lang="en-US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5" y="1052736"/>
            <a:ext cx="8008789" cy="4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  <p:sp>
        <p:nvSpPr>
          <p:cNvPr id="6" name="5 Título"/>
          <p:cNvSpPr txBox="1">
            <a:spLocks/>
          </p:cNvSpPr>
          <p:nvPr/>
        </p:nvSpPr>
        <p:spPr>
          <a:xfrm>
            <a:off x="428596" y="0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</a:rPr>
              <a:t>Recordando…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r="-1"/>
          <a:stretch/>
        </p:blipFill>
        <p:spPr>
          <a:xfrm>
            <a:off x="-15026" y="797478"/>
            <a:ext cx="3921168" cy="53678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906142" y="797478"/>
            <a:ext cx="5237858" cy="529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3635896" y="997268"/>
            <a:ext cx="5364088" cy="5367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tx1"/>
                </a:solidFill>
              </a:rPr>
              <a:t>Los algoritmos se pueden expresar de diversas maneras (Lenguaje natural, diagramas de flujo, pseudocódigo, código fuente)</a:t>
            </a:r>
            <a:endParaRPr lang="es-CO" sz="2800" dirty="0">
              <a:solidFill>
                <a:schemeClr val="tx1"/>
              </a:solidFill>
            </a:endParaRPr>
          </a:p>
          <a:p>
            <a:pPr algn="just"/>
            <a:endParaRPr lang="es-CO" sz="16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17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tx1"/>
                </a:solidFill>
              </a:rPr>
              <a:t>Programa: </a:t>
            </a:r>
            <a:r>
              <a:rPr lang="es-CO" sz="2800" dirty="0">
                <a:solidFill>
                  <a:schemeClr val="tx1"/>
                </a:solidFill>
              </a:rPr>
              <a:t>Conjunto de instrucciones, escritas en un lenguaje especializado, con la finalidad de indicarle a una </a:t>
            </a:r>
            <a:r>
              <a:rPr lang="es-CO" sz="2800" u="sng" dirty="0">
                <a:solidFill>
                  <a:schemeClr val="tx1"/>
                </a:solidFill>
              </a:rPr>
              <a:t>máquina</a:t>
            </a:r>
            <a:r>
              <a:rPr lang="es-CO" sz="2800" dirty="0">
                <a:solidFill>
                  <a:schemeClr val="tx1"/>
                </a:solidFill>
              </a:rPr>
              <a:t> cómo efectuar un trabajo.</a:t>
            </a:r>
          </a:p>
          <a:p>
            <a:pPr algn="just"/>
            <a:endParaRPr lang="es-CO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7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6056" y="1628800"/>
            <a:ext cx="3679262" cy="30963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x-none" dirty="0"/>
              <a:t>Es un contenedor que nos permite guardar información que será útil</a:t>
            </a:r>
          </a:p>
          <a:p>
            <a:pPr marL="0" indent="0">
              <a:buNone/>
            </a:pPr>
            <a:r>
              <a:rPr lang="x-none" dirty="0"/>
              <a:t>Se pueden hacer operaciones entre ellas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800" dirty="0"/>
              <a:t>¿Qué es una variable en un lenguaje de programación?</a:t>
            </a:r>
            <a:endParaRPr lang="en-US" sz="2800" dirty="0"/>
          </a:p>
        </p:txBody>
      </p:sp>
      <p:pic>
        <p:nvPicPr>
          <p:cNvPr id="1026" name="Picture 2" descr="http://1.bp.blogspot.com/-7b3XToG6Ibw/VX6-YJJyg-I/AAAAAAAAAH0/tJuY4LmK2qw/s1600/new%2Bdata%2Bto%2Bvariable%2Bin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608512" cy="26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4532" y="5013176"/>
            <a:ext cx="814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Tiene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un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específico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136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¿Cómo se le asigna un valor a una variable?</a:t>
            </a:r>
            <a:endParaRPr lang="en-US" dirty="0"/>
          </a:p>
        </p:txBody>
      </p:sp>
      <p:pic>
        <p:nvPicPr>
          <p:cNvPr id="1026" name="Picture 2" descr="https://encrypted-tbn1.gstatic.com/images?q=tbn:ANd9GcRX2QZiv3xjVlJfDUnkk4knGONL3SgBAZaodc7dJtCUMViitqyQ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-1716" r="12501" b="1716"/>
          <a:stretch/>
        </p:blipFill>
        <p:spPr bwMode="auto">
          <a:xfrm>
            <a:off x="3203848" y="1124744"/>
            <a:ext cx="3384376" cy="41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35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01162"/>
            <a:ext cx="730830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dirty="0">
                <a:solidFill>
                  <a:schemeClr val="bg1"/>
                </a:solidFill>
              </a:rPr>
              <a:t>Manejo de variables en Python</a:t>
            </a:r>
            <a:endParaRPr lang="es-CO" sz="2400" b="0" dirty="0">
              <a:solidFill>
                <a:schemeClr val="bg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467544" y="1211041"/>
            <a:ext cx="8834762" cy="439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200" dirty="0">
                <a:solidFill>
                  <a:schemeClr val="tx1"/>
                </a:solidFill>
              </a:rPr>
              <a:t>nombre = “Pepe”     	-&gt; </a:t>
            </a:r>
            <a:r>
              <a:rPr lang="es-CO" sz="2200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s-CO" sz="2200" dirty="0">
                <a:solidFill>
                  <a:schemeClr val="tx1"/>
                </a:solidFill>
              </a:rPr>
              <a:t>edad = 28			-&gt; </a:t>
            </a:r>
            <a:r>
              <a:rPr lang="es-CO" sz="2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s-CO" sz="2200" dirty="0">
                <a:solidFill>
                  <a:schemeClr val="tx1"/>
                </a:solidFill>
              </a:rPr>
              <a:t>estatura = 1.90		-&gt; </a:t>
            </a:r>
            <a:r>
              <a:rPr lang="es-CO" sz="2200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s-CO" sz="2200" dirty="0">
                <a:solidFill>
                  <a:schemeClr val="tx1"/>
                </a:solidFill>
              </a:rPr>
              <a:t>peso = 65			-&gt; </a:t>
            </a:r>
            <a:r>
              <a:rPr lang="es-CO" sz="2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s-CO" sz="2200" dirty="0">
                <a:solidFill>
                  <a:schemeClr val="tx1"/>
                </a:solidFill>
              </a:rPr>
              <a:t>hombre= True		-&gt; </a:t>
            </a:r>
            <a:r>
              <a:rPr lang="es-CO" sz="2200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s-CO" sz="2200" dirty="0">
                <a:solidFill>
                  <a:schemeClr val="accent6">
                    <a:lumMod val="50000"/>
                  </a:schemeClr>
                </a:solidFill>
              </a:rPr>
              <a:t>Las variables pueden ser impresas con la operación </a:t>
            </a:r>
            <a:r>
              <a:rPr lang="es-CO" sz="22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2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algn="just"/>
            <a:endParaRPr lang="es-CO" sz="7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s-CO" sz="2200" dirty="0">
                <a:solidFill>
                  <a:schemeClr val="tx1"/>
                </a:solidFill>
              </a:rPr>
              <a:t>Argumentos(separados por , )</a:t>
            </a:r>
          </a:p>
          <a:p>
            <a:pPr algn="just"/>
            <a:endParaRPr lang="es-CO" sz="22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s-CO" sz="22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2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s-CO" sz="2200" dirty="0" err="1">
                <a:solidFill>
                  <a:schemeClr val="accent6">
                    <a:lumMod val="50000"/>
                  </a:schemeClr>
                </a:solidFill>
              </a:rPr>
              <a:t>nombre,edad</a:t>
            </a:r>
            <a:r>
              <a:rPr lang="es-CO" sz="2200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s-CO" sz="2200" dirty="0">
                <a:solidFill>
                  <a:schemeClr val="tx1"/>
                </a:solidFill>
              </a:rPr>
              <a:t>imprime en pantalla </a:t>
            </a:r>
            <a:r>
              <a:rPr lang="es-CO" sz="2200" dirty="0">
                <a:solidFill>
                  <a:srgbClr val="FF0000"/>
                </a:solidFill>
              </a:rPr>
              <a:t>“Pepe 28”</a:t>
            </a:r>
          </a:p>
          <a:p>
            <a:pPr algn="just"/>
            <a:endParaRPr lang="es-CO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2774"/>
            <a:ext cx="2117619" cy="76470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Algunos ejemplos de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8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Corramos lo anterior ( variables + imprimir)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5506169" cy="4581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437112"/>
            <a:ext cx="41243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079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b="1" dirty="0"/>
              <a:t>Reglas nombres variables </a:t>
            </a:r>
            <a:r>
              <a:rPr lang="x-none" sz="2400" b="1" dirty="0"/>
              <a:t>( Para el curso)</a:t>
            </a:r>
            <a:endParaRPr lang="x-none" b="1" dirty="0"/>
          </a:p>
          <a:p>
            <a:pPr lvl="1"/>
            <a:r>
              <a:rPr lang="x-none" dirty="0"/>
              <a:t>Nombres asociados a la funcionalidad que van a cumplir</a:t>
            </a:r>
          </a:p>
          <a:p>
            <a:pPr lvl="1"/>
            <a:r>
              <a:rPr lang="x-none" dirty="0"/>
              <a:t>Inician en minúscula y con una letra</a:t>
            </a:r>
          </a:p>
          <a:p>
            <a:pPr lvl="1"/>
            <a:r>
              <a:rPr lang="x-none" dirty="0"/>
              <a:t>Múltiples palabras ( primera minúscula, segunda primera letra mayúscula)</a:t>
            </a:r>
          </a:p>
          <a:p>
            <a:pPr lvl="2"/>
            <a:r>
              <a:rPr lang="x-none" dirty="0" err="1"/>
              <a:t>valorTotal</a:t>
            </a:r>
            <a:endParaRPr lang="x-none" dirty="0"/>
          </a:p>
          <a:p>
            <a:pPr lvl="2"/>
            <a:r>
              <a:rPr lang="x-none" dirty="0"/>
              <a:t>resultado</a:t>
            </a:r>
          </a:p>
          <a:p>
            <a:pPr lvl="2"/>
            <a:r>
              <a:rPr lang="x-none" dirty="0" err="1"/>
              <a:t>valorSuma</a:t>
            </a:r>
            <a:endParaRPr lang="x-none" dirty="0"/>
          </a:p>
          <a:p>
            <a:pPr lvl="2"/>
            <a:r>
              <a:rPr lang="x-none" dirty="0"/>
              <a:t>…</a:t>
            </a:r>
          </a:p>
          <a:p>
            <a:pPr lvl="2"/>
            <a:endParaRPr lang="x-none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Nombres de variables y palabras reservadas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3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Palabras </a:t>
            </a:r>
            <a:r>
              <a:rPr lang="x-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reservadas</a:t>
            </a:r>
            <a:r>
              <a:rPr lang="x-none" dirty="0"/>
              <a:t> del lenguaje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4032448" cy="5238635"/>
          </a:xfrm>
          <a:prstGeom prst="rect">
            <a:avLst/>
          </a:prstGeom>
        </p:spPr>
      </p:pic>
      <p:pic>
        <p:nvPicPr>
          <p:cNvPr id="2052" name="Picture 4" descr="https://pixabay.com/static/uploads/photo/2013/07/12/13/50/prohibited-14740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5008"/>
            <a:ext cx="2400201" cy="24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15916" y="3906308"/>
            <a:ext cx="475252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se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pueden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usar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llamar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variablers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905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108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4000" dirty="0" err="1"/>
              <a:t>valorSuma</a:t>
            </a:r>
            <a:r>
              <a:rPr lang="x-none" sz="4000" dirty="0"/>
              <a:t>    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Variables son </a:t>
            </a:r>
            <a:r>
              <a:rPr lang="x-non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caseSensitive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Not Equal 3"/>
          <p:cNvSpPr/>
          <p:nvPr/>
        </p:nvSpPr>
        <p:spPr>
          <a:xfrm>
            <a:off x="3275856" y="2388244"/>
            <a:ext cx="2016224" cy="1152128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436391" y="1556792"/>
            <a:ext cx="2981400" cy="108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x-none" sz="4000" dirty="0" err="1"/>
              <a:t>ValorSuma</a:t>
            </a:r>
            <a:r>
              <a:rPr lang="x-none" sz="4000" dirty="0"/>
              <a:t>    </a:t>
            </a:r>
            <a:endParaRPr lang="en-US" sz="4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501354" y="2600229"/>
            <a:ext cx="2981400" cy="108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x-none" sz="4000" dirty="0" err="1"/>
              <a:t>valorsuma</a:t>
            </a:r>
            <a:r>
              <a:rPr lang="x-none" sz="4000" dirty="0"/>
              <a:t>    </a:t>
            </a:r>
            <a:endParaRPr lang="en-US" sz="40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484496" y="3735474"/>
            <a:ext cx="3123139" cy="1086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x-none" sz="4000" dirty="0"/>
              <a:t>VALORSUMA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6992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052736"/>
            <a:ext cx="3394720" cy="3744416"/>
          </a:xfrm>
        </p:spPr>
        <p:txBody>
          <a:bodyPr/>
          <a:lstStyle/>
          <a:p>
            <a:r>
              <a:rPr lang="x-none" dirty="0"/>
              <a:t>#prueba</a:t>
            </a:r>
          </a:p>
          <a:p>
            <a:r>
              <a:rPr lang="x-none" dirty="0"/>
              <a:t>Prueba</a:t>
            </a:r>
          </a:p>
          <a:p>
            <a:r>
              <a:rPr lang="x-none" dirty="0"/>
              <a:t>2prueba</a:t>
            </a:r>
          </a:p>
          <a:p>
            <a:r>
              <a:rPr lang="x-none" dirty="0"/>
              <a:t>x</a:t>
            </a:r>
          </a:p>
          <a:p>
            <a:r>
              <a:rPr lang="x-none" dirty="0"/>
              <a:t>y</a:t>
            </a:r>
          </a:p>
          <a:p>
            <a:endParaRPr lang="x-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800" dirty="0"/>
              <a:t>¿Cuál de los siguientes son nombres válidos de variables en </a:t>
            </a:r>
            <a:r>
              <a:rPr lang="x-none" sz="2800" dirty="0" err="1"/>
              <a:t>python</a:t>
            </a:r>
            <a:r>
              <a:rPr lang="x-none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30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152128"/>
          </a:xfrm>
        </p:spPr>
        <p:txBody>
          <a:bodyPr>
            <a:normAutofit/>
          </a:bodyPr>
          <a:lstStyle/>
          <a:p>
            <a:r>
              <a:rPr lang="x-none" dirty="0"/>
              <a:t>Son instrucciones que el lenguaje Python puede interpretar.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Sentencias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30369"/>
            <a:ext cx="6827326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5479" y="2183944"/>
            <a:ext cx="286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782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101162"/>
            <a:ext cx="730830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dirty="0">
                <a:solidFill>
                  <a:schemeClr val="bg1"/>
                </a:solidFill>
              </a:rPr>
              <a:t>Manejo de variables en Python</a:t>
            </a:r>
            <a:endParaRPr lang="es-CO" sz="2400" b="0" dirty="0">
              <a:solidFill>
                <a:schemeClr val="bg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323528" y="838369"/>
            <a:ext cx="8280920" cy="2515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>
                <a:solidFill>
                  <a:schemeClr val="tx1"/>
                </a:solidFill>
              </a:rPr>
              <a:t>Con las variables, se pueden realizar operaciones entre ellas, (operaciones matemáticas, unión de cadenas)</a:t>
            </a:r>
          </a:p>
          <a:p>
            <a:pPr algn="just"/>
            <a:endParaRPr lang="es-CO" sz="2800" dirty="0">
              <a:solidFill>
                <a:schemeClr val="tx1"/>
              </a:solidFill>
            </a:endParaRPr>
          </a:p>
          <a:p>
            <a:pPr algn="just"/>
            <a:r>
              <a:rPr lang="es-CO" sz="2800" dirty="0">
                <a:solidFill>
                  <a:schemeClr val="accent5">
                    <a:lumMod val="50000"/>
                  </a:schemeClr>
                </a:solidFill>
              </a:rPr>
              <a:t>También es posible realizar operaciones dentro de la función </a:t>
            </a:r>
            <a:r>
              <a:rPr lang="es-CO" sz="2800" b="1" dirty="0" err="1">
                <a:solidFill>
                  <a:schemeClr val="accent5">
                    <a:lumMod val="50000"/>
                  </a:schemeClr>
                </a:solidFill>
              </a:rPr>
              <a:t>print</a:t>
            </a:r>
            <a:r>
              <a:rPr lang="es-CO" sz="28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s-CO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2774"/>
            <a:ext cx="2117619" cy="7647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459965"/>
            <a:ext cx="8958379" cy="15040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402" y="4994389"/>
            <a:ext cx="3533740" cy="109890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Operar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8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El artista ( hasta el 5)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https://studio.code.org/s/20-hour/stage/5/puzzle/2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961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Operar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6827326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645024"/>
            <a:ext cx="6873172" cy="12069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6931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Operadores aritméticos</a:t>
            </a:r>
            <a:endParaRPr lang="en-US" dirty="0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 rotWithShape="1">
          <a:blip r:embed="rId2"/>
          <a:srcRect t="41197"/>
          <a:stretch/>
        </p:blipFill>
        <p:spPr>
          <a:xfrm>
            <a:off x="4054" y="980728"/>
            <a:ext cx="8176262" cy="1952862"/>
          </a:xfrm>
          <a:prstGeom prst="rect">
            <a:avLst/>
          </a:prstGeom>
        </p:spPr>
      </p:pic>
      <p:sp>
        <p:nvSpPr>
          <p:cNvPr id="5" name="CuadroTexto 2"/>
          <p:cNvSpPr txBox="1"/>
          <p:nvPr/>
        </p:nvSpPr>
        <p:spPr>
          <a:xfrm>
            <a:off x="3779912" y="638132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002060"/>
                </a:solidFill>
              </a:rPr>
              <a:t>Imagen tomada del libro Curso: Python para principiantes</a:t>
            </a:r>
          </a:p>
        </p:txBody>
      </p:sp>
      <p:pic>
        <p:nvPicPr>
          <p:cNvPr id="4098" name="Picture 2" descr="http://2.bp.blogspot.com/-bGP455XljJI/UZuKTgy-UnI/AAAAAAAAAr4/vbyHqdRDyKw/s1600/comparado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536479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70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Operadores aritméticos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08720"/>
            <a:ext cx="7267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0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/>
          </a:p>
          <a:p>
            <a:pPr marL="109728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 acuerdo al siguiente programa en </a:t>
            </a:r>
            <a:r>
              <a:rPr lang="es-CO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10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 100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c= b/a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b + c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 a * -1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 d * -1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b / 10.0 </a:t>
            </a:r>
          </a:p>
          <a:p>
            <a:pPr marL="365760" lvl="1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c= a </a:t>
            </a:r>
          </a:p>
          <a:p>
            <a:pPr marL="365760" lvl="1" indent="0">
              <a:buNone/>
            </a:pP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 + d)</a:t>
            </a:r>
          </a:p>
          <a:p>
            <a:pPr marL="109728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Cuál es el estado final de la variable </a:t>
            </a:r>
            <a:r>
              <a:rPr lang="es-C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Qué se imprime al final del código?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Cuantos cambios de estado tuvo la variable </a:t>
            </a:r>
            <a:r>
              <a:rPr lang="es-C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lang="es-V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8" indent="12700" algn="just">
              <a:buClr>
                <a:srgbClr val="0000FF"/>
              </a:buClr>
              <a:buFont typeface="Wingdings" pitchFamily="2" charset="2"/>
              <a:buChar char="q"/>
              <a:defRPr/>
            </a:pPr>
            <a:endParaRPr lang="es-VE" sz="2400" dirty="0">
              <a:latin typeface="Bookman Old Style" pitchFamily="18" charset="0"/>
            </a:endParaRPr>
          </a:p>
          <a:p>
            <a:pPr marL="1588" indent="12700" algn="just">
              <a:buFont typeface="Wingdings" pitchFamily="2" charset="2"/>
              <a:buNone/>
              <a:defRPr/>
            </a:pPr>
            <a:endParaRPr lang="es-VE" sz="2400" dirty="0">
              <a:latin typeface="Bookman Old Style" pitchFamily="18" charset="0"/>
            </a:endParaRPr>
          </a:p>
          <a:p>
            <a:pPr marL="0" indent="17463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800" dirty="0">
              <a:latin typeface="Bookman Old Style" pitchFamily="18" charset="0"/>
            </a:endParaRPr>
          </a:p>
          <a:p>
            <a:pPr marL="0" indent="17463" algn="just" eaLnBrk="1" hangingPunct="1">
              <a:lnSpc>
                <a:spcPct val="90000"/>
              </a:lnSpc>
              <a:defRPr/>
            </a:pPr>
            <a:endParaRPr lang="es-ES" sz="2000" dirty="0">
              <a:latin typeface="Bookman Old Style" pitchFamily="18" charset="0"/>
            </a:endParaRPr>
          </a:p>
          <a:p>
            <a:pPr marL="0" indent="17463" algn="just" eaLnBrk="1" hangingPunct="1">
              <a:lnSpc>
                <a:spcPct val="90000"/>
              </a:lnSpc>
              <a:defRPr/>
            </a:pPr>
            <a:endParaRPr lang="es-ES" sz="2000" dirty="0">
              <a:latin typeface="Bookman Old Style" pitchFamily="18" charset="0"/>
            </a:endParaRPr>
          </a:p>
          <a:p>
            <a:pPr marL="0" indent="17463" algn="just" eaLnBrk="1" hangingPunct="1">
              <a:lnSpc>
                <a:spcPct val="90000"/>
              </a:lnSpc>
              <a:defRPr/>
            </a:pPr>
            <a:endParaRPr lang="es-ES" sz="2000" dirty="0">
              <a:latin typeface="Bookman Old Style" pitchFamily="18" charset="0"/>
            </a:endParaRPr>
          </a:p>
          <a:p>
            <a:pPr marL="0" indent="1746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CO" sz="1000" dirty="0">
              <a:latin typeface="Bookman Old Style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s-CO" sz="3600" dirty="0">
                <a:latin typeface="Bookman Old Style" pitchFamily="18" charset="0"/>
              </a:rPr>
              <a:t>Ejercicio</a:t>
            </a:r>
            <a:endParaRPr lang="es-ES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Ejercicio  ( Parcial 2015-1)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5782"/>
          <a:stretch/>
        </p:blipFill>
        <p:spPr>
          <a:xfrm>
            <a:off x="179512" y="4068241"/>
            <a:ext cx="8712968" cy="2169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2809875" cy="3114675"/>
          </a:xfrm>
          <a:prstGeom prst="rect">
            <a:avLst/>
          </a:prstGeom>
        </p:spPr>
      </p:pic>
      <p:pic>
        <p:nvPicPr>
          <p:cNvPr id="6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058781"/>
            <a:ext cx="6506496" cy="13681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9832" y="2924944"/>
            <a:ext cx="48141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¿Cuántos cambios de estado?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0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Orden de </a:t>
            </a:r>
            <a:r>
              <a:rPr lang="x-none" dirty="0" err="1"/>
              <a:t>precendencia</a:t>
            </a:r>
            <a:endParaRPr lang="en-US" dirty="0"/>
          </a:p>
        </p:txBody>
      </p:sp>
      <p:graphicFrame>
        <p:nvGraphicFramePr>
          <p:cNvPr id="2" name="Diagrama 1"/>
          <p:cNvGraphicFramePr/>
          <p:nvPr/>
        </p:nvGraphicFramePr>
        <p:xfrm>
          <a:off x="827584" y="1196752"/>
          <a:ext cx="813690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80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800" dirty="0"/>
              <a:t>¿Cuál es el orden de precedencia de los operadores?</a:t>
            </a:r>
            <a:endParaRPr lang="en-US" sz="2800" dirty="0"/>
          </a:p>
        </p:txBody>
      </p:sp>
      <p:pic>
        <p:nvPicPr>
          <p:cNvPr id="5" name="Shape 189"/>
          <p:cNvPicPr preferRelativeResize="0"/>
          <p:nvPr/>
        </p:nvPicPr>
        <p:blipFill rotWithShape="1">
          <a:blip r:embed="rId2">
            <a:alphaModFix/>
          </a:blip>
          <a:srcRect t="925"/>
          <a:stretch/>
        </p:blipFill>
        <p:spPr>
          <a:xfrm>
            <a:off x="467543" y="887358"/>
            <a:ext cx="7560841" cy="520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80886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SzPct val="25000"/>
            </a:pPr>
            <a:r>
              <a:rPr lang="es-CO" dirty="0">
                <a:latin typeface="Questrial"/>
                <a:ea typeface="Questrial"/>
                <a:cs typeface="Questrial"/>
                <a:sym typeface="Questrial"/>
              </a:rPr>
              <a:t>Tomado de: C++ </a:t>
            </a:r>
            <a:r>
              <a:rPr lang="es-CO" dirty="0" err="1">
                <a:latin typeface="Questrial"/>
                <a:ea typeface="Questrial"/>
                <a:cs typeface="Questrial"/>
                <a:sym typeface="Questrial"/>
              </a:rPr>
              <a:t>how</a:t>
            </a:r>
            <a:r>
              <a:rPr lang="es-CO" dirty="0">
                <a:latin typeface="Questrial"/>
                <a:ea typeface="Questrial"/>
                <a:cs typeface="Questrial"/>
                <a:sym typeface="Questrial"/>
              </a:rPr>
              <a:t> to </a:t>
            </a:r>
            <a:r>
              <a:rPr lang="es-CO" dirty="0" err="1">
                <a:latin typeface="Questrial"/>
                <a:ea typeface="Questrial"/>
                <a:cs typeface="Questrial"/>
                <a:sym typeface="Questrial"/>
              </a:rPr>
              <a:t>program</a:t>
            </a:r>
            <a:endParaRPr lang="es-CO" dirty="0">
              <a:latin typeface="Questrial"/>
              <a:ea typeface="Questrial"/>
              <a:cs typeface="Questrial"/>
              <a:sym typeface="Questrial"/>
            </a:endParaRPr>
          </a:p>
          <a:p>
            <a:pPr lvl="0" algn="ctr">
              <a:buSzPct val="25000"/>
            </a:pPr>
            <a:r>
              <a:rPr lang="es-CO" dirty="0" err="1">
                <a:latin typeface="Questrial"/>
                <a:ea typeface="Questrial"/>
                <a:cs typeface="Questrial"/>
                <a:sym typeface="Questrial"/>
              </a:rPr>
              <a:t>Fig</a:t>
            </a:r>
            <a:r>
              <a:rPr lang="es-CO" dirty="0">
                <a:latin typeface="Questrial"/>
                <a:ea typeface="Questrial"/>
                <a:cs typeface="Questrial"/>
                <a:sym typeface="Questrial"/>
              </a:rPr>
              <a:t> 2.11</a:t>
            </a:r>
          </a:p>
        </p:txBody>
      </p:sp>
    </p:spTree>
    <p:extLst>
      <p:ext uri="{BB962C8B-B14F-4D97-AF65-F5344CB8AC3E}">
        <p14:creationId xmlns:p14="http://schemas.microsoft.com/office/powerpoint/2010/main" val="491712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Ejercicio (Parcial 2015-1)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9" y="1124744"/>
            <a:ext cx="8180042" cy="42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8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400" dirty="0"/>
              <a:t>¿El siguiente código calcula correctamente el área y el perímetro de un rectángulo?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4" y="1772816"/>
            <a:ext cx="7919068" cy="30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76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7202BA-00B5-48C1-83B6-CB6753C2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Python… lenguaje interpretado</a:t>
            </a:r>
          </a:p>
          <a:p>
            <a:r>
              <a:rPr lang="es-419" dirty="0"/>
              <a:t>Como ejecutar programas en Python</a:t>
            </a:r>
          </a:p>
          <a:p>
            <a:r>
              <a:rPr lang="es-419" dirty="0"/>
              <a:t>Mundo de la tortuga</a:t>
            </a:r>
          </a:p>
          <a:p>
            <a:r>
              <a:rPr lang="es-419" dirty="0"/>
              <a:t>Variables y operadores y orden de </a:t>
            </a:r>
            <a:r>
              <a:rPr lang="es-419" dirty="0" err="1"/>
              <a:t>prescendecia</a:t>
            </a:r>
            <a:endParaRPr lang="es-419" dirty="0"/>
          </a:p>
          <a:p>
            <a:endParaRPr lang="es-C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E0E01-4A09-4DB6-9961-196AC846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CC8E92-1966-45C4-8980-795BE28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Hoy vimos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63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827584" y="1340768"/>
            <a:ext cx="7772400" cy="1470025"/>
          </a:xfrm>
        </p:spPr>
        <p:txBody>
          <a:bodyPr>
            <a:normAutofit/>
          </a:bodyPr>
          <a:lstStyle/>
          <a:p>
            <a:r>
              <a:rPr lang="es-CO" b="1" dirty="0"/>
              <a:t>Python – Estado usando el Mundo de la tortuga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7264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Gerardo  M.  Sarria  y  Mario  Julián  Mora.  Introducción  a  la programación. </a:t>
            </a:r>
            <a:r>
              <a:rPr lang="es-CO" b="1" dirty="0" err="1"/>
              <a:t>Lulu</a:t>
            </a:r>
            <a:r>
              <a:rPr lang="es-CO" b="1" dirty="0"/>
              <a:t>. 2015</a:t>
            </a:r>
          </a:p>
          <a:p>
            <a:r>
              <a:rPr lang="es-CO" b="1" dirty="0"/>
              <a:t>Python. Sitio oficial</a:t>
            </a:r>
          </a:p>
          <a:p>
            <a:r>
              <a:rPr lang="es-CO" b="1" dirty="0"/>
              <a:t>Tutorial mundo tortuga: https://opentechschool.github.io/python-beginners/es_CL/simple_drawing.html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482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428596" y="0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</a:rPr>
              <a:t>Sobre los lenguajes de programación</a:t>
            </a: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244827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16658" y="1048668"/>
            <a:ext cx="4427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b="1" dirty="0">
                <a:solidFill>
                  <a:schemeClr val="accent1">
                    <a:lumMod val="75000"/>
                  </a:schemeClr>
                </a:solidFill>
              </a:rPr>
              <a:t>¿Por qué Python?</a:t>
            </a:r>
          </a:p>
        </p:txBody>
      </p:sp>
      <p:pic>
        <p:nvPicPr>
          <p:cNvPr id="5122" name="Picture 2" descr="http://programacion.net/files/article/02022015175942_lenguajes%20programac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5049"/>
            <a:ext cx="43338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 un lenguaje </a:t>
            </a:r>
            <a:r>
              <a:rPr lang="es-419" dirty="0" err="1"/>
              <a:t>intepretado</a:t>
            </a:r>
            <a:r>
              <a:rPr lang="es-419" dirty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" y="1844824"/>
            <a:ext cx="9079223" cy="2727176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632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4048" y="1844824"/>
            <a:ext cx="3851003" cy="3258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Guido van Rossum  (</a:t>
            </a:r>
            <a:r>
              <a:rPr lang="en-US" dirty="0" err="1"/>
              <a:t>Paises</a:t>
            </a:r>
            <a:r>
              <a:rPr lang="en-US" dirty="0"/>
              <a:t> </a:t>
            </a:r>
            <a:r>
              <a:rPr lang="en-US" dirty="0" err="1"/>
              <a:t>Bajos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Finales de </a:t>
            </a:r>
            <a:r>
              <a:rPr lang="en-US" dirty="0" err="1"/>
              <a:t>los</a:t>
            </a:r>
            <a:r>
              <a:rPr lang="en-US" dirty="0"/>
              <a:t> 80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¿Quién creó Python?</a:t>
            </a:r>
            <a:endParaRPr lang="en-US" dirty="0"/>
          </a:p>
        </p:txBody>
      </p:sp>
      <p:pic>
        <p:nvPicPr>
          <p:cNvPr id="2050" name="Picture 2" descr="https://c1.staticflickr.com/9/8251/8609125454_9a737b1d2e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3312368" cy="50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70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¿Quién usa Python?</a:t>
            </a:r>
            <a:endParaRPr lang="en-US" dirty="0"/>
          </a:p>
        </p:txBody>
      </p:sp>
      <p:pic>
        <p:nvPicPr>
          <p:cNvPr id="1026" name="Picture 2" descr="http://image.slidesharecdn.com/lets-learn-python-130920131931-phpapp01/95/lets-learn-python-17-638.jpg?cb=1379683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45" y="148478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6295338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7983</TotalTime>
  <Words>1481</Words>
  <Application>Microsoft Office PowerPoint</Application>
  <PresentationFormat>On-screen Show (4:3)</PresentationFormat>
  <Paragraphs>307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Bookman Old Style</vt:lpstr>
      <vt:lpstr>Calibri</vt:lpstr>
      <vt:lpstr>Century Gothic</vt:lpstr>
      <vt:lpstr>Courier New</vt:lpstr>
      <vt:lpstr>Questrial</vt:lpstr>
      <vt:lpstr>Wingdings</vt:lpstr>
      <vt:lpstr>Cursos2014-2</vt:lpstr>
      <vt:lpstr>Introducción a la programación</vt:lpstr>
      <vt:lpstr>PowerPoint Presentation</vt:lpstr>
      <vt:lpstr>PowerPoint Presentation</vt:lpstr>
      <vt:lpstr>El artista ( hasta el 5)</vt:lpstr>
      <vt:lpstr>Python – Estado usando el Mundo de la tortuga</vt:lpstr>
      <vt:lpstr>PowerPoint Presentation</vt:lpstr>
      <vt:lpstr>¿Qué es un lenguaje intepretado?</vt:lpstr>
      <vt:lpstr>¿Quién creó Python?</vt:lpstr>
      <vt:lpstr>¿Quién usa Python?</vt:lpstr>
      <vt:lpstr>¿Quién usa Python?</vt:lpstr>
      <vt:lpstr>¿Cuáles son sus principios básicos?</vt:lpstr>
      <vt:lpstr>PowerPoint Presentation</vt:lpstr>
      <vt:lpstr>¿Cómo crear un programa?</vt:lpstr>
      <vt:lpstr>PowerPoint Presentation</vt:lpstr>
      <vt:lpstr>¿Qué características tiene?</vt:lpstr>
      <vt:lpstr>¿Qué características tiene?</vt:lpstr>
      <vt:lpstr>ALGUNAS INSTRUCCIONES DE LA TORTUGA</vt:lpstr>
      <vt:lpstr>Mundo de la tortuga Python</vt:lpstr>
      <vt:lpstr>Cambios de estado en el mundo de la tortuga</vt:lpstr>
      <vt:lpstr>¿Cómo dibujar un cuadrado usando un nombre para la tortuga?</vt:lpstr>
      <vt:lpstr>¿Analizemos los cambios de estado?</vt:lpstr>
      <vt:lpstr>Un ejercicio</vt:lpstr>
      <vt:lpstr>¿Cómo dibujar una casa?</vt:lpstr>
      <vt:lpstr>¿Analizemos los cambios de estado?</vt:lpstr>
      <vt:lpstr>Variables y operadores</vt:lpstr>
      <vt:lpstr>Mostrar texto en la consola</vt:lpstr>
      <vt:lpstr>Uso de print</vt:lpstr>
      <vt:lpstr>Pruebas print</vt:lpstr>
      <vt:lpstr>Variables en los programas: ¿Qué son?</vt:lpstr>
      <vt:lpstr>¿Qué es una variable en un lenguaje de programación?</vt:lpstr>
      <vt:lpstr>¿Cómo se le asigna un valor a una variable?</vt:lpstr>
      <vt:lpstr>Algunos ejemplos de variables</vt:lpstr>
      <vt:lpstr>Corramos lo anterior ( variables + imprimir)</vt:lpstr>
      <vt:lpstr>Nombres de variables y palabras reservadas</vt:lpstr>
      <vt:lpstr>Palabras reservadas del lenguaje</vt:lpstr>
      <vt:lpstr>Variables son caseSensitive</vt:lpstr>
      <vt:lpstr>¿Cuál de los siguientes son nombres válidos de variables en python?</vt:lpstr>
      <vt:lpstr>Sentencias</vt:lpstr>
      <vt:lpstr>Operar variables</vt:lpstr>
      <vt:lpstr>Operar variables</vt:lpstr>
      <vt:lpstr>Operadores aritméticos</vt:lpstr>
      <vt:lpstr>Operadores aritméticos</vt:lpstr>
      <vt:lpstr>Ejercicio</vt:lpstr>
      <vt:lpstr>Ejercicio  ( Parcial 2015-1)</vt:lpstr>
      <vt:lpstr>Orden de precendencia</vt:lpstr>
      <vt:lpstr>¿Cuál es el orden de precedencia de los operadores?</vt:lpstr>
      <vt:lpstr>Ejercicio (Parcial 2015-1)</vt:lpstr>
      <vt:lpstr>¿El siguiente código calcula correctamente el área y el perímetro de un rectángulo?</vt:lpstr>
      <vt:lpstr>Hoy vimos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199</cp:revision>
  <dcterms:created xsi:type="dcterms:W3CDTF">2015-01-26T00:13:37Z</dcterms:created>
  <dcterms:modified xsi:type="dcterms:W3CDTF">2020-02-01T12:34:13Z</dcterms:modified>
</cp:coreProperties>
</file>