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410" r:id="rId3"/>
    <p:sldId id="411" r:id="rId4"/>
    <p:sldId id="412" r:id="rId5"/>
    <p:sldId id="413" r:id="rId6"/>
    <p:sldId id="414" r:id="rId7"/>
    <p:sldId id="415" r:id="rId8"/>
    <p:sldId id="430" r:id="rId9"/>
    <p:sldId id="431" r:id="rId10"/>
    <p:sldId id="432" r:id="rId11"/>
    <p:sldId id="433" r:id="rId12"/>
    <p:sldId id="425" r:id="rId13"/>
    <p:sldId id="416" r:id="rId14"/>
    <p:sldId id="426" r:id="rId15"/>
    <p:sldId id="427" r:id="rId16"/>
    <p:sldId id="428" r:id="rId17"/>
    <p:sldId id="429" r:id="rId18"/>
    <p:sldId id="434" r:id="rId19"/>
    <p:sldId id="408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FA855-66BC-4494-92F1-08E7E53012B7}" v="5" dt="2020-02-01T12:53:2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4147" autoAdjust="0"/>
  </p:normalViewPr>
  <p:slideViewPr>
    <p:cSldViewPr>
      <p:cViewPr varScale="1">
        <p:scale>
          <a:sx n="57" d="100"/>
          <a:sy n="57" d="100"/>
        </p:scale>
        <p:origin x="20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Fernanda Rincón Pérez" userId="c34eb1d4-0afe-4e2f-a8a2-a31cbc8bb87b" providerId="ADAL" clId="{0F4FA855-66BC-4494-92F1-08E7E53012B7}"/>
    <pc:docChg chg="custSel addSld modSld">
      <pc:chgData name="Luisa Fernanda Rincón Pérez" userId="c34eb1d4-0afe-4e2f-a8a2-a31cbc8bb87b" providerId="ADAL" clId="{0F4FA855-66BC-4494-92F1-08E7E53012B7}" dt="2020-02-01T12:53:36.007" v="92" actId="122"/>
      <pc:docMkLst>
        <pc:docMk/>
      </pc:docMkLst>
      <pc:sldChg chg="addSp delSp modSp">
        <pc:chgData name="Luisa Fernanda Rincón Pérez" userId="c34eb1d4-0afe-4e2f-a8a2-a31cbc8bb87b" providerId="ADAL" clId="{0F4FA855-66BC-4494-92F1-08E7E53012B7}" dt="2020-02-01T12:52:07.897" v="46" actId="14100"/>
        <pc:sldMkLst>
          <pc:docMk/>
          <pc:sldMk cId="3173887302" sldId="431"/>
        </pc:sldMkLst>
        <pc:spChg chg="mod">
          <ac:chgData name="Luisa Fernanda Rincón Pérez" userId="c34eb1d4-0afe-4e2f-a8a2-a31cbc8bb87b" providerId="ADAL" clId="{0F4FA855-66BC-4494-92F1-08E7E53012B7}" dt="2020-02-01T12:45:14.887" v="7" actId="14100"/>
          <ac:spMkLst>
            <pc:docMk/>
            <pc:sldMk cId="3173887302" sldId="431"/>
            <ac:spMk id="8" creationId="{00000000-0000-0000-0000-000000000000}"/>
          </ac:spMkLst>
        </pc:spChg>
        <pc:spChg chg="mod">
          <ac:chgData name="Luisa Fernanda Rincón Pérez" userId="c34eb1d4-0afe-4e2f-a8a2-a31cbc8bb87b" providerId="ADAL" clId="{0F4FA855-66BC-4494-92F1-08E7E53012B7}" dt="2020-02-01T12:45:32.958" v="10" actId="1076"/>
          <ac:spMkLst>
            <pc:docMk/>
            <pc:sldMk cId="3173887302" sldId="431"/>
            <ac:spMk id="17" creationId="{00000000-0000-0000-0000-000000000000}"/>
          </ac:spMkLst>
        </pc:spChg>
        <pc:spChg chg="mod">
          <ac:chgData name="Luisa Fernanda Rincón Pérez" userId="c34eb1d4-0afe-4e2f-a8a2-a31cbc8bb87b" providerId="ADAL" clId="{0F4FA855-66BC-4494-92F1-08E7E53012B7}" dt="2020-02-01T12:51:57.177" v="44" actId="14100"/>
          <ac:spMkLst>
            <pc:docMk/>
            <pc:sldMk cId="3173887302" sldId="431"/>
            <ac:spMk id="19" creationId="{00000000-0000-0000-0000-000000000000}"/>
          </ac:spMkLst>
        </pc:spChg>
        <pc:picChg chg="del">
          <ac:chgData name="Luisa Fernanda Rincón Pérez" userId="c34eb1d4-0afe-4e2f-a8a2-a31cbc8bb87b" providerId="ADAL" clId="{0F4FA855-66BC-4494-92F1-08E7E53012B7}" dt="2020-02-01T12:44:36.549" v="0" actId="478"/>
          <ac:picMkLst>
            <pc:docMk/>
            <pc:sldMk cId="3173887302" sldId="431"/>
            <ac:picMk id="2" creationId="{00000000-0000-0000-0000-000000000000}"/>
          </ac:picMkLst>
        </pc:picChg>
        <pc:picChg chg="add del mod ord modCrop">
          <ac:chgData name="Luisa Fernanda Rincón Pérez" userId="c34eb1d4-0afe-4e2f-a8a2-a31cbc8bb87b" providerId="ADAL" clId="{0F4FA855-66BC-4494-92F1-08E7E53012B7}" dt="2020-02-01T12:51:12.274" v="35" actId="478"/>
          <ac:picMkLst>
            <pc:docMk/>
            <pc:sldMk cId="3173887302" sldId="431"/>
            <ac:picMk id="4" creationId="{DBC9BD33-94EC-4AED-8A39-ED9AC5A4149B}"/>
          </ac:picMkLst>
        </pc:picChg>
        <pc:picChg chg="add mod ord">
          <ac:chgData name="Luisa Fernanda Rincón Pérez" userId="c34eb1d4-0afe-4e2f-a8a2-a31cbc8bb87b" providerId="ADAL" clId="{0F4FA855-66BC-4494-92F1-08E7E53012B7}" dt="2020-02-01T12:51:44.065" v="42" actId="1076"/>
          <ac:picMkLst>
            <pc:docMk/>
            <pc:sldMk cId="3173887302" sldId="431"/>
            <ac:picMk id="7" creationId="{C1F2DB8D-8899-478C-B5B6-D05EA568E04F}"/>
          </ac:picMkLst>
        </pc:picChg>
        <pc:cxnChg chg="mod">
          <ac:chgData name="Luisa Fernanda Rincón Pérez" userId="c34eb1d4-0afe-4e2f-a8a2-a31cbc8bb87b" providerId="ADAL" clId="{0F4FA855-66BC-4494-92F1-08E7E53012B7}" dt="2020-02-01T12:45:26.154" v="9" actId="1076"/>
          <ac:cxnSpMkLst>
            <pc:docMk/>
            <pc:sldMk cId="3173887302" sldId="431"/>
            <ac:cxnSpMk id="18" creationId="{00000000-0000-0000-0000-000000000000}"/>
          </ac:cxnSpMkLst>
        </pc:cxnChg>
        <pc:cxnChg chg="mod">
          <ac:chgData name="Luisa Fernanda Rincón Pérez" userId="c34eb1d4-0afe-4e2f-a8a2-a31cbc8bb87b" providerId="ADAL" clId="{0F4FA855-66BC-4494-92F1-08E7E53012B7}" dt="2020-02-01T12:52:07.897" v="46" actId="14100"/>
          <ac:cxnSpMkLst>
            <pc:docMk/>
            <pc:sldMk cId="3173887302" sldId="431"/>
            <ac:cxnSpMk id="20" creationId="{00000000-0000-0000-0000-000000000000}"/>
          </ac:cxnSpMkLst>
        </pc:cxnChg>
      </pc:sldChg>
      <pc:sldChg chg="addSp delSp modSp">
        <pc:chgData name="Luisa Fernanda Rincón Pérez" userId="c34eb1d4-0afe-4e2f-a8a2-a31cbc8bb87b" providerId="ADAL" clId="{0F4FA855-66BC-4494-92F1-08E7E53012B7}" dt="2020-02-01T12:52:49.218" v="50" actId="1076"/>
        <pc:sldMkLst>
          <pc:docMk/>
          <pc:sldMk cId="1310099779" sldId="433"/>
        </pc:sldMkLst>
        <pc:spChg chg="mod">
          <ac:chgData name="Luisa Fernanda Rincón Pérez" userId="c34eb1d4-0afe-4e2f-a8a2-a31cbc8bb87b" providerId="ADAL" clId="{0F4FA855-66BC-4494-92F1-08E7E53012B7}" dt="2020-02-01T12:46:20.569" v="34" actId="20577"/>
          <ac:spMkLst>
            <pc:docMk/>
            <pc:sldMk cId="1310099779" sldId="433"/>
            <ac:spMk id="3" creationId="{00000000-0000-0000-0000-000000000000}"/>
          </ac:spMkLst>
        </pc:spChg>
        <pc:picChg chg="del">
          <ac:chgData name="Luisa Fernanda Rincón Pérez" userId="c34eb1d4-0afe-4e2f-a8a2-a31cbc8bb87b" providerId="ADAL" clId="{0F4FA855-66BC-4494-92F1-08E7E53012B7}" dt="2020-02-01T12:52:44.041" v="47" actId="478"/>
          <ac:picMkLst>
            <pc:docMk/>
            <pc:sldMk cId="1310099779" sldId="433"/>
            <ac:picMk id="4" creationId="{00000000-0000-0000-0000-000000000000}"/>
          </ac:picMkLst>
        </pc:picChg>
        <pc:picChg chg="add mod">
          <ac:chgData name="Luisa Fernanda Rincón Pérez" userId="c34eb1d4-0afe-4e2f-a8a2-a31cbc8bb87b" providerId="ADAL" clId="{0F4FA855-66BC-4494-92F1-08E7E53012B7}" dt="2020-02-01T12:52:49.218" v="50" actId="1076"/>
          <ac:picMkLst>
            <pc:docMk/>
            <pc:sldMk cId="1310099779" sldId="433"/>
            <ac:picMk id="6" creationId="{6FE64691-11F0-4558-B693-8E906F5324A1}"/>
          </ac:picMkLst>
        </pc:picChg>
      </pc:sldChg>
      <pc:sldChg chg="addSp delSp modSp add">
        <pc:chgData name="Luisa Fernanda Rincón Pérez" userId="c34eb1d4-0afe-4e2f-a8a2-a31cbc8bb87b" providerId="ADAL" clId="{0F4FA855-66BC-4494-92F1-08E7E53012B7}" dt="2020-02-01T12:53:36.007" v="92" actId="122"/>
        <pc:sldMkLst>
          <pc:docMk/>
          <pc:sldMk cId="3024898755" sldId="434"/>
        </pc:sldMkLst>
        <pc:spChg chg="del">
          <ac:chgData name="Luisa Fernanda Rincón Pérez" userId="c34eb1d4-0afe-4e2f-a8a2-a31cbc8bb87b" providerId="ADAL" clId="{0F4FA855-66BC-4494-92F1-08E7E53012B7}" dt="2020-02-01T12:53:23.771" v="52"/>
          <ac:spMkLst>
            <pc:docMk/>
            <pc:sldMk cId="3024898755" sldId="434"/>
            <ac:spMk id="2" creationId="{B6BEDF51-418E-4ADB-AABC-084C4669B0C8}"/>
          </ac:spMkLst>
        </pc:spChg>
        <pc:spChg chg="del">
          <ac:chgData name="Luisa Fernanda Rincón Pérez" userId="c34eb1d4-0afe-4e2f-a8a2-a31cbc8bb87b" providerId="ADAL" clId="{0F4FA855-66BC-4494-92F1-08E7E53012B7}" dt="2020-02-01T12:53:23.771" v="52"/>
          <ac:spMkLst>
            <pc:docMk/>
            <pc:sldMk cId="3024898755" sldId="434"/>
            <ac:spMk id="3" creationId="{69D56B61-42DC-44FD-8576-C9B0B1CF482B}"/>
          </ac:spMkLst>
        </pc:spChg>
        <pc:spChg chg="add mod">
          <ac:chgData name="Luisa Fernanda Rincón Pérez" userId="c34eb1d4-0afe-4e2f-a8a2-a31cbc8bb87b" providerId="ADAL" clId="{0F4FA855-66BC-4494-92F1-08E7E53012B7}" dt="2020-02-01T12:53:36.007" v="92" actId="122"/>
          <ac:spMkLst>
            <pc:docMk/>
            <pc:sldMk cId="3024898755" sldId="434"/>
            <ac:spMk id="4" creationId="{20B45525-019A-4140-99B1-EC914B628D60}"/>
          </ac:spMkLst>
        </pc:spChg>
        <pc:spChg chg="add mod">
          <ac:chgData name="Luisa Fernanda Rincón Pérez" userId="c34eb1d4-0afe-4e2f-a8a2-a31cbc8bb87b" providerId="ADAL" clId="{0F4FA855-66BC-4494-92F1-08E7E53012B7}" dt="2020-02-01T12:53:23.771" v="52"/>
          <ac:spMkLst>
            <pc:docMk/>
            <pc:sldMk cId="3024898755" sldId="434"/>
            <ac:spMk id="5" creationId="{3EA4997C-7114-4A4C-9075-A3D3362645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28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25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3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/>
              <a:t>EJEMPLOS EN PYTHON:</a:t>
            </a:r>
          </a:p>
          <a:p>
            <a:pPr marL="0" indent="0" algn="just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C00000"/>
                </a:solidFill>
              </a:rPr>
              <a:t>Ejemplo 1: </a:t>
            </a:r>
            <a:r>
              <a:rPr lang="es-CO" sz="2800" dirty="0"/>
              <a:t>Dadas las variables A=10 y B=15, verifique si A es menor a B o no</a:t>
            </a:r>
          </a:p>
          <a:p>
            <a:pPr marL="0" indent="0" algn="just">
              <a:buNone/>
            </a:pPr>
            <a:r>
              <a:rPr lang="es-CO" sz="2400" b="1" dirty="0"/>
              <a:t>A = 10</a:t>
            </a:r>
          </a:p>
          <a:p>
            <a:pPr marL="0" indent="0" algn="just">
              <a:buNone/>
            </a:pPr>
            <a:r>
              <a:rPr lang="es-CO" sz="2400" b="1" dirty="0"/>
              <a:t>B = 15</a:t>
            </a:r>
          </a:p>
          <a:p>
            <a:pPr marL="0" indent="0" algn="just">
              <a:buNone/>
            </a:pPr>
            <a:r>
              <a:rPr lang="es-CO" sz="2400" dirty="0" err="1"/>
              <a:t>If</a:t>
            </a:r>
            <a:r>
              <a:rPr lang="es-CO" sz="2400" dirty="0"/>
              <a:t> A &lt; B:</a:t>
            </a:r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err="1"/>
              <a:t>print</a:t>
            </a:r>
            <a:r>
              <a:rPr lang="es-CO" sz="2400" dirty="0"/>
              <a:t>(“A es menor que B”)</a:t>
            </a:r>
          </a:p>
          <a:p>
            <a:pPr marL="0" indent="0" algn="just">
              <a:buNone/>
            </a:pPr>
            <a:r>
              <a:rPr lang="es-CO" sz="2400" dirty="0" err="1"/>
              <a:t>else</a:t>
            </a:r>
            <a:r>
              <a:rPr lang="es-CO" sz="2400" dirty="0"/>
              <a:t>:</a:t>
            </a:r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err="1"/>
              <a:t>print</a:t>
            </a:r>
            <a:r>
              <a:rPr lang="es-CO" sz="2400" dirty="0"/>
              <a:t>(“A no es menor que B”)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 condicionales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016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Dado la nota indique si la persona ganó o perdió la materia.</a:t>
            </a:r>
          </a:p>
          <a:p>
            <a:pPr marL="0" indent="0" algn="just">
              <a:buNone/>
            </a:pPr>
            <a:endParaRPr lang="es-CO" sz="2800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24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64691-11F0-4558-B693-8E906F53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53828"/>
            <a:ext cx="6691739" cy="21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booleanas</a:t>
            </a:r>
          </a:p>
        </p:txBody>
      </p:sp>
      <p:pic>
        <p:nvPicPr>
          <p:cNvPr id="3078" name="Picture 6" descr="http://uksourcers.co.uk/wp-content/uploads/2012/06/Boolean-V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93146" cy="3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1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dirty="0"/>
              <a:t>EXPRESIONES BOOLEANAS DE COMPARACIÓN QUE PUEDEN SER UTILIZADAS EN PYTHON</a:t>
            </a:r>
            <a:endParaRPr lang="es-CO" sz="2400" b="1" dirty="0">
              <a:solidFill>
                <a:srgbClr val="C00000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-22451" y="19880"/>
            <a:ext cx="9144000" cy="796950"/>
          </a:xfrm>
        </p:spPr>
        <p:txBody>
          <a:bodyPr/>
          <a:lstStyle/>
          <a:p>
            <a:r>
              <a:rPr lang="es-CO" sz="2800" dirty="0"/>
              <a:t>¿Qué operadores booleanos se usan en las condiciones?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6363663" cy="3312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57" y="1864499"/>
            <a:ext cx="1163191" cy="41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marL="0" indent="0" algn="just">
              <a:buNone/>
            </a:pPr>
            <a:r>
              <a:rPr lang="es-CO" b="1" dirty="0">
                <a:solidFill>
                  <a:srgbClr val="C00000"/>
                </a:solidFill>
              </a:rPr>
              <a:t>Los operadores lógicos nos permiten aumentar la expresividad de los condicionales ayudándonos a comparar 2 valores que dan como resultado un valor de verdad (TRUE o FALSE)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usar los operadores lógicos?</a:t>
            </a:r>
          </a:p>
        </p:txBody>
      </p:sp>
    </p:spTree>
    <p:extLst>
      <p:ext uri="{BB962C8B-B14F-4D97-AF65-F5344CB8AC3E}">
        <p14:creationId xmlns:p14="http://schemas.microsoft.com/office/powerpoint/2010/main" val="367111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Los niños que se encuentran en la primera infancia, son aquellos que son mayores o iguales a 0 años </a:t>
            </a:r>
            <a:r>
              <a:rPr lang="es-CO" b="1" dirty="0">
                <a:solidFill>
                  <a:srgbClr val="C00000"/>
                </a:solidFill>
              </a:rPr>
              <a:t>Y</a:t>
            </a:r>
            <a:r>
              <a:rPr lang="es-CO" dirty="0"/>
              <a:t> menores o iguales a 5 años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>
              <a:buNone/>
            </a:pPr>
            <a:r>
              <a:rPr lang="es-CO" sz="3600" b="1" dirty="0" err="1">
                <a:solidFill>
                  <a:srgbClr val="C00000"/>
                </a:solidFill>
              </a:rPr>
              <a:t>If</a:t>
            </a:r>
            <a:r>
              <a:rPr lang="es-CO" sz="3600" b="1" dirty="0">
                <a:solidFill>
                  <a:srgbClr val="C00000"/>
                </a:solidFill>
              </a:rPr>
              <a:t> </a:t>
            </a:r>
            <a:r>
              <a:rPr lang="es-CO" sz="3600" b="1" dirty="0"/>
              <a:t>(edad &gt;=0 </a:t>
            </a:r>
            <a:r>
              <a:rPr lang="es-CO" sz="3600" b="1" dirty="0">
                <a:solidFill>
                  <a:srgbClr val="C00000"/>
                </a:solidFill>
              </a:rPr>
              <a:t>and</a:t>
            </a:r>
            <a:r>
              <a:rPr lang="es-CO" sz="3600" b="1" dirty="0"/>
              <a:t> edad &lt;= 5):</a:t>
            </a:r>
          </a:p>
          <a:p>
            <a:pPr marL="0" indent="0">
              <a:buNone/>
            </a:pPr>
            <a:r>
              <a:rPr lang="es-CO" sz="36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/>
              <a:t>print</a:t>
            </a:r>
            <a:r>
              <a:rPr lang="es-CO" sz="2800" b="1" dirty="0"/>
              <a:t> (“el niño está en primera infancia”)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AND</a:t>
            </a:r>
          </a:p>
        </p:txBody>
      </p:sp>
    </p:spTree>
    <p:extLst>
      <p:ext uri="{BB962C8B-B14F-4D97-AF65-F5344CB8AC3E}">
        <p14:creationId xmlns:p14="http://schemas.microsoft.com/office/powerpoint/2010/main" val="296607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Si en el parcial saco una nota superior a 3.5 </a:t>
            </a:r>
            <a:r>
              <a:rPr lang="es-CO" b="1" dirty="0">
                <a:solidFill>
                  <a:srgbClr val="C00000"/>
                </a:solidFill>
              </a:rPr>
              <a:t>O</a:t>
            </a:r>
            <a:r>
              <a:rPr lang="es-CO" dirty="0"/>
              <a:t> en el taller saco una nota superior a 4.5, gano la materia.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>
              <a:buNone/>
            </a:pPr>
            <a:r>
              <a:rPr lang="es-CO" sz="3600" b="1" dirty="0" err="1">
                <a:solidFill>
                  <a:srgbClr val="C00000"/>
                </a:solidFill>
              </a:rPr>
              <a:t>If</a:t>
            </a:r>
            <a:r>
              <a:rPr lang="es-CO" sz="3600" b="1" dirty="0">
                <a:solidFill>
                  <a:srgbClr val="C00000"/>
                </a:solidFill>
              </a:rPr>
              <a:t> </a:t>
            </a:r>
            <a:r>
              <a:rPr lang="es-CO" sz="3600" b="1" dirty="0"/>
              <a:t>(parcial &gt; 3.5 </a:t>
            </a:r>
            <a:r>
              <a:rPr lang="es-CO" sz="3600" b="1" dirty="0" err="1">
                <a:solidFill>
                  <a:srgbClr val="C00000"/>
                </a:solidFill>
              </a:rPr>
              <a:t>or</a:t>
            </a:r>
            <a:r>
              <a:rPr lang="es-CO" sz="3600" b="1" dirty="0">
                <a:solidFill>
                  <a:srgbClr val="C00000"/>
                </a:solidFill>
              </a:rPr>
              <a:t> </a:t>
            </a:r>
            <a:r>
              <a:rPr lang="es-CO" sz="3600" b="1" dirty="0"/>
              <a:t>taller &gt; 4.5):</a:t>
            </a:r>
          </a:p>
          <a:p>
            <a:pPr marL="0" indent="0">
              <a:buNone/>
            </a:pPr>
            <a:r>
              <a:rPr lang="es-CO" sz="3600" b="1" dirty="0">
                <a:solidFill>
                  <a:srgbClr val="C00000"/>
                </a:solidFill>
              </a:rPr>
              <a:t>	</a:t>
            </a:r>
            <a:r>
              <a:rPr lang="es-CO" sz="2800" b="1" dirty="0" err="1"/>
              <a:t>print</a:t>
            </a:r>
            <a:r>
              <a:rPr lang="es-CO" sz="2800" b="1" dirty="0"/>
              <a:t> (“usted ha ganado la materia!”)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14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800" dirty="0"/>
              <a:t>Si al romper la alcancía </a:t>
            </a:r>
            <a:r>
              <a:rPr lang="es-CO" sz="2800" b="1" dirty="0">
                <a:solidFill>
                  <a:srgbClr val="C00000"/>
                </a:solidFill>
              </a:rPr>
              <a:t>no</a:t>
            </a:r>
            <a:r>
              <a:rPr lang="es-CO" sz="2800" dirty="0"/>
              <a:t> tengo un valor mayor o igual a $100.000 entonces agregaré al dinero de la alcancía $20.000 de mi bolsillo</a:t>
            </a:r>
          </a:p>
          <a:p>
            <a:pPr marL="0" indent="0" algn="just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b="1" dirty="0" err="1">
                <a:solidFill>
                  <a:srgbClr val="C00000"/>
                </a:solidFill>
              </a:rPr>
              <a:t>If</a:t>
            </a:r>
            <a:r>
              <a:rPr lang="es-CO" b="1" dirty="0">
                <a:solidFill>
                  <a:srgbClr val="C00000"/>
                </a:solidFill>
              </a:rPr>
              <a:t>  </a:t>
            </a:r>
            <a:r>
              <a:rPr lang="es-CO" b="1" dirty="0" err="1">
                <a:solidFill>
                  <a:srgbClr val="C00000"/>
                </a:solidFill>
              </a:rPr>
              <a:t>not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/>
              <a:t>(alcancía &gt;= 100000):</a:t>
            </a:r>
          </a:p>
          <a:p>
            <a:pPr marL="0" indent="0">
              <a:buNone/>
            </a:pPr>
            <a:r>
              <a:rPr lang="es-CO" b="1" dirty="0">
                <a:solidFill>
                  <a:srgbClr val="C00000"/>
                </a:solidFill>
              </a:rPr>
              <a:t>	</a:t>
            </a:r>
            <a:r>
              <a:rPr lang="es-CO" b="1" dirty="0"/>
              <a:t>alcancía = alcancía + 20000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Nota: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TENGA EN CUENTA QUE EL 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, SIEMPRE NIEGA AQUEL VALOR DE VERDAD QUE TIENE EXACTAMETE A SU DERECHA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NOT</a:t>
            </a:r>
          </a:p>
        </p:txBody>
      </p:sp>
    </p:spTree>
    <p:extLst>
      <p:ext uri="{BB962C8B-B14F-4D97-AF65-F5344CB8AC3E}">
        <p14:creationId xmlns:p14="http://schemas.microsoft.com/office/powerpoint/2010/main" val="397916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45525-019A-4140-99B1-EC914B62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Elaborar los ejercicios</a:t>
            </a:r>
            <a:endParaRPr lang="es-C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4997C-7114-4A4C-9075-A3D336264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89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Gerardo  M.  Sarria  y  Mario  Julián  Mora.  Introducción  a  la programación. </a:t>
            </a:r>
            <a:r>
              <a:rPr lang="es-CO" b="1" dirty="0" err="1"/>
              <a:t>Lulu</a:t>
            </a:r>
            <a:r>
              <a:rPr lang="es-CO" b="1" dirty="0"/>
              <a:t>. 2015</a:t>
            </a:r>
          </a:p>
          <a:p>
            <a:r>
              <a:rPr lang="es-CO" b="1" dirty="0"/>
              <a:t>Python. </a:t>
            </a:r>
            <a:r>
              <a:rPr lang="es-CO" b="1"/>
              <a:t>Sitio oficial</a:t>
            </a:r>
            <a:endParaRPr lang="es-CO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Noción de condición</a:t>
            </a:r>
            <a:endParaRPr lang="es-CO" sz="3200" b="0" dirty="0">
              <a:solidFill>
                <a:schemeClr val="bg1"/>
              </a:solidFill>
            </a:endParaRP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http://ayudawp.com/wp-content/uploads/2012/11/que-pasar%C3%ADa-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14349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923928" y="1772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/>
              <a:t>Evaluación lógica entre variables que entrega como resultado una respuesta </a:t>
            </a:r>
            <a:r>
              <a:rPr lang="es-CO" u="sng" dirty="0"/>
              <a:t>verdadera o falsa.</a:t>
            </a:r>
          </a:p>
        </p:txBody>
      </p:sp>
      <p:pic>
        <p:nvPicPr>
          <p:cNvPr id="11" name="Picture 2" descr="http://thumbs.dreamstime.com/z/dos-opciones-con-las-muestras-de-camino-en-blanco-215883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062477" cy="24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Evaluación que entrega como consecuencia la elección entre 2 caminos (elección de tipo Booleana).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42" y="0"/>
            <a:ext cx="9144000" cy="796950"/>
          </a:xfrm>
        </p:spPr>
        <p:txBody>
          <a:bodyPr/>
          <a:lstStyle/>
          <a:p>
            <a:r>
              <a:rPr lang="es-CO" dirty="0"/>
              <a:t>Noción de condición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4.bp.blogspot.com/-u7XEcfCaa8g/UgFcfldjBQI/AAAAAAAAAAY/k2qwDWKdz6w/s1600/CONDICION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032448" cy="35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3008" y="1556792"/>
            <a:ext cx="8229600" cy="2808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 condición la podríamos ver como una </a:t>
            </a:r>
            <a:r>
              <a:rPr lang="es-CO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pregunta</a:t>
            </a:r>
            <a:r>
              <a:rPr lang="es-C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respuesta verdadera o falsa que se hace en un momento exacto, con la cual se pueden tomar </a:t>
            </a:r>
            <a:r>
              <a:rPr lang="es-CO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acciones</a:t>
            </a:r>
            <a:r>
              <a:rPr lang="es-C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según la </a:t>
            </a:r>
            <a:r>
              <a:rPr lang="es-CO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respuesta</a:t>
            </a:r>
            <a:r>
              <a:rPr lang="es-C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entregada.</a:t>
            </a:r>
            <a:endParaRPr lang="es-CO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384" y="0"/>
            <a:ext cx="9144000" cy="796950"/>
          </a:xfrm>
        </p:spPr>
        <p:txBody>
          <a:bodyPr/>
          <a:lstStyle/>
          <a:p>
            <a:r>
              <a:rPr lang="es-CO" dirty="0"/>
              <a:t>¿Qué es una condición?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5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CO" sz="2800" b="1" dirty="0"/>
              <a:t>Léalo así: si pregunta, entonces situación1, sino, entonces situación2</a:t>
            </a:r>
          </a:p>
          <a:p>
            <a:pPr marL="0" indent="0">
              <a:buNone/>
            </a:pP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SI</a:t>
            </a: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 pregunta</a:t>
            </a:r>
          </a:p>
          <a:p>
            <a:pPr marL="0" indent="0">
              <a:buNone/>
            </a:pP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	</a:t>
            </a: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0070C0"/>
                </a:solidFill>
              </a:rPr>
              <a:t>verdad -&gt; </a:t>
            </a: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situación 1</a:t>
            </a:r>
          </a:p>
          <a:p>
            <a:pPr marL="0" indent="0">
              <a:buNone/>
            </a:pP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SINO</a:t>
            </a:r>
          </a:p>
          <a:p>
            <a:pPr marL="0" indent="0">
              <a:buNone/>
            </a:pP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	</a:t>
            </a: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0070C0"/>
                </a:solidFill>
              </a:rPr>
              <a:t>falso -&gt; </a:t>
            </a:r>
            <a:r>
              <a:rPr lang="es-CO" sz="24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situación 2 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Si me pagan salimos este fin de semana, sino nos quedamos en la casa.</a:t>
            </a:r>
          </a:p>
          <a:p>
            <a:r>
              <a:rPr lang="es-CO" sz="2400" dirty="0"/>
              <a:t>Si nos da hambre vamos primero a comer algo, sino vamos de una para el concierto.</a:t>
            </a:r>
          </a:p>
          <a:p>
            <a:r>
              <a:rPr lang="es-CO" sz="2400" dirty="0"/>
              <a:t>Si me tomo unos tragos, amanezco enfermo, de lo contrario soy capaz de madrugar.</a:t>
            </a:r>
          </a:p>
          <a:p>
            <a:r>
              <a:rPr lang="es-CO" sz="2400" dirty="0"/>
              <a:t>Si me enfermo voy al doctor, sino, vivo mi vida normalmente.</a:t>
            </a:r>
          </a:p>
          <a:p>
            <a:r>
              <a:rPr lang="es-CO" sz="2400" dirty="0"/>
              <a:t>Si llueve saco la sombrilla, en otro caso, la mantengo guardada.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ejemplos de condiciones existen?</a:t>
            </a:r>
          </a:p>
        </p:txBody>
      </p:sp>
    </p:spTree>
    <p:extLst>
      <p:ext uri="{BB962C8B-B14F-4D97-AF65-F5344CB8AC3E}">
        <p14:creationId xmlns:p14="http://schemas.microsoft.com/office/powerpoint/2010/main" val="20466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</a:rPr>
              <a:t>Condición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7806" y="836711"/>
            <a:ext cx="9127809" cy="525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b="1" dirty="0">
                <a:solidFill>
                  <a:schemeClr val="tx1"/>
                </a:solidFill>
              </a:rPr>
              <a:t>Cuando sea sábado homero podrá descansar.</a:t>
            </a:r>
          </a:p>
        </p:txBody>
      </p:sp>
      <p:pic>
        <p:nvPicPr>
          <p:cNvPr id="1028" name="Picture 4" descr="http://www.frasesimagenes.net/covers/preview/homero-simpson-frases-%20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4189"/>
            <a:ext cx="5112568" cy="4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aredso.com/wp-content/uploads/100325_simps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76" y="23356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 </a:t>
            </a: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condición</a:t>
            </a:r>
          </a:p>
          <a:p>
            <a:pPr marL="0" indent="0" algn="just">
              <a:buNone/>
            </a:pP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entonces </a:t>
            </a: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pasos B</a:t>
            </a:r>
          </a:p>
          <a:p>
            <a:pPr marL="0" indent="0" algn="just">
              <a:buNone/>
            </a:pP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SINO</a:t>
            </a:r>
          </a:p>
          <a:p>
            <a:pPr marL="0" indent="0" algn="just">
              <a:buNone/>
            </a:pP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entonces </a:t>
            </a:r>
            <a:r>
              <a:rPr lang="es-CO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pasos C</a:t>
            </a:r>
          </a:p>
          <a:p>
            <a:pPr marL="0" indent="0" algn="just">
              <a:buNone/>
            </a:pPr>
            <a:endParaRPr lang="es-CO" sz="24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O" sz="2400" b="1" dirty="0"/>
              <a:t>Por lo tanto:</a:t>
            </a:r>
          </a:p>
          <a:p>
            <a:pPr marL="0" indent="0" algn="just">
              <a:buNone/>
            </a:pPr>
            <a:r>
              <a:rPr lang="es-CO" sz="2400" b="1" dirty="0">
                <a:solidFill>
                  <a:srgbClr val="C00000"/>
                </a:solidFill>
              </a:rPr>
              <a:t>condición </a:t>
            </a:r>
            <a:r>
              <a:rPr lang="es-CO" sz="2400" b="1" dirty="0"/>
              <a:t>-&gt; Pregunta (Verdadera ó Falsa)</a:t>
            </a:r>
          </a:p>
          <a:p>
            <a:pPr marL="0" indent="0" algn="just">
              <a:buNone/>
            </a:pPr>
            <a:r>
              <a:rPr lang="es-CO" sz="2400" b="1" dirty="0">
                <a:solidFill>
                  <a:srgbClr val="C00000"/>
                </a:solidFill>
              </a:rPr>
              <a:t>pasos  </a:t>
            </a:r>
            <a:r>
              <a:rPr lang="es-CO" sz="2400" b="1" dirty="0"/>
              <a:t>-&gt; Instrucciones o secuencia de pasos</a:t>
            </a:r>
          </a:p>
          <a:p>
            <a:pPr marL="0" indent="0" algn="just">
              <a:buNone/>
            </a:pPr>
            <a:endParaRPr lang="es-CO" sz="2400" b="1" dirty="0"/>
          </a:p>
          <a:p>
            <a:pPr marL="0" indent="0" algn="just">
              <a:buNone/>
            </a:pPr>
            <a:r>
              <a:rPr lang="es-CO" sz="2400" b="1" dirty="0"/>
              <a:t>Se usan:</a:t>
            </a:r>
          </a:p>
          <a:p>
            <a:pPr marL="0" indent="0" algn="just">
              <a:buNone/>
            </a:pPr>
            <a:r>
              <a:rPr lang="es-CO" sz="2400" b="1" dirty="0"/>
              <a:t>Si </a:t>
            </a:r>
            <a:r>
              <a:rPr lang="es-CO" sz="2400" b="1" dirty="0">
                <a:solidFill>
                  <a:srgbClr val="C00000"/>
                </a:solidFill>
              </a:rPr>
              <a:t>condición</a:t>
            </a:r>
            <a:r>
              <a:rPr lang="es-CO" sz="2400" b="1" dirty="0"/>
              <a:t> es Verdadera: Se ejecutan los pasos </a:t>
            </a:r>
            <a:r>
              <a:rPr lang="es-CO" sz="2400" b="1" dirty="0">
                <a:solidFill>
                  <a:srgbClr val="C00000"/>
                </a:solidFill>
              </a:rPr>
              <a:t>B</a:t>
            </a:r>
          </a:p>
          <a:p>
            <a:pPr marL="0" indent="0" algn="just">
              <a:buNone/>
            </a:pPr>
            <a:r>
              <a:rPr lang="es-CO" sz="2400" b="1" dirty="0"/>
              <a:t>Si </a:t>
            </a:r>
            <a:r>
              <a:rPr lang="es-CO" sz="2400" b="1" dirty="0">
                <a:solidFill>
                  <a:srgbClr val="C00000"/>
                </a:solidFill>
              </a:rPr>
              <a:t>condición</a:t>
            </a:r>
            <a:r>
              <a:rPr lang="es-CO" sz="2400" b="1" dirty="0"/>
              <a:t> es Falsa        : Se ejecutan los pasos  </a:t>
            </a:r>
            <a:r>
              <a:rPr lang="es-CO" sz="24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384" y="-26626"/>
            <a:ext cx="9144000" cy="796950"/>
          </a:xfrm>
        </p:spPr>
        <p:txBody>
          <a:bodyPr/>
          <a:lstStyle/>
          <a:p>
            <a:r>
              <a:rPr lang="es-CO" dirty="0"/>
              <a:t>Estructura de la condición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908721"/>
            <a:ext cx="8229600" cy="5496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>
                <a:solidFill>
                  <a:schemeClr val="bg1"/>
                </a:solidFill>
              </a:rPr>
              <a:t>Estructura, su sintaxis</a:t>
            </a:r>
          </a:p>
          <a:p>
            <a:pPr marL="0" indent="0" algn="just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if</a:t>
            </a:r>
            <a:r>
              <a:rPr lang="es-CO" sz="2800" b="1" dirty="0">
                <a:solidFill>
                  <a:srgbClr val="C00000"/>
                </a:solidFill>
              </a:rPr>
              <a:t> </a:t>
            </a:r>
            <a:r>
              <a:rPr lang="es-CO" sz="2800" b="1" dirty="0"/>
              <a:t>pregunta 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s-CO" sz="2800" b="1" dirty="0"/>
              <a:t>	instrucciones respuesta</a:t>
            </a:r>
            <a:r>
              <a:rPr lang="es-CO" sz="2800" b="1" dirty="0">
                <a:solidFill>
                  <a:srgbClr val="C00000"/>
                </a:solidFill>
              </a:rPr>
              <a:t> verdadera</a:t>
            </a:r>
          </a:p>
          <a:p>
            <a:pPr marL="0" indent="0" algn="just">
              <a:buNone/>
            </a:pPr>
            <a:r>
              <a:rPr lang="es-CO" sz="2800" b="1" dirty="0" err="1">
                <a:solidFill>
                  <a:srgbClr val="C00000"/>
                </a:solidFill>
              </a:rPr>
              <a:t>else</a:t>
            </a:r>
            <a:r>
              <a:rPr lang="es-CO" sz="2800" b="1" dirty="0">
                <a:solidFill>
                  <a:srgbClr val="C0000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s-CO" sz="2800" b="1" dirty="0">
                <a:solidFill>
                  <a:srgbClr val="C00000"/>
                </a:solidFill>
              </a:rPr>
              <a:t>	</a:t>
            </a:r>
            <a:r>
              <a:rPr lang="es-CO" sz="2800" b="1" dirty="0"/>
              <a:t>instrucciones respuesta </a:t>
            </a:r>
            <a:r>
              <a:rPr lang="es-CO" sz="2800" b="1" dirty="0">
                <a:solidFill>
                  <a:srgbClr val="C00000"/>
                </a:solidFill>
              </a:rPr>
              <a:t>falsa</a:t>
            </a:r>
            <a:endParaRPr lang="es-CO" sz="2400" b="1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expresan los condicionales en </a:t>
            </a:r>
            <a:r>
              <a:rPr lang="es-CO" sz="2800" dirty="0" err="1"/>
              <a:t>python</a:t>
            </a:r>
            <a:r>
              <a:rPr lang="es-CO" sz="2800" dirty="0"/>
              <a:t>?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67858" y="1612227"/>
            <a:ext cx="2160240" cy="923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Palabra reservada indica un condicional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899592" y="2073892"/>
            <a:ext cx="2517340" cy="491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444208" y="2420888"/>
            <a:ext cx="1656184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Dos puntos obligatorios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2876961" y="2853200"/>
            <a:ext cx="3423231" cy="5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516216" y="3566242"/>
            <a:ext cx="1656184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Dos puntos obligatorios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1569413" y="3884147"/>
            <a:ext cx="4730779" cy="5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4668" y="5229200"/>
            <a:ext cx="2615096" cy="923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Palabra reservada indica parte falsa del condicional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115616" y="4212573"/>
            <a:ext cx="0" cy="813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2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F2DB8D-8899-478C-B5B6-D05EA568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35381"/>
            <a:ext cx="7222647" cy="255743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/>
              <a:t>Estructura, su sintaxis</a:t>
            </a:r>
          </a:p>
          <a:p>
            <a:pPr marL="0" indent="0" algn="just">
              <a:buNone/>
            </a:pPr>
            <a:r>
              <a:rPr lang="es-CO" sz="2800" dirty="0">
                <a:solidFill>
                  <a:srgbClr val="C00000"/>
                </a:solidFill>
              </a:rPr>
              <a:t>Prestemos atención en la tabulación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0" y="0"/>
            <a:ext cx="91356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3200" b="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07704" y="2708919"/>
            <a:ext cx="5688632" cy="12241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251520" y="4469647"/>
            <a:ext cx="1656184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Fuere del condicional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079613" y="4293096"/>
            <a:ext cx="8280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211634" y="2822809"/>
            <a:ext cx="1680846" cy="923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Estructura del condicional</a:t>
            </a:r>
          </a:p>
        </p:txBody>
      </p:sp>
      <p:cxnSp>
        <p:nvCxnSpPr>
          <p:cNvPr id="20" name="Conector recto de flecha 19"/>
          <p:cNvCxnSpPr>
            <a:cxnSpLocks/>
          </p:cNvCxnSpPr>
          <p:nvPr/>
        </p:nvCxnSpPr>
        <p:spPr>
          <a:xfrm flipH="1">
            <a:off x="6372200" y="3429000"/>
            <a:ext cx="839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87302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8699</TotalTime>
  <Words>420</Words>
  <Application>Microsoft Office PowerPoint</Application>
  <PresentationFormat>On-screen Show (4:3)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Cursos2014-2</vt:lpstr>
      <vt:lpstr>Introducción a la programación</vt:lpstr>
      <vt:lpstr>PowerPoint Presentation</vt:lpstr>
      <vt:lpstr>Noción de condición</vt:lpstr>
      <vt:lpstr>¿Qué es una condición?</vt:lpstr>
      <vt:lpstr>¿Cuáles ejemplos de condiciones existen?</vt:lpstr>
      <vt:lpstr>PowerPoint Presentation</vt:lpstr>
      <vt:lpstr>Estructura de la condición</vt:lpstr>
      <vt:lpstr>¿Cómo se expresan los condicionales en python?</vt:lpstr>
      <vt:lpstr>Ejemplo</vt:lpstr>
      <vt:lpstr>Ejemplos condicionales</vt:lpstr>
      <vt:lpstr>PowerPoint Presentation</vt:lpstr>
      <vt:lpstr>Operaciones booleanas</vt:lpstr>
      <vt:lpstr>¿Qué operadores booleanos se usan en las condiciones?</vt:lpstr>
      <vt:lpstr>¿Cómo usar los operadores lógicos?</vt:lpstr>
      <vt:lpstr>Ejemplo AND</vt:lpstr>
      <vt:lpstr>Ejemplo or</vt:lpstr>
      <vt:lpstr>Ejemplo NOT</vt:lpstr>
      <vt:lpstr>Elaborar los ejercicios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286</cp:revision>
  <dcterms:created xsi:type="dcterms:W3CDTF">2015-01-26T00:13:37Z</dcterms:created>
  <dcterms:modified xsi:type="dcterms:W3CDTF">2020-02-01T12:53:38Z</dcterms:modified>
</cp:coreProperties>
</file>