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5" r:id="rId2"/>
    <p:sldId id="543" r:id="rId3"/>
    <p:sldId id="549" r:id="rId4"/>
    <p:sldId id="544" r:id="rId5"/>
    <p:sldId id="553" r:id="rId6"/>
    <p:sldId id="545" r:id="rId7"/>
    <p:sldId id="550" r:id="rId8"/>
    <p:sldId id="551" r:id="rId9"/>
    <p:sldId id="552" r:id="rId10"/>
    <p:sldId id="408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 autoAdjust="0"/>
    <p:restoredTop sz="74147" autoAdjust="0"/>
  </p:normalViewPr>
  <p:slideViewPr>
    <p:cSldViewPr>
      <p:cViewPr varScale="1">
        <p:scale>
          <a:sx n="57" d="100"/>
          <a:sy n="57" d="100"/>
        </p:scale>
        <p:origin x="200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17A47-7B7D-47D1-8DA8-8823999AD9A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DFCA52F-A63B-4A2E-9F6A-6C0BA299F8EB}">
      <dgm:prSet phldrT="[Texto]" custT="1"/>
      <dgm:spPr/>
      <dgm:t>
        <a:bodyPr/>
        <a:lstStyle/>
        <a:p>
          <a:pPr algn="l"/>
          <a:r>
            <a:rPr lang="es-CO" sz="6600" dirty="0" err="1"/>
            <a:t>a,b</a:t>
          </a:r>
          <a:endParaRPr lang="es-CO" sz="6600" dirty="0"/>
        </a:p>
      </dgm:t>
    </dgm:pt>
    <dgm:pt modelId="{62FFF9C4-986B-4201-8B72-781633BAB34B}" type="parTrans" cxnId="{3F9F2798-9472-4624-8F6C-E03155B13D88}">
      <dgm:prSet/>
      <dgm:spPr/>
      <dgm:t>
        <a:bodyPr/>
        <a:lstStyle/>
        <a:p>
          <a:endParaRPr lang="es-CO"/>
        </a:p>
      </dgm:t>
    </dgm:pt>
    <dgm:pt modelId="{057637F1-4B69-4E2F-8707-111830FA4FE2}" type="sibTrans" cxnId="{3F9F2798-9472-4624-8F6C-E03155B13D88}">
      <dgm:prSet/>
      <dgm:spPr/>
      <dgm:t>
        <a:bodyPr/>
        <a:lstStyle/>
        <a:p>
          <a:endParaRPr lang="es-CO"/>
        </a:p>
      </dgm:t>
    </dgm:pt>
    <dgm:pt modelId="{90BA0745-C9D3-489B-8D77-5B1CD8F3D06C}">
      <dgm:prSet phldrT="[Texto]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s-CO" dirty="0" err="1"/>
            <a:t>c,d</a:t>
          </a:r>
          <a:endParaRPr lang="es-CO" dirty="0"/>
        </a:p>
      </dgm:t>
    </dgm:pt>
    <dgm:pt modelId="{0BF82ADB-994C-40D8-ADA9-76451BFE6DF5}" type="parTrans" cxnId="{2674FA90-70FA-4675-8BDD-E4873F776D2E}">
      <dgm:prSet/>
      <dgm:spPr/>
      <dgm:t>
        <a:bodyPr/>
        <a:lstStyle/>
        <a:p>
          <a:endParaRPr lang="es-CO"/>
        </a:p>
      </dgm:t>
    </dgm:pt>
    <dgm:pt modelId="{495A5243-F9C1-4F18-8AE1-594143AD354F}" type="sibTrans" cxnId="{2674FA90-70FA-4675-8BDD-E4873F776D2E}">
      <dgm:prSet/>
      <dgm:spPr/>
      <dgm:t>
        <a:bodyPr/>
        <a:lstStyle/>
        <a:p>
          <a:endParaRPr lang="es-CO"/>
        </a:p>
      </dgm:t>
    </dgm:pt>
    <dgm:pt modelId="{AE1CFD65-B3A1-4543-AB93-2AB52BAFBB47}" type="pres">
      <dgm:prSet presAssocID="{60717A47-7B7D-47D1-8DA8-8823999AD9A4}" presName="compositeShape" presStyleCnt="0">
        <dgm:presLayoutVars>
          <dgm:chMax val="7"/>
          <dgm:dir/>
          <dgm:resizeHandles val="exact"/>
        </dgm:presLayoutVars>
      </dgm:prSet>
      <dgm:spPr/>
    </dgm:pt>
    <dgm:pt modelId="{1114D89E-7007-40E0-AC6C-E72FC4D9E19A}" type="pres">
      <dgm:prSet presAssocID="{DDFCA52F-A63B-4A2E-9F6A-6C0BA299F8EB}" presName="circ1" presStyleLbl="vennNode1" presStyleIdx="0" presStyleCnt="2" custScaleX="144656" custScaleY="100998" custLinFactNeighborX="34112" custLinFactNeighborY="45717"/>
      <dgm:spPr/>
    </dgm:pt>
    <dgm:pt modelId="{7541F2ED-692B-4C2C-8890-6D73B2DF552E}" type="pres">
      <dgm:prSet presAssocID="{DDFCA52F-A63B-4A2E-9F6A-6C0BA299F8E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FC93DE-8CD8-4483-A342-84004460F59B}" type="pres">
      <dgm:prSet presAssocID="{90BA0745-C9D3-489B-8D77-5B1CD8F3D06C}" presName="circ2" presStyleLbl="vennNode1" presStyleIdx="1" presStyleCnt="2" custScaleX="60207" custScaleY="65478" custLinFactNeighborX="-12846" custLinFactNeighborY="11922"/>
      <dgm:spPr/>
    </dgm:pt>
    <dgm:pt modelId="{E1C99A2E-8AFF-4F6C-8E65-F378D7AD5DC7}" type="pres">
      <dgm:prSet presAssocID="{90BA0745-C9D3-489B-8D77-5B1CD8F3D06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3CD102B-02A2-4263-8525-395C864DC65D}" type="presOf" srcId="{90BA0745-C9D3-489B-8D77-5B1CD8F3D06C}" destId="{E1C99A2E-8AFF-4F6C-8E65-F378D7AD5DC7}" srcOrd="1" destOrd="0" presId="urn:microsoft.com/office/officeart/2005/8/layout/venn1"/>
    <dgm:cxn modelId="{7261B08D-F2FA-4A97-969C-0ACCA6DED10D}" type="presOf" srcId="{60717A47-7B7D-47D1-8DA8-8823999AD9A4}" destId="{AE1CFD65-B3A1-4543-AB93-2AB52BAFBB47}" srcOrd="0" destOrd="0" presId="urn:microsoft.com/office/officeart/2005/8/layout/venn1"/>
    <dgm:cxn modelId="{2674FA90-70FA-4675-8BDD-E4873F776D2E}" srcId="{60717A47-7B7D-47D1-8DA8-8823999AD9A4}" destId="{90BA0745-C9D3-489B-8D77-5B1CD8F3D06C}" srcOrd="1" destOrd="0" parTransId="{0BF82ADB-994C-40D8-ADA9-76451BFE6DF5}" sibTransId="{495A5243-F9C1-4F18-8AE1-594143AD354F}"/>
    <dgm:cxn modelId="{3F9F2798-9472-4624-8F6C-E03155B13D88}" srcId="{60717A47-7B7D-47D1-8DA8-8823999AD9A4}" destId="{DDFCA52F-A63B-4A2E-9F6A-6C0BA299F8EB}" srcOrd="0" destOrd="0" parTransId="{62FFF9C4-986B-4201-8B72-781633BAB34B}" sibTransId="{057637F1-4B69-4E2F-8707-111830FA4FE2}"/>
    <dgm:cxn modelId="{511F449F-6BF6-4BBB-99B0-A19689797D7F}" type="presOf" srcId="{DDFCA52F-A63B-4A2E-9F6A-6C0BA299F8EB}" destId="{7541F2ED-692B-4C2C-8890-6D73B2DF552E}" srcOrd="1" destOrd="0" presId="urn:microsoft.com/office/officeart/2005/8/layout/venn1"/>
    <dgm:cxn modelId="{D31FBAB5-1481-4BB3-B624-AD4CB971EB51}" type="presOf" srcId="{DDFCA52F-A63B-4A2E-9F6A-6C0BA299F8EB}" destId="{1114D89E-7007-40E0-AC6C-E72FC4D9E19A}" srcOrd="0" destOrd="0" presId="urn:microsoft.com/office/officeart/2005/8/layout/venn1"/>
    <dgm:cxn modelId="{16B780FF-C79C-492E-971D-32FA2A2FEB1C}" type="presOf" srcId="{90BA0745-C9D3-489B-8D77-5B1CD8F3D06C}" destId="{0BFC93DE-8CD8-4483-A342-84004460F59B}" srcOrd="0" destOrd="0" presId="urn:microsoft.com/office/officeart/2005/8/layout/venn1"/>
    <dgm:cxn modelId="{CA4F630D-7C3E-44F3-85D3-C03CB7374D2B}" type="presParOf" srcId="{AE1CFD65-B3A1-4543-AB93-2AB52BAFBB47}" destId="{1114D89E-7007-40E0-AC6C-E72FC4D9E19A}" srcOrd="0" destOrd="0" presId="urn:microsoft.com/office/officeart/2005/8/layout/venn1"/>
    <dgm:cxn modelId="{25C68B7B-CCE3-48D9-97CF-6F80DAC29353}" type="presParOf" srcId="{AE1CFD65-B3A1-4543-AB93-2AB52BAFBB47}" destId="{7541F2ED-692B-4C2C-8890-6D73B2DF552E}" srcOrd="1" destOrd="0" presId="urn:microsoft.com/office/officeart/2005/8/layout/venn1"/>
    <dgm:cxn modelId="{AF94C7E4-221E-48EB-92AC-5DC773EE3F00}" type="presParOf" srcId="{AE1CFD65-B3A1-4543-AB93-2AB52BAFBB47}" destId="{0BFC93DE-8CD8-4483-A342-84004460F59B}" srcOrd="2" destOrd="0" presId="urn:microsoft.com/office/officeart/2005/8/layout/venn1"/>
    <dgm:cxn modelId="{BBA724F3-8DF6-49B6-9493-7B5724A5AC49}" type="presParOf" srcId="{AE1CFD65-B3A1-4543-AB93-2AB52BAFBB47}" destId="{E1C99A2E-8AFF-4F6C-8E65-F378D7AD5DC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717A47-7B7D-47D1-8DA8-8823999AD9A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DFCA52F-A63B-4A2E-9F6A-6C0BA299F8EB}">
      <dgm:prSet phldrT="[Texto]" custT="1"/>
      <dgm:spPr/>
      <dgm:t>
        <a:bodyPr/>
        <a:lstStyle/>
        <a:p>
          <a:pPr algn="l"/>
          <a:r>
            <a:rPr lang="es-CO" sz="3200" dirty="0" err="1"/>
            <a:t>a,b</a:t>
          </a:r>
          <a:endParaRPr lang="es-CO" sz="3200" dirty="0"/>
        </a:p>
      </dgm:t>
    </dgm:pt>
    <dgm:pt modelId="{62FFF9C4-986B-4201-8B72-781633BAB34B}" type="parTrans" cxnId="{3F9F2798-9472-4624-8F6C-E03155B13D88}">
      <dgm:prSet/>
      <dgm:spPr/>
      <dgm:t>
        <a:bodyPr/>
        <a:lstStyle/>
        <a:p>
          <a:endParaRPr lang="es-CO"/>
        </a:p>
      </dgm:t>
    </dgm:pt>
    <dgm:pt modelId="{057637F1-4B69-4E2F-8707-111830FA4FE2}" type="sibTrans" cxnId="{3F9F2798-9472-4624-8F6C-E03155B13D88}">
      <dgm:prSet/>
      <dgm:spPr/>
      <dgm:t>
        <a:bodyPr/>
        <a:lstStyle/>
        <a:p>
          <a:endParaRPr lang="es-CO"/>
        </a:p>
      </dgm:t>
    </dgm:pt>
    <dgm:pt modelId="{90BA0745-C9D3-489B-8D77-5B1CD8F3D06C}">
      <dgm:prSet phldrT="[Texto]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s-CO" dirty="0" err="1"/>
            <a:t>c,d</a:t>
          </a:r>
          <a:endParaRPr lang="es-CO" dirty="0"/>
        </a:p>
      </dgm:t>
    </dgm:pt>
    <dgm:pt modelId="{0BF82ADB-994C-40D8-ADA9-76451BFE6DF5}" type="parTrans" cxnId="{2674FA90-70FA-4675-8BDD-E4873F776D2E}">
      <dgm:prSet/>
      <dgm:spPr/>
      <dgm:t>
        <a:bodyPr/>
        <a:lstStyle/>
        <a:p>
          <a:endParaRPr lang="es-CO"/>
        </a:p>
      </dgm:t>
    </dgm:pt>
    <dgm:pt modelId="{495A5243-F9C1-4F18-8AE1-594143AD354F}" type="sibTrans" cxnId="{2674FA90-70FA-4675-8BDD-E4873F776D2E}">
      <dgm:prSet/>
      <dgm:spPr/>
      <dgm:t>
        <a:bodyPr/>
        <a:lstStyle/>
        <a:p>
          <a:endParaRPr lang="es-CO"/>
        </a:p>
      </dgm:t>
    </dgm:pt>
    <dgm:pt modelId="{AE1CFD65-B3A1-4543-AB93-2AB52BAFBB47}" type="pres">
      <dgm:prSet presAssocID="{60717A47-7B7D-47D1-8DA8-8823999AD9A4}" presName="compositeShape" presStyleCnt="0">
        <dgm:presLayoutVars>
          <dgm:chMax val="7"/>
          <dgm:dir/>
          <dgm:resizeHandles val="exact"/>
        </dgm:presLayoutVars>
      </dgm:prSet>
      <dgm:spPr/>
    </dgm:pt>
    <dgm:pt modelId="{1114D89E-7007-40E0-AC6C-E72FC4D9E19A}" type="pres">
      <dgm:prSet presAssocID="{DDFCA52F-A63B-4A2E-9F6A-6C0BA299F8EB}" presName="circ1" presStyleLbl="vennNode1" presStyleIdx="0" presStyleCnt="2" custScaleX="62523" custScaleY="65013" custLinFactNeighborX="34112" custLinFactNeighborY="45717"/>
      <dgm:spPr/>
    </dgm:pt>
    <dgm:pt modelId="{7541F2ED-692B-4C2C-8890-6D73B2DF552E}" type="pres">
      <dgm:prSet presAssocID="{DDFCA52F-A63B-4A2E-9F6A-6C0BA299F8E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FC93DE-8CD8-4483-A342-84004460F59B}" type="pres">
      <dgm:prSet presAssocID="{90BA0745-C9D3-489B-8D77-5B1CD8F3D06C}" presName="circ2" presStyleLbl="vennNode1" presStyleIdx="1" presStyleCnt="2" custScaleX="23427" custScaleY="22911" custLinFactNeighborX="-30554" custLinFactNeighborY="43847"/>
      <dgm:spPr/>
    </dgm:pt>
    <dgm:pt modelId="{E1C99A2E-8AFF-4F6C-8E65-F378D7AD5DC7}" type="pres">
      <dgm:prSet presAssocID="{90BA0745-C9D3-489B-8D77-5B1CD8F3D06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C271C1F-6168-44A4-A2E4-F6B31D7A632C}" type="presOf" srcId="{DDFCA52F-A63B-4A2E-9F6A-6C0BA299F8EB}" destId="{7541F2ED-692B-4C2C-8890-6D73B2DF552E}" srcOrd="1" destOrd="0" presId="urn:microsoft.com/office/officeart/2005/8/layout/venn1"/>
    <dgm:cxn modelId="{95F5B46F-CA18-4264-A957-0D317FB802C6}" type="presOf" srcId="{90BA0745-C9D3-489B-8D77-5B1CD8F3D06C}" destId="{0BFC93DE-8CD8-4483-A342-84004460F59B}" srcOrd="0" destOrd="0" presId="urn:microsoft.com/office/officeart/2005/8/layout/venn1"/>
    <dgm:cxn modelId="{2674FA90-70FA-4675-8BDD-E4873F776D2E}" srcId="{60717A47-7B7D-47D1-8DA8-8823999AD9A4}" destId="{90BA0745-C9D3-489B-8D77-5B1CD8F3D06C}" srcOrd="1" destOrd="0" parTransId="{0BF82ADB-994C-40D8-ADA9-76451BFE6DF5}" sibTransId="{495A5243-F9C1-4F18-8AE1-594143AD354F}"/>
    <dgm:cxn modelId="{3F9F2798-9472-4624-8F6C-E03155B13D88}" srcId="{60717A47-7B7D-47D1-8DA8-8823999AD9A4}" destId="{DDFCA52F-A63B-4A2E-9F6A-6C0BA299F8EB}" srcOrd="0" destOrd="0" parTransId="{62FFF9C4-986B-4201-8B72-781633BAB34B}" sibTransId="{057637F1-4B69-4E2F-8707-111830FA4FE2}"/>
    <dgm:cxn modelId="{AD08B4BD-9EBF-4C00-8208-79CC4D1FDBE2}" type="presOf" srcId="{60717A47-7B7D-47D1-8DA8-8823999AD9A4}" destId="{AE1CFD65-B3A1-4543-AB93-2AB52BAFBB47}" srcOrd="0" destOrd="0" presId="urn:microsoft.com/office/officeart/2005/8/layout/venn1"/>
    <dgm:cxn modelId="{FDB3C8DF-2CCE-4160-A3BA-634C8513A52D}" type="presOf" srcId="{90BA0745-C9D3-489B-8D77-5B1CD8F3D06C}" destId="{E1C99A2E-8AFF-4F6C-8E65-F378D7AD5DC7}" srcOrd="1" destOrd="0" presId="urn:microsoft.com/office/officeart/2005/8/layout/venn1"/>
    <dgm:cxn modelId="{703E68E7-B2F9-4505-8361-BA0D186406FC}" type="presOf" srcId="{DDFCA52F-A63B-4A2E-9F6A-6C0BA299F8EB}" destId="{1114D89E-7007-40E0-AC6C-E72FC4D9E19A}" srcOrd="0" destOrd="0" presId="urn:microsoft.com/office/officeart/2005/8/layout/venn1"/>
    <dgm:cxn modelId="{0C7DD012-EB55-4135-84D0-2C43005A123B}" type="presParOf" srcId="{AE1CFD65-B3A1-4543-AB93-2AB52BAFBB47}" destId="{1114D89E-7007-40E0-AC6C-E72FC4D9E19A}" srcOrd="0" destOrd="0" presId="urn:microsoft.com/office/officeart/2005/8/layout/venn1"/>
    <dgm:cxn modelId="{3DDB8AF1-E641-46D9-BA69-161B9FE84477}" type="presParOf" srcId="{AE1CFD65-B3A1-4543-AB93-2AB52BAFBB47}" destId="{7541F2ED-692B-4C2C-8890-6D73B2DF552E}" srcOrd="1" destOrd="0" presId="urn:microsoft.com/office/officeart/2005/8/layout/venn1"/>
    <dgm:cxn modelId="{7C090E95-4726-4261-8CA3-0DA68AC231FF}" type="presParOf" srcId="{AE1CFD65-B3A1-4543-AB93-2AB52BAFBB47}" destId="{0BFC93DE-8CD8-4483-A342-84004460F59B}" srcOrd="2" destOrd="0" presId="urn:microsoft.com/office/officeart/2005/8/layout/venn1"/>
    <dgm:cxn modelId="{87E21C81-DCEA-49B8-AD3E-6F6E72F1FCFD}" type="presParOf" srcId="{AE1CFD65-B3A1-4543-AB93-2AB52BAFBB47}" destId="{E1C99A2E-8AFF-4F6C-8E65-F378D7AD5DC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4D89E-7007-40E0-AC6C-E72FC4D9E19A}">
      <dsp:nvSpPr>
        <dsp:cNvPr id="0" name=""/>
        <dsp:cNvSpPr/>
      </dsp:nvSpPr>
      <dsp:spPr>
        <a:xfrm>
          <a:off x="1201882" y="646954"/>
          <a:ext cx="4894117" cy="34170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600" kern="1200" dirty="0" err="1"/>
            <a:t>a,b</a:t>
          </a:r>
          <a:endParaRPr lang="es-CO" sz="6600" kern="1200" dirty="0"/>
        </a:p>
      </dsp:txBody>
      <dsp:txXfrm>
        <a:off x="1885295" y="1049897"/>
        <a:ext cx="2821833" cy="2611159"/>
      </dsp:txXfrm>
    </dsp:sp>
    <dsp:sp modelId="{0BFC93DE-8CD8-4483-A342-84004460F59B}">
      <dsp:nvSpPr>
        <dsp:cNvPr id="0" name=""/>
        <dsp:cNvSpPr/>
      </dsp:nvSpPr>
      <dsp:spPr>
        <a:xfrm>
          <a:off x="3528384" y="1327702"/>
          <a:ext cx="2036971" cy="2215304"/>
        </a:xfrm>
        <a:prstGeom prst="ellipse">
          <a:avLst/>
        </a:prstGeom>
        <a:solidFill>
          <a:srgbClr val="FFC000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700" kern="1200" dirty="0" err="1"/>
            <a:t>c,d</a:t>
          </a:r>
          <a:endParaRPr lang="es-CO" sz="5700" kern="1200" dirty="0"/>
        </a:p>
      </dsp:txBody>
      <dsp:txXfrm>
        <a:off x="4106444" y="1588934"/>
        <a:ext cx="1174469" cy="1692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4D89E-7007-40E0-AC6C-E72FC4D9E19A}">
      <dsp:nvSpPr>
        <dsp:cNvPr id="0" name=""/>
        <dsp:cNvSpPr/>
      </dsp:nvSpPr>
      <dsp:spPr>
        <a:xfrm>
          <a:off x="2255922" y="1864428"/>
          <a:ext cx="2115328" cy="21995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 err="1"/>
            <a:t>a,b</a:t>
          </a:r>
          <a:endParaRPr lang="es-CO" sz="3200" kern="1200" dirty="0"/>
        </a:p>
      </dsp:txBody>
      <dsp:txXfrm>
        <a:off x="2551305" y="2123804"/>
        <a:ext cx="1219648" cy="1680818"/>
      </dsp:txXfrm>
    </dsp:sp>
    <dsp:sp modelId="{0BFC93DE-8CD8-4483-A342-84004460F59B}">
      <dsp:nvSpPr>
        <dsp:cNvPr id="0" name=""/>
        <dsp:cNvSpPr/>
      </dsp:nvSpPr>
      <dsp:spPr>
        <a:xfrm>
          <a:off x="3167853" y="3127895"/>
          <a:ext cx="792601" cy="775143"/>
        </a:xfrm>
        <a:prstGeom prst="ellipse">
          <a:avLst/>
        </a:prstGeom>
        <a:solidFill>
          <a:srgbClr val="FFC000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 err="1"/>
            <a:t>c,d</a:t>
          </a:r>
          <a:endParaRPr lang="es-CO" sz="2200" kern="1200" dirty="0"/>
        </a:p>
      </dsp:txBody>
      <dsp:txXfrm>
        <a:off x="3392781" y="3219301"/>
        <a:ext cx="456995" cy="592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4/03/2020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919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240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395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1386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741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498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Gerardo  M.  Sarria  y  Mario  Julián  Mora.  Introducción  a  la programación. </a:t>
            </a:r>
            <a:r>
              <a:rPr lang="es-CO" b="1" dirty="0" err="1"/>
              <a:t>Lulu</a:t>
            </a:r>
            <a:r>
              <a:rPr lang="es-CO" b="1" dirty="0"/>
              <a:t>. 2015</a:t>
            </a:r>
          </a:p>
          <a:p>
            <a:r>
              <a:rPr lang="es-CO" b="1" dirty="0"/>
              <a:t>Python. </a:t>
            </a:r>
            <a:r>
              <a:rPr lang="es-CO" b="1"/>
              <a:t>Sitio oficial</a:t>
            </a:r>
            <a:endParaRPr lang="es-CO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Referencias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2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/>
              <a:t>Ámbito de variables 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Noción de abstracción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4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/>
          </p:cNvSpPr>
          <p:nvPr/>
        </p:nvSpPr>
        <p:spPr>
          <a:xfrm>
            <a:off x="0" y="111241"/>
            <a:ext cx="9101772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s-CO" sz="3600" dirty="0">
                <a:solidFill>
                  <a:schemeClr val="bg1"/>
                </a:solidFill>
                <a:ea typeface="+mn-ea"/>
                <a:cs typeface="+mn-cs"/>
              </a:rPr>
              <a:t>¿DÓNDE NACEN, VIVEN Y MUEREN LAS VARIABLES?</a:t>
            </a:r>
          </a:p>
        </p:txBody>
      </p:sp>
      <p:sp>
        <p:nvSpPr>
          <p:cNvPr id="10" name="6 Marcador de contenido"/>
          <p:cNvSpPr txBox="1">
            <a:spLocks/>
          </p:cNvSpPr>
          <p:nvPr/>
        </p:nvSpPr>
        <p:spPr>
          <a:xfrm>
            <a:off x="0" y="797478"/>
            <a:ext cx="9180512" cy="52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0" y="826632"/>
            <a:ext cx="9180512" cy="526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s-CO" sz="2000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8" name="6 Marcador de contenido"/>
          <p:cNvSpPr txBox="1">
            <a:spLocks/>
          </p:cNvSpPr>
          <p:nvPr/>
        </p:nvSpPr>
        <p:spPr>
          <a:xfrm>
            <a:off x="-2668" y="826632"/>
            <a:ext cx="9138284" cy="526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O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4185601056"/>
              </p:ext>
            </p:extLst>
          </p:nvPr>
        </p:nvGraphicFramePr>
        <p:xfrm>
          <a:off x="1187624" y="86586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315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/>
          </p:cNvSpPr>
          <p:nvPr/>
        </p:nvSpPr>
        <p:spPr>
          <a:xfrm>
            <a:off x="0" y="111241"/>
            <a:ext cx="9101772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s-CO" sz="3600" dirty="0">
                <a:solidFill>
                  <a:schemeClr val="bg1"/>
                </a:solidFill>
                <a:ea typeface="+mn-ea"/>
                <a:cs typeface="+mn-cs"/>
              </a:rPr>
              <a:t>¿DÓNDE NACEN, VIVEN Y MUEREN LAS VARIABLES?</a:t>
            </a:r>
          </a:p>
        </p:txBody>
      </p:sp>
      <p:sp>
        <p:nvSpPr>
          <p:cNvPr id="10" name="6 Marcador de contenido"/>
          <p:cNvSpPr txBox="1">
            <a:spLocks/>
          </p:cNvSpPr>
          <p:nvPr/>
        </p:nvSpPr>
        <p:spPr>
          <a:xfrm>
            <a:off x="0" y="797478"/>
            <a:ext cx="9180512" cy="52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0" y="826632"/>
            <a:ext cx="9180512" cy="526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s-CO" sz="2000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8" name="6 Marcador de contenido"/>
          <p:cNvSpPr txBox="1">
            <a:spLocks/>
          </p:cNvSpPr>
          <p:nvPr/>
        </p:nvSpPr>
        <p:spPr>
          <a:xfrm>
            <a:off x="-2668" y="826632"/>
            <a:ext cx="9138284" cy="526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O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6 Marcador de contenido"/>
          <p:cNvSpPr txBox="1">
            <a:spLocks/>
          </p:cNvSpPr>
          <p:nvPr/>
        </p:nvSpPr>
        <p:spPr>
          <a:xfrm>
            <a:off x="611560" y="836712"/>
            <a:ext cx="7488832" cy="526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b="1" dirty="0">
                <a:solidFill>
                  <a:schemeClr val="tx1"/>
                </a:solidFill>
              </a:rPr>
              <a:t>Variables Locales</a:t>
            </a:r>
            <a:r>
              <a:rPr lang="es-CO" sz="2000" dirty="0">
                <a:solidFill>
                  <a:schemeClr val="tx1"/>
                </a:solidFill>
              </a:rPr>
              <a:t>: Se consideran variables </a:t>
            </a:r>
            <a:r>
              <a:rPr lang="es-CO" sz="2000" b="1" i="1" u="sng" dirty="0">
                <a:solidFill>
                  <a:schemeClr val="tx1"/>
                </a:solidFill>
              </a:rPr>
              <a:t>locales</a:t>
            </a:r>
            <a:r>
              <a:rPr lang="es-CO" sz="2000" dirty="0">
                <a:solidFill>
                  <a:schemeClr val="tx1"/>
                </a:solidFill>
              </a:rPr>
              <a:t> todas aquellas que son creadas dentro de una función o procedimiento, ese es su </a:t>
            </a:r>
            <a:r>
              <a:rPr lang="es-CO" sz="2000" u="sng" dirty="0">
                <a:solidFill>
                  <a:schemeClr val="tx1"/>
                </a:solidFill>
              </a:rPr>
              <a:t>pequeño lugar de vida</a:t>
            </a:r>
            <a:r>
              <a:rPr lang="es-CO" sz="2000" dirty="0">
                <a:solidFill>
                  <a:schemeClr val="tx1"/>
                </a:solidFill>
              </a:rPr>
              <a:t>, así que allí nacen, viven y </a:t>
            </a:r>
            <a:r>
              <a:rPr lang="es-CO" sz="2000" u="sng" dirty="0">
                <a:solidFill>
                  <a:schemeClr val="tx1"/>
                </a:solidFill>
              </a:rPr>
              <a:t>mueren</a:t>
            </a:r>
            <a:r>
              <a:rPr lang="es-CO" sz="20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r>
              <a:rPr lang="es-CO" sz="2000" b="1" dirty="0">
                <a:solidFill>
                  <a:schemeClr val="tx1"/>
                </a:solidFill>
              </a:rPr>
              <a:t>Variables Globales: </a:t>
            </a:r>
            <a:r>
              <a:rPr lang="es-CO" sz="2000" dirty="0">
                <a:solidFill>
                  <a:schemeClr val="tx1"/>
                </a:solidFill>
              </a:rPr>
              <a:t>Se consideran variables </a:t>
            </a:r>
            <a:r>
              <a:rPr lang="es-CO" sz="2000" b="1" i="1" u="sng" dirty="0">
                <a:solidFill>
                  <a:schemeClr val="tx1"/>
                </a:solidFill>
              </a:rPr>
              <a:t>globales</a:t>
            </a:r>
            <a:r>
              <a:rPr lang="es-CO" sz="2000" dirty="0">
                <a:solidFill>
                  <a:schemeClr val="tx1"/>
                </a:solidFill>
              </a:rPr>
              <a:t> todas aquellas que son creadas fuera de las funciones o procedimientos, ese es su </a:t>
            </a:r>
            <a:r>
              <a:rPr lang="es-CO" sz="2000" u="sng" dirty="0">
                <a:solidFill>
                  <a:schemeClr val="tx1"/>
                </a:solidFill>
              </a:rPr>
              <a:t>gran lugar de vida</a:t>
            </a:r>
            <a:r>
              <a:rPr lang="es-CO" sz="2000" dirty="0">
                <a:solidFill>
                  <a:schemeClr val="tx1"/>
                </a:solidFill>
              </a:rPr>
              <a:t>, donde nacen, viven y </a:t>
            </a:r>
            <a:r>
              <a:rPr lang="es-CO" sz="2000" u="sng" dirty="0">
                <a:solidFill>
                  <a:schemeClr val="tx1"/>
                </a:solidFill>
              </a:rPr>
              <a:t>no mueren</a:t>
            </a:r>
          </a:p>
        </p:txBody>
      </p:sp>
      <p:graphicFrame>
        <p:nvGraphicFramePr>
          <p:cNvPr id="13" name="Diagrama 12"/>
          <p:cNvGraphicFramePr/>
          <p:nvPr/>
        </p:nvGraphicFramePr>
        <p:xfrm>
          <a:off x="-324544" y="20292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4283968" y="4147073"/>
            <a:ext cx="45365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Para el ejemplo: las variables </a:t>
            </a:r>
            <a:r>
              <a:rPr lang="es-CO" sz="2000" i="1" dirty="0"/>
              <a:t>a</a:t>
            </a:r>
            <a:r>
              <a:rPr lang="es-CO" sz="2000" dirty="0"/>
              <a:t> y </a:t>
            </a:r>
            <a:r>
              <a:rPr lang="es-CO" sz="2000" i="1" dirty="0"/>
              <a:t>b</a:t>
            </a:r>
            <a:r>
              <a:rPr lang="es-CO" sz="2000" dirty="0"/>
              <a:t> serían variables globales, mientras </a:t>
            </a:r>
            <a:r>
              <a:rPr lang="es-CO" sz="2000" i="1" dirty="0"/>
              <a:t>c</a:t>
            </a:r>
            <a:r>
              <a:rPr lang="es-CO" sz="2000" dirty="0"/>
              <a:t> y </a:t>
            </a:r>
            <a:r>
              <a:rPr lang="es-CO" sz="2000" i="1" dirty="0"/>
              <a:t>d </a:t>
            </a:r>
            <a:r>
              <a:rPr lang="es-CO" sz="2000" dirty="0"/>
              <a:t>serían variables locales dentro de una hipotética función que se representa con el circulo amarillo.</a:t>
            </a:r>
            <a:endParaRPr lang="es-CO" sz="2000" i="1" dirty="0"/>
          </a:p>
        </p:txBody>
      </p:sp>
    </p:spTree>
    <p:extLst>
      <p:ext uri="{BB962C8B-B14F-4D97-AF65-F5344CB8AC3E}">
        <p14:creationId xmlns:p14="http://schemas.microsoft.com/office/powerpoint/2010/main" val="40774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Juguemos 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/>
          </p:cNvSpPr>
          <p:nvPr/>
        </p:nvSpPr>
        <p:spPr>
          <a:xfrm>
            <a:off x="0" y="111241"/>
            <a:ext cx="874846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500" dirty="0">
                <a:solidFill>
                  <a:schemeClr val="bg1"/>
                </a:solidFill>
              </a:rPr>
              <a:t>Ámbito de las variables</a:t>
            </a:r>
            <a:endParaRPr lang="es-CO" sz="3600" b="0" dirty="0">
              <a:solidFill>
                <a:schemeClr val="bg1"/>
              </a:solidFill>
            </a:endParaRPr>
          </a:p>
        </p:txBody>
      </p:sp>
      <p:sp>
        <p:nvSpPr>
          <p:cNvPr id="10" name="6 Marcador de contenido"/>
          <p:cNvSpPr txBox="1">
            <a:spLocks/>
          </p:cNvSpPr>
          <p:nvPr/>
        </p:nvSpPr>
        <p:spPr>
          <a:xfrm>
            <a:off x="0" y="797478"/>
            <a:ext cx="9180512" cy="52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0" y="826632"/>
            <a:ext cx="9180512" cy="526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s-CO" sz="2000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8" name="6 Marcador de contenido"/>
          <p:cNvSpPr txBox="1">
            <a:spLocks/>
          </p:cNvSpPr>
          <p:nvPr/>
        </p:nvSpPr>
        <p:spPr>
          <a:xfrm>
            <a:off x="-2668" y="826632"/>
            <a:ext cx="9138284" cy="526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O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6 Marcador de contenido"/>
          <p:cNvSpPr txBox="1">
            <a:spLocks/>
          </p:cNvSpPr>
          <p:nvPr/>
        </p:nvSpPr>
        <p:spPr>
          <a:xfrm>
            <a:off x="-36512" y="836712"/>
            <a:ext cx="9138284" cy="526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>
                <a:solidFill>
                  <a:schemeClr val="tx1"/>
                </a:solidFill>
              </a:rPr>
              <a:t>¿Qué se imprime en los siguientes ejemplos?</a:t>
            </a:r>
          </a:p>
          <a:p>
            <a:pPr algn="just"/>
            <a:r>
              <a:rPr lang="es-CO" sz="2000" b="1" dirty="0">
                <a:solidFill>
                  <a:schemeClr val="tx1"/>
                </a:solidFill>
              </a:rPr>
              <a:t>Ejemplo 1:</a:t>
            </a: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r>
              <a:rPr lang="es-CO" sz="2000" b="1" dirty="0">
                <a:solidFill>
                  <a:schemeClr val="tx1"/>
                </a:solidFill>
              </a:rPr>
              <a:t>Ejemplo 2: </a:t>
            </a:r>
          </a:p>
          <a:p>
            <a:pPr algn="just"/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0" y="1522948"/>
            <a:ext cx="4188165" cy="187220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78" y="1736996"/>
            <a:ext cx="2880322" cy="139454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7" y="3738970"/>
            <a:ext cx="3852499" cy="228775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854" y="4377019"/>
            <a:ext cx="4640363" cy="164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8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/>
          </p:cNvSpPr>
          <p:nvPr/>
        </p:nvSpPr>
        <p:spPr>
          <a:xfrm>
            <a:off x="0" y="111241"/>
            <a:ext cx="7020272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500" dirty="0">
                <a:solidFill>
                  <a:schemeClr val="bg1"/>
                </a:solidFill>
              </a:rPr>
              <a:t>Ámbito de las variables</a:t>
            </a:r>
            <a:endParaRPr lang="es-CO" sz="3600" b="0" dirty="0">
              <a:solidFill>
                <a:schemeClr val="bg1"/>
              </a:solidFill>
            </a:endParaRPr>
          </a:p>
        </p:txBody>
      </p:sp>
      <p:sp>
        <p:nvSpPr>
          <p:cNvPr id="10" name="6 Marcador de contenido"/>
          <p:cNvSpPr txBox="1">
            <a:spLocks/>
          </p:cNvSpPr>
          <p:nvPr/>
        </p:nvSpPr>
        <p:spPr>
          <a:xfrm>
            <a:off x="0" y="797478"/>
            <a:ext cx="9180512" cy="52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0" y="826632"/>
            <a:ext cx="9180512" cy="526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s-CO" sz="2000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8" name="6 Marcador de contenido"/>
          <p:cNvSpPr txBox="1">
            <a:spLocks/>
          </p:cNvSpPr>
          <p:nvPr/>
        </p:nvSpPr>
        <p:spPr>
          <a:xfrm>
            <a:off x="-2668" y="826632"/>
            <a:ext cx="9138284" cy="526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O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6 Marcador de contenido"/>
          <p:cNvSpPr txBox="1">
            <a:spLocks/>
          </p:cNvSpPr>
          <p:nvPr/>
        </p:nvSpPr>
        <p:spPr>
          <a:xfrm>
            <a:off x="-36512" y="836712"/>
            <a:ext cx="9138284" cy="526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>
                <a:solidFill>
                  <a:schemeClr val="tx1"/>
                </a:solidFill>
              </a:rPr>
              <a:t>Entendiendo el concepto del ámbito de las variables, identifiquemos que se imprime en los siguientes ejemplos</a:t>
            </a:r>
          </a:p>
          <a:p>
            <a:pPr algn="just"/>
            <a:r>
              <a:rPr lang="es-CO" sz="2000" b="1" dirty="0">
                <a:solidFill>
                  <a:schemeClr val="tx1"/>
                </a:solidFill>
              </a:rPr>
              <a:t>Ejemplo 3:</a:t>
            </a: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r>
              <a:rPr lang="es-CO" sz="2000" b="1" dirty="0">
                <a:solidFill>
                  <a:schemeClr val="tx1"/>
                </a:solidFill>
              </a:rPr>
              <a:t>Ejemplo 4: </a:t>
            </a:r>
          </a:p>
          <a:p>
            <a:pPr algn="just"/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591" y="2307345"/>
            <a:ext cx="2105025" cy="10191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6" y="1844825"/>
            <a:ext cx="3362325" cy="194421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1" y="4062736"/>
            <a:ext cx="3352800" cy="239077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741" y="4012757"/>
            <a:ext cx="36480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9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/>
          </p:cNvSpPr>
          <p:nvPr/>
        </p:nvSpPr>
        <p:spPr>
          <a:xfrm>
            <a:off x="0" y="111241"/>
            <a:ext cx="7020272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500" dirty="0">
                <a:solidFill>
                  <a:schemeClr val="bg1"/>
                </a:solidFill>
              </a:rPr>
              <a:t>Ámbito de las variables</a:t>
            </a:r>
            <a:endParaRPr lang="es-CO" sz="3600" b="0" dirty="0">
              <a:solidFill>
                <a:schemeClr val="bg1"/>
              </a:solidFill>
            </a:endParaRPr>
          </a:p>
        </p:txBody>
      </p:sp>
      <p:sp>
        <p:nvSpPr>
          <p:cNvPr id="10" name="6 Marcador de contenido"/>
          <p:cNvSpPr txBox="1">
            <a:spLocks/>
          </p:cNvSpPr>
          <p:nvPr/>
        </p:nvSpPr>
        <p:spPr>
          <a:xfrm>
            <a:off x="0" y="797478"/>
            <a:ext cx="9180512" cy="52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0" y="826632"/>
            <a:ext cx="9180512" cy="526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s-CO" sz="2000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8" name="6 Marcador de contenido"/>
          <p:cNvSpPr txBox="1">
            <a:spLocks/>
          </p:cNvSpPr>
          <p:nvPr/>
        </p:nvSpPr>
        <p:spPr>
          <a:xfrm>
            <a:off x="-2668" y="826632"/>
            <a:ext cx="9138284" cy="526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O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6 Marcador de contenido"/>
          <p:cNvSpPr txBox="1">
            <a:spLocks/>
          </p:cNvSpPr>
          <p:nvPr/>
        </p:nvSpPr>
        <p:spPr>
          <a:xfrm>
            <a:off x="-36512" y="836712"/>
            <a:ext cx="9138284" cy="526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>
                <a:solidFill>
                  <a:schemeClr val="tx1"/>
                </a:solidFill>
              </a:rPr>
              <a:t>Entendiendo el concepto del ámbito de las variables, identifiquemos que se imprime en los siguientes ejemplos</a:t>
            </a:r>
          </a:p>
          <a:p>
            <a:pPr algn="just"/>
            <a:r>
              <a:rPr lang="es-CO" sz="2000" b="1" dirty="0">
                <a:solidFill>
                  <a:schemeClr val="tx1"/>
                </a:solidFill>
              </a:rPr>
              <a:t>Ejemplo 5:</a:t>
            </a: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r>
              <a:rPr lang="es-CO" sz="2000" b="1" dirty="0">
                <a:solidFill>
                  <a:schemeClr val="tx1"/>
                </a:solidFill>
              </a:rPr>
              <a:t>Ejemplo 6: </a:t>
            </a:r>
          </a:p>
          <a:p>
            <a:pPr algn="just"/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9" y="1515052"/>
            <a:ext cx="3384376" cy="22739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565" y="2051971"/>
            <a:ext cx="2333625" cy="12001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164" y="3961638"/>
            <a:ext cx="3467100" cy="275274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6709" y="4017550"/>
            <a:ext cx="36671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4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/>
          </p:cNvSpPr>
          <p:nvPr/>
        </p:nvSpPr>
        <p:spPr>
          <a:xfrm>
            <a:off x="0" y="111241"/>
            <a:ext cx="7020272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500" dirty="0">
                <a:solidFill>
                  <a:schemeClr val="bg1"/>
                </a:solidFill>
              </a:rPr>
              <a:t>Ámbito de las variables</a:t>
            </a:r>
            <a:endParaRPr lang="es-CO" sz="3600" b="0" dirty="0">
              <a:solidFill>
                <a:schemeClr val="bg1"/>
              </a:solidFill>
            </a:endParaRPr>
          </a:p>
        </p:txBody>
      </p:sp>
      <p:sp>
        <p:nvSpPr>
          <p:cNvPr id="10" name="6 Marcador de contenido"/>
          <p:cNvSpPr txBox="1">
            <a:spLocks/>
          </p:cNvSpPr>
          <p:nvPr/>
        </p:nvSpPr>
        <p:spPr>
          <a:xfrm>
            <a:off x="0" y="797478"/>
            <a:ext cx="9180512" cy="52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0" y="826632"/>
            <a:ext cx="9180512" cy="526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s-CO" sz="2000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8" name="6 Marcador de contenido"/>
          <p:cNvSpPr txBox="1">
            <a:spLocks/>
          </p:cNvSpPr>
          <p:nvPr/>
        </p:nvSpPr>
        <p:spPr>
          <a:xfrm>
            <a:off x="-2668" y="826632"/>
            <a:ext cx="9138284" cy="526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O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6 Marcador de contenido"/>
          <p:cNvSpPr txBox="1">
            <a:spLocks/>
          </p:cNvSpPr>
          <p:nvPr/>
        </p:nvSpPr>
        <p:spPr>
          <a:xfrm>
            <a:off x="-36512" y="836712"/>
            <a:ext cx="9138284" cy="526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>
                <a:solidFill>
                  <a:schemeClr val="tx1"/>
                </a:solidFill>
              </a:rPr>
              <a:t>Entendiendo el concepto del ámbito de las variables, identifiquemos que se imprime en los siguientes ejemplos</a:t>
            </a:r>
          </a:p>
          <a:p>
            <a:pPr algn="just"/>
            <a:r>
              <a:rPr lang="es-CO" sz="2000" b="1" dirty="0">
                <a:solidFill>
                  <a:schemeClr val="tx1"/>
                </a:solidFill>
              </a:rPr>
              <a:t>Ejemplo 7:</a:t>
            </a: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endParaRPr lang="es-CO" sz="2000" dirty="0">
              <a:solidFill>
                <a:schemeClr val="tx1"/>
              </a:solidFill>
            </a:endParaRPr>
          </a:p>
          <a:p>
            <a:pPr algn="just"/>
            <a:r>
              <a:rPr lang="es-CO" sz="2000" b="1" dirty="0">
                <a:solidFill>
                  <a:schemeClr val="tx1"/>
                </a:solidFill>
              </a:rPr>
              <a:t>Ejemplo 8: </a:t>
            </a:r>
          </a:p>
          <a:p>
            <a:pPr algn="just"/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346" y="4475967"/>
            <a:ext cx="3027835" cy="83774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193631"/>
            <a:ext cx="4093370" cy="224015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013" y="1812186"/>
            <a:ext cx="4124760" cy="212576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107" y="2060848"/>
            <a:ext cx="2940939" cy="101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8639</TotalTime>
  <Words>279</Words>
  <Application>Microsoft Office PowerPoint</Application>
  <PresentationFormat>On-screen Show (4:3)</PresentationFormat>
  <Paragraphs>60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Cursos2014-2</vt:lpstr>
      <vt:lpstr>Introducción a la programación</vt:lpstr>
      <vt:lpstr>Ámbito de variables </vt:lpstr>
      <vt:lpstr>PowerPoint Presentation</vt:lpstr>
      <vt:lpstr>PowerPoint Presentation</vt:lpstr>
      <vt:lpstr>Juguemos …</vt:lpstr>
      <vt:lpstr>PowerPoint Presentation</vt:lpstr>
      <vt:lpstr>PowerPoint Presentation</vt:lpstr>
      <vt:lpstr>PowerPoint Presentation</vt:lpstr>
      <vt:lpstr>PowerPoint Presentation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268</cp:revision>
  <dcterms:created xsi:type="dcterms:W3CDTF">2015-01-26T00:13:37Z</dcterms:created>
  <dcterms:modified xsi:type="dcterms:W3CDTF">2020-03-04T13:02:11Z</dcterms:modified>
</cp:coreProperties>
</file>