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0" r:id="rId20"/>
    <p:sldId id="281" r:id="rId21"/>
    <p:sldId id="283" r:id="rId22"/>
    <p:sldId id="285" r:id="rId23"/>
    <p:sldId id="284" r:id="rId24"/>
    <p:sldId id="282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3" d="100"/>
          <a:sy n="73" d="100"/>
        </p:scale>
        <p:origin x="1766" y="5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15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Buxton Sketch" panose="03080500000500000004" pitchFamily="66" charset="0"/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22F2-EA04-4B03-8A20-CFDE6BC87E1C}" type="datetimeFigureOut">
              <a:rPr lang="es-CO" smtClean="0"/>
              <a:pPr/>
              <a:t>26/02/2020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-ebooks.info/book/70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44016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Indicando cuántos caracteres puede leer el </a:t>
            </a:r>
            <a:r>
              <a:rPr lang="es-CO" dirty="0" err="1"/>
              <a:t>scanf</a:t>
            </a: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soluciona ese problema de </a:t>
            </a:r>
            <a:r>
              <a:rPr lang="es-CO" dirty="0" err="1"/>
              <a:t>scanf</a:t>
            </a:r>
            <a:r>
              <a:rPr lang="es-CO" dirty="0"/>
              <a:t>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71976"/>
            <a:ext cx="8316343" cy="16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7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otro método existe para leer cadenas?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48680" y="1412776"/>
            <a:ext cx="8435280" cy="2448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fgets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*s,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size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, input) </a:t>
            </a:r>
            <a:r>
              <a:rPr lang="es-CO" dirty="0"/>
              <a:t>: </a:t>
            </a:r>
            <a:r>
              <a:rPr lang="es-CO" sz="3000" dirty="0"/>
              <a:t>Introduce caracteres de entrada estándar en un arreglo </a:t>
            </a:r>
            <a:r>
              <a:rPr lang="es-CO" sz="3000" b="1" dirty="0"/>
              <a:t>s </a:t>
            </a:r>
            <a:r>
              <a:rPr lang="es-CO" sz="3000" dirty="0"/>
              <a:t>hasta que encuentra un carácter de nueva línea o de terminación de archivo. Agrega al arreglo un carácter de terminación NULL. Respeta el tamaño definido en </a:t>
            </a:r>
            <a:r>
              <a:rPr lang="es-CO" sz="3000" dirty="0" err="1"/>
              <a:t>size</a:t>
            </a:r>
            <a:r>
              <a:rPr lang="es-CO" sz="3000" dirty="0"/>
              <a:t>. Lee hasta </a:t>
            </a:r>
            <a:r>
              <a:rPr lang="es-CO" sz="3000" dirty="0" err="1"/>
              <a:t>size</a:t>
            </a:r>
            <a:r>
              <a:rPr lang="es-CO" sz="3000" dirty="0"/>
              <a:t> -1</a:t>
            </a:r>
            <a:endParaRPr lang="es-CO" dirty="0"/>
          </a:p>
          <a:p>
            <a:pPr>
              <a:buFont typeface="Arial" pitchFamily="34" charset="0"/>
              <a:buNone/>
            </a:pPr>
            <a:r>
              <a:rPr lang="es-CO" sz="3300" dirty="0"/>
              <a:t>EJM: </a:t>
            </a:r>
            <a:r>
              <a:rPr lang="es-CO" sz="3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es-CO" sz="3300" dirty="0">
                <a:latin typeface="Consolas" pitchFamily="49" charset="0"/>
                <a:cs typeface="Consolas" pitchFamily="49" charset="0"/>
              </a:rPr>
              <a:t> cadena[100];  </a:t>
            </a:r>
          </a:p>
          <a:p>
            <a:pPr>
              <a:buFont typeface="Arial" pitchFamily="34" charset="0"/>
              <a:buNone/>
            </a:pPr>
            <a:r>
              <a:rPr lang="es-CO" sz="33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s-CO" sz="33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fgets</a:t>
            </a:r>
            <a:r>
              <a:rPr lang="es-CO" sz="33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CO" sz="3300" dirty="0">
                <a:latin typeface="Consolas" pitchFamily="49" charset="0"/>
                <a:cs typeface="Consolas" pitchFamily="49" charset="0"/>
              </a:rPr>
              <a:t>cadena,100,</a:t>
            </a:r>
            <a:r>
              <a:rPr lang="es-CO" sz="3300" b="1" dirty="0">
                <a:latin typeface="Consolas" pitchFamily="49" charset="0"/>
                <a:cs typeface="Consolas" pitchFamily="49" charset="0"/>
              </a:rPr>
              <a:t>stdin</a:t>
            </a:r>
            <a:r>
              <a:rPr lang="es-CO" sz="33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CO" sz="33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ctr">
              <a:buFont typeface="Arial" pitchFamily="34" charset="0"/>
              <a:buNone/>
            </a:pPr>
            <a:r>
              <a:rPr lang="es-CO" sz="3300" dirty="0" err="1">
                <a:latin typeface="Consolas" pitchFamily="49" charset="0"/>
                <a:cs typeface="Consolas" pitchFamily="49" charset="0"/>
              </a:rPr>
              <a:t>Stdin</a:t>
            </a:r>
            <a:r>
              <a:rPr lang="es-CO" sz="3300" dirty="0">
                <a:latin typeface="Consolas" pitchFamily="49" charset="0"/>
                <a:cs typeface="Consolas" pitchFamily="49" charset="0"/>
              </a:rPr>
              <a:t>: Hace referencia a la consola</a:t>
            </a:r>
          </a:p>
          <a:p>
            <a:pPr>
              <a:buFont typeface="Arial" pitchFamily="34" charset="0"/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9209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395536" y="908720"/>
          <a:ext cx="8435280" cy="52195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1836">
                <a:tc>
                  <a:txBody>
                    <a:bodyPr/>
                    <a:lstStyle/>
                    <a:p>
                      <a:endParaRPr lang="es-C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 err="1"/>
                        <a:t>fgets</a:t>
                      </a:r>
                      <a:endParaRPr lang="es-CO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200" dirty="0" err="1"/>
                        <a:t>Scanf</a:t>
                      </a:r>
                      <a:endParaRPr lang="es-CO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836">
                <a:tc>
                  <a:txBody>
                    <a:bodyPr/>
                    <a:lstStyle/>
                    <a:p>
                      <a:r>
                        <a:rPr lang="es-CO" sz="3200" dirty="0"/>
                        <a:t>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2200" dirty="0"/>
                        <a:t>Siempre se debe indicar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2200" dirty="0"/>
                        <a:t>Puede</a:t>
                      </a:r>
                      <a:r>
                        <a:rPr lang="es-CO" sz="2200" baseline="0" dirty="0"/>
                        <a:t> o no indicarse. Si no se pone puede generar problemas</a:t>
                      </a:r>
                      <a:endParaRPr lang="es-CO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836">
                <a:tc>
                  <a:txBody>
                    <a:bodyPr/>
                    <a:lstStyle/>
                    <a:p>
                      <a:r>
                        <a:rPr lang="es-CO" sz="3200" dirty="0"/>
                        <a:t>Múltiples</a:t>
                      </a:r>
                      <a:r>
                        <a:rPr lang="es-CO" sz="3200" baseline="0" dirty="0"/>
                        <a:t> campos</a:t>
                      </a:r>
                      <a:endParaRPr lang="es-C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2200" dirty="0"/>
                        <a:t>Sólo permite leer una cadena a</a:t>
                      </a:r>
                      <a:r>
                        <a:rPr lang="es-CO" sz="2200" baseline="0" dirty="0"/>
                        <a:t> la vez</a:t>
                      </a:r>
                      <a:endParaRPr lang="es-CO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200" dirty="0"/>
                        <a:t>Si se ponen múltiples</a:t>
                      </a:r>
                      <a:r>
                        <a:rPr lang="es-CO" sz="2200" baseline="0" dirty="0"/>
                        <a:t> estructuras de control se pueden leer múltiples campos</a:t>
                      </a:r>
                      <a:endParaRPr lang="es-CO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836">
                <a:tc>
                  <a:txBody>
                    <a:bodyPr/>
                    <a:lstStyle/>
                    <a:p>
                      <a:r>
                        <a:rPr lang="es-CO" sz="3200" dirty="0"/>
                        <a:t>Espacios</a:t>
                      </a:r>
                      <a:r>
                        <a:rPr lang="es-CO" sz="3200" baseline="0" dirty="0"/>
                        <a:t> en las cadenas</a:t>
                      </a:r>
                      <a:endParaRPr lang="es-C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2200" dirty="0"/>
                        <a:t>Soportado se continua</a:t>
                      </a:r>
                      <a:r>
                        <a:rPr lang="es-CO" sz="2200" baseline="0" dirty="0"/>
                        <a:t> leyendo la cadena</a:t>
                      </a:r>
                      <a:endParaRPr lang="es-CO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2200" dirty="0"/>
                        <a:t> No soportado.</a:t>
                      </a:r>
                      <a:r>
                        <a:rPr lang="es-CO" sz="2200" baseline="0" dirty="0"/>
                        <a:t> Se interrumpe la lectura de los datos</a:t>
                      </a:r>
                      <a:endParaRPr lang="es-CO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Comparativo </a:t>
            </a:r>
            <a:r>
              <a:rPr lang="es-CO" dirty="0" err="1"/>
              <a:t>scanf</a:t>
            </a:r>
            <a:r>
              <a:rPr lang="es-CO" dirty="0"/>
              <a:t> - </a:t>
            </a:r>
            <a:r>
              <a:rPr lang="es-CO" dirty="0" err="1"/>
              <a:t>fgets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42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imprimir cadenas?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713384" y="1628800"/>
            <a:ext cx="8424936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puts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s-CO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*s) </a:t>
            </a:r>
            <a:r>
              <a:rPr kumimoji="0" lang="es-CO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Imprime</a:t>
            </a:r>
            <a:r>
              <a:rPr kumimoji="0" lang="es-CO" sz="28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la cadena s seguida por un </a:t>
            </a:r>
            <a:r>
              <a:rPr kumimoji="0" lang="es-CO" sz="2800" b="0" i="0" u="none" strike="noStrike" kern="1200" cap="none" spc="0" normalizeH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cáracter</a:t>
            </a:r>
            <a:r>
              <a:rPr kumimoji="0" lang="es-CO" sz="28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nueva línea.</a:t>
            </a:r>
          </a:p>
          <a:p>
            <a:pPr marL="342900" indent="-342900">
              <a:spcBef>
                <a:spcPct val="20000"/>
              </a:spcBef>
            </a:pPr>
            <a:r>
              <a:rPr lang="es-CO" sz="2800" dirty="0"/>
              <a:t>EJM: </a:t>
            </a:r>
            <a:r>
              <a:rPr lang="es-CO" sz="28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es-CO" sz="2800" dirty="0">
                <a:latin typeface="Consolas" pitchFamily="49" charset="0"/>
                <a:cs typeface="Consolas" pitchFamily="49" charset="0"/>
              </a:rPr>
              <a:t> cadena[100]=“prueba”;  	</a:t>
            </a:r>
            <a:r>
              <a:rPr lang="es-CO" sz="2800" b="1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puts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CO" sz="2800" dirty="0">
                <a:latin typeface="Consolas" pitchFamily="49" charset="0"/>
                <a:cs typeface="Consolas" pitchFamily="49" charset="0"/>
              </a:rPr>
              <a:t>cadena</a:t>
            </a:r>
            <a:r>
              <a:rPr lang="es-CO" sz="28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CO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28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ejemplo </a:t>
            </a:r>
            <a:r>
              <a:rPr lang="es-CO" dirty="0" err="1"/>
              <a:t>fgets-puts</a:t>
            </a:r>
            <a:endParaRPr lang="es-CO" dirty="0"/>
          </a:p>
        </p:txBody>
      </p:sp>
      <p:sp>
        <p:nvSpPr>
          <p:cNvPr id="6" name="5 Flecha curvada hacia la izquierda"/>
          <p:cNvSpPr/>
          <p:nvPr/>
        </p:nvSpPr>
        <p:spPr>
          <a:xfrm rot="20682394">
            <a:off x="7052873" y="2223299"/>
            <a:ext cx="1512168" cy="20882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6732240" cy="350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365104"/>
            <a:ext cx="83343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631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Otro ejemplo de </a:t>
            </a:r>
            <a:r>
              <a:rPr lang="es-CO" dirty="0" err="1"/>
              <a:t>puts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20" y="980728"/>
            <a:ext cx="6400800" cy="50863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843808" y="63813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Tomado de [1]</a:t>
            </a:r>
          </a:p>
        </p:txBody>
      </p:sp>
    </p:spTree>
    <p:extLst>
      <p:ext uri="{BB962C8B-B14F-4D97-AF65-F5344CB8AC3E}">
        <p14:creationId xmlns:p14="http://schemas.microsoft.com/office/powerpoint/2010/main" val="323783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¿Qué otras funciones existen para imprimir – leer cadenas?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" y="1052736"/>
            <a:ext cx="9172575" cy="45339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43808" y="63813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Tomado de [1]</a:t>
            </a:r>
          </a:p>
        </p:txBody>
      </p:sp>
    </p:spTree>
    <p:extLst>
      <p:ext uri="{BB962C8B-B14F-4D97-AF65-F5344CB8AC3E}">
        <p14:creationId xmlns:p14="http://schemas.microsoft.com/office/powerpoint/2010/main" val="227676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EOF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172819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CO" sz="2800" dirty="0"/>
              <a:t>Indica el fin en la lectura de datos. La instrucción cambia según el sistema operativo. Sirve para saber cuándo detenerse si se leen archivos secuencialmente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77867"/>
            <a:ext cx="6408712" cy="230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899592" y="5265204"/>
            <a:ext cx="72008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Fin de archivo según S.O</a:t>
            </a:r>
          </a:p>
        </p:txBody>
      </p:sp>
    </p:spTree>
    <p:extLst>
      <p:ext uri="{BB962C8B-B14F-4D97-AF65-F5344CB8AC3E}">
        <p14:creationId xmlns:p14="http://schemas.microsoft.com/office/powerpoint/2010/main" val="86139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  <a:r>
              <a:rPr lang="es-CO" dirty="0" err="1"/>
              <a:t>getchar</a:t>
            </a:r>
            <a:r>
              <a:rPr lang="es-CO" dirty="0"/>
              <a:t> - </a:t>
            </a:r>
            <a:r>
              <a:rPr lang="es-CO" dirty="0" err="1"/>
              <a:t>putchar</a:t>
            </a:r>
            <a:endParaRPr lang="es-C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9469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75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Librería </a:t>
            </a:r>
            <a:r>
              <a:rPr lang="es-CO" dirty="0" err="1"/>
              <a:t>String.h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870354"/>
            <a:ext cx="6280373" cy="17960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89" y="2708920"/>
            <a:ext cx="7072461" cy="36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115666"/>
          </a:xfrm>
        </p:spPr>
        <p:txBody>
          <a:bodyPr>
            <a:normAutofit/>
          </a:bodyPr>
          <a:lstStyle/>
          <a:p>
            <a:r>
              <a:rPr lang="es-CO" b="1" dirty="0"/>
              <a:t>Arreglos de caracteres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/>
          <a:p>
            <a:fld id="{2235B30C-86F8-49BD-820E-4721741473E2}" type="slidenum">
              <a:rPr lang="es-CO" smtClean="0"/>
              <a:pPr/>
              <a:t>2</a:t>
            </a:fld>
            <a:endParaRPr lang="es-CO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13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Cuando se lee con </a:t>
            </a:r>
            <a:r>
              <a:rPr lang="es-CO" dirty="0" err="1"/>
              <a:t>scanf</a:t>
            </a:r>
            <a:r>
              <a:rPr lang="es-CO" dirty="0"/>
              <a:t> este incorpora un </a:t>
            </a:r>
            <a:r>
              <a:rPr lang="es-CO" b="1" dirty="0"/>
              <a:t>salto de línea luego del texto leído</a:t>
            </a:r>
            <a:r>
              <a:rPr lang="es-CO" dirty="0"/>
              <a:t>. Ese salto de línea queda en el buffer y debe ser limpiado cuando se quiere leer cadenas usando </a:t>
            </a:r>
            <a:r>
              <a:rPr lang="es-CO" dirty="0" err="1"/>
              <a:t>fgets</a:t>
            </a:r>
            <a:r>
              <a:rPr lang="es-CO" dirty="0"/>
              <a:t>. Para hacer esto sirve la función </a:t>
            </a:r>
            <a:r>
              <a:rPr lang="es-CO" b="1" dirty="0" err="1"/>
              <a:t>fflush</a:t>
            </a:r>
            <a:r>
              <a:rPr lang="es-CO" b="1" dirty="0"/>
              <a:t>(</a:t>
            </a:r>
            <a:r>
              <a:rPr lang="es-CO" b="1" dirty="0" err="1"/>
              <a:t>stdin</a:t>
            </a:r>
            <a:r>
              <a:rPr lang="es-CO" b="1" dirty="0"/>
              <a:t>)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-23920" y="0"/>
            <a:ext cx="9144000" cy="796950"/>
          </a:xfrm>
        </p:spPr>
        <p:txBody>
          <a:bodyPr/>
          <a:lstStyle/>
          <a:p>
            <a:r>
              <a:rPr lang="es-CO" dirty="0"/>
              <a:t>Función </a:t>
            </a:r>
            <a:r>
              <a:rPr lang="es-CO" dirty="0" err="1"/>
              <a:t>fflush</a:t>
            </a:r>
            <a:r>
              <a:rPr lang="es-CO" dirty="0"/>
              <a:t> ( </a:t>
            </a:r>
            <a:r>
              <a:rPr lang="es-CO" dirty="0" err="1"/>
              <a:t>windows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913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Función </a:t>
            </a:r>
            <a:r>
              <a:rPr lang="es-CO" dirty="0" err="1"/>
              <a:t>fflush</a:t>
            </a:r>
            <a:r>
              <a:rPr lang="es-CO" dirty="0"/>
              <a:t> ( manual)- </a:t>
            </a:r>
            <a:r>
              <a:rPr lang="es-CO" b="0" dirty="0"/>
              <a:t>UNIX/LINUX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5" y="1196752"/>
            <a:ext cx="9087385" cy="331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84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ejemplo </a:t>
            </a:r>
            <a:r>
              <a:rPr lang="es-CO"/>
              <a:t>del error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8864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229200"/>
            <a:ext cx="41433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4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Copia de una cadena a otro cadena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4" y="904874"/>
            <a:ext cx="7295049" cy="547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820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[1] Harvey M. </a:t>
            </a:r>
            <a:r>
              <a:rPr lang="es-CO" dirty="0" err="1"/>
              <a:t>Deitel</a:t>
            </a:r>
            <a:r>
              <a:rPr lang="es-CO" dirty="0"/>
              <a:t>, Paul J. </a:t>
            </a:r>
            <a:r>
              <a:rPr lang="es-CO" dirty="0" err="1"/>
              <a:t>Deitel</a:t>
            </a:r>
            <a:r>
              <a:rPr lang="es-CO" dirty="0"/>
              <a:t>, C </a:t>
            </a:r>
            <a:r>
              <a:rPr lang="es-CO" dirty="0" err="1"/>
              <a:t>how</a:t>
            </a:r>
            <a:r>
              <a:rPr lang="es-CO" dirty="0"/>
              <a:t> to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inC</a:t>
            </a:r>
            <a:r>
              <a:rPr lang="es-CO" dirty="0"/>
              <a:t>/C++. 6th </a:t>
            </a:r>
            <a:r>
              <a:rPr lang="es-CO" dirty="0" err="1"/>
              <a:t>edition</a:t>
            </a:r>
            <a:r>
              <a:rPr lang="es-CO" dirty="0"/>
              <a:t>. 2010.</a:t>
            </a:r>
          </a:p>
          <a:p>
            <a:pPr marL="0" indent="0">
              <a:buNone/>
            </a:pPr>
            <a:r>
              <a:rPr lang="es-CO" dirty="0"/>
              <a:t>[2] Head </a:t>
            </a:r>
            <a:r>
              <a:rPr lang="es-CO" dirty="0" err="1"/>
              <a:t>First</a:t>
            </a:r>
            <a:r>
              <a:rPr lang="es-CO" dirty="0"/>
              <a:t> C. David </a:t>
            </a:r>
            <a:r>
              <a:rPr lang="es-CO" dirty="0" err="1"/>
              <a:t>Griffiths</a:t>
            </a:r>
            <a:r>
              <a:rPr lang="es-CO" dirty="0"/>
              <a:t>, </a:t>
            </a:r>
            <a:r>
              <a:rPr lang="es-CO" dirty="0" err="1"/>
              <a:t>Dawn</a:t>
            </a:r>
            <a:r>
              <a:rPr lang="es-CO" dirty="0"/>
              <a:t> </a:t>
            </a:r>
            <a:r>
              <a:rPr lang="es-CO" dirty="0" err="1"/>
              <a:t>Griffiths</a:t>
            </a:r>
            <a:r>
              <a:rPr lang="es-CO" dirty="0"/>
              <a:t>. </a:t>
            </a:r>
            <a:r>
              <a:rPr lang="es-CO" dirty="0" err="1"/>
              <a:t>O’Relly</a:t>
            </a:r>
            <a:r>
              <a:rPr lang="es-CO" dirty="0"/>
              <a:t>. 2012. </a:t>
            </a:r>
            <a:r>
              <a:rPr lang="es-CO" dirty="0" err="1"/>
              <a:t>Url</a:t>
            </a:r>
            <a:r>
              <a:rPr lang="es-CO" dirty="0"/>
              <a:t> </a:t>
            </a:r>
            <a:r>
              <a:rPr lang="es-CO" dirty="0">
                <a:hlinkClick r:id="rId2"/>
              </a:rPr>
              <a:t>http://www.it-ebooks.info/book/704/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93962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224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Es el valor entero que representa un carácter entre </a:t>
            </a:r>
            <a:r>
              <a:rPr lang="es-CO" b="1" dirty="0"/>
              <a:t>comillas simples</a:t>
            </a:r>
            <a:r>
              <a:rPr lang="es-CO" dirty="0"/>
              <a:t>.</a:t>
            </a:r>
          </a:p>
          <a:p>
            <a:pPr marL="0" indent="0">
              <a:buNone/>
            </a:pPr>
            <a:r>
              <a:rPr lang="es-CO" sz="2400" dirty="0" err="1"/>
              <a:t>Ejm</a:t>
            </a:r>
            <a:r>
              <a:rPr lang="es-CO" dirty="0"/>
              <a:t> </a:t>
            </a:r>
            <a:r>
              <a:rPr lang="es-CO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s-CO" sz="2800" dirty="0">
                <a:latin typeface="Consolas" panose="020B0609020204030204" pitchFamily="49" charset="0"/>
                <a:cs typeface="Consolas" panose="020B0609020204030204" pitchFamily="49" charset="0"/>
              </a:rPr>
              <a:t> letra= ‘a’;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una constante de </a:t>
            </a:r>
            <a:r>
              <a:rPr lang="es-CO" dirty="0" err="1"/>
              <a:t>caracter</a:t>
            </a:r>
            <a:r>
              <a:rPr lang="es-CO" dirty="0"/>
              <a:t>?</a:t>
            </a:r>
          </a:p>
        </p:txBody>
      </p:sp>
      <p:pic>
        <p:nvPicPr>
          <p:cNvPr id="1026" name="Picture 2" descr="http://3.bp.blogspot.com/_V66_qOeee24/TKnmqIfPuxI/AAAAAAAAAAg/t6_NUaooFNA/s1600/codigo-asci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7"/>
          <a:stretch/>
        </p:blipFill>
        <p:spPr bwMode="auto">
          <a:xfrm>
            <a:off x="1043608" y="2132857"/>
            <a:ext cx="6788805" cy="386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3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98072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CO" dirty="0"/>
              <a:t>Un </a:t>
            </a:r>
            <a:r>
              <a:rPr lang="es-CO" dirty="0" err="1"/>
              <a:t>string</a:t>
            </a:r>
            <a:r>
              <a:rPr lang="es-CO" dirty="0"/>
              <a:t> es una serie de caracteres tratados como </a:t>
            </a:r>
            <a:r>
              <a:rPr lang="es-CO" b="1" dirty="0"/>
              <a:t>una sola unidad</a:t>
            </a:r>
            <a:r>
              <a:rPr lang="es-CO" dirty="0"/>
              <a:t>. Puede tener caracteres especiales, letras, números.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CO" dirty="0"/>
              <a:t>En C un </a:t>
            </a:r>
            <a:r>
              <a:rPr lang="es-CO" dirty="0" err="1"/>
              <a:t>string</a:t>
            </a:r>
            <a:r>
              <a:rPr lang="es-CO" dirty="0"/>
              <a:t> es un arreglo de caracteres.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CO" dirty="0"/>
              <a:t>Toda cadena termina con un carácter nulo  que es igual a </a:t>
            </a:r>
            <a:r>
              <a:rPr lang="es-CO" b="1" dirty="0"/>
              <a:t>‘</a:t>
            </a:r>
            <a:r>
              <a:rPr lang="en-US" b="1" dirty="0"/>
              <a:t>\0</a:t>
            </a:r>
            <a:r>
              <a:rPr lang="es-CO" b="1" dirty="0"/>
              <a:t>’</a:t>
            </a:r>
            <a:r>
              <a:rPr lang="es-CO" dirty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CO" dirty="0">
                <a:cs typeface="Consolas" pitchFamily="49" charset="0"/>
              </a:rPr>
              <a:t>Se accede a los </a:t>
            </a:r>
            <a:r>
              <a:rPr lang="es-CO" dirty="0" err="1">
                <a:cs typeface="Consolas" pitchFamily="49" charset="0"/>
              </a:rPr>
              <a:t>strings</a:t>
            </a:r>
            <a:r>
              <a:rPr lang="es-CO" dirty="0">
                <a:cs typeface="Consolas" pitchFamily="49" charset="0"/>
              </a:rPr>
              <a:t> por medio de una apuntador al primer elemento del arreglo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s-CO" dirty="0">
              <a:latin typeface="Consolas" pitchFamily="49" charset="0"/>
              <a:cs typeface="Consolas" pitchFamily="49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</a:t>
            </a:r>
            <a:r>
              <a:rPr lang="es-CO" dirty="0" err="1"/>
              <a:t>string</a:t>
            </a:r>
            <a:r>
              <a:rPr lang="es-CO" dirty="0"/>
              <a:t> en C?</a:t>
            </a:r>
          </a:p>
        </p:txBody>
      </p:sp>
    </p:spTree>
    <p:extLst>
      <p:ext uri="{BB962C8B-B14F-4D97-AF65-F5344CB8AC3E}">
        <p14:creationId xmlns:p14="http://schemas.microsoft.com/office/powerpoint/2010/main" val="160735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611560" y="980731"/>
          <a:ext cx="7848872" cy="5318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036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366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52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/>
                        <a:t>Arreglo de 12 elementos 11 ocupados</a:t>
                      </a:r>
                      <a:r>
                        <a:rPr lang="es-CO" sz="2400" baseline="0" dirty="0"/>
                        <a:t> con caracteres +el carácter nulo</a:t>
                      </a:r>
                      <a:endParaRPr lang="es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36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36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366">
                <a:tc>
                  <a:txBody>
                    <a:bodyPr/>
                    <a:lstStyle/>
                    <a:p>
                      <a:r>
                        <a:rPr lang="es-CO" sz="2400" b="1" dirty="0"/>
                        <a:t>Apuntador</a:t>
                      </a:r>
                      <a:r>
                        <a:rPr lang="es-CO" sz="2400" dirty="0"/>
                        <a:t> a la cadena</a:t>
                      </a:r>
                      <a:r>
                        <a:rPr lang="es-CO" sz="2400" baseline="0" dirty="0"/>
                        <a:t> “Laboratorio” alojado en algún lugar de la memoria. </a:t>
                      </a:r>
                      <a:r>
                        <a:rPr lang="es-CO" sz="2400" b="1" baseline="0" dirty="0"/>
                        <a:t>No es modificable</a:t>
                      </a:r>
                      <a:r>
                        <a:rPr lang="es-CO" sz="2400" baseline="0" dirty="0"/>
                        <a:t>. </a:t>
                      </a:r>
                      <a:endParaRPr lang="es-CO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36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declarar arreglos de caracteres?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45" y="980728"/>
            <a:ext cx="7524750" cy="6953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28" y="1773184"/>
            <a:ext cx="7077075" cy="6096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68" y="3429000"/>
            <a:ext cx="6981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1520" y="980728"/>
            <a:ext cx="8229600" cy="3456384"/>
          </a:xfrm>
        </p:spPr>
        <p:txBody>
          <a:bodyPr/>
          <a:lstStyle/>
          <a:p>
            <a:pPr algn="just"/>
            <a:r>
              <a:rPr lang="es-CO" dirty="0"/>
              <a:t>El arreglo de caracteres debe tener suficiente espacio para alojar la cadena.</a:t>
            </a:r>
          </a:p>
          <a:p>
            <a:pPr algn="just"/>
            <a:r>
              <a:rPr lang="es-CO" dirty="0"/>
              <a:t>Para que una cadena sea impresa como tal debe tener el carácter nulo al final de la cadena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Algunas consideraciones sobre las cadenas</a:t>
            </a:r>
          </a:p>
        </p:txBody>
      </p:sp>
    </p:spTree>
    <p:extLst>
      <p:ext uri="{BB962C8B-B14F-4D97-AF65-F5344CB8AC3E}">
        <p14:creationId xmlns:p14="http://schemas.microsoft.com/office/powerpoint/2010/main" val="144611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puede leer una cadena?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5841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buNone/>
            </a:pPr>
            <a:r>
              <a:rPr lang="es-CO" dirty="0"/>
              <a:t>Se pueden leer con </a:t>
            </a:r>
            <a:r>
              <a:rPr lang="es-CO" b="1" dirty="0" err="1"/>
              <a:t>scanf</a:t>
            </a:r>
            <a:r>
              <a:rPr lang="es-CO" dirty="0"/>
              <a:t>  y la especificación de conversión </a:t>
            </a:r>
            <a:r>
              <a:rPr lang="es-CO" b="1" dirty="0"/>
              <a:t>%s. 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7544" y="2564904"/>
            <a:ext cx="8208912" cy="1872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3600" dirty="0" err="1"/>
              <a:t>char</a:t>
            </a:r>
            <a:r>
              <a:rPr lang="es-CO" sz="3600" dirty="0"/>
              <a:t> cadena[20];</a:t>
            </a:r>
          </a:p>
          <a:p>
            <a:pPr algn="ctr"/>
            <a:r>
              <a:rPr lang="es-CO" sz="3600" dirty="0" err="1"/>
              <a:t>scanf</a:t>
            </a:r>
            <a:r>
              <a:rPr lang="es-CO" sz="3600" dirty="0"/>
              <a:t>(%s, cadena);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39552" y="4653136"/>
            <a:ext cx="8136904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No requiere</a:t>
            </a:r>
            <a:r>
              <a:rPr lang="es-CO" sz="2800" b="1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s-CO" sz="2400" dirty="0"/>
              <a:t>porque el nombre del arreglo es realidad la </a:t>
            </a:r>
            <a:r>
              <a:rPr lang="es-CO" sz="3200" b="1" u="sng" dirty="0"/>
              <a:t>dirección</a:t>
            </a:r>
            <a:r>
              <a:rPr lang="es-CO" sz="2400" dirty="0"/>
              <a:t> del  inicio  del arreglo</a:t>
            </a:r>
          </a:p>
        </p:txBody>
      </p:sp>
    </p:spTree>
    <p:extLst>
      <p:ext uri="{BB962C8B-B14F-4D97-AF65-F5344CB8AC3E}">
        <p14:creationId xmlns:p14="http://schemas.microsoft.com/office/powerpoint/2010/main" val="206425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¿Hasta donde lee </a:t>
            </a:r>
            <a:r>
              <a:rPr lang="es-CO" dirty="0" err="1"/>
              <a:t>scanf</a:t>
            </a:r>
            <a:r>
              <a:rPr lang="es-C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6735" y="827407"/>
            <a:ext cx="7776864" cy="93610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CO" dirty="0"/>
              <a:t>Lee hasta que encuentre un carácter de terminación nulo en la cadena o un espacio.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32" y="1805292"/>
            <a:ext cx="7930530" cy="369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r="51345"/>
          <a:stretch>
            <a:fillRect/>
          </a:stretch>
        </p:blipFill>
        <p:spPr bwMode="auto">
          <a:xfrm>
            <a:off x="3635896" y="5085184"/>
            <a:ext cx="5209034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784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436064" y="1156251"/>
            <a:ext cx="2170584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 escribir en espacio no autorizado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problema tiene </a:t>
            </a:r>
            <a:r>
              <a:rPr lang="es-CO" dirty="0" err="1"/>
              <a:t>scanf</a:t>
            </a:r>
            <a:r>
              <a:rPr lang="es-CO" dirty="0"/>
              <a:t>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861048"/>
            <a:ext cx="4573435" cy="26342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7098"/>
          <a:stretch/>
        </p:blipFill>
        <p:spPr>
          <a:xfrm>
            <a:off x="179512" y="846208"/>
            <a:ext cx="6172200" cy="16281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b="15625"/>
          <a:stretch/>
        </p:blipFill>
        <p:spPr>
          <a:xfrm>
            <a:off x="532482" y="2534989"/>
            <a:ext cx="8067675" cy="13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3886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Sesion1. Introduccion</Template>
  <TotalTime>1072</TotalTime>
  <Words>650</Words>
  <Application>Microsoft Office PowerPoint</Application>
  <PresentationFormat>On-screen Show (4:3)</PresentationFormat>
  <Paragraphs>69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Buxton Sketch</vt:lpstr>
      <vt:lpstr>Calibri</vt:lpstr>
      <vt:lpstr>Century Gothic</vt:lpstr>
      <vt:lpstr>Consolas</vt:lpstr>
      <vt:lpstr>Wingdings</vt:lpstr>
      <vt:lpstr>Cursos2014-2</vt:lpstr>
      <vt:lpstr>Técnicas de programación</vt:lpstr>
      <vt:lpstr>Arreglos de caracteres</vt:lpstr>
      <vt:lpstr>¿Qué es una constante de caracter?</vt:lpstr>
      <vt:lpstr>¿Qué es un string en C?</vt:lpstr>
      <vt:lpstr>¿Cómo declarar arreglos de caracteres?</vt:lpstr>
      <vt:lpstr>Algunas consideraciones sobre las cadenas</vt:lpstr>
      <vt:lpstr>¿Cómo se puede leer una cadena?</vt:lpstr>
      <vt:lpstr>¿Hasta donde lee scanf?</vt:lpstr>
      <vt:lpstr>¿Qué problema tiene scanf?</vt:lpstr>
      <vt:lpstr>¿Cómo se soluciona ese problema de scanf?</vt:lpstr>
      <vt:lpstr>¿Qué otro método existe para leer cadenas?</vt:lpstr>
      <vt:lpstr>Comparativo scanf - fgets</vt:lpstr>
      <vt:lpstr>¿Cómo imprimir cadenas?</vt:lpstr>
      <vt:lpstr>Un ejemplo fgets-puts</vt:lpstr>
      <vt:lpstr>Otro ejemplo de puts</vt:lpstr>
      <vt:lpstr>¿Qué otras funciones existen para imprimir – leer cadenas?</vt:lpstr>
      <vt:lpstr>EOF </vt:lpstr>
      <vt:lpstr>Ejemplo getchar - putchar</vt:lpstr>
      <vt:lpstr>Librería String.h</vt:lpstr>
      <vt:lpstr>Función fflush ( windows)</vt:lpstr>
      <vt:lpstr>Función fflush ( manual)- UNIX/LINUX</vt:lpstr>
      <vt:lpstr>Un ejemplo del error</vt:lpstr>
      <vt:lpstr>Copia de una cadena a otro cadena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163</cp:revision>
  <dcterms:created xsi:type="dcterms:W3CDTF">2015-01-26T00:13:37Z</dcterms:created>
  <dcterms:modified xsi:type="dcterms:W3CDTF">2020-02-26T20:29:54Z</dcterms:modified>
</cp:coreProperties>
</file>