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3" d="100"/>
          <a:sy n="73" d="100"/>
        </p:scale>
        <p:origin x="1766" y="5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La tercera</a:t>
            </a:r>
            <a:r>
              <a:rPr lang="es-CO" baseline="0" dirty="0"/>
              <a:t> opción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063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La tercera</a:t>
            </a:r>
            <a:r>
              <a:rPr lang="es-CO" baseline="0" dirty="0"/>
              <a:t> opción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75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Buxton Sketch" panose="03080500000500000004" pitchFamily="66" charset="0"/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book/70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los subíndices en las matrices?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4104456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es-CO" dirty="0"/>
              <a:t>Es el número de la posición que aparece entre los corchetes. </a:t>
            </a:r>
            <a:r>
              <a:rPr lang="es-CO" b="1" dirty="0"/>
              <a:t>Deben ser números enteros</a:t>
            </a:r>
            <a:r>
              <a:rPr lang="es-CO" dirty="0"/>
              <a:t> y pueden ser producto de una operación: 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s-CO" dirty="0" err="1"/>
              <a:t>Ejm</a:t>
            </a:r>
            <a:r>
              <a:rPr lang="es-CO" dirty="0">
                <a:solidFill>
                  <a:srgbClr val="FF0000"/>
                </a:solidFill>
              </a:rPr>
              <a:t>. </a:t>
            </a:r>
            <a:r>
              <a:rPr lang="es-CO" sz="2800" b="1" dirty="0">
                <a:solidFill>
                  <a:srgbClr val="FF0000"/>
                </a:solidFill>
              </a:rPr>
              <a:t>0</a:t>
            </a:r>
            <a:r>
              <a:rPr lang="es-CO" sz="2800" dirty="0"/>
              <a:t> subíndice filas – </a:t>
            </a:r>
            <a:r>
              <a:rPr lang="es-CO" sz="2800" b="1" dirty="0">
                <a:solidFill>
                  <a:srgbClr val="00B050"/>
                </a:solidFill>
              </a:rPr>
              <a:t>2</a:t>
            </a:r>
            <a:r>
              <a:rPr lang="es-CO" sz="2800" dirty="0"/>
              <a:t> subíndice columnas</a:t>
            </a:r>
          </a:p>
          <a:p>
            <a:pPr>
              <a:buNone/>
            </a:pPr>
            <a:r>
              <a:rPr lang="es-CO" b="1" dirty="0">
                <a:solidFill>
                  <a:srgbClr val="0070C0"/>
                </a:solidFill>
              </a:rPr>
              <a:t>			matriz </a:t>
            </a:r>
            <a:r>
              <a:rPr lang="es-CO" b="1" dirty="0">
                <a:solidFill>
                  <a:srgbClr val="00B050"/>
                </a:solidFill>
              </a:rPr>
              <a:t>[ </a:t>
            </a:r>
            <a:r>
              <a:rPr lang="es-CO" b="1" dirty="0">
                <a:solidFill>
                  <a:srgbClr val="FF0000"/>
                </a:solidFill>
              </a:rPr>
              <a:t>0</a:t>
            </a:r>
            <a:r>
              <a:rPr lang="es-CO" dirty="0"/>
              <a:t> </a:t>
            </a:r>
            <a:r>
              <a:rPr lang="es-CO" b="1" dirty="0">
                <a:solidFill>
                  <a:srgbClr val="00B050"/>
                </a:solidFill>
              </a:rPr>
              <a:t>] [ 2</a:t>
            </a:r>
            <a:r>
              <a:rPr lang="es-CO" dirty="0"/>
              <a:t> </a:t>
            </a:r>
            <a:r>
              <a:rPr lang="es-CO" b="1" dirty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625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0" y="-25102"/>
            <a:ext cx="9144000" cy="796950"/>
          </a:xfrm>
        </p:spPr>
        <p:txBody>
          <a:bodyPr/>
          <a:lstStyle/>
          <a:p>
            <a:r>
              <a:rPr lang="es-CO" dirty="0"/>
              <a:t>¿Cómo se llena una matriz?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" t="11318" r="9091" b="9459"/>
          <a:stretch/>
        </p:blipFill>
        <p:spPr bwMode="auto">
          <a:xfrm>
            <a:off x="287524" y="1340768"/>
            <a:ext cx="8568952" cy="31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85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0" y="-25102"/>
            <a:ext cx="9144000" cy="796950"/>
          </a:xfrm>
        </p:spPr>
        <p:txBody>
          <a:bodyPr/>
          <a:lstStyle/>
          <a:p>
            <a:r>
              <a:rPr lang="es-CO" dirty="0"/>
              <a:t>¿Cómo se imprime una matriz?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340768"/>
            <a:ext cx="9001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pasan matrices por parámetros?</a:t>
            </a:r>
          </a:p>
        </p:txBody>
      </p:sp>
      <p:sp>
        <p:nvSpPr>
          <p:cNvPr id="4" name="6 Marcador de contenido"/>
          <p:cNvSpPr txBox="1">
            <a:spLocks/>
          </p:cNvSpPr>
          <p:nvPr/>
        </p:nvSpPr>
        <p:spPr>
          <a:xfrm>
            <a:off x="457200" y="908721"/>
            <a:ext cx="8435280" cy="15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CO" sz="2800" b="1" dirty="0"/>
              <a:t>EL paso del parámetro es por </a:t>
            </a:r>
            <a:r>
              <a:rPr lang="es-CO" sz="2400" dirty="0"/>
              <a:t>referencia.</a:t>
            </a:r>
          </a:p>
          <a:p>
            <a:pPr>
              <a:buFont typeface="Arial" pitchFamily="34" charset="0"/>
              <a:buNone/>
            </a:pPr>
            <a:r>
              <a:rPr lang="es-CO" sz="2400" b="1" dirty="0"/>
              <a:t>OBLIGATORIAMENTE</a:t>
            </a:r>
            <a:r>
              <a:rPr lang="es-CO" sz="2400" dirty="0"/>
              <a:t> se debe indicar el tamaño de las columnas.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5" y="2492896"/>
            <a:ext cx="86582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6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¿Cómo se accede a los elementos de una matriz con aritmética de apuntadores?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4320480" cy="335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139952" y="1052736"/>
            <a:ext cx="4752528" cy="50405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s-CO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s-CO" sz="3200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s-CO" sz="3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CO" sz="3200" b="1" dirty="0">
                <a:solidFill>
                  <a:schemeClr val="bg2">
                    <a:lumMod val="50000"/>
                  </a:schemeClr>
                </a:solidFill>
              </a:rPr>
              <a:t>*(</a:t>
            </a:r>
            <a:r>
              <a:rPr lang="es-CO" sz="3200" dirty="0" err="1">
                <a:solidFill>
                  <a:schemeClr val="tx1"/>
                </a:solidFill>
              </a:rPr>
              <a:t>m</a:t>
            </a:r>
            <a:r>
              <a:rPr lang="es-CO" sz="3200" dirty="0" err="1">
                <a:solidFill>
                  <a:schemeClr val="accent2">
                    <a:lumMod val="75000"/>
                  </a:schemeClr>
                </a:solidFill>
              </a:rPr>
              <a:t>+i</a:t>
            </a:r>
            <a:r>
              <a:rPr lang="es-CO" sz="3200" dirty="0"/>
              <a:t> </a:t>
            </a:r>
            <a:r>
              <a:rPr lang="es-CO" sz="32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s-CO" sz="3200" dirty="0">
                <a:solidFill>
                  <a:srgbClr val="00B050"/>
                </a:solidFill>
              </a:rPr>
              <a:t>+j</a:t>
            </a:r>
            <a:r>
              <a:rPr lang="es-CO" sz="3200" b="1" dirty="0">
                <a:solidFill>
                  <a:schemeClr val="accent1">
                    <a:lumMod val="75000"/>
                  </a:schemeClr>
                </a:solidFill>
              </a:rPr>
              <a:t>)          </a:t>
            </a:r>
            <a:r>
              <a:rPr lang="es-CO" sz="3200" b="1" dirty="0">
                <a:solidFill>
                  <a:schemeClr val="tx1"/>
                </a:solidFill>
              </a:rPr>
              <a:t> m </a:t>
            </a:r>
            <a:r>
              <a:rPr lang="es-CO" sz="3200" b="1" dirty="0">
                <a:solidFill>
                  <a:schemeClr val="accent2">
                    <a:lumMod val="75000"/>
                  </a:schemeClr>
                </a:solidFill>
              </a:rPr>
              <a:t>[i]</a:t>
            </a:r>
            <a:r>
              <a:rPr lang="es-CO" sz="3200" b="1" dirty="0">
                <a:solidFill>
                  <a:srgbClr val="00B050"/>
                </a:solidFill>
              </a:rPr>
              <a:t>[j]</a:t>
            </a:r>
          </a:p>
          <a:p>
            <a:pPr marL="342900" lvl="0" indent="-342900">
              <a:spcBef>
                <a:spcPct val="20000"/>
              </a:spcBef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s-CO" sz="3200" dirty="0" err="1">
                <a:solidFill>
                  <a:schemeClr val="tx1"/>
                </a:solidFill>
              </a:rPr>
              <a:t>m</a:t>
            </a:r>
            <a:r>
              <a:rPr lang="es-CO" sz="3200" dirty="0" err="1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s-CO" sz="3200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s-CO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O" sz="3200" dirty="0">
                <a:solidFill>
                  <a:schemeClr val="accent1">
                    <a:lumMod val="75000"/>
                  </a:schemeClr>
                </a:solidFill>
              </a:rPr>
              <a:t>: dirección del arreglo “filas” + i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s-CO" sz="32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*(</a:t>
            </a:r>
            <a:r>
              <a:rPr kumimoji="0" lang="es-CO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</a:t>
            </a:r>
            <a:r>
              <a:rPr kumimoji="0" lang="es-CO" sz="320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+</a:t>
            </a:r>
            <a:r>
              <a:rPr kumimoji="0" lang="es-CO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i</a:t>
            </a:r>
            <a:r>
              <a:rPr kumimoji="0" lang="es-CO" sz="32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): contenido dirección del arreglo filas +</a:t>
            </a:r>
            <a:r>
              <a:rPr kumimoji="0" lang="es-CO" sz="320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 i ( </a:t>
            </a:r>
            <a:r>
              <a:rPr kumimoji="0" lang="es-CO" sz="3200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dir</a:t>
            </a:r>
            <a:r>
              <a:rPr kumimoji="0" lang="es-CO" sz="320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 arreglo de columnas)</a:t>
            </a:r>
          </a:p>
          <a:p>
            <a:pPr marL="342900" lvl="0" indent="-342900">
              <a:spcBef>
                <a:spcPct val="20000"/>
              </a:spcBef>
            </a:pPr>
            <a:r>
              <a:rPr lang="es-CO" sz="3200" dirty="0">
                <a:solidFill>
                  <a:schemeClr val="accent1">
                    <a:lumMod val="75000"/>
                  </a:schemeClr>
                </a:solidFill>
              </a:rPr>
              <a:t>*(</a:t>
            </a:r>
            <a:r>
              <a:rPr lang="es-CO" sz="3200" dirty="0" err="1">
                <a:solidFill>
                  <a:schemeClr val="tx1"/>
                </a:solidFill>
              </a:rPr>
              <a:t>m</a:t>
            </a:r>
            <a:r>
              <a:rPr lang="es-CO" sz="3200" dirty="0" err="1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s-CO" sz="3200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s-CO" sz="3200" dirty="0">
                <a:solidFill>
                  <a:schemeClr val="accent1">
                    <a:lumMod val="75000"/>
                  </a:schemeClr>
                </a:solidFill>
              </a:rPr>
              <a:t>)+</a:t>
            </a:r>
            <a:r>
              <a:rPr lang="es-CO" sz="3200" b="1" dirty="0">
                <a:solidFill>
                  <a:srgbClr val="00B050"/>
                </a:solidFill>
              </a:rPr>
              <a:t>j</a:t>
            </a:r>
            <a:r>
              <a:rPr lang="es-CO" sz="3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CO" sz="3200" dirty="0" err="1">
                <a:solidFill>
                  <a:schemeClr val="accent1">
                    <a:lumMod val="75000"/>
                  </a:schemeClr>
                </a:solidFill>
              </a:rPr>
              <a:t>dir</a:t>
            </a:r>
            <a:r>
              <a:rPr lang="es-CO" sz="3200" dirty="0">
                <a:solidFill>
                  <a:schemeClr val="accent1">
                    <a:lumMod val="75000"/>
                  </a:schemeClr>
                </a:solidFill>
              </a:rPr>
              <a:t> arreglo columnas +</a:t>
            </a:r>
            <a:r>
              <a:rPr lang="es-CO" sz="3200" b="1" dirty="0">
                <a:solidFill>
                  <a:srgbClr val="00B050"/>
                </a:solidFill>
              </a:rPr>
              <a:t> j</a:t>
            </a:r>
          </a:p>
          <a:p>
            <a:pPr marL="342900" lvl="0" indent="-342900">
              <a:spcBef>
                <a:spcPct val="20000"/>
              </a:spcBef>
            </a:pPr>
            <a:r>
              <a:rPr lang="es-CO" sz="3200" dirty="0">
                <a:solidFill>
                  <a:schemeClr val="accent1">
                    <a:lumMod val="75000"/>
                  </a:schemeClr>
                </a:solidFill>
              </a:rPr>
              <a:t>*(*(</a:t>
            </a:r>
            <a:r>
              <a:rPr lang="es-CO" sz="3200" dirty="0" err="1">
                <a:solidFill>
                  <a:schemeClr val="tx1"/>
                </a:solidFill>
              </a:rPr>
              <a:t>m</a:t>
            </a:r>
            <a:r>
              <a:rPr lang="es-CO" sz="3200" dirty="0" err="1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s-CO" sz="3200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s-CO" sz="3200" dirty="0">
                <a:solidFill>
                  <a:schemeClr val="accent1">
                    <a:lumMod val="75000"/>
                  </a:schemeClr>
                </a:solidFill>
              </a:rPr>
              <a:t>)+</a:t>
            </a:r>
            <a:r>
              <a:rPr lang="es-CO" sz="3200" b="1" dirty="0">
                <a:solidFill>
                  <a:srgbClr val="00B050"/>
                </a:solidFill>
              </a:rPr>
              <a:t>j</a:t>
            </a:r>
            <a:r>
              <a:rPr lang="es-CO" sz="3200" dirty="0">
                <a:solidFill>
                  <a:schemeClr val="accent1">
                    <a:lumMod val="75000"/>
                  </a:schemeClr>
                </a:solidFill>
              </a:rPr>
              <a:t> ) : contenido </a:t>
            </a:r>
            <a:r>
              <a:rPr lang="es-CO" sz="3200" dirty="0" err="1">
                <a:solidFill>
                  <a:schemeClr val="accent1">
                    <a:lumMod val="75000"/>
                  </a:schemeClr>
                </a:solidFill>
              </a:rPr>
              <a:t>dir</a:t>
            </a:r>
            <a:r>
              <a:rPr lang="es-CO" sz="3200" dirty="0">
                <a:solidFill>
                  <a:schemeClr val="accent1">
                    <a:lumMod val="75000"/>
                  </a:schemeClr>
                </a:solidFill>
              </a:rPr>
              <a:t> arreglo columnas en la posición</a:t>
            </a:r>
            <a:r>
              <a:rPr lang="es-CO" sz="3200" b="1" dirty="0">
                <a:solidFill>
                  <a:srgbClr val="00B050"/>
                </a:solidFill>
              </a:rPr>
              <a:t> j</a:t>
            </a:r>
            <a:r>
              <a:rPr lang="es-CO" sz="3200" dirty="0">
                <a:solidFill>
                  <a:schemeClr val="accent1">
                    <a:lumMod val="75000"/>
                  </a:schemeClr>
                </a:solidFill>
              </a:rPr>
              <a:t>, de la </a:t>
            </a:r>
            <a:r>
              <a:rPr lang="es-CO" sz="3200" dirty="0" err="1">
                <a:solidFill>
                  <a:schemeClr val="accent1">
                    <a:lumMod val="75000"/>
                  </a:schemeClr>
                </a:solidFill>
              </a:rPr>
              <a:t>dir</a:t>
            </a:r>
            <a:r>
              <a:rPr lang="es-CO" sz="3200" dirty="0">
                <a:solidFill>
                  <a:schemeClr val="accent1">
                    <a:lumMod val="75000"/>
                  </a:schemeClr>
                </a:solidFill>
              </a:rPr>
              <a:t> del arreglo filas + </a:t>
            </a:r>
            <a:r>
              <a:rPr lang="es-CO" sz="3200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s-CO" sz="32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kumimoji="0" lang="es-CO" sz="3200" b="1" i="0" u="none" strike="noStrike" kern="1200" cap="none" spc="0" normalizeH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s-CO" sz="3200" b="1" i="0" u="none" strike="noStrike" kern="1200" cap="none" spc="0" normalizeH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141277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2">
                    <a:lumMod val="50000"/>
                  </a:schemeClr>
                </a:solidFill>
              </a:rPr>
              <a:t>i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051720" y="141277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accent2">
                    <a:lumMod val="50000"/>
                  </a:schemeClr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8646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 imagen corresponde a cuál código?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00" cy="1853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018" y="2636912"/>
            <a:ext cx="9161018" cy="18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 t="71381" r="49251"/>
          <a:stretch>
            <a:fillRect/>
          </a:stretch>
        </p:blipFill>
        <p:spPr bwMode="auto">
          <a:xfrm>
            <a:off x="2123728" y="5085184"/>
            <a:ext cx="3551200" cy="1080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5085184"/>
            <a:ext cx="1120879" cy="1080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516216" y="5157192"/>
          <a:ext cx="2183904" cy="1158240"/>
        </p:xfrm>
        <a:graphic>
          <a:graphicData uri="http://schemas.openxmlformats.org/drawingml/2006/table">
            <a:tbl>
              <a:tblPr firstRow="1" firstCol="1" lastCol="1" bandRow="1">
                <a:tableStyleId>{00A15C55-8517-42AA-B614-E9B94910E393}</a:tableStyleId>
              </a:tblPr>
              <a:tblGrid>
                <a:gridCol w="109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6156176" y="4509120"/>
            <a:ext cx="2952328" cy="21602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sz="2000" b="1" dirty="0"/>
              <a:t>Matriz ingresada por el usuario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7020272" y="1340768"/>
            <a:ext cx="1008112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1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6948264" y="3356992"/>
            <a:ext cx="1008112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2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-36512" y="4581128"/>
            <a:ext cx="72008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A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1763688" y="4581128"/>
            <a:ext cx="72008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9574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000" dirty="0"/>
              <a:t>¿Cuál de estos códigos es lógicamente correcto para mostrar el contenido de la matriz con aritmética de apuntadores?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6801" t="11656" r="40550" b="14521"/>
          <a:stretch>
            <a:fillRect/>
          </a:stretch>
        </p:blipFill>
        <p:spPr bwMode="auto">
          <a:xfrm>
            <a:off x="179512" y="4586403"/>
            <a:ext cx="5832648" cy="1506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7702" t="12000" r="42047" b="12000"/>
          <a:stretch>
            <a:fillRect/>
          </a:stretch>
        </p:blipFill>
        <p:spPr bwMode="auto">
          <a:xfrm>
            <a:off x="199184" y="928693"/>
            <a:ext cx="6101007" cy="1656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2682797"/>
            <a:ext cx="6164188" cy="178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844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¿Cuál de estos códigos es lógicamente correcto para mostrar el contenido de la matriz?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6801" t="11656" r="40550" b="14521"/>
          <a:stretch>
            <a:fillRect/>
          </a:stretch>
        </p:blipFill>
        <p:spPr bwMode="auto">
          <a:xfrm>
            <a:off x="179512" y="4586403"/>
            <a:ext cx="5832648" cy="1506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7702" t="12000" r="42047" b="12000"/>
          <a:stretch>
            <a:fillRect/>
          </a:stretch>
        </p:blipFill>
        <p:spPr bwMode="auto">
          <a:xfrm>
            <a:off x="0" y="764704"/>
            <a:ext cx="5040560" cy="1656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2727945"/>
            <a:ext cx="5372100" cy="178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2 Rectángulo"/>
          <p:cNvSpPr/>
          <p:nvPr/>
        </p:nvSpPr>
        <p:spPr>
          <a:xfrm>
            <a:off x="6228184" y="486916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71276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1520" y="1052736"/>
            <a:ext cx="8229600" cy="201622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/>
              <a:t>Si la cantidad de elementos inicializados es menor  a los elementos enviados, las restantes posiciones se inicializan en cero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inicializan las matrices con lista inicializadora?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6" y="3789040"/>
            <a:ext cx="8712968" cy="6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0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¿Cómo se imprime al revés una matriz?</a:t>
            </a:r>
          </a:p>
        </p:txBody>
      </p:sp>
    </p:spTree>
    <p:extLst>
      <p:ext uri="{BB962C8B-B14F-4D97-AF65-F5344CB8AC3E}">
        <p14:creationId xmlns:p14="http://schemas.microsoft.com/office/powerpoint/2010/main" val="188731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es-CO" b="1" dirty="0"/>
              <a:t>Matrices estáticas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/>
          <a:p>
            <a:fld id="{2235B30C-86F8-49BD-820E-4721741473E2}" type="slidenum">
              <a:rPr lang="es-CO" smtClean="0"/>
              <a:pPr/>
              <a:t>2</a:t>
            </a:fld>
            <a:endParaRPr lang="es-CO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4107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CO" dirty="0"/>
              <a:t>Descargar del repositorio la carpeta Matrices. Dentro hay tres archivos:</a:t>
            </a:r>
          </a:p>
          <a:p>
            <a:pPr marL="400050" lvl="1" indent="0" algn="just">
              <a:buNone/>
            </a:pPr>
            <a:r>
              <a:rPr lang="es-CO" sz="3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Matrices.c</a:t>
            </a:r>
            <a:endParaRPr lang="es-CO" sz="3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 algn="just">
              <a:buNone/>
            </a:pPr>
            <a:r>
              <a:rPr lang="es-CO" sz="3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Matrices.h</a:t>
            </a:r>
            <a:endParaRPr lang="es-CO" sz="3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 algn="just">
              <a:buNone/>
            </a:pPr>
            <a:r>
              <a:rPr lang="es-CO" sz="3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endParaRPr lang="es-CO" sz="3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Implementar las operaciones:</a:t>
            </a:r>
          </a:p>
          <a:p>
            <a:pPr marL="400050" lvl="1" indent="0" algn="just">
              <a:buNone/>
            </a:pPr>
            <a:r>
              <a:rPr lang="es-CO" sz="3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mostrarMatrizAritmPunt</a:t>
            </a:r>
            <a:endParaRPr lang="es-CO" sz="3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 algn="just">
              <a:buNone/>
            </a:pPr>
            <a:r>
              <a:rPr lang="es-CO" sz="3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esCuadrada</a:t>
            </a:r>
            <a:endParaRPr lang="es-CO" sz="3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 algn="just">
              <a:buNone/>
            </a:pPr>
            <a:r>
              <a:rPr lang="es-CO" sz="3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mostrarDiagonal</a:t>
            </a:r>
            <a:endParaRPr lang="es-CO" sz="3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 algn="just">
              <a:buNone/>
            </a:pPr>
            <a:r>
              <a:rPr lang="es-CO" sz="3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imprimirFilaFinalColumnaFinal</a:t>
            </a:r>
            <a:endParaRPr lang="es-CO" sz="3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 algn="just">
              <a:buNone/>
            </a:pPr>
            <a:r>
              <a:rPr lang="es-CO" sz="3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imprimirFilaInicialColumnaFinal</a:t>
            </a:r>
            <a:endParaRPr lang="es-CO" sz="3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 algn="just">
              <a:buNone/>
            </a:pPr>
            <a:r>
              <a:rPr lang="es-CO" sz="3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transponerMatriz</a:t>
            </a:r>
            <a:endParaRPr lang="es-CO" sz="3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2723150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[1] Harvey M. </a:t>
            </a:r>
            <a:r>
              <a:rPr lang="es-CO" dirty="0" err="1"/>
              <a:t>Deitel</a:t>
            </a:r>
            <a:r>
              <a:rPr lang="es-CO" dirty="0"/>
              <a:t>, Paul J. </a:t>
            </a:r>
            <a:r>
              <a:rPr lang="es-CO" dirty="0" err="1"/>
              <a:t>Deitel</a:t>
            </a:r>
            <a:r>
              <a:rPr lang="es-CO" dirty="0"/>
              <a:t>, C </a:t>
            </a:r>
            <a:r>
              <a:rPr lang="es-CO" dirty="0" err="1"/>
              <a:t>how</a:t>
            </a:r>
            <a:r>
              <a:rPr lang="es-CO" dirty="0"/>
              <a:t> to </a:t>
            </a:r>
            <a:r>
              <a:rPr lang="es-CO" dirty="0" err="1"/>
              <a:t>program</a:t>
            </a:r>
            <a:r>
              <a:rPr lang="es-CO" dirty="0"/>
              <a:t> </a:t>
            </a:r>
            <a:r>
              <a:rPr lang="es-CO" dirty="0" err="1"/>
              <a:t>inC</a:t>
            </a:r>
            <a:r>
              <a:rPr lang="es-CO" dirty="0"/>
              <a:t>/C++. 6th </a:t>
            </a:r>
            <a:r>
              <a:rPr lang="es-CO" dirty="0" err="1"/>
              <a:t>edition</a:t>
            </a:r>
            <a:r>
              <a:rPr lang="es-CO" dirty="0"/>
              <a:t>. 2010.</a:t>
            </a:r>
          </a:p>
          <a:p>
            <a:pPr marL="0" indent="0">
              <a:buNone/>
            </a:pPr>
            <a:r>
              <a:rPr lang="es-CO" dirty="0"/>
              <a:t>[2] Head </a:t>
            </a:r>
            <a:r>
              <a:rPr lang="es-CO" dirty="0" err="1"/>
              <a:t>First</a:t>
            </a:r>
            <a:r>
              <a:rPr lang="es-CO" dirty="0"/>
              <a:t> C. David </a:t>
            </a:r>
            <a:r>
              <a:rPr lang="es-CO" dirty="0" err="1"/>
              <a:t>Griffiths</a:t>
            </a:r>
            <a:r>
              <a:rPr lang="es-CO" dirty="0"/>
              <a:t>, </a:t>
            </a:r>
            <a:r>
              <a:rPr lang="es-CO" dirty="0" err="1"/>
              <a:t>Dawn</a:t>
            </a:r>
            <a:r>
              <a:rPr lang="es-CO" dirty="0"/>
              <a:t> </a:t>
            </a:r>
            <a:r>
              <a:rPr lang="es-CO" dirty="0" err="1"/>
              <a:t>Griffiths</a:t>
            </a:r>
            <a:r>
              <a:rPr lang="es-CO" dirty="0"/>
              <a:t>. </a:t>
            </a:r>
            <a:r>
              <a:rPr lang="es-CO" dirty="0" err="1"/>
              <a:t>O’Relly</a:t>
            </a:r>
            <a:r>
              <a:rPr lang="es-CO" dirty="0"/>
              <a:t>. 2012. </a:t>
            </a:r>
            <a:r>
              <a:rPr lang="es-CO" dirty="0" err="1"/>
              <a:t>Url</a:t>
            </a:r>
            <a:r>
              <a:rPr lang="es-CO" dirty="0"/>
              <a:t> </a:t>
            </a:r>
            <a:r>
              <a:rPr lang="es-CO" dirty="0">
                <a:hlinkClick r:id="rId2"/>
              </a:rPr>
              <a:t>http://www.it-ebooks.info/book/704/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77444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las matrices?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8357" y="1003002"/>
            <a:ext cx="7560840" cy="115212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CO" sz="2400" dirty="0"/>
              <a:t>Son una organización bidimensional de filas y columnas de los datos. También se conocen como </a:t>
            </a:r>
            <a:r>
              <a:rPr lang="es-CO" sz="2400" b="1" u="sng" dirty="0">
                <a:solidFill>
                  <a:srgbClr val="00B050"/>
                </a:solidFill>
              </a:rPr>
              <a:t>arreglos de arreglos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155130"/>
            <a:ext cx="5039779" cy="22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ángulo 3"/>
          <p:cNvSpPr/>
          <p:nvPr/>
        </p:nvSpPr>
        <p:spPr>
          <a:xfrm>
            <a:off x="964382" y="4639651"/>
            <a:ext cx="7344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Cada casilla tiene asignados dos números </a:t>
            </a:r>
            <a:r>
              <a:rPr lang="es-CO" sz="2400" b="1" dirty="0"/>
              <a:t>uno que corresponde a las filas </a:t>
            </a:r>
            <a:r>
              <a:rPr lang="es-CO" sz="2400" dirty="0"/>
              <a:t>y otro que corresponde </a:t>
            </a:r>
            <a:r>
              <a:rPr lang="es-CO" sz="2400" b="1" dirty="0"/>
              <a:t>a las columnas</a:t>
            </a:r>
          </a:p>
        </p:txBody>
      </p:sp>
    </p:spTree>
    <p:extLst>
      <p:ext uri="{BB962C8B-B14F-4D97-AF65-F5344CB8AC3E}">
        <p14:creationId xmlns:p14="http://schemas.microsoft.com/office/powerpoint/2010/main" val="171488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las matrices?</a:t>
            </a:r>
          </a:p>
        </p:txBody>
      </p:sp>
      <p:pic>
        <p:nvPicPr>
          <p:cNvPr id="4" name="Picture 2" descr="http://3.bp.blogspot.com/-972c5iZnggk/TaXBSl7pymI/AAAAAAAAACE/Xuet-Ju4t20/s1600/matri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042" y="1679886"/>
            <a:ext cx="7777700" cy="4392488"/>
          </a:xfrm>
          <a:prstGeom prst="rect">
            <a:avLst/>
          </a:prstGeom>
          <a:noFill/>
        </p:spPr>
      </p:pic>
      <p:sp>
        <p:nvSpPr>
          <p:cNvPr id="5" name="Rectángulo 4"/>
          <p:cNvSpPr/>
          <p:nvPr/>
        </p:nvSpPr>
        <p:spPr>
          <a:xfrm>
            <a:off x="179512" y="2348880"/>
            <a:ext cx="720080" cy="6480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i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979712" y="908720"/>
            <a:ext cx="720080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O" sz="3200" dirty="0"/>
              <a:t>j</a:t>
            </a:r>
          </a:p>
        </p:txBody>
      </p:sp>
      <p:cxnSp>
        <p:nvCxnSpPr>
          <p:cNvPr id="8" name="Conector recto de flecha 7"/>
          <p:cNvCxnSpPr>
            <a:stCxn id="6" idx="2"/>
          </p:cNvCxnSpPr>
          <p:nvPr/>
        </p:nvCxnSpPr>
        <p:spPr>
          <a:xfrm>
            <a:off x="2339752" y="1556792"/>
            <a:ext cx="0" cy="4935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883990" y="2672917"/>
            <a:ext cx="720080" cy="255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852757" y="908720"/>
            <a:ext cx="4531985" cy="7508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err="1"/>
              <a:t>int</a:t>
            </a:r>
            <a:r>
              <a:rPr lang="es-CO" sz="2400" dirty="0"/>
              <a:t> matriz [filas][columnas]</a:t>
            </a:r>
          </a:p>
        </p:txBody>
      </p:sp>
      <p:sp>
        <p:nvSpPr>
          <p:cNvPr id="14" name="5 Rectángulo"/>
          <p:cNvSpPr/>
          <p:nvPr/>
        </p:nvSpPr>
        <p:spPr>
          <a:xfrm>
            <a:off x="179512" y="5516623"/>
            <a:ext cx="65882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/>
              <a:t>Dimensión: </a:t>
            </a:r>
            <a:r>
              <a:rPr lang="es-CO" sz="2000" b="1" dirty="0"/>
              <a:t>número de filas x número de columnas</a:t>
            </a:r>
          </a:p>
        </p:txBody>
      </p:sp>
    </p:spTree>
    <p:extLst>
      <p:ext uri="{BB962C8B-B14F-4D97-AF65-F5344CB8AC3E}">
        <p14:creationId xmlns:p14="http://schemas.microsoft.com/office/powerpoint/2010/main" val="270961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1" y="1412776"/>
            <a:ext cx="8936118" cy="437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recorren las matrices 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1520" y="1124744"/>
            <a:ext cx="8229600" cy="417646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s-CO" dirty="0"/>
              <a:t>Para recorrerlas se necesitan </a:t>
            </a:r>
            <a:r>
              <a:rPr lang="es-CO" b="1" u="sng" dirty="0">
                <a:solidFill>
                  <a:schemeClr val="accent2">
                    <a:lumMod val="75000"/>
                  </a:schemeClr>
                </a:solidFill>
              </a:rPr>
              <a:t>dos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O" dirty="0"/>
              <a:t>ciclos: uno para recorrer </a:t>
            </a:r>
            <a:r>
              <a:rPr lang="es-CO" b="1" dirty="0">
                <a:solidFill>
                  <a:schemeClr val="bg2">
                    <a:lumMod val="50000"/>
                  </a:schemeClr>
                </a:solidFill>
              </a:rPr>
              <a:t>filas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CO" dirty="0"/>
              <a:t>y uno para recorrer </a:t>
            </a:r>
            <a:r>
              <a:rPr lang="es-CO" b="1" dirty="0">
                <a:solidFill>
                  <a:srgbClr val="FFC000"/>
                </a:solidFill>
              </a:rPr>
              <a:t>columnas </a:t>
            </a:r>
          </a:p>
          <a:p>
            <a:pPr algn="just">
              <a:buNone/>
            </a:pPr>
            <a:r>
              <a:rPr lang="es-CO" dirty="0"/>
              <a:t>Se necesitan dos índices ( i, j ) , uno para indicar la posición de la fila, y otro para indicar la posición de la columna.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01767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define una matriz?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CO" dirty="0"/>
              <a:t>Tipo de dato de los elementos </a:t>
            </a:r>
            <a:r>
              <a:rPr lang="es-CO" b="1" dirty="0"/>
              <a:t>+ </a:t>
            </a:r>
            <a:r>
              <a:rPr lang="es-CO" b="1" dirty="0">
                <a:solidFill>
                  <a:srgbClr val="00B0F0"/>
                </a:solidFill>
              </a:rPr>
              <a:t>nombre</a:t>
            </a:r>
            <a:r>
              <a:rPr lang="es-CO" b="1" dirty="0"/>
              <a:t> + </a:t>
            </a:r>
            <a:r>
              <a:rPr lang="es-CO" b="1" dirty="0" err="1">
                <a:solidFill>
                  <a:schemeClr val="accent2">
                    <a:lumMod val="75000"/>
                  </a:schemeClr>
                </a:solidFill>
              </a:rPr>
              <a:t>tamañoFilas</a:t>
            </a:r>
            <a:r>
              <a:rPr lang="es-CO" b="1" dirty="0"/>
              <a:t> + </a:t>
            </a:r>
            <a:r>
              <a:rPr lang="es-CO" b="1" dirty="0" err="1">
                <a:solidFill>
                  <a:schemeClr val="accent5">
                    <a:lumMod val="75000"/>
                  </a:schemeClr>
                </a:solidFill>
              </a:rPr>
              <a:t>tamañoColumnas</a:t>
            </a: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O" b="1" dirty="0"/>
              <a:t>+ </a:t>
            </a:r>
            <a:r>
              <a:rPr lang="es-CO" b="1" dirty="0">
                <a:solidFill>
                  <a:srgbClr val="00B050"/>
                </a:solidFill>
              </a:rPr>
              <a:t>punto y coma para terminar la instrucción</a:t>
            </a:r>
          </a:p>
          <a:p>
            <a:pPr>
              <a:buNone/>
            </a:pPr>
            <a:endParaRPr lang="es-CO" b="1" dirty="0"/>
          </a:p>
          <a:p>
            <a:pPr algn="ctr">
              <a:buNone/>
            </a:pPr>
            <a:r>
              <a:rPr lang="es-CO" sz="6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O" sz="6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sz="6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</a:t>
            </a:r>
            <a:r>
              <a:rPr lang="es-CO" sz="6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[10]</a:t>
            </a:r>
            <a:r>
              <a:rPr lang="es-CO" sz="6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[20]</a:t>
            </a:r>
            <a:r>
              <a:rPr lang="es-CO" sz="6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s-CO" sz="7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57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define una matriz?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23528" y="1196752"/>
          <a:ext cx="8435280" cy="412868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4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242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Tipo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Nombre matriz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239">
                <a:tc>
                  <a:txBody>
                    <a:bodyPr/>
                    <a:lstStyle/>
                    <a:p>
                      <a:r>
                        <a:rPr lang="es-CO" sz="2400" dirty="0" err="1"/>
                        <a:t>float</a:t>
                      </a:r>
                      <a:r>
                        <a:rPr lang="es-CO" sz="2400" dirty="0"/>
                        <a:t> números [5][3]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3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dirty="0" err="1"/>
                        <a:t>char</a:t>
                      </a:r>
                      <a:r>
                        <a:rPr lang="es-CO" sz="2400" dirty="0"/>
                        <a:t> diccionario</a:t>
                      </a:r>
                      <a:r>
                        <a:rPr lang="es-CO" sz="2400" baseline="0" dirty="0"/>
                        <a:t> </a:t>
                      </a:r>
                      <a:r>
                        <a:rPr lang="es-CO" sz="2400" dirty="0"/>
                        <a:t>[10]</a:t>
                      </a:r>
                      <a:r>
                        <a:rPr lang="es-CO" sz="2400" baseline="0" dirty="0"/>
                        <a:t> [10</a:t>
                      </a:r>
                      <a:r>
                        <a:rPr lang="es-CO" sz="2400" dirty="0"/>
                        <a:t>]</a:t>
                      </a:r>
                    </a:p>
                    <a:p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2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dirty="0" err="1"/>
                        <a:t>int</a:t>
                      </a:r>
                      <a:r>
                        <a:rPr lang="es-CO" sz="2400" dirty="0"/>
                        <a:t> numeritos </a:t>
                      </a:r>
                      <a:r>
                        <a:rPr lang="es-CO" sz="2400" baseline="0" dirty="0"/>
                        <a:t>[4</a:t>
                      </a:r>
                      <a:r>
                        <a:rPr lang="es-CO" sz="2400" dirty="0"/>
                        <a:t>][3]</a:t>
                      </a:r>
                    </a:p>
                    <a:p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2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accede a los elementos de una matriz?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CO" sz="4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nombreMatriz</a:t>
            </a:r>
            <a:r>
              <a:rPr lang="es-CO" sz="4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sz="4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s-CO" sz="4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corchetes</a:t>
            </a:r>
            <a:r>
              <a:rPr lang="es-CO" sz="43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s-CO" sz="43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posiciónFila</a:t>
            </a:r>
            <a:r>
              <a:rPr lang="es-CO" sz="4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entre  0 y n-1 + </a:t>
            </a:r>
            <a:r>
              <a:rPr lang="es-CO" sz="4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corchetes</a:t>
            </a:r>
            <a:r>
              <a:rPr lang="es-CO" sz="43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s-CO" sz="43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posiciónColumna</a:t>
            </a:r>
            <a:r>
              <a:rPr lang="es-CO" sz="43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entre  0 y n-1</a:t>
            </a:r>
            <a:r>
              <a:rPr lang="es-CO" sz="4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>
              <a:buNone/>
            </a:pPr>
            <a:r>
              <a:rPr lang="es-CO" sz="5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O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Ejm</a:t>
            </a:r>
            <a:r>
              <a:rPr lang="es-CO" sz="4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CO" sz="4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matriz</a:t>
            </a:r>
            <a:r>
              <a:rPr lang="es-CO" sz="4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s-CO" sz="4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s-CO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sz="4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[ </a:t>
            </a:r>
            <a:r>
              <a:rPr lang="es-CO" sz="4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s-CO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sz="4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ctr">
              <a:buNone/>
            </a:pPr>
            <a:endParaRPr lang="es-CO" sz="54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48521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1128</TotalTime>
  <Words>521</Words>
  <Application>Microsoft Office PowerPoint</Application>
  <PresentationFormat>On-screen Show (4:3)</PresentationFormat>
  <Paragraphs>84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Buxton Sketch</vt:lpstr>
      <vt:lpstr>Calibri</vt:lpstr>
      <vt:lpstr>Century Gothic</vt:lpstr>
      <vt:lpstr>Consolas</vt:lpstr>
      <vt:lpstr>Cursos2014-2</vt:lpstr>
      <vt:lpstr>Técnicas de programación</vt:lpstr>
      <vt:lpstr>Matrices estáticas</vt:lpstr>
      <vt:lpstr>¿Qué son las matrices?</vt:lpstr>
      <vt:lpstr>¿Qué son las matrices?</vt:lpstr>
      <vt:lpstr>PowerPoint Presentation</vt:lpstr>
      <vt:lpstr>¿Cómo se recorren las matrices ?</vt:lpstr>
      <vt:lpstr>¿Cómo se define una matriz?</vt:lpstr>
      <vt:lpstr>¿Cómo se define una matriz?</vt:lpstr>
      <vt:lpstr>¿Cómo se accede a los elementos de una matriz?</vt:lpstr>
      <vt:lpstr>¿Qué son los subíndices en las matrices?</vt:lpstr>
      <vt:lpstr>¿Cómo se llena una matriz?</vt:lpstr>
      <vt:lpstr>¿Cómo se imprime una matriz?</vt:lpstr>
      <vt:lpstr>¿Cómo se pasan matrices por parámetros?</vt:lpstr>
      <vt:lpstr>¿Cómo se accede a los elementos de una matriz con aritmética de apuntadores?</vt:lpstr>
      <vt:lpstr>¿Cuál imagen corresponde a cuál código?</vt:lpstr>
      <vt:lpstr>¿Cuál de estos códigos es lógicamente correcto para mostrar el contenido de la matriz con aritmética de apuntadores?</vt:lpstr>
      <vt:lpstr>¿Cuál de estos códigos es lógicamente correcto para mostrar el contenido de la matriz?</vt:lpstr>
      <vt:lpstr>¿Cómo se inicializan las matrices con lista inicializadora?</vt:lpstr>
      <vt:lpstr>¿Cómo se imprime al revés una matriz?</vt:lpstr>
      <vt:lpstr>Ejercicios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162</cp:revision>
  <dcterms:created xsi:type="dcterms:W3CDTF">2015-01-26T00:13:37Z</dcterms:created>
  <dcterms:modified xsi:type="dcterms:W3CDTF">2020-02-26T20:33:39Z</dcterms:modified>
</cp:coreProperties>
</file>