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65" r:id="rId2"/>
    <p:sldId id="279" r:id="rId3"/>
    <p:sldId id="327" r:id="rId4"/>
    <p:sldId id="328" r:id="rId5"/>
    <p:sldId id="329" r:id="rId6"/>
    <p:sldId id="330" r:id="rId7"/>
    <p:sldId id="331" r:id="rId8"/>
    <p:sldId id="332" r:id="rId9"/>
    <p:sldId id="335" r:id="rId10"/>
    <p:sldId id="337" r:id="rId11"/>
    <p:sldId id="340" r:id="rId12"/>
    <p:sldId id="350" r:id="rId13"/>
    <p:sldId id="341" r:id="rId14"/>
    <p:sldId id="342" r:id="rId15"/>
    <p:sldId id="343" r:id="rId16"/>
    <p:sldId id="344" r:id="rId17"/>
    <p:sldId id="354" r:id="rId18"/>
    <p:sldId id="345" r:id="rId19"/>
    <p:sldId id="347" r:id="rId20"/>
    <p:sldId id="352" r:id="rId21"/>
    <p:sldId id="353" r:id="rId22"/>
    <p:sldId id="355" r:id="rId23"/>
    <p:sldId id="357" r:id="rId24"/>
    <p:sldId id="358" r:id="rId25"/>
    <p:sldId id="359" r:id="rId26"/>
    <p:sldId id="361" r:id="rId27"/>
    <p:sldId id="362" r:id="rId28"/>
    <p:sldId id="364" r:id="rId29"/>
    <p:sldId id="366" r:id="rId30"/>
    <p:sldId id="363" r:id="rId31"/>
    <p:sldId id="368"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77407" autoAdjust="0"/>
  </p:normalViewPr>
  <p:slideViewPr>
    <p:cSldViewPr>
      <p:cViewPr varScale="1">
        <p:scale>
          <a:sx n="63" d="100"/>
          <a:sy n="63" d="100"/>
        </p:scale>
        <p:origin x="190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509EC-C846-4E67-A97A-9B1A6ED5F3BA}" type="doc">
      <dgm:prSet loTypeId="urn:microsoft.com/office/officeart/2005/8/layout/hierarchy2" loCatId="hierarchy" qsTypeId="urn:microsoft.com/office/officeart/2005/8/quickstyle/3d1" qsCatId="3D" csTypeId="urn:microsoft.com/office/officeart/2005/8/colors/colorful4" csCatId="colorful" phldr="1"/>
      <dgm:spPr/>
      <dgm:t>
        <a:bodyPr/>
        <a:lstStyle/>
        <a:p>
          <a:endParaRPr lang="es-CO"/>
        </a:p>
      </dgm:t>
    </dgm:pt>
    <dgm:pt modelId="{64A9105C-EBE0-499C-9D8A-A051405952B0}">
      <dgm:prSet phldrT="[Texto]"/>
      <dgm:spPr/>
      <dgm:t>
        <a:bodyPr/>
        <a:lstStyle/>
        <a:p>
          <a:r>
            <a:rPr lang="es-CO" dirty="0"/>
            <a:t>Estructuras de control</a:t>
          </a:r>
        </a:p>
      </dgm:t>
    </dgm:pt>
    <dgm:pt modelId="{DB79F3EB-1D7B-4692-9162-290C0DFFC7A7}" type="parTrans" cxnId="{E2B824D1-F491-4DD5-9FEC-285D70666F87}">
      <dgm:prSet/>
      <dgm:spPr/>
      <dgm:t>
        <a:bodyPr/>
        <a:lstStyle/>
        <a:p>
          <a:endParaRPr lang="es-CO"/>
        </a:p>
      </dgm:t>
    </dgm:pt>
    <dgm:pt modelId="{B42F8729-4474-491B-AD6B-121BE5721701}" type="sibTrans" cxnId="{E2B824D1-F491-4DD5-9FEC-285D70666F87}">
      <dgm:prSet/>
      <dgm:spPr/>
      <dgm:t>
        <a:bodyPr/>
        <a:lstStyle/>
        <a:p>
          <a:endParaRPr lang="es-CO"/>
        </a:p>
      </dgm:t>
    </dgm:pt>
    <dgm:pt modelId="{72A51750-D08E-4683-8AFE-18983FCB10A5}">
      <dgm:prSet phldrT="[Texto]"/>
      <dgm:spPr/>
      <dgm:t>
        <a:bodyPr/>
        <a:lstStyle/>
        <a:p>
          <a:r>
            <a:rPr lang="es-CO" dirty="0"/>
            <a:t>Estructuras de secuencia</a:t>
          </a:r>
        </a:p>
      </dgm:t>
    </dgm:pt>
    <dgm:pt modelId="{0FA33B27-7D84-4A66-A730-7920F336A935}" type="parTrans" cxnId="{5589B766-847F-47FD-A057-E95289E481B9}">
      <dgm:prSet/>
      <dgm:spPr/>
      <dgm:t>
        <a:bodyPr/>
        <a:lstStyle/>
        <a:p>
          <a:endParaRPr lang="es-CO"/>
        </a:p>
      </dgm:t>
    </dgm:pt>
    <dgm:pt modelId="{A8D9EC64-BC74-4548-9597-78CE09377346}" type="sibTrans" cxnId="{5589B766-847F-47FD-A057-E95289E481B9}">
      <dgm:prSet/>
      <dgm:spPr/>
      <dgm:t>
        <a:bodyPr/>
        <a:lstStyle/>
        <a:p>
          <a:endParaRPr lang="es-CO"/>
        </a:p>
      </dgm:t>
    </dgm:pt>
    <dgm:pt modelId="{DA1C491F-4F78-40F2-8324-97515C9B2C4D}">
      <dgm:prSet phldrT="[Texto]"/>
      <dgm:spPr/>
      <dgm:t>
        <a:bodyPr/>
        <a:lstStyle/>
        <a:p>
          <a:r>
            <a:rPr lang="es-CO" dirty="0"/>
            <a:t>Estructuras de selección</a:t>
          </a:r>
        </a:p>
      </dgm:t>
    </dgm:pt>
    <dgm:pt modelId="{7F922040-0573-4F97-8CEA-B5CC402CCF04}" type="parTrans" cxnId="{C4879C84-4BCC-41A1-9357-1CF35544788B}">
      <dgm:prSet/>
      <dgm:spPr/>
      <dgm:t>
        <a:bodyPr/>
        <a:lstStyle/>
        <a:p>
          <a:endParaRPr lang="es-CO"/>
        </a:p>
      </dgm:t>
    </dgm:pt>
    <dgm:pt modelId="{D2C1A792-E8F7-48B3-948B-C871524A7BB7}" type="sibTrans" cxnId="{C4879C84-4BCC-41A1-9357-1CF35544788B}">
      <dgm:prSet/>
      <dgm:spPr/>
      <dgm:t>
        <a:bodyPr/>
        <a:lstStyle/>
        <a:p>
          <a:endParaRPr lang="es-CO"/>
        </a:p>
      </dgm:t>
    </dgm:pt>
    <dgm:pt modelId="{59D508A9-C50E-4395-BC67-1F4F35BD2E82}">
      <dgm:prSet phldrT="[Texto]"/>
      <dgm:spPr/>
      <dgm:t>
        <a:bodyPr/>
        <a:lstStyle/>
        <a:p>
          <a:r>
            <a:rPr lang="es-CO" dirty="0"/>
            <a:t>Estructuras de repetición</a:t>
          </a:r>
        </a:p>
      </dgm:t>
    </dgm:pt>
    <dgm:pt modelId="{FC6A1DC4-454D-4BAB-B69B-38CACB9F8DC4}" type="parTrans" cxnId="{0DB879EB-9956-436C-ADD7-3EF753BA9B00}">
      <dgm:prSet/>
      <dgm:spPr/>
      <dgm:t>
        <a:bodyPr/>
        <a:lstStyle/>
        <a:p>
          <a:endParaRPr lang="es-CO"/>
        </a:p>
      </dgm:t>
    </dgm:pt>
    <dgm:pt modelId="{067E082A-625D-4557-A893-08E1CA9F0512}" type="sibTrans" cxnId="{0DB879EB-9956-436C-ADD7-3EF753BA9B00}">
      <dgm:prSet/>
      <dgm:spPr/>
      <dgm:t>
        <a:bodyPr/>
        <a:lstStyle/>
        <a:p>
          <a:endParaRPr lang="es-CO"/>
        </a:p>
      </dgm:t>
    </dgm:pt>
    <dgm:pt modelId="{63551032-C9A0-42ED-B938-B584867A12C9}">
      <dgm:prSet phldrT="[Texto]"/>
      <dgm:spPr/>
      <dgm:t>
        <a:bodyPr/>
        <a:lstStyle/>
        <a:p>
          <a:r>
            <a:rPr lang="es-CO" dirty="0"/>
            <a:t>Los programas se ejecutan en el orden en el que se escriben</a:t>
          </a:r>
        </a:p>
      </dgm:t>
    </dgm:pt>
    <dgm:pt modelId="{B4868CD4-F65A-446F-9C5A-1C9F3FDA95DE}" type="parTrans" cxnId="{0097C6C6-DBCA-4AE8-A115-AA6BAABF3104}">
      <dgm:prSet/>
      <dgm:spPr/>
      <dgm:t>
        <a:bodyPr/>
        <a:lstStyle/>
        <a:p>
          <a:endParaRPr lang="es-CO"/>
        </a:p>
      </dgm:t>
    </dgm:pt>
    <dgm:pt modelId="{85476EBE-3945-485D-BCE7-4414A3171A46}" type="sibTrans" cxnId="{0097C6C6-DBCA-4AE8-A115-AA6BAABF3104}">
      <dgm:prSet/>
      <dgm:spPr/>
      <dgm:t>
        <a:bodyPr/>
        <a:lstStyle/>
        <a:p>
          <a:endParaRPr lang="es-CO"/>
        </a:p>
      </dgm:t>
    </dgm:pt>
    <dgm:pt modelId="{31F3983C-15C0-444F-B8A0-E305744F134D}">
      <dgm:prSet phldrT="[Texto]"/>
      <dgm:spPr/>
      <dgm:t>
        <a:bodyPr/>
        <a:lstStyle/>
        <a:p>
          <a:r>
            <a:rPr lang="es-CO" dirty="0" err="1"/>
            <a:t>If</a:t>
          </a:r>
          <a:r>
            <a:rPr lang="es-CO" dirty="0"/>
            <a:t>   </a:t>
          </a:r>
          <a:r>
            <a:rPr lang="es-CO" dirty="0" err="1"/>
            <a:t>If</a:t>
          </a:r>
          <a:r>
            <a:rPr lang="es-CO" dirty="0"/>
            <a:t>- </a:t>
          </a:r>
          <a:r>
            <a:rPr lang="es-CO" dirty="0" err="1"/>
            <a:t>else</a:t>
          </a:r>
          <a:r>
            <a:rPr lang="es-CO" dirty="0"/>
            <a:t>   </a:t>
          </a:r>
          <a:r>
            <a:rPr lang="es-CO" dirty="0" err="1"/>
            <a:t>Switch</a:t>
          </a:r>
          <a:endParaRPr lang="es-CO" dirty="0"/>
        </a:p>
      </dgm:t>
    </dgm:pt>
    <dgm:pt modelId="{DFD35D5C-44F5-49FB-8BE0-7193D6B8A697}" type="parTrans" cxnId="{9D5069F6-9A78-4C45-8E23-5DB20B0318F2}">
      <dgm:prSet/>
      <dgm:spPr/>
      <dgm:t>
        <a:bodyPr/>
        <a:lstStyle/>
        <a:p>
          <a:endParaRPr lang="es-CO"/>
        </a:p>
      </dgm:t>
    </dgm:pt>
    <dgm:pt modelId="{C381E5B9-32F5-4BC1-A6C7-8715CCF1A271}" type="sibTrans" cxnId="{9D5069F6-9A78-4C45-8E23-5DB20B0318F2}">
      <dgm:prSet/>
      <dgm:spPr/>
      <dgm:t>
        <a:bodyPr/>
        <a:lstStyle/>
        <a:p>
          <a:endParaRPr lang="es-CO"/>
        </a:p>
      </dgm:t>
    </dgm:pt>
    <dgm:pt modelId="{0D278801-9A76-4DD0-86DD-E05BCB169653}">
      <dgm:prSet phldrT="[Texto]"/>
      <dgm:spPr/>
      <dgm:t>
        <a:bodyPr/>
        <a:lstStyle/>
        <a:p>
          <a:r>
            <a:rPr lang="es-CO" dirty="0" err="1"/>
            <a:t>While</a:t>
          </a:r>
          <a:r>
            <a:rPr lang="es-CO" dirty="0"/>
            <a:t>   Do- </a:t>
          </a:r>
          <a:r>
            <a:rPr lang="es-CO" dirty="0" err="1"/>
            <a:t>while</a:t>
          </a:r>
          <a:r>
            <a:rPr lang="es-CO" dirty="0"/>
            <a:t>  </a:t>
          </a:r>
          <a:r>
            <a:rPr lang="es-CO" dirty="0" err="1"/>
            <a:t>For</a:t>
          </a:r>
          <a:endParaRPr lang="es-CO" dirty="0"/>
        </a:p>
      </dgm:t>
    </dgm:pt>
    <dgm:pt modelId="{5625C032-ECD3-4FB1-9537-D24C919CC35D}" type="parTrans" cxnId="{19ED24B7-9363-4CCB-826E-988D45DA4B5A}">
      <dgm:prSet/>
      <dgm:spPr/>
      <dgm:t>
        <a:bodyPr/>
        <a:lstStyle/>
        <a:p>
          <a:endParaRPr lang="es-CO"/>
        </a:p>
      </dgm:t>
    </dgm:pt>
    <dgm:pt modelId="{7155BE6A-BAF1-4B5C-B439-C7E8947C3734}" type="sibTrans" cxnId="{19ED24B7-9363-4CCB-826E-988D45DA4B5A}">
      <dgm:prSet/>
      <dgm:spPr/>
      <dgm:t>
        <a:bodyPr/>
        <a:lstStyle/>
        <a:p>
          <a:endParaRPr lang="es-CO"/>
        </a:p>
      </dgm:t>
    </dgm:pt>
    <dgm:pt modelId="{64ABCA2C-5F3A-46C9-98C6-EAE14D3F3FB9}" type="pres">
      <dgm:prSet presAssocID="{7EC509EC-C846-4E67-A97A-9B1A6ED5F3BA}" presName="diagram" presStyleCnt="0">
        <dgm:presLayoutVars>
          <dgm:chPref val="1"/>
          <dgm:dir/>
          <dgm:animOne val="branch"/>
          <dgm:animLvl val="lvl"/>
          <dgm:resizeHandles val="exact"/>
        </dgm:presLayoutVars>
      </dgm:prSet>
      <dgm:spPr/>
    </dgm:pt>
    <dgm:pt modelId="{E85E1C40-5AA5-4F02-A5DA-CB5FCC011D5C}" type="pres">
      <dgm:prSet presAssocID="{64A9105C-EBE0-499C-9D8A-A051405952B0}" presName="root1" presStyleCnt="0"/>
      <dgm:spPr/>
    </dgm:pt>
    <dgm:pt modelId="{EADFDD73-38A3-4025-951A-5ED06372EB33}" type="pres">
      <dgm:prSet presAssocID="{64A9105C-EBE0-499C-9D8A-A051405952B0}" presName="LevelOneTextNode" presStyleLbl="node0" presStyleIdx="0" presStyleCnt="1" custScaleX="65182" custScaleY="82075" custLinFactNeighborX="10136" custLinFactNeighborY="488">
        <dgm:presLayoutVars>
          <dgm:chPref val="3"/>
        </dgm:presLayoutVars>
      </dgm:prSet>
      <dgm:spPr/>
    </dgm:pt>
    <dgm:pt modelId="{DE8A681F-8302-4779-B287-6669AEE975AD}" type="pres">
      <dgm:prSet presAssocID="{64A9105C-EBE0-499C-9D8A-A051405952B0}" presName="level2hierChild" presStyleCnt="0"/>
      <dgm:spPr/>
    </dgm:pt>
    <dgm:pt modelId="{BDBB2EC5-D340-4803-94D0-DA917017963B}" type="pres">
      <dgm:prSet presAssocID="{0FA33B27-7D84-4A66-A730-7920F336A935}" presName="conn2-1" presStyleLbl="parChTrans1D2" presStyleIdx="0" presStyleCnt="3"/>
      <dgm:spPr/>
    </dgm:pt>
    <dgm:pt modelId="{234DD9B2-DC72-4302-BD20-3F48DCF6E32F}" type="pres">
      <dgm:prSet presAssocID="{0FA33B27-7D84-4A66-A730-7920F336A935}" presName="connTx" presStyleLbl="parChTrans1D2" presStyleIdx="0" presStyleCnt="3"/>
      <dgm:spPr/>
    </dgm:pt>
    <dgm:pt modelId="{BD63988F-1465-4705-A27C-FE7FB6F6F668}" type="pres">
      <dgm:prSet presAssocID="{72A51750-D08E-4683-8AFE-18983FCB10A5}" presName="root2" presStyleCnt="0"/>
      <dgm:spPr/>
    </dgm:pt>
    <dgm:pt modelId="{E566A9AB-A87A-49DE-BDDC-F3D6AE845CA3}" type="pres">
      <dgm:prSet presAssocID="{72A51750-D08E-4683-8AFE-18983FCB10A5}" presName="LevelTwoTextNode" presStyleLbl="node2" presStyleIdx="0" presStyleCnt="3">
        <dgm:presLayoutVars>
          <dgm:chPref val="3"/>
        </dgm:presLayoutVars>
      </dgm:prSet>
      <dgm:spPr/>
    </dgm:pt>
    <dgm:pt modelId="{68D2182D-365D-4A45-A7BF-1149E2DE28BD}" type="pres">
      <dgm:prSet presAssocID="{72A51750-D08E-4683-8AFE-18983FCB10A5}" presName="level3hierChild" presStyleCnt="0"/>
      <dgm:spPr/>
    </dgm:pt>
    <dgm:pt modelId="{8A53DA9E-0496-492F-BBFF-0413ADE7DEF4}" type="pres">
      <dgm:prSet presAssocID="{B4868CD4-F65A-446F-9C5A-1C9F3FDA95DE}" presName="conn2-1" presStyleLbl="parChTrans1D3" presStyleIdx="0" presStyleCnt="3"/>
      <dgm:spPr/>
    </dgm:pt>
    <dgm:pt modelId="{0622AB07-AFCE-4D5F-AA20-B672F244EF29}" type="pres">
      <dgm:prSet presAssocID="{B4868CD4-F65A-446F-9C5A-1C9F3FDA95DE}" presName="connTx" presStyleLbl="parChTrans1D3" presStyleIdx="0" presStyleCnt="3"/>
      <dgm:spPr/>
    </dgm:pt>
    <dgm:pt modelId="{3C42877C-DFD1-407C-9304-561873006D85}" type="pres">
      <dgm:prSet presAssocID="{63551032-C9A0-42ED-B938-B584867A12C9}" presName="root2" presStyleCnt="0"/>
      <dgm:spPr/>
    </dgm:pt>
    <dgm:pt modelId="{31BE7364-3CE5-41DD-A1E0-0EC0D1D96D2C}" type="pres">
      <dgm:prSet presAssocID="{63551032-C9A0-42ED-B938-B584867A12C9}" presName="LevelTwoTextNode" presStyleLbl="node3" presStyleIdx="0" presStyleCnt="3" custLinFactNeighborX="-9321" custLinFactNeighborY="-650">
        <dgm:presLayoutVars>
          <dgm:chPref val="3"/>
        </dgm:presLayoutVars>
      </dgm:prSet>
      <dgm:spPr/>
    </dgm:pt>
    <dgm:pt modelId="{5DB57974-4BE0-4574-BEDA-D9AACF3FB8C3}" type="pres">
      <dgm:prSet presAssocID="{63551032-C9A0-42ED-B938-B584867A12C9}" presName="level3hierChild" presStyleCnt="0"/>
      <dgm:spPr/>
    </dgm:pt>
    <dgm:pt modelId="{4466F425-751C-481B-A2B7-2886412736F0}" type="pres">
      <dgm:prSet presAssocID="{7F922040-0573-4F97-8CEA-B5CC402CCF04}" presName="conn2-1" presStyleLbl="parChTrans1D2" presStyleIdx="1" presStyleCnt="3"/>
      <dgm:spPr/>
    </dgm:pt>
    <dgm:pt modelId="{C9C3413C-5C96-4198-92D0-1C9DAF816FCC}" type="pres">
      <dgm:prSet presAssocID="{7F922040-0573-4F97-8CEA-B5CC402CCF04}" presName="connTx" presStyleLbl="parChTrans1D2" presStyleIdx="1" presStyleCnt="3"/>
      <dgm:spPr/>
    </dgm:pt>
    <dgm:pt modelId="{078B8D4E-D018-4570-A1EC-D1668B745164}" type="pres">
      <dgm:prSet presAssocID="{DA1C491F-4F78-40F2-8324-97515C9B2C4D}" presName="root2" presStyleCnt="0"/>
      <dgm:spPr/>
    </dgm:pt>
    <dgm:pt modelId="{6346A2AA-046F-4B95-91F5-6C231EC0903D}" type="pres">
      <dgm:prSet presAssocID="{DA1C491F-4F78-40F2-8324-97515C9B2C4D}" presName="LevelTwoTextNode" presStyleLbl="node2" presStyleIdx="1" presStyleCnt="3">
        <dgm:presLayoutVars>
          <dgm:chPref val="3"/>
        </dgm:presLayoutVars>
      </dgm:prSet>
      <dgm:spPr/>
    </dgm:pt>
    <dgm:pt modelId="{61AAC22B-1FC0-41CE-807D-32F213CCB961}" type="pres">
      <dgm:prSet presAssocID="{DA1C491F-4F78-40F2-8324-97515C9B2C4D}" presName="level3hierChild" presStyleCnt="0"/>
      <dgm:spPr/>
    </dgm:pt>
    <dgm:pt modelId="{0965FE45-050E-4B83-A938-CDC76A3311C7}" type="pres">
      <dgm:prSet presAssocID="{DFD35D5C-44F5-49FB-8BE0-7193D6B8A697}" presName="conn2-1" presStyleLbl="parChTrans1D3" presStyleIdx="1" presStyleCnt="3"/>
      <dgm:spPr/>
    </dgm:pt>
    <dgm:pt modelId="{8586D823-D416-4C6A-98D7-9C10294CC29E}" type="pres">
      <dgm:prSet presAssocID="{DFD35D5C-44F5-49FB-8BE0-7193D6B8A697}" presName="connTx" presStyleLbl="parChTrans1D3" presStyleIdx="1" presStyleCnt="3"/>
      <dgm:spPr/>
    </dgm:pt>
    <dgm:pt modelId="{E9F6148E-DE0D-4D49-979A-6D29CC3D3FD5}" type="pres">
      <dgm:prSet presAssocID="{31F3983C-15C0-444F-B8A0-E305744F134D}" presName="root2" presStyleCnt="0"/>
      <dgm:spPr/>
    </dgm:pt>
    <dgm:pt modelId="{DF4349B1-BA92-429C-BFD7-37E47B42AF45}" type="pres">
      <dgm:prSet presAssocID="{31F3983C-15C0-444F-B8A0-E305744F134D}" presName="LevelTwoTextNode" presStyleLbl="node3" presStyleIdx="1" presStyleCnt="3" custLinFactNeighborX="-9807" custLinFactNeighborY="153">
        <dgm:presLayoutVars>
          <dgm:chPref val="3"/>
        </dgm:presLayoutVars>
      </dgm:prSet>
      <dgm:spPr/>
    </dgm:pt>
    <dgm:pt modelId="{3362D613-2889-43E5-B681-D10E9EF3A7C3}" type="pres">
      <dgm:prSet presAssocID="{31F3983C-15C0-444F-B8A0-E305744F134D}" presName="level3hierChild" presStyleCnt="0"/>
      <dgm:spPr/>
    </dgm:pt>
    <dgm:pt modelId="{C3BC174A-816B-41D0-B951-9BE8DC4CD0A6}" type="pres">
      <dgm:prSet presAssocID="{FC6A1DC4-454D-4BAB-B69B-38CACB9F8DC4}" presName="conn2-1" presStyleLbl="parChTrans1D2" presStyleIdx="2" presStyleCnt="3"/>
      <dgm:spPr/>
    </dgm:pt>
    <dgm:pt modelId="{E3EFE893-423E-4BAA-8541-ADDDBC374157}" type="pres">
      <dgm:prSet presAssocID="{FC6A1DC4-454D-4BAB-B69B-38CACB9F8DC4}" presName="connTx" presStyleLbl="parChTrans1D2" presStyleIdx="2" presStyleCnt="3"/>
      <dgm:spPr/>
    </dgm:pt>
    <dgm:pt modelId="{64764EB8-EBFA-4C4A-9467-CFF04B494FC0}" type="pres">
      <dgm:prSet presAssocID="{59D508A9-C50E-4395-BC67-1F4F35BD2E82}" presName="root2" presStyleCnt="0"/>
      <dgm:spPr/>
    </dgm:pt>
    <dgm:pt modelId="{5430BB24-2D48-488E-8D50-EB3EFD37140E}" type="pres">
      <dgm:prSet presAssocID="{59D508A9-C50E-4395-BC67-1F4F35BD2E82}" presName="LevelTwoTextNode" presStyleLbl="node2" presStyleIdx="2" presStyleCnt="3">
        <dgm:presLayoutVars>
          <dgm:chPref val="3"/>
        </dgm:presLayoutVars>
      </dgm:prSet>
      <dgm:spPr/>
    </dgm:pt>
    <dgm:pt modelId="{47BF2790-8813-4B9E-ADAC-213A884AB658}" type="pres">
      <dgm:prSet presAssocID="{59D508A9-C50E-4395-BC67-1F4F35BD2E82}" presName="level3hierChild" presStyleCnt="0"/>
      <dgm:spPr/>
    </dgm:pt>
    <dgm:pt modelId="{1F245032-8666-4E7E-B72A-8645B9D8A357}" type="pres">
      <dgm:prSet presAssocID="{5625C032-ECD3-4FB1-9537-D24C919CC35D}" presName="conn2-1" presStyleLbl="parChTrans1D3" presStyleIdx="2" presStyleCnt="3"/>
      <dgm:spPr/>
    </dgm:pt>
    <dgm:pt modelId="{5429FF39-ECDB-4C1B-BE4A-3EC88EA9C164}" type="pres">
      <dgm:prSet presAssocID="{5625C032-ECD3-4FB1-9537-D24C919CC35D}" presName="connTx" presStyleLbl="parChTrans1D3" presStyleIdx="2" presStyleCnt="3"/>
      <dgm:spPr/>
    </dgm:pt>
    <dgm:pt modelId="{A15BE7CD-C9EA-41F9-A21F-9861E72E1895}" type="pres">
      <dgm:prSet presAssocID="{0D278801-9A76-4DD0-86DD-E05BCB169653}" presName="root2" presStyleCnt="0"/>
      <dgm:spPr/>
    </dgm:pt>
    <dgm:pt modelId="{578D0E4D-B468-457C-B924-B35420191BD1}" type="pres">
      <dgm:prSet presAssocID="{0D278801-9A76-4DD0-86DD-E05BCB169653}" presName="LevelTwoTextNode" presStyleLbl="node3" presStyleIdx="2" presStyleCnt="3" custLinFactNeighborX="-9807" custLinFactNeighborY="-625">
        <dgm:presLayoutVars>
          <dgm:chPref val="3"/>
        </dgm:presLayoutVars>
      </dgm:prSet>
      <dgm:spPr/>
    </dgm:pt>
    <dgm:pt modelId="{F3E5B722-B2A2-482A-999A-B4A278186928}" type="pres">
      <dgm:prSet presAssocID="{0D278801-9A76-4DD0-86DD-E05BCB169653}" presName="level3hierChild" presStyleCnt="0"/>
      <dgm:spPr/>
    </dgm:pt>
  </dgm:ptLst>
  <dgm:cxnLst>
    <dgm:cxn modelId="{1F2CC41C-8E9F-4FAA-8C6F-6FB9529CF7D8}" type="presOf" srcId="{5625C032-ECD3-4FB1-9537-D24C919CC35D}" destId="{5429FF39-ECDB-4C1B-BE4A-3EC88EA9C164}" srcOrd="1" destOrd="0" presId="urn:microsoft.com/office/officeart/2005/8/layout/hierarchy2"/>
    <dgm:cxn modelId="{87FD772C-B0D5-4994-A018-48F6BBAC01BE}" type="presOf" srcId="{0FA33B27-7D84-4A66-A730-7920F336A935}" destId="{234DD9B2-DC72-4302-BD20-3F48DCF6E32F}" srcOrd="1" destOrd="0" presId="urn:microsoft.com/office/officeart/2005/8/layout/hierarchy2"/>
    <dgm:cxn modelId="{A131FD5E-625B-4E2C-81C1-407EB30B077C}" type="presOf" srcId="{7EC509EC-C846-4E67-A97A-9B1A6ED5F3BA}" destId="{64ABCA2C-5F3A-46C9-98C6-EAE14D3F3FB9}" srcOrd="0" destOrd="0" presId="urn:microsoft.com/office/officeart/2005/8/layout/hierarchy2"/>
    <dgm:cxn modelId="{5589B766-847F-47FD-A057-E95289E481B9}" srcId="{64A9105C-EBE0-499C-9D8A-A051405952B0}" destId="{72A51750-D08E-4683-8AFE-18983FCB10A5}" srcOrd="0" destOrd="0" parTransId="{0FA33B27-7D84-4A66-A730-7920F336A935}" sibTransId="{A8D9EC64-BC74-4548-9597-78CE09377346}"/>
    <dgm:cxn modelId="{D989494B-E495-4E89-AD7E-131DF658CCCF}" type="presOf" srcId="{FC6A1DC4-454D-4BAB-B69B-38CACB9F8DC4}" destId="{E3EFE893-423E-4BAA-8541-ADDDBC374157}" srcOrd="1" destOrd="0" presId="urn:microsoft.com/office/officeart/2005/8/layout/hierarchy2"/>
    <dgm:cxn modelId="{1C920955-A6AD-4F80-9D01-3A819835A4CB}" type="presOf" srcId="{63551032-C9A0-42ED-B938-B584867A12C9}" destId="{31BE7364-3CE5-41DD-A1E0-0EC0D1D96D2C}" srcOrd="0" destOrd="0" presId="urn:microsoft.com/office/officeart/2005/8/layout/hierarchy2"/>
    <dgm:cxn modelId="{24534B78-F53A-40AA-9DF8-2365E6769D0D}" type="presOf" srcId="{DFD35D5C-44F5-49FB-8BE0-7193D6B8A697}" destId="{0965FE45-050E-4B83-A938-CDC76A3311C7}" srcOrd="0" destOrd="0" presId="urn:microsoft.com/office/officeart/2005/8/layout/hierarchy2"/>
    <dgm:cxn modelId="{FDB28B7E-EAEC-4415-B609-97CE8C68D989}" type="presOf" srcId="{FC6A1DC4-454D-4BAB-B69B-38CACB9F8DC4}" destId="{C3BC174A-816B-41D0-B951-9BE8DC4CD0A6}" srcOrd="0" destOrd="0" presId="urn:microsoft.com/office/officeart/2005/8/layout/hierarchy2"/>
    <dgm:cxn modelId="{C4879C84-4BCC-41A1-9357-1CF35544788B}" srcId="{64A9105C-EBE0-499C-9D8A-A051405952B0}" destId="{DA1C491F-4F78-40F2-8324-97515C9B2C4D}" srcOrd="1" destOrd="0" parTransId="{7F922040-0573-4F97-8CEA-B5CC402CCF04}" sibTransId="{D2C1A792-E8F7-48B3-948B-C871524A7BB7}"/>
    <dgm:cxn modelId="{6E34ED88-2D84-41E6-BC9C-62C4FDD87645}" type="presOf" srcId="{5625C032-ECD3-4FB1-9537-D24C919CC35D}" destId="{1F245032-8666-4E7E-B72A-8645B9D8A357}" srcOrd="0" destOrd="0" presId="urn:microsoft.com/office/officeart/2005/8/layout/hierarchy2"/>
    <dgm:cxn modelId="{701D92AB-924D-493A-8840-CE0C72129A3F}" type="presOf" srcId="{64A9105C-EBE0-499C-9D8A-A051405952B0}" destId="{EADFDD73-38A3-4025-951A-5ED06372EB33}" srcOrd="0" destOrd="0" presId="urn:microsoft.com/office/officeart/2005/8/layout/hierarchy2"/>
    <dgm:cxn modelId="{FC99FCAF-5C94-4B96-93DA-A4B72924C170}" type="presOf" srcId="{B4868CD4-F65A-446F-9C5A-1C9F3FDA95DE}" destId="{0622AB07-AFCE-4D5F-AA20-B672F244EF29}" srcOrd="1" destOrd="0" presId="urn:microsoft.com/office/officeart/2005/8/layout/hierarchy2"/>
    <dgm:cxn modelId="{9A361EB4-D297-407C-BEEB-E3A582ADAE5D}" type="presOf" srcId="{7F922040-0573-4F97-8CEA-B5CC402CCF04}" destId="{C9C3413C-5C96-4198-92D0-1C9DAF816FCC}" srcOrd="1" destOrd="0" presId="urn:microsoft.com/office/officeart/2005/8/layout/hierarchy2"/>
    <dgm:cxn modelId="{5F1CFAB5-98F4-46AB-97B8-A0C0AA518F5A}" type="presOf" srcId="{B4868CD4-F65A-446F-9C5A-1C9F3FDA95DE}" destId="{8A53DA9E-0496-492F-BBFF-0413ADE7DEF4}" srcOrd="0" destOrd="0" presId="urn:microsoft.com/office/officeart/2005/8/layout/hierarchy2"/>
    <dgm:cxn modelId="{19ED24B7-9363-4CCB-826E-988D45DA4B5A}" srcId="{59D508A9-C50E-4395-BC67-1F4F35BD2E82}" destId="{0D278801-9A76-4DD0-86DD-E05BCB169653}" srcOrd="0" destOrd="0" parTransId="{5625C032-ECD3-4FB1-9537-D24C919CC35D}" sibTransId="{7155BE6A-BAF1-4B5C-B439-C7E8947C3734}"/>
    <dgm:cxn modelId="{0097C6C6-DBCA-4AE8-A115-AA6BAABF3104}" srcId="{72A51750-D08E-4683-8AFE-18983FCB10A5}" destId="{63551032-C9A0-42ED-B938-B584867A12C9}" srcOrd="0" destOrd="0" parTransId="{B4868CD4-F65A-446F-9C5A-1C9F3FDA95DE}" sibTransId="{85476EBE-3945-485D-BCE7-4414A3171A46}"/>
    <dgm:cxn modelId="{E92C52D0-FC22-40E7-98CC-FD44677C121C}" type="presOf" srcId="{59D508A9-C50E-4395-BC67-1F4F35BD2E82}" destId="{5430BB24-2D48-488E-8D50-EB3EFD37140E}" srcOrd="0" destOrd="0" presId="urn:microsoft.com/office/officeart/2005/8/layout/hierarchy2"/>
    <dgm:cxn modelId="{E2B824D1-F491-4DD5-9FEC-285D70666F87}" srcId="{7EC509EC-C846-4E67-A97A-9B1A6ED5F3BA}" destId="{64A9105C-EBE0-499C-9D8A-A051405952B0}" srcOrd="0" destOrd="0" parTransId="{DB79F3EB-1D7B-4692-9162-290C0DFFC7A7}" sibTransId="{B42F8729-4474-491B-AD6B-121BE5721701}"/>
    <dgm:cxn modelId="{726208D6-787E-4595-BA11-47F82C3AFDF6}" type="presOf" srcId="{31F3983C-15C0-444F-B8A0-E305744F134D}" destId="{DF4349B1-BA92-429C-BFD7-37E47B42AF45}" srcOrd="0" destOrd="0" presId="urn:microsoft.com/office/officeart/2005/8/layout/hierarchy2"/>
    <dgm:cxn modelId="{41B5D3E9-26BF-4753-8EC1-F435620EE7C8}" type="presOf" srcId="{7F922040-0573-4F97-8CEA-B5CC402CCF04}" destId="{4466F425-751C-481B-A2B7-2886412736F0}" srcOrd="0" destOrd="0" presId="urn:microsoft.com/office/officeart/2005/8/layout/hierarchy2"/>
    <dgm:cxn modelId="{0DB879EB-9956-436C-ADD7-3EF753BA9B00}" srcId="{64A9105C-EBE0-499C-9D8A-A051405952B0}" destId="{59D508A9-C50E-4395-BC67-1F4F35BD2E82}" srcOrd="2" destOrd="0" parTransId="{FC6A1DC4-454D-4BAB-B69B-38CACB9F8DC4}" sibTransId="{067E082A-625D-4557-A893-08E1CA9F0512}"/>
    <dgm:cxn modelId="{D4C855ED-CD3B-42BD-A6A2-5ED2CB5B9184}" type="presOf" srcId="{0D278801-9A76-4DD0-86DD-E05BCB169653}" destId="{578D0E4D-B468-457C-B924-B35420191BD1}" srcOrd="0" destOrd="0" presId="urn:microsoft.com/office/officeart/2005/8/layout/hierarchy2"/>
    <dgm:cxn modelId="{7FBC34EF-5437-48EF-A752-AEF1C3728884}" type="presOf" srcId="{DA1C491F-4F78-40F2-8324-97515C9B2C4D}" destId="{6346A2AA-046F-4B95-91F5-6C231EC0903D}" srcOrd="0" destOrd="0" presId="urn:microsoft.com/office/officeart/2005/8/layout/hierarchy2"/>
    <dgm:cxn modelId="{F3E98EF0-8DE4-44B4-B970-48F7706263DA}" type="presOf" srcId="{0FA33B27-7D84-4A66-A730-7920F336A935}" destId="{BDBB2EC5-D340-4803-94D0-DA917017963B}" srcOrd="0" destOrd="0" presId="urn:microsoft.com/office/officeart/2005/8/layout/hierarchy2"/>
    <dgm:cxn modelId="{E63D10F1-A2BF-48B8-AE9D-1049E901CEB1}" type="presOf" srcId="{DFD35D5C-44F5-49FB-8BE0-7193D6B8A697}" destId="{8586D823-D416-4C6A-98D7-9C10294CC29E}" srcOrd="1" destOrd="0" presId="urn:microsoft.com/office/officeart/2005/8/layout/hierarchy2"/>
    <dgm:cxn modelId="{9D5069F6-9A78-4C45-8E23-5DB20B0318F2}" srcId="{DA1C491F-4F78-40F2-8324-97515C9B2C4D}" destId="{31F3983C-15C0-444F-B8A0-E305744F134D}" srcOrd="0" destOrd="0" parTransId="{DFD35D5C-44F5-49FB-8BE0-7193D6B8A697}" sibTransId="{C381E5B9-32F5-4BC1-A6C7-8715CCF1A271}"/>
    <dgm:cxn modelId="{7EB918F8-C12B-486E-8EB4-DAD59DD62A55}" type="presOf" srcId="{72A51750-D08E-4683-8AFE-18983FCB10A5}" destId="{E566A9AB-A87A-49DE-BDDC-F3D6AE845CA3}" srcOrd="0" destOrd="0" presId="urn:microsoft.com/office/officeart/2005/8/layout/hierarchy2"/>
    <dgm:cxn modelId="{62F1CB06-E652-4503-9A8D-79E0594E88BA}" type="presParOf" srcId="{64ABCA2C-5F3A-46C9-98C6-EAE14D3F3FB9}" destId="{E85E1C40-5AA5-4F02-A5DA-CB5FCC011D5C}" srcOrd="0" destOrd="0" presId="urn:microsoft.com/office/officeart/2005/8/layout/hierarchy2"/>
    <dgm:cxn modelId="{ACA64B20-7682-4908-B074-8693D27EAAFC}" type="presParOf" srcId="{E85E1C40-5AA5-4F02-A5DA-CB5FCC011D5C}" destId="{EADFDD73-38A3-4025-951A-5ED06372EB33}" srcOrd="0" destOrd="0" presId="urn:microsoft.com/office/officeart/2005/8/layout/hierarchy2"/>
    <dgm:cxn modelId="{38AE4114-FF8B-423D-8944-41FE769E3D05}" type="presParOf" srcId="{E85E1C40-5AA5-4F02-A5DA-CB5FCC011D5C}" destId="{DE8A681F-8302-4779-B287-6669AEE975AD}" srcOrd="1" destOrd="0" presId="urn:microsoft.com/office/officeart/2005/8/layout/hierarchy2"/>
    <dgm:cxn modelId="{FD5A20FA-CEAF-4852-A359-A0E8E415AC9E}" type="presParOf" srcId="{DE8A681F-8302-4779-B287-6669AEE975AD}" destId="{BDBB2EC5-D340-4803-94D0-DA917017963B}" srcOrd="0" destOrd="0" presId="urn:microsoft.com/office/officeart/2005/8/layout/hierarchy2"/>
    <dgm:cxn modelId="{EDAAC72C-9502-4F96-93E8-443F3C8ED928}" type="presParOf" srcId="{BDBB2EC5-D340-4803-94D0-DA917017963B}" destId="{234DD9B2-DC72-4302-BD20-3F48DCF6E32F}" srcOrd="0" destOrd="0" presId="urn:microsoft.com/office/officeart/2005/8/layout/hierarchy2"/>
    <dgm:cxn modelId="{1E0697D6-DABC-414C-B4C3-72D5803D848A}" type="presParOf" srcId="{DE8A681F-8302-4779-B287-6669AEE975AD}" destId="{BD63988F-1465-4705-A27C-FE7FB6F6F668}" srcOrd="1" destOrd="0" presId="urn:microsoft.com/office/officeart/2005/8/layout/hierarchy2"/>
    <dgm:cxn modelId="{27B92ABE-A754-44A8-9733-36115FD09F4B}" type="presParOf" srcId="{BD63988F-1465-4705-A27C-FE7FB6F6F668}" destId="{E566A9AB-A87A-49DE-BDDC-F3D6AE845CA3}" srcOrd="0" destOrd="0" presId="urn:microsoft.com/office/officeart/2005/8/layout/hierarchy2"/>
    <dgm:cxn modelId="{1BAAFE5F-BF6C-4DE0-8B0B-8D2A001F3F0E}" type="presParOf" srcId="{BD63988F-1465-4705-A27C-FE7FB6F6F668}" destId="{68D2182D-365D-4A45-A7BF-1149E2DE28BD}" srcOrd="1" destOrd="0" presId="urn:microsoft.com/office/officeart/2005/8/layout/hierarchy2"/>
    <dgm:cxn modelId="{D9F3BE55-2A96-43C4-A552-5E1470B39638}" type="presParOf" srcId="{68D2182D-365D-4A45-A7BF-1149E2DE28BD}" destId="{8A53DA9E-0496-492F-BBFF-0413ADE7DEF4}" srcOrd="0" destOrd="0" presId="urn:microsoft.com/office/officeart/2005/8/layout/hierarchy2"/>
    <dgm:cxn modelId="{6DD1B8A0-4606-4F89-8DB9-8974A4D4AB28}" type="presParOf" srcId="{8A53DA9E-0496-492F-BBFF-0413ADE7DEF4}" destId="{0622AB07-AFCE-4D5F-AA20-B672F244EF29}" srcOrd="0" destOrd="0" presId="urn:microsoft.com/office/officeart/2005/8/layout/hierarchy2"/>
    <dgm:cxn modelId="{FE76F300-6B8F-47B3-9764-8228D1DDE44C}" type="presParOf" srcId="{68D2182D-365D-4A45-A7BF-1149E2DE28BD}" destId="{3C42877C-DFD1-407C-9304-561873006D85}" srcOrd="1" destOrd="0" presId="urn:microsoft.com/office/officeart/2005/8/layout/hierarchy2"/>
    <dgm:cxn modelId="{3C4B2A7A-686D-41F3-B5BD-09F48817086B}" type="presParOf" srcId="{3C42877C-DFD1-407C-9304-561873006D85}" destId="{31BE7364-3CE5-41DD-A1E0-0EC0D1D96D2C}" srcOrd="0" destOrd="0" presId="urn:microsoft.com/office/officeart/2005/8/layout/hierarchy2"/>
    <dgm:cxn modelId="{A3985B3E-0D75-44D7-B3CF-41077AC98385}" type="presParOf" srcId="{3C42877C-DFD1-407C-9304-561873006D85}" destId="{5DB57974-4BE0-4574-BEDA-D9AACF3FB8C3}" srcOrd="1" destOrd="0" presId="urn:microsoft.com/office/officeart/2005/8/layout/hierarchy2"/>
    <dgm:cxn modelId="{6D5D73D4-BE28-44E3-8A43-D37956DF97EA}" type="presParOf" srcId="{DE8A681F-8302-4779-B287-6669AEE975AD}" destId="{4466F425-751C-481B-A2B7-2886412736F0}" srcOrd="2" destOrd="0" presId="urn:microsoft.com/office/officeart/2005/8/layout/hierarchy2"/>
    <dgm:cxn modelId="{5504EFC7-9308-4FC1-BB7D-2BF468D72C5A}" type="presParOf" srcId="{4466F425-751C-481B-A2B7-2886412736F0}" destId="{C9C3413C-5C96-4198-92D0-1C9DAF816FCC}" srcOrd="0" destOrd="0" presId="urn:microsoft.com/office/officeart/2005/8/layout/hierarchy2"/>
    <dgm:cxn modelId="{0FE8C104-448D-4508-A640-784FBA6FE22F}" type="presParOf" srcId="{DE8A681F-8302-4779-B287-6669AEE975AD}" destId="{078B8D4E-D018-4570-A1EC-D1668B745164}" srcOrd="3" destOrd="0" presId="urn:microsoft.com/office/officeart/2005/8/layout/hierarchy2"/>
    <dgm:cxn modelId="{F8AF356D-FBA6-476E-8079-A67F6D6FE8A7}" type="presParOf" srcId="{078B8D4E-D018-4570-A1EC-D1668B745164}" destId="{6346A2AA-046F-4B95-91F5-6C231EC0903D}" srcOrd="0" destOrd="0" presId="urn:microsoft.com/office/officeart/2005/8/layout/hierarchy2"/>
    <dgm:cxn modelId="{A98CC5FF-3D5A-4779-945E-53F4529D48E7}" type="presParOf" srcId="{078B8D4E-D018-4570-A1EC-D1668B745164}" destId="{61AAC22B-1FC0-41CE-807D-32F213CCB961}" srcOrd="1" destOrd="0" presId="urn:microsoft.com/office/officeart/2005/8/layout/hierarchy2"/>
    <dgm:cxn modelId="{4AC86AB9-9738-4D16-BCE9-F832498EAC0A}" type="presParOf" srcId="{61AAC22B-1FC0-41CE-807D-32F213CCB961}" destId="{0965FE45-050E-4B83-A938-CDC76A3311C7}" srcOrd="0" destOrd="0" presId="urn:microsoft.com/office/officeart/2005/8/layout/hierarchy2"/>
    <dgm:cxn modelId="{ECB5D572-2169-4FA2-803C-B54628B77FC4}" type="presParOf" srcId="{0965FE45-050E-4B83-A938-CDC76A3311C7}" destId="{8586D823-D416-4C6A-98D7-9C10294CC29E}" srcOrd="0" destOrd="0" presId="urn:microsoft.com/office/officeart/2005/8/layout/hierarchy2"/>
    <dgm:cxn modelId="{C2D9E6BE-25DC-4E20-8CFD-100554353328}" type="presParOf" srcId="{61AAC22B-1FC0-41CE-807D-32F213CCB961}" destId="{E9F6148E-DE0D-4D49-979A-6D29CC3D3FD5}" srcOrd="1" destOrd="0" presId="urn:microsoft.com/office/officeart/2005/8/layout/hierarchy2"/>
    <dgm:cxn modelId="{006BEB69-3A80-4CAE-8DB7-7A56B67018FF}" type="presParOf" srcId="{E9F6148E-DE0D-4D49-979A-6D29CC3D3FD5}" destId="{DF4349B1-BA92-429C-BFD7-37E47B42AF45}" srcOrd="0" destOrd="0" presId="urn:microsoft.com/office/officeart/2005/8/layout/hierarchy2"/>
    <dgm:cxn modelId="{7384CCE7-304D-4CAE-A1D3-4F4701D29A5C}" type="presParOf" srcId="{E9F6148E-DE0D-4D49-979A-6D29CC3D3FD5}" destId="{3362D613-2889-43E5-B681-D10E9EF3A7C3}" srcOrd="1" destOrd="0" presId="urn:microsoft.com/office/officeart/2005/8/layout/hierarchy2"/>
    <dgm:cxn modelId="{4351E91D-0986-47DF-8400-6F039B5C00AA}" type="presParOf" srcId="{DE8A681F-8302-4779-B287-6669AEE975AD}" destId="{C3BC174A-816B-41D0-B951-9BE8DC4CD0A6}" srcOrd="4" destOrd="0" presId="urn:microsoft.com/office/officeart/2005/8/layout/hierarchy2"/>
    <dgm:cxn modelId="{42C67A2B-BBD6-4C27-B89D-E02627E11388}" type="presParOf" srcId="{C3BC174A-816B-41D0-B951-9BE8DC4CD0A6}" destId="{E3EFE893-423E-4BAA-8541-ADDDBC374157}" srcOrd="0" destOrd="0" presId="urn:microsoft.com/office/officeart/2005/8/layout/hierarchy2"/>
    <dgm:cxn modelId="{688321FA-773B-4D5F-9FA5-59FFA22FD3F1}" type="presParOf" srcId="{DE8A681F-8302-4779-B287-6669AEE975AD}" destId="{64764EB8-EBFA-4C4A-9467-CFF04B494FC0}" srcOrd="5" destOrd="0" presId="urn:microsoft.com/office/officeart/2005/8/layout/hierarchy2"/>
    <dgm:cxn modelId="{75BE3612-560A-40AB-8EF9-16AA99D8D45F}" type="presParOf" srcId="{64764EB8-EBFA-4C4A-9467-CFF04B494FC0}" destId="{5430BB24-2D48-488E-8D50-EB3EFD37140E}" srcOrd="0" destOrd="0" presId="urn:microsoft.com/office/officeart/2005/8/layout/hierarchy2"/>
    <dgm:cxn modelId="{C8A0025A-931E-40DD-92E4-1006378CDAC3}" type="presParOf" srcId="{64764EB8-EBFA-4C4A-9467-CFF04B494FC0}" destId="{47BF2790-8813-4B9E-ADAC-213A884AB658}" srcOrd="1" destOrd="0" presId="urn:microsoft.com/office/officeart/2005/8/layout/hierarchy2"/>
    <dgm:cxn modelId="{ED69EA22-2D7C-4176-B869-BF45104B4ABE}" type="presParOf" srcId="{47BF2790-8813-4B9E-ADAC-213A884AB658}" destId="{1F245032-8666-4E7E-B72A-8645B9D8A357}" srcOrd="0" destOrd="0" presId="urn:microsoft.com/office/officeart/2005/8/layout/hierarchy2"/>
    <dgm:cxn modelId="{61850BF4-1483-46A3-9742-BDEB7DDB8390}" type="presParOf" srcId="{1F245032-8666-4E7E-B72A-8645B9D8A357}" destId="{5429FF39-ECDB-4C1B-BE4A-3EC88EA9C164}" srcOrd="0" destOrd="0" presId="urn:microsoft.com/office/officeart/2005/8/layout/hierarchy2"/>
    <dgm:cxn modelId="{491B628E-03FB-45F8-9E00-6284A8DBADB2}" type="presParOf" srcId="{47BF2790-8813-4B9E-ADAC-213A884AB658}" destId="{A15BE7CD-C9EA-41F9-A21F-9861E72E1895}" srcOrd="1" destOrd="0" presId="urn:microsoft.com/office/officeart/2005/8/layout/hierarchy2"/>
    <dgm:cxn modelId="{9FFFE64E-933C-4625-BAC6-5BB9007574D0}" type="presParOf" srcId="{A15BE7CD-C9EA-41F9-A21F-9861E72E1895}" destId="{578D0E4D-B468-457C-B924-B35420191BD1}" srcOrd="0" destOrd="0" presId="urn:microsoft.com/office/officeart/2005/8/layout/hierarchy2"/>
    <dgm:cxn modelId="{1819F311-F34D-49AF-ADB7-AC736EF1F640}" type="presParOf" srcId="{A15BE7CD-C9EA-41F9-A21F-9861E72E1895}" destId="{F3E5B722-B2A2-482A-999A-B4A27818692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52AD9-8BFF-4065-AEEC-00B105084B38}" type="doc">
      <dgm:prSet loTypeId="urn:microsoft.com/office/officeart/2009/3/layout/SubStepProcess" loCatId="process" qsTypeId="urn:microsoft.com/office/officeart/2005/8/quickstyle/simple2" qsCatId="simple" csTypeId="urn:microsoft.com/office/officeart/2005/8/colors/colorful1" csCatId="colorful"/>
      <dgm:spPr/>
      <dgm:t>
        <a:bodyPr/>
        <a:lstStyle/>
        <a:p>
          <a:endParaRPr lang="es-CO"/>
        </a:p>
      </dgm:t>
    </dgm:pt>
    <dgm:pt modelId="{A3BA66AC-E825-4A88-9DCD-5E890AD8580C}">
      <dgm:prSet/>
      <dgm:spPr/>
      <dgm:t>
        <a:bodyPr/>
        <a:lstStyle/>
        <a:p>
          <a:pPr rtl="0"/>
          <a:r>
            <a:rPr lang="es-CO"/>
            <a:t>Sirve cuando se tienen que hacer múltiples revisiones sobre una misma variable</a:t>
          </a:r>
        </a:p>
      </dgm:t>
    </dgm:pt>
    <dgm:pt modelId="{93B887B3-7CF6-406F-A72A-0BC8D8126D5A}" type="parTrans" cxnId="{D53A371E-EAD2-4D0A-A6F7-4B46693490D8}">
      <dgm:prSet/>
      <dgm:spPr/>
      <dgm:t>
        <a:bodyPr/>
        <a:lstStyle/>
        <a:p>
          <a:endParaRPr lang="es-CO"/>
        </a:p>
      </dgm:t>
    </dgm:pt>
    <dgm:pt modelId="{2611233E-FACF-49AD-9849-345AEADE65AD}" type="sibTrans" cxnId="{D53A371E-EAD2-4D0A-A6F7-4B46693490D8}">
      <dgm:prSet/>
      <dgm:spPr/>
      <dgm:t>
        <a:bodyPr/>
        <a:lstStyle/>
        <a:p>
          <a:endParaRPr lang="es-CO"/>
        </a:p>
      </dgm:t>
    </dgm:pt>
    <dgm:pt modelId="{78107E24-01C9-4C0F-AFE1-16EE20820121}">
      <dgm:prSet/>
      <dgm:spPr/>
      <dgm:t>
        <a:bodyPr/>
        <a:lstStyle/>
        <a:p>
          <a:pPr rtl="0"/>
          <a:r>
            <a:rPr lang="es-CO"/>
            <a:t>Aporta claridad en el código – permite reusar código en algunas instrucciones.</a:t>
          </a:r>
        </a:p>
      </dgm:t>
    </dgm:pt>
    <dgm:pt modelId="{0E992439-CABD-47C2-9A4F-BBE1C40FEF8A}" type="parTrans" cxnId="{85443548-1779-42A5-8206-4727F264C8DF}">
      <dgm:prSet/>
      <dgm:spPr/>
      <dgm:t>
        <a:bodyPr/>
        <a:lstStyle/>
        <a:p>
          <a:endParaRPr lang="es-CO"/>
        </a:p>
      </dgm:t>
    </dgm:pt>
    <dgm:pt modelId="{8316F492-3214-40F9-A0C9-83F5492E0534}" type="sibTrans" cxnId="{85443548-1779-42A5-8206-4727F264C8DF}">
      <dgm:prSet/>
      <dgm:spPr/>
      <dgm:t>
        <a:bodyPr/>
        <a:lstStyle/>
        <a:p>
          <a:endParaRPr lang="es-CO"/>
        </a:p>
      </dgm:t>
    </dgm:pt>
    <dgm:pt modelId="{EFEEA163-5E49-4A4D-9EB2-A25551522FF5}" type="pres">
      <dgm:prSet presAssocID="{2ED52AD9-8BFF-4065-AEEC-00B105084B38}" presName="Name0" presStyleCnt="0">
        <dgm:presLayoutVars>
          <dgm:chMax val="7"/>
          <dgm:dir/>
          <dgm:animOne val="branch"/>
        </dgm:presLayoutVars>
      </dgm:prSet>
      <dgm:spPr/>
    </dgm:pt>
    <dgm:pt modelId="{799BDED7-86C1-44AA-8C7C-6C087F3EE7F2}" type="pres">
      <dgm:prSet presAssocID="{A3BA66AC-E825-4A88-9DCD-5E890AD8580C}" presName="parTx1" presStyleLbl="node1" presStyleIdx="0" presStyleCnt="2"/>
      <dgm:spPr/>
    </dgm:pt>
    <dgm:pt modelId="{A66C43B7-422E-4EF3-8455-9303CDF5377A}" type="pres">
      <dgm:prSet presAssocID="{78107E24-01C9-4C0F-AFE1-16EE20820121}" presName="parTx2" presStyleLbl="node1" presStyleIdx="1" presStyleCnt="2"/>
      <dgm:spPr/>
    </dgm:pt>
  </dgm:ptLst>
  <dgm:cxnLst>
    <dgm:cxn modelId="{D53A371E-EAD2-4D0A-A6F7-4B46693490D8}" srcId="{2ED52AD9-8BFF-4065-AEEC-00B105084B38}" destId="{A3BA66AC-E825-4A88-9DCD-5E890AD8580C}" srcOrd="0" destOrd="0" parTransId="{93B887B3-7CF6-406F-A72A-0BC8D8126D5A}" sibTransId="{2611233E-FACF-49AD-9849-345AEADE65AD}"/>
    <dgm:cxn modelId="{A30D2A46-79DC-43A5-844D-A91FA83CAFE9}" type="presOf" srcId="{2ED52AD9-8BFF-4065-AEEC-00B105084B38}" destId="{EFEEA163-5E49-4A4D-9EB2-A25551522FF5}" srcOrd="0" destOrd="0" presId="urn:microsoft.com/office/officeart/2009/3/layout/SubStepProcess"/>
    <dgm:cxn modelId="{85443548-1779-42A5-8206-4727F264C8DF}" srcId="{2ED52AD9-8BFF-4065-AEEC-00B105084B38}" destId="{78107E24-01C9-4C0F-AFE1-16EE20820121}" srcOrd="1" destOrd="0" parTransId="{0E992439-CABD-47C2-9A4F-BBE1C40FEF8A}" sibTransId="{8316F492-3214-40F9-A0C9-83F5492E0534}"/>
    <dgm:cxn modelId="{BF5BF77A-171F-4D68-9DDF-CC43850E73AD}" type="presOf" srcId="{A3BA66AC-E825-4A88-9DCD-5E890AD8580C}" destId="{799BDED7-86C1-44AA-8C7C-6C087F3EE7F2}" srcOrd="0" destOrd="0" presId="urn:microsoft.com/office/officeart/2009/3/layout/SubStepProcess"/>
    <dgm:cxn modelId="{CFF27186-B556-4BEC-8472-995C43652DD6}" type="presOf" srcId="{78107E24-01C9-4C0F-AFE1-16EE20820121}" destId="{A66C43B7-422E-4EF3-8455-9303CDF5377A}" srcOrd="0" destOrd="0" presId="urn:microsoft.com/office/officeart/2009/3/layout/SubStepProcess"/>
    <dgm:cxn modelId="{504F6959-C90A-499B-8D95-03D596DF5471}" type="presParOf" srcId="{EFEEA163-5E49-4A4D-9EB2-A25551522FF5}" destId="{799BDED7-86C1-44AA-8C7C-6C087F3EE7F2}" srcOrd="0" destOrd="0" presId="urn:microsoft.com/office/officeart/2009/3/layout/SubStepProcess"/>
    <dgm:cxn modelId="{E6B81A3C-FFF1-419A-BA53-383D20C922E9}" type="presParOf" srcId="{EFEEA163-5E49-4A4D-9EB2-A25551522FF5}" destId="{A66C43B7-422E-4EF3-8455-9303CDF5377A}" srcOrd="1"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FDD73-38A3-4025-951A-5ED06372EB33}">
      <dsp:nvSpPr>
        <dsp:cNvPr id="0" name=""/>
        <dsp:cNvSpPr/>
      </dsp:nvSpPr>
      <dsp:spPr>
        <a:xfrm>
          <a:off x="271075" y="2499358"/>
          <a:ext cx="1725868" cy="1086578"/>
        </a:xfrm>
        <a:prstGeom prst="roundRect">
          <a:avLst>
            <a:gd name="adj" fmla="val 10000"/>
          </a:avLst>
        </a:prstGeom>
        <a:gradFill rotWithShape="0">
          <a:gsLst>
            <a:gs pos="0">
              <a:schemeClr val="accent3">
                <a:hueOff val="0"/>
                <a:satOff val="0"/>
                <a:lumOff val="0"/>
                <a:alphaOff val="0"/>
                <a:tint val="97000"/>
                <a:satMod val="115000"/>
                <a:lumMod val="114000"/>
              </a:schemeClr>
            </a:gs>
            <a:gs pos="60000">
              <a:schemeClr val="accent3">
                <a:hueOff val="0"/>
                <a:satOff val="0"/>
                <a:lumOff val="0"/>
                <a:alphaOff val="0"/>
                <a:tint val="100000"/>
                <a:shade val="96000"/>
                <a:satMod val="100000"/>
                <a:lumMod val="108000"/>
              </a:schemeClr>
            </a:gs>
            <a:gs pos="100000">
              <a:schemeClr val="accent3">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t>Estructuras de control</a:t>
          </a:r>
        </a:p>
      </dsp:txBody>
      <dsp:txXfrm>
        <a:off x="302900" y="2531183"/>
        <a:ext cx="1662218" cy="1022928"/>
      </dsp:txXfrm>
    </dsp:sp>
    <dsp:sp modelId="{BDBB2EC5-D340-4803-94D0-DA917017963B}">
      <dsp:nvSpPr>
        <dsp:cNvPr id="0" name=""/>
        <dsp:cNvSpPr/>
      </dsp:nvSpPr>
      <dsp:spPr>
        <a:xfrm rot="17840824">
          <a:off x="1531659" y="2258562"/>
          <a:ext cx="1721299" cy="39243"/>
        </a:xfrm>
        <a:custGeom>
          <a:avLst/>
          <a:gdLst/>
          <a:ahLst/>
          <a:cxnLst/>
          <a:rect l="0" t="0" r="0" b="0"/>
          <a:pathLst>
            <a:path>
              <a:moveTo>
                <a:pt x="0" y="19621"/>
              </a:moveTo>
              <a:lnTo>
                <a:pt x="1721299"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CO" sz="600" kern="1200"/>
        </a:p>
      </dsp:txBody>
      <dsp:txXfrm>
        <a:off x="2349276" y="2235151"/>
        <a:ext cx="86064" cy="86064"/>
      </dsp:txXfrm>
    </dsp:sp>
    <dsp:sp modelId="{E566A9AB-A87A-49DE-BDDC-F3D6AE845CA3}">
      <dsp:nvSpPr>
        <dsp:cNvPr id="0" name=""/>
        <dsp:cNvSpPr/>
      </dsp:nvSpPr>
      <dsp:spPr>
        <a:xfrm>
          <a:off x="2787673" y="851777"/>
          <a:ext cx="2647768" cy="1323884"/>
        </a:xfrm>
        <a:prstGeom prst="roundRect">
          <a:avLst>
            <a:gd name="adj" fmla="val 10000"/>
          </a:avLst>
        </a:prstGeom>
        <a:gradFill rotWithShape="0">
          <a:gsLst>
            <a:gs pos="0">
              <a:schemeClr val="accent5">
                <a:hueOff val="0"/>
                <a:satOff val="0"/>
                <a:lumOff val="0"/>
                <a:alphaOff val="0"/>
                <a:tint val="97000"/>
                <a:satMod val="115000"/>
                <a:lumMod val="114000"/>
              </a:schemeClr>
            </a:gs>
            <a:gs pos="60000">
              <a:schemeClr val="accent5">
                <a:hueOff val="0"/>
                <a:satOff val="0"/>
                <a:lumOff val="0"/>
                <a:alphaOff val="0"/>
                <a:tint val="100000"/>
                <a:shade val="96000"/>
                <a:satMod val="100000"/>
                <a:lumMod val="108000"/>
              </a:schemeClr>
            </a:gs>
            <a:gs pos="100000">
              <a:schemeClr val="accent5">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t>Estructuras de secuencia</a:t>
          </a:r>
        </a:p>
      </dsp:txBody>
      <dsp:txXfrm>
        <a:off x="2826448" y="890552"/>
        <a:ext cx="2570218" cy="1246334"/>
      </dsp:txXfrm>
    </dsp:sp>
    <dsp:sp modelId="{8A53DA9E-0496-492F-BBFF-0413ADE7DEF4}">
      <dsp:nvSpPr>
        <dsp:cNvPr id="0" name=""/>
        <dsp:cNvSpPr/>
      </dsp:nvSpPr>
      <dsp:spPr>
        <a:xfrm rot="21563583">
          <a:off x="5435419" y="1489795"/>
          <a:ext cx="812354" cy="39243"/>
        </a:xfrm>
        <a:custGeom>
          <a:avLst/>
          <a:gdLst/>
          <a:ahLst/>
          <a:cxnLst/>
          <a:rect l="0" t="0" r="0" b="0"/>
          <a:pathLst>
            <a:path>
              <a:moveTo>
                <a:pt x="0" y="19621"/>
              </a:moveTo>
              <a:lnTo>
                <a:pt x="812354"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5821287" y="1489108"/>
        <a:ext cx="40617" cy="40617"/>
      </dsp:txXfrm>
    </dsp:sp>
    <dsp:sp modelId="{31BE7364-3CE5-41DD-A1E0-0EC0D1D96D2C}">
      <dsp:nvSpPr>
        <dsp:cNvPr id="0" name=""/>
        <dsp:cNvSpPr/>
      </dsp:nvSpPr>
      <dsp:spPr>
        <a:xfrm>
          <a:off x="6247751" y="843172"/>
          <a:ext cx="2647768" cy="1323884"/>
        </a:xfrm>
        <a:prstGeom prst="roundRect">
          <a:avLst>
            <a:gd name="adj" fmla="val 10000"/>
          </a:avLst>
        </a:prstGeom>
        <a:gradFill rotWithShape="0">
          <a:gsLst>
            <a:gs pos="0">
              <a:schemeClr val="accent6">
                <a:hueOff val="0"/>
                <a:satOff val="0"/>
                <a:lumOff val="0"/>
                <a:alphaOff val="0"/>
                <a:tint val="97000"/>
                <a:satMod val="115000"/>
                <a:lumMod val="114000"/>
              </a:schemeClr>
            </a:gs>
            <a:gs pos="60000">
              <a:schemeClr val="accent6">
                <a:hueOff val="0"/>
                <a:satOff val="0"/>
                <a:lumOff val="0"/>
                <a:alphaOff val="0"/>
                <a:tint val="100000"/>
                <a:shade val="96000"/>
                <a:satMod val="100000"/>
                <a:lumMod val="108000"/>
              </a:schemeClr>
            </a:gs>
            <a:gs pos="100000">
              <a:schemeClr val="accent6">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t>Los programas se ejecutan en el orden en el que se escriben</a:t>
          </a:r>
        </a:p>
      </dsp:txBody>
      <dsp:txXfrm>
        <a:off x="6286526" y="881947"/>
        <a:ext cx="2570218" cy="1246334"/>
      </dsp:txXfrm>
    </dsp:sp>
    <dsp:sp modelId="{4466F425-751C-481B-A2B7-2886412736F0}">
      <dsp:nvSpPr>
        <dsp:cNvPr id="0" name=""/>
        <dsp:cNvSpPr/>
      </dsp:nvSpPr>
      <dsp:spPr>
        <a:xfrm rot="21571913">
          <a:off x="1996930" y="3019795"/>
          <a:ext cx="790755" cy="39243"/>
        </a:xfrm>
        <a:custGeom>
          <a:avLst/>
          <a:gdLst/>
          <a:ahLst/>
          <a:cxnLst/>
          <a:rect l="0" t="0" r="0" b="0"/>
          <a:pathLst>
            <a:path>
              <a:moveTo>
                <a:pt x="0" y="19621"/>
              </a:moveTo>
              <a:lnTo>
                <a:pt x="790755"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372540" y="3019648"/>
        <a:ext cx="39537" cy="39537"/>
      </dsp:txXfrm>
    </dsp:sp>
    <dsp:sp modelId="{6346A2AA-046F-4B95-91F5-6C231EC0903D}">
      <dsp:nvSpPr>
        <dsp:cNvPr id="0" name=""/>
        <dsp:cNvSpPr/>
      </dsp:nvSpPr>
      <dsp:spPr>
        <a:xfrm>
          <a:off x="2787673" y="2374244"/>
          <a:ext cx="2647768" cy="1323884"/>
        </a:xfrm>
        <a:prstGeom prst="roundRect">
          <a:avLst>
            <a:gd name="adj" fmla="val 10000"/>
          </a:avLst>
        </a:prstGeom>
        <a:gradFill rotWithShape="0">
          <a:gsLst>
            <a:gs pos="0">
              <a:schemeClr val="accent5">
                <a:hueOff val="0"/>
                <a:satOff val="0"/>
                <a:lumOff val="0"/>
                <a:alphaOff val="0"/>
                <a:tint val="97000"/>
                <a:satMod val="115000"/>
                <a:lumMod val="114000"/>
              </a:schemeClr>
            </a:gs>
            <a:gs pos="60000">
              <a:schemeClr val="accent5">
                <a:hueOff val="0"/>
                <a:satOff val="0"/>
                <a:lumOff val="0"/>
                <a:alphaOff val="0"/>
                <a:tint val="100000"/>
                <a:shade val="96000"/>
                <a:satMod val="100000"/>
                <a:lumMod val="108000"/>
              </a:schemeClr>
            </a:gs>
            <a:gs pos="100000">
              <a:schemeClr val="accent5">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t>Estructuras de selección</a:t>
          </a:r>
        </a:p>
      </dsp:txBody>
      <dsp:txXfrm>
        <a:off x="2826448" y="2413019"/>
        <a:ext cx="2570218" cy="1246334"/>
      </dsp:txXfrm>
    </dsp:sp>
    <dsp:sp modelId="{0965FE45-050E-4B83-A938-CDC76A3311C7}">
      <dsp:nvSpPr>
        <dsp:cNvPr id="0" name=""/>
        <dsp:cNvSpPr/>
      </dsp:nvSpPr>
      <dsp:spPr>
        <a:xfrm rot="8710">
          <a:off x="5435440" y="3017578"/>
          <a:ext cx="799443" cy="39243"/>
        </a:xfrm>
        <a:custGeom>
          <a:avLst/>
          <a:gdLst/>
          <a:ahLst/>
          <a:cxnLst/>
          <a:rect l="0" t="0" r="0" b="0"/>
          <a:pathLst>
            <a:path>
              <a:moveTo>
                <a:pt x="0" y="19621"/>
              </a:moveTo>
              <a:lnTo>
                <a:pt x="799443"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5815176" y="3017213"/>
        <a:ext cx="39972" cy="39972"/>
      </dsp:txXfrm>
    </dsp:sp>
    <dsp:sp modelId="{DF4349B1-BA92-429C-BFD7-37E47B42AF45}">
      <dsp:nvSpPr>
        <dsp:cNvPr id="0" name=""/>
        <dsp:cNvSpPr/>
      </dsp:nvSpPr>
      <dsp:spPr>
        <a:xfrm>
          <a:off x="6234883" y="2376270"/>
          <a:ext cx="2647768" cy="1323884"/>
        </a:xfrm>
        <a:prstGeom prst="roundRect">
          <a:avLst>
            <a:gd name="adj" fmla="val 10000"/>
          </a:avLst>
        </a:prstGeom>
        <a:gradFill rotWithShape="0">
          <a:gsLst>
            <a:gs pos="0">
              <a:schemeClr val="accent6">
                <a:hueOff val="0"/>
                <a:satOff val="0"/>
                <a:lumOff val="0"/>
                <a:alphaOff val="0"/>
                <a:tint val="97000"/>
                <a:satMod val="115000"/>
                <a:lumMod val="114000"/>
              </a:schemeClr>
            </a:gs>
            <a:gs pos="60000">
              <a:schemeClr val="accent6">
                <a:hueOff val="0"/>
                <a:satOff val="0"/>
                <a:lumOff val="0"/>
                <a:alphaOff val="0"/>
                <a:tint val="100000"/>
                <a:shade val="96000"/>
                <a:satMod val="100000"/>
                <a:lumMod val="108000"/>
              </a:schemeClr>
            </a:gs>
            <a:gs pos="100000">
              <a:schemeClr val="accent6">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err="1"/>
            <a:t>If</a:t>
          </a:r>
          <a:r>
            <a:rPr lang="es-CO" sz="2100" kern="1200" dirty="0"/>
            <a:t>   </a:t>
          </a:r>
          <a:r>
            <a:rPr lang="es-CO" sz="2100" kern="1200" dirty="0" err="1"/>
            <a:t>If</a:t>
          </a:r>
          <a:r>
            <a:rPr lang="es-CO" sz="2100" kern="1200" dirty="0"/>
            <a:t>- </a:t>
          </a:r>
          <a:r>
            <a:rPr lang="es-CO" sz="2100" kern="1200" dirty="0" err="1"/>
            <a:t>else</a:t>
          </a:r>
          <a:r>
            <a:rPr lang="es-CO" sz="2100" kern="1200" dirty="0"/>
            <a:t>   </a:t>
          </a:r>
          <a:r>
            <a:rPr lang="es-CO" sz="2100" kern="1200" dirty="0" err="1"/>
            <a:t>Switch</a:t>
          </a:r>
          <a:endParaRPr lang="es-CO" sz="2100" kern="1200" dirty="0"/>
        </a:p>
      </dsp:txBody>
      <dsp:txXfrm>
        <a:off x="6273658" y="2415045"/>
        <a:ext cx="2570218" cy="1246334"/>
      </dsp:txXfrm>
    </dsp:sp>
    <dsp:sp modelId="{C3BC174A-816B-41D0-B951-9BE8DC4CD0A6}">
      <dsp:nvSpPr>
        <dsp:cNvPr id="0" name=""/>
        <dsp:cNvSpPr/>
      </dsp:nvSpPr>
      <dsp:spPr>
        <a:xfrm rot="3747242">
          <a:off x="1537392" y="3781029"/>
          <a:ext cx="1709832" cy="39243"/>
        </a:xfrm>
        <a:custGeom>
          <a:avLst/>
          <a:gdLst/>
          <a:ahLst/>
          <a:cxnLst/>
          <a:rect l="0" t="0" r="0" b="0"/>
          <a:pathLst>
            <a:path>
              <a:moveTo>
                <a:pt x="0" y="19621"/>
              </a:moveTo>
              <a:lnTo>
                <a:pt x="1709832"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CO" sz="600" kern="1200"/>
        </a:p>
      </dsp:txBody>
      <dsp:txXfrm>
        <a:off x="2349563" y="3757904"/>
        <a:ext cx="85491" cy="85491"/>
      </dsp:txXfrm>
    </dsp:sp>
    <dsp:sp modelId="{5430BB24-2D48-488E-8D50-EB3EFD37140E}">
      <dsp:nvSpPr>
        <dsp:cNvPr id="0" name=""/>
        <dsp:cNvSpPr/>
      </dsp:nvSpPr>
      <dsp:spPr>
        <a:xfrm>
          <a:off x="2787673" y="3896711"/>
          <a:ext cx="2647768" cy="1323884"/>
        </a:xfrm>
        <a:prstGeom prst="roundRect">
          <a:avLst>
            <a:gd name="adj" fmla="val 10000"/>
          </a:avLst>
        </a:prstGeom>
        <a:gradFill rotWithShape="0">
          <a:gsLst>
            <a:gs pos="0">
              <a:schemeClr val="accent5">
                <a:hueOff val="0"/>
                <a:satOff val="0"/>
                <a:lumOff val="0"/>
                <a:alphaOff val="0"/>
                <a:tint val="97000"/>
                <a:satMod val="115000"/>
                <a:lumMod val="114000"/>
              </a:schemeClr>
            </a:gs>
            <a:gs pos="60000">
              <a:schemeClr val="accent5">
                <a:hueOff val="0"/>
                <a:satOff val="0"/>
                <a:lumOff val="0"/>
                <a:alphaOff val="0"/>
                <a:tint val="100000"/>
                <a:shade val="96000"/>
                <a:satMod val="100000"/>
                <a:lumMod val="108000"/>
              </a:schemeClr>
            </a:gs>
            <a:gs pos="100000">
              <a:schemeClr val="accent5">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a:t>Estructuras de repetición</a:t>
          </a:r>
        </a:p>
      </dsp:txBody>
      <dsp:txXfrm>
        <a:off x="2826448" y="3935486"/>
        <a:ext cx="2570218" cy="1246334"/>
      </dsp:txXfrm>
    </dsp:sp>
    <dsp:sp modelId="{1F245032-8666-4E7E-B72A-8645B9D8A357}">
      <dsp:nvSpPr>
        <dsp:cNvPr id="0" name=""/>
        <dsp:cNvSpPr/>
      </dsp:nvSpPr>
      <dsp:spPr>
        <a:xfrm rot="21564420">
          <a:off x="5435420" y="4534895"/>
          <a:ext cx="799483" cy="39243"/>
        </a:xfrm>
        <a:custGeom>
          <a:avLst/>
          <a:gdLst/>
          <a:ahLst/>
          <a:cxnLst/>
          <a:rect l="0" t="0" r="0" b="0"/>
          <a:pathLst>
            <a:path>
              <a:moveTo>
                <a:pt x="0" y="19621"/>
              </a:moveTo>
              <a:lnTo>
                <a:pt x="799483"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5815175" y="4534529"/>
        <a:ext cx="39974" cy="39974"/>
      </dsp:txXfrm>
    </dsp:sp>
    <dsp:sp modelId="{578D0E4D-B468-457C-B924-B35420191BD1}">
      <dsp:nvSpPr>
        <dsp:cNvPr id="0" name=""/>
        <dsp:cNvSpPr/>
      </dsp:nvSpPr>
      <dsp:spPr>
        <a:xfrm>
          <a:off x="6234883" y="3888437"/>
          <a:ext cx="2647768" cy="1323884"/>
        </a:xfrm>
        <a:prstGeom prst="roundRect">
          <a:avLst>
            <a:gd name="adj" fmla="val 10000"/>
          </a:avLst>
        </a:prstGeom>
        <a:gradFill rotWithShape="0">
          <a:gsLst>
            <a:gs pos="0">
              <a:schemeClr val="accent6">
                <a:hueOff val="0"/>
                <a:satOff val="0"/>
                <a:lumOff val="0"/>
                <a:alphaOff val="0"/>
                <a:tint val="97000"/>
                <a:satMod val="115000"/>
                <a:lumMod val="114000"/>
              </a:schemeClr>
            </a:gs>
            <a:gs pos="60000">
              <a:schemeClr val="accent6">
                <a:hueOff val="0"/>
                <a:satOff val="0"/>
                <a:lumOff val="0"/>
                <a:alphaOff val="0"/>
                <a:tint val="100000"/>
                <a:shade val="96000"/>
                <a:satMod val="100000"/>
                <a:lumMod val="108000"/>
              </a:schemeClr>
            </a:gs>
            <a:gs pos="100000">
              <a:schemeClr val="accent6">
                <a:hueOff val="0"/>
                <a:satOff val="0"/>
                <a:lumOff val="0"/>
                <a:alphaOff val="0"/>
                <a:shade val="91000"/>
                <a:satMod val="100000"/>
              </a:schemeClr>
            </a:gs>
          </a:gsLst>
          <a:lin ang="5400000" scaled="0"/>
        </a:gradFill>
        <a:ln>
          <a:noFill/>
        </a:ln>
        <a:effectLst>
          <a:outerShdw blurRad="381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O" sz="2100" kern="1200" dirty="0" err="1"/>
            <a:t>While</a:t>
          </a:r>
          <a:r>
            <a:rPr lang="es-CO" sz="2100" kern="1200" dirty="0"/>
            <a:t>   Do- </a:t>
          </a:r>
          <a:r>
            <a:rPr lang="es-CO" sz="2100" kern="1200" dirty="0" err="1"/>
            <a:t>while</a:t>
          </a:r>
          <a:r>
            <a:rPr lang="es-CO" sz="2100" kern="1200" dirty="0"/>
            <a:t>  </a:t>
          </a:r>
          <a:r>
            <a:rPr lang="es-CO" sz="2100" kern="1200" dirty="0" err="1"/>
            <a:t>For</a:t>
          </a:r>
          <a:endParaRPr lang="es-CO" sz="2100" kern="1200" dirty="0"/>
        </a:p>
      </dsp:txBody>
      <dsp:txXfrm>
        <a:off x="6273658" y="3927212"/>
        <a:ext cx="2570218" cy="1246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BDED7-86C1-44AA-8C7C-6C087F3EE7F2}">
      <dsp:nvSpPr>
        <dsp:cNvPr id="0" name=""/>
        <dsp:cNvSpPr/>
      </dsp:nvSpPr>
      <dsp:spPr>
        <a:xfrm>
          <a:off x="0" y="551321"/>
          <a:ext cx="4114799" cy="4114799"/>
        </a:xfrm>
        <a:prstGeom prst="ellipse">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a:outerShdw blurRad="38100" dist="25400" dir="5400000" rotWithShape="0">
            <a:srgbClr val="000000">
              <a:alpha val="2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rtl="0">
            <a:lnSpc>
              <a:spcPct val="90000"/>
            </a:lnSpc>
            <a:spcBef>
              <a:spcPct val="0"/>
            </a:spcBef>
            <a:spcAft>
              <a:spcPct val="35000"/>
            </a:spcAft>
            <a:buNone/>
          </a:pPr>
          <a:r>
            <a:rPr lang="es-CO" sz="2900" kern="1200"/>
            <a:t>Sirve cuando se tienen que hacer múltiples revisiones sobre una misma variable</a:t>
          </a:r>
        </a:p>
      </dsp:txBody>
      <dsp:txXfrm>
        <a:off x="602598" y="1153919"/>
        <a:ext cx="2909603" cy="2909603"/>
      </dsp:txXfrm>
    </dsp:sp>
    <dsp:sp modelId="{A66C43B7-422E-4EF3-8455-9303CDF5377A}">
      <dsp:nvSpPr>
        <dsp:cNvPr id="0" name=""/>
        <dsp:cNvSpPr/>
      </dsp:nvSpPr>
      <dsp:spPr>
        <a:xfrm>
          <a:off x="4114800" y="551321"/>
          <a:ext cx="4114799" cy="4114799"/>
        </a:xfrm>
        <a:prstGeom prst="ellipse">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a:outerShdw blurRad="38100" dist="25400" dir="5400000" rotWithShape="0">
            <a:srgbClr val="000000">
              <a:alpha val="2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rtl="0">
            <a:lnSpc>
              <a:spcPct val="90000"/>
            </a:lnSpc>
            <a:spcBef>
              <a:spcPct val="0"/>
            </a:spcBef>
            <a:spcAft>
              <a:spcPct val="35000"/>
            </a:spcAft>
            <a:buNone/>
          </a:pPr>
          <a:r>
            <a:rPr lang="es-CO" sz="2900" kern="1200"/>
            <a:t>Aporta claridad en el código – permite reusar código en algunas instrucciones.</a:t>
          </a:r>
        </a:p>
      </dsp:txBody>
      <dsp:txXfrm>
        <a:off x="4717398" y="1153919"/>
        <a:ext cx="2909603" cy="29096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64849-FDB5-4298-A413-9D70FF7B4EB1}" type="datetimeFigureOut">
              <a:rPr lang="es-CO" smtClean="0"/>
              <a:pPr/>
              <a:t>4/02/2020</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E405C-8F13-4C14-8D34-C311A8C5D90E}" type="slidenum">
              <a:rPr lang="es-CO" smtClean="0"/>
              <a:pPr/>
              <a:t>‹#›</a:t>
            </a:fld>
            <a:endParaRPr lang="es-CO"/>
          </a:p>
        </p:txBody>
      </p:sp>
    </p:spTree>
    <p:extLst>
      <p:ext uri="{BB962C8B-B14F-4D97-AF65-F5344CB8AC3E}">
        <p14:creationId xmlns:p14="http://schemas.microsoft.com/office/powerpoint/2010/main" val="238052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a:t>Declaración</a:t>
            </a:r>
            <a:r>
              <a:rPr lang="es-CO" baseline="0" dirty="0"/>
              <a:t> de las variables, definición. Presentar en que casos tienen asignados valores directamente y en que casos primero se declara y luego se le asigna valores. Declaración nombre y tipo. Definición nombre, tipo y valor </a:t>
            </a:r>
            <a:endParaRPr lang="es-CO" dirty="0"/>
          </a:p>
          <a:p>
            <a:endParaRPr lang="es-CO" dirty="0"/>
          </a:p>
          <a:p>
            <a:r>
              <a:rPr lang="es-CO" dirty="0"/>
              <a:t>Variables locales características</a:t>
            </a:r>
          </a:p>
          <a:p>
            <a:r>
              <a:rPr lang="es-CO" dirty="0"/>
              <a:t>En el interior de una función, una variable local no puede ser modificada por ninguna sentencia externa a la función.</a:t>
            </a:r>
          </a:p>
          <a:p>
            <a:r>
              <a:rPr lang="es-CO" dirty="0"/>
              <a:t>2. Los nombres de las variables locales no han de ser Únicos. Dos, tres o más funciones pueden definir variables de nombre Interruptor: Cada variable es distinta y pertenece a la función en que está declarada.</a:t>
            </a:r>
          </a:p>
          <a:p>
            <a:r>
              <a:rPr lang="es-CO" dirty="0"/>
              <a:t>3. Las variables locales de las funciones no existen en memoria hasta que se ejecuta la función. Esta propiedad permite ahorrar memoria, ya que permite que varias funciones compartan la misma memoria para sus variables locales</a:t>
            </a:r>
          </a:p>
          <a:p>
            <a:endParaRPr lang="es-CO" dirty="0"/>
          </a:p>
          <a:p>
            <a:r>
              <a:rPr lang="es-CO" b="1" dirty="0"/>
              <a:t>Variables globales: </a:t>
            </a:r>
            <a:r>
              <a:rPr lang="es-CO" b="0" dirty="0"/>
              <a:t>Las variables globales son variables que se declaran fuera de la función y por defecto (omisión) son visibles a cualquier función, incluyendo </a:t>
            </a:r>
            <a:r>
              <a:rPr lang="es-CO" b="0" dirty="0" err="1"/>
              <a:t>main</a:t>
            </a:r>
            <a:r>
              <a:rPr lang="es-CO" b="0" dirty="0"/>
              <a:t> ( ). Todas las variables locales desaparecen cuando termina su bloque. Una variable global es visible desde el punto en que se define hasta el final del programa (archivo fuente)</a:t>
            </a:r>
          </a:p>
          <a:p>
            <a:endParaRPr lang="es-CO" dirty="0"/>
          </a:p>
          <a:p>
            <a:r>
              <a:rPr lang="es-CO" dirty="0"/>
              <a:t>Método</a:t>
            </a:r>
            <a:r>
              <a:rPr lang="es-CO" baseline="0" dirty="0"/>
              <a:t> principal. Las funciones se crean para hacer con ellas una única tarea</a:t>
            </a:r>
          </a:p>
          <a:p>
            <a:endParaRPr lang="es-CO" baseline="0" dirty="0"/>
          </a:p>
          <a:p>
            <a:r>
              <a:rPr lang="es-CO" dirty="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a:t>Declaración de las funciones. Parte de las funciones. Declaración , cuerpo, retorno, fin</a:t>
            </a:r>
          </a:p>
          <a:p>
            <a:endParaRPr lang="es-CO" dirty="0"/>
          </a:p>
          <a:p>
            <a:endParaRPr lang="es-CO" baseline="0" dirty="0"/>
          </a:p>
          <a:p>
            <a:r>
              <a:rPr lang="es-CO" baseline="0" dirty="0"/>
              <a:t>Orden de las funciones</a:t>
            </a:r>
          </a:p>
          <a:p>
            <a:r>
              <a:rPr lang="es-CO" dirty="0"/>
              <a:t>Nombres</a:t>
            </a:r>
            <a:r>
              <a:rPr lang="es-CO" baseline="0" dirty="0"/>
              <a:t> de funciones y variables que se relacionen con lo que hace cada función.</a:t>
            </a:r>
          </a:p>
          <a:p>
            <a:endParaRPr lang="es-CO" baseline="0" dirty="0"/>
          </a:p>
          <a:p>
            <a:endParaRPr lang="es-CO" baseline="0"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5</a:t>
            </a:fld>
            <a:endParaRPr lang="es-CO"/>
          </a:p>
        </p:txBody>
      </p:sp>
    </p:spTree>
    <p:extLst>
      <p:ext uri="{BB962C8B-B14F-4D97-AF65-F5344CB8AC3E}">
        <p14:creationId xmlns:p14="http://schemas.microsoft.com/office/powerpoint/2010/main" val="243803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a:t>Declaración</a:t>
            </a:r>
            <a:r>
              <a:rPr lang="es-CO" baseline="0" dirty="0"/>
              <a:t> de las variables, definición. Presentar en que casos tienen asignados valores directamente y en que casos primero se declara y luego se le asigna valores. Declaración nombre y tipo. Definición nombre, tipo y valor </a:t>
            </a:r>
            <a:endParaRPr lang="es-CO" dirty="0"/>
          </a:p>
          <a:p>
            <a:endParaRPr lang="es-CO" dirty="0"/>
          </a:p>
          <a:p>
            <a:r>
              <a:rPr lang="es-CO" dirty="0"/>
              <a:t>Variables locales características</a:t>
            </a:r>
          </a:p>
          <a:p>
            <a:r>
              <a:rPr lang="es-CO" dirty="0"/>
              <a:t>En el interior de una función, una variable local no puede ser modificada por ninguna sentencia externa a la función.</a:t>
            </a:r>
          </a:p>
          <a:p>
            <a:r>
              <a:rPr lang="es-CO" dirty="0"/>
              <a:t>2. Los nombres de las variables locales no han de ser Únicos. Dos, tres o más funciones pueden definir variables de nombre Interruptor: Cada variable es distinta y pertenece a la función en que está declarada.</a:t>
            </a:r>
          </a:p>
          <a:p>
            <a:r>
              <a:rPr lang="es-CO" dirty="0"/>
              <a:t>3. Las variables locales de las funciones no existen en memoria hasta que se ejecuta la función. Esta propiedad permite ahorrar memoria, ya que permite que varias funciones compartan la misma memoria para sus variables locales</a:t>
            </a:r>
          </a:p>
          <a:p>
            <a:endParaRPr lang="es-CO" dirty="0"/>
          </a:p>
          <a:p>
            <a:r>
              <a:rPr lang="es-CO" b="1" dirty="0"/>
              <a:t>Variables globales: </a:t>
            </a:r>
            <a:r>
              <a:rPr lang="es-CO" b="0" dirty="0"/>
              <a:t>Las variables globales son variables que se declaran fuera de la función y por defecto (omisión) son visibles a cualquier función, incluyendo </a:t>
            </a:r>
            <a:r>
              <a:rPr lang="es-CO" b="0" dirty="0" err="1"/>
              <a:t>main</a:t>
            </a:r>
            <a:r>
              <a:rPr lang="es-CO" b="0" dirty="0"/>
              <a:t> ( ). Todas las variables locales desaparecen cuando termina su bloque. Una variable global es visible desde el punto en que se define hasta el final del programa (archivo fuente)</a:t>
            </a:r>
          </a:p>
          <a:p>
            <a:endParaRPr lang="es-CO" dirty="0"/>
          </a:p>
          <a:p>
            <a:r>
              <a:rPr lang="es-CO" dirty="0"/>
              <a:t>Método</a:t>
            </a:r>
            <a:r>
              <a:rPr lang="es-CO" baseline="0" dirty="0"/>
              <a:t> principal. Las funciones se crean para hacer con ellas una única tarea</a:t>
            </a:r>
          </a:p>
          <a:p>
            <a:endParaRPr lang="es-CO" baseline="0" dirty="0"/>
          </a:p>
          <a:p>
            <a:r>
              <a:rPr lang="es-CO" dirty="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a:t>Declaración de las funciones. Parte de las funciones. Declaración , cuerpo, retorno, fin</a:t>
            </a:r>
          </a:p>
          <a:p>
            <a:endParaRPr lang="es-CO" dirty="0"/>
          </a:p>
          <a:p>
            <a:endParaRPr lang="es-CO" baseline="0" dirty="0"/>
          </a:p>
          <a:p>
            <a:r>
              <a:rPr lang="es-CO" baseline="0" dirty="0"/>
              <a:t>Orden de las funciones</a:t>
            </a:r>
          </a:p>
          <a:p>
            <a:r>
              <a:rPr lang="es-CO" dirty="0"/>
              <a:t>Nombres</a:t>
            </a:r>
            <a:r>
              <a:rPr lang="es-CO" baseline="0" dirty="0"/>
              <a:t> de funciones y variables que se relacionen con lo que hace cada función.</a:t>
            </a:r>
          </a:p>
          <a:p>
            <a:endParaRPr lang="es-CO" baseline="0" dirty="0"/>
          </a:p>
          <a:p>
            <a:endParaRPr lang="es-CO" baseline="0"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6</a:t>
            </a:fld>
            <a:endParaRPr lang="es-CO"/>
          </a:p>
        </p:txBody>
      </p:sp>
    </p:spTree>
    <p:extLst>
      <p:ext uri="{BB962C8B-B14F-4D97-AF65-F5344CB8AC3E}">
        <p14:creationId xmlns:p14="http://schemas.microsoft.com/office/powerpoint/2010/main" val="862401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a:t>Declaración</a:t>
            </a:r>
            <a:r>
              <a:rPr lang="es-CO" baseline="0" dirty="0"/>
              <a:t> de las variables, definición. Presentar en que casos tienen asignados valores directamente y en que casos primero se declara y luego se le asigna valores. Declaración nombre y tipo. Definición nombre, tipo y valor </a:t>
            </a:r>
            <a:endParaRPr lang="es-CO" dirty="0"/>
          </a:p>
          <a:p>
            <a:endParaRPr lang="es-CO" dirty="0"/>
          </a:p>
          <a:p>
            <a:r>
              <a:rPr lang="es-CO" dirty="0"/>
              <a:t>Variables locales características</a:t>
            </a:r>
          </a:p>
          <a:p>
            <a:r>
              <a:rPr lang="es-CO" dirty="0"/>
              <a:t>En el interior de una función, una variable local no puede ser modificada por ninguna sentencia externa a la función.</a:t>
            </a:r>
          </a:p>
          <a:p>
            <a:r>
              <a:rPr lang="es-CO" dirty="0"/>
              <a:t>2. Los nombres de las variables locales no han de ser Únicos. Dos, tres o más funciones pueden definir variables de nombre Interruptor: Cada variable es distinta y pertenece a la función en que está declarada.</a:t>
            </a:r>
          </a:p>
          <a:p>
            <a:r>
              <a:rPr lang="es-CO" dirty="0"/>
              <a:t>3. Las variables locales de las funciones no existen en memoria hasta que se ejecuta la función. Esta propiedad permite ahorrar memoria, ya que permite que varias funciones compartan la misma memoria para sus variables locales</a:t>
            </a:r>
          </a:p>
          <a:p>
            <a:endParaRPr lang="es-CO" dirty="0"/>
          </a:p>
          <a:p>
            <a:r>
              <a:rPr lang="es-CO" b="1" dirty="0"/>
              <a:t>Variables globales: </a:t>
            </a:r>
            <a:r>
              <a:rPr lang="es-CO" b="0" dirty="0"/>
              <a:t>Las variables globales son variables que se declaran fuera de la función y por defecto (omisión) son visibles a cualquier función, incluyendo </a:t>
            </a:r>
            <a:r>
              <a:rPr lang="es-CO" b="0" dirty="0" err="1"/>
              <a:t>main</a:t>
            </a:r>
            <a:r>
              <a:rPr lang="es-CO" b="0" dirty="0"/>
              <a:t> ( ). Todas las variables locales desaparecen cuando termina su bloque. Una variable global es visible desde el punto en que se define hasta el final del programa (archivo fuente)</a:t>
            </a:r>
          </a:p>
          <a:p>
            <a:endParaRPr lang="es-CO" dirty="0"/>
          </a:p>
          <a:p>
            <a:r>
              <a:rPr lang="es-CO" dirty="0"/>
              <a:t>Método</a:t>
            </a:r>
            <a:r>
              <a:rPr lang="es-CO" baseline="0" dirty="0"/>
              <a:t> principal. Las funciones se crean para hacer con ellas una única tarea</a:t>
            </a:r>
          </a:p>
          <a:p>
            <a:endParaRPr lang="es-CO" baseline="0" dirty="0"/>
          </a:p>
          <a:p>
            <a:r>
              <a:rPr lang="es-CO" dirty="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a:t>Declaración de las funciones. Parte de las funciones. Declaración , cuerpo, retorno, fin</a:t>
            </a:r>
          </a:p>
          <a:p>
            <a:endParaRPr lang="es-CO" dirty="0"/>
          </a:p>
          <a:p>
            <a:endParaRPr lang="es-CO" baseline="0" dirty="0"/>
          </a:p>
          <a:p>
            <a:r>
              <a:rPr lang="es-CO" baseline="0" dirty="0"/>
              <a:t>Orden de las funciones</a:t>
            </a:r>
          </a:p>
          <a:p>
            <a:r>
              <a:rPr lang="es-CO" dirty="0"/>
              <a:t>Nombres</a:t>
            </a:r>
            <a:r>
              <a:rPr lang="es-CO" baseline="0" dirty="0"/>
              <a:t> de funciones y variables que se relacionen con lo que hace cada función.</a:t>
            </a:r>
          </a:p>
          <a:p>
            <a:endParaRPr lang="es-CO" baseline="0" dirty="0"/>
          </a:p>
          <a:p>
            <a:endParaRPr lang="es-CO" baseline="0"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7</a:t>
            </a:fld>
            <a:endParaRPr lang="es-CO"/>
          </a:p>
        </p:txBody>
      </p:sp>
    </p:spTree>
    <p:extLst>
      <p:ext uri="{BB962C8B-B14F-4D97-AF65-F5344CB8AC3E}">
        <p14:creationId xmlns:p14="http://schemas.microsoft.com/office/powerpoint/2010/main" val="140048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a:t>Declaración</a:t>
            </a:r>
            <a:r>
              <a:rPr lang="es-CO" baseline="0" dirty="0"/>
              <a:t> de las variables, definición. Presentar en que casos tienen asignados valores directamente y en que casos primero se declara y luego se le asigna valores. Declaración nombre y tipo. Definición nombre, tipo y valor </a:t>
            </a:r>
            <a:endParaRPr lang="es-CO" dirty="0"/>
          </a:p>
          <a:p>
            <a:endParaRPr lang="es-CO" dirty="0"/>
          </a:p>
          <a:p>
            <a:r>
              <a:rPr lang="es-CO" dirty="0"/>
              <a:t>Variables locales características</a:t>
            </a:r>
          </a:p>
          <a:p>
            <a:r>
              <a:rPr lang="es-CO" dirty="0"/>
              <a:t>En el interior de una función, una variable local no puede ser modificada por ninguna sentencia externa a la función.</a:t>
            </a:r>
          </a:p>
          <a:p>
            <a:r>
              <a:rPr lang="es-CO" dirty="0"/>
              <a:t>2. Los nombres de las variables locales no han de ser Únicos. Dos, tres o más funciones pueden definir variables de nombre Interruptor: Cada variable es distinta y pertenece a la función en que está declarada.</a:t>
            </a:r>
          </a:p>
          <a:p>
            <a:r>
              <a:rPr lang="es-CO" dirty="0"/>
              <a:t>3. Las variables locales de las funciones no existen en memoria hasta que se ejecuta la función. Esta propiedad permite ahorrar memoria, ya que permite que varias funciones compartan la misma memoria para sus variables locales</a:t>
            </a:r>
          </a:p>
          <a:p>
            <a:endParaRPr lang="es-CO" dirty="0"/>
          </a:p>
          <a:p>
            <a:r>
              <a:rPr lang="es-CO" b="1" dirty="0"/>
              <a:t>Variables globales: </a:t>
            </a:r>
            <a:r>
              <a:rPr lang="es-CO" b="0" dirty="0"/>
              <a:t>Las variables globales son variables que se declaran fuera de la función y por defecto (omisión) son visibles a cualquier función, incluyendo </a:t>
            </a:r>
            <a:r>
              <a:rPr lang="es-CO" b="0" dirty="0" err="1"/>
              <a:t>main</a:t>
            </a:r>
            <a:r>
              <a:rPr lang="es-CO" b="0" dirty="0"/>
              <a:t> ( ). Todas las variables locales desaparecen cuando termina su bloque. Una variable global es visible desde el punto en que se define hasta el final del programa (archivo fuente)</a:t>
            </a:r>
          </a:p>
          <a:p>
            <a:endParaRPr lang="es-CO" dirty="0"/>
          </a:p>
          <a:p>
            <a:r>
              <a:rPr lang="es-CO" dirty="0"/>
              <a:t>Método</a:t>
            </a:r>
            <a:r>
              <a:rPr lang="es-CO" baseline="0" dirty="0"/>
              <a:t> principal. Las funciones se crean para hacer con ellas una única tarea</a:t>
            </a:r>
          </a:p>
          <a:p>
            <a:endParaRPr lang="es-CO" baseline="0" dirty="0"/>
          </a:p>
          <a:p>
            <a:r>
              <a:rPr lang="es-CO" dirty="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a:t>Declaración de las funciones. Parte de las funciones. Declaración , cuerpo, retorno, fin</a:t>
            </a:r>
          </a:p>
          <a:p>
            <a:endParaRPr lang="es-CO" dirty="0"/>
          </a:p>
          <a:p>
            <a:endParaRPr lang="es-CO" baseline="0" dirty="0"/>
          </a:p>
          <a:p>
            <a:r>
              <a:rPr lang="es-CO" baseline="0" dirty="0"/>
              <a:t>Orden de las funciones</a:t>
            </a:r>
          </a:p>
          <a:p>
            <a:r>
              <a:rPr lang="es-CO" dirty="0"/>
              <a:t>Nombres</a:t>
            </a:r>
            <a:r>
              <a:rPr lang="es-CO" baseline="0" dirty="0"/>
              <a:t> de funciones y variables que se relacionen con lo que hace cada función.</a:t>
            </a:r>
          </a:p>
          <a:p>
            <a:endParaRPr lang="es-CO" baseline="0" dirty="0"/>
          </a:p>
          <a:p>
            <a:endParaRPr lang="es-CO" baseline="0"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8</a:t>
            </a:fld>
            <a:endParaRPr lang="es-CO"/>
          </a:p>
        </p:txBody>
      </p:sp>
    </p:spTree>
    <p:extLst>
      <p:ext uri="{BB962C8B-B14F-4D97-AF65-F5344CB8AC3E}">
        <p14:creationId xmlns:p14="http://schemas.microsoft.com/office/powerpoint/2010/main" val="272347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err="1"/>
              <a:t>Como.Programar.en.C</a:t>
            </a:r>
            <a:r>
              <a:rPr lang="es-CO" dirty="0"/>
              <a:t>++.WWW.FREELIBROS.COM.pdf. (</a:t>
            </a:r>
            <a:r>
              <a:rPr lang="es-CO" dirty="0" err="1"/>
              <a:t>n.d.</a:t>
            </a:r>
            <a:r>
              <a:rPr lang="es-CO" dirty="0"/>
              <a:t>).</a:t>
            </a:r>
          </a:p>
          <a:p>
            <a:r>
              <a:rPr lang="es-CO" dirty="0"/>
              <a:t>estructuras de control:</a:t>
            </a:r>
          </a:p>
          <a:p>
            <a:r>
              <a:rPr lang="es-CO" dirty="0"/>
              <a:t>estructura de secuencia </a:t>
            </a:r>
          </a:p>
          <a:p>
            <a:r>
              <a:rPr lang="es-CO" dirty="0"/>
              <a:t>estructura de selección</a:t>
            </a:r>
          </a:p>
          <a:p>
            <a:r>
              <a:rPr lang="es-CO" dirty="0"/>
              <a:t>estructura de repetición</a:t>
            </a:r>
          </a:p>
          <a:p>
            <a:br>
              <a:rPr lang="es-CO" dirty="0"/>
            </a:br>
            <a:endParaRPr lang="es-CO" dirty="0"/>
          </a:p>
          <a:p>
            <a:r>
              <a:rPr lang="es-CO" dirty="0"/>
              <a:t>La estructura de secuencia existe por defecto en c </a:t>
            </a:r>
            <a:r>
              <a:rPr lang="es-CO" dirty="0" err="1"/>
              <a:t>pq</a:t>
            </a:r>
            <a:r>
              <a:rPr lang="es-CO" dirty="0"/>
              <a:t> las cosas se ejecutan en orden</a:t>
            </a:r>
          </a:p>
          <a:p>
            <a:br>
              <a:rPr lang="es-CO" dirty="0"/>
            </a:br>
            <a:endParaRPr lang="es-CO" dirty="0"/>
          </a:p>
          <a:p>
            <a:r>
              <a:rPr lang="es-CO" dirty="0"/>
              <a:t>Estructura de selección ( tres tipos=</a:t>
            </a:r>
          </a:p>
          <a:p>
            <a:r>
              <a:rPr lang="es-CO" dirty="0" err="1"/>
              <a:t>If</a:t>
            </a:r>
            <a:r>
              <a:rPr lang="es-CO" dirty="0"/>
              <a:t>: una sola selección</a:t>
            </a:r>
          </a:p>
          <a:p>
            <a:r>
              <a:rPr lang="es-CO" dirty="0" err="1"/>
              <a:t>If</a:t>
            </a:r>
            <a:r>
              <a:rPr lang="es-CO" dirty="0"/>
              <a:t> / </a:t>
            </a:r>
            <a:r>
              <a:rPr lang="es-CO" dirty="0" err="1"/>
              <a:t>else</a:t>
            </a:r>
            <a:r>
              <a:rPr lang="es-CO" dirty="0"/>
              <a:t>: </a:t>
            </a:r>
            <a:r>
              <a:rPr lang="es-CO" dirty="0" err="1"/>
              <a:t>dobleselección</a:t>
            </a:r>
            <a:endParaRPr lang="es-CO" dirty="0"/>
          </a:p>
          <a:p>
            <a:r>
              <a:rPr lang="es-CO" dirty="0" err="1"/>
              <a:t>switch</a:t>
            </a:r>
            <a:r>
              <a:rPr lang="es-CO" dirty="0"/>
              <a:t>: selección múltiple</a:t>
            </a:r>
          </a:p>
          <a:p>
            <a:r>
              <a:rPr lang="es-CO" dirty="0"/>
              <a:t>Estructuras de repetición</a:t>
            </a:r>
          </a:p>
          <a:p>
            <a:r>
              <a:rPr lang="es-CO" dirty="0" err="1"/>
              <a:t>While</a:t>
            </a:r>
            <a:endParaRPr lang="es-CO" dirty="0"/>
          </a:p>
          <a:p>
            <a:r>
              <a:rPr lang="es-CO" dirty="0"/>
              <a:t>do/</a:t>
            </a:r>
            <a:r>
              <a:rPr lang="es-CO" dirty="0" err="1"/>
              <a:t>While</a:t>
            </a:r>
            <a:endParaRPr lang="es-CO" dirty="0"/>
          </a:p>
          <a:p>
            <a:r>
              <a:rPr lang="es-CO" dirty="0" err="1"/>
              <a:t>For</a:t>
            </a:r>
            <a:endParaRPr lang="es-CO" dirty="0"/>
          </a:p>
          <a:p>
            <a:br>
              <a:rPr lang="es-CO" dirty="0"/>
            </a:br>
            <a:endParaRPr lang="es-CO" dirty="0"/>
          </a:p>
          <a:p>
            <a:r>
              <a:rPr lang="es-CO" dirty="0"/>
              <a:t>Estructura de selección con operador ternario: </a:t>
            </a:r>
            <a:r>
              <a:rPr lang="es-CO" dirty="0" err="1"/>
              <a:t>condición?valor</a:t>
            </a:r>
            <a:r>
              <a:rPr lang="es-CO" dirty="0"/>
              <a:t> </a:t>
            </a:r>
            <a:r>
              <a:rPr lang="es-CO" dirty="0" err="1"/>
              <a:t>verdadero:valor</a:t>
            </a:r>
            <a:r>
              <a:rPr lang="es-CO" dirty="0"/>
              <a:t> falso</a:t>
            </a:r>
          </a:p>
          <a:p>
            <a:r>
              <a:rPr lang="es-CO" dirty="0"/>
              <a:t>Anidación de estructuras de control</a:t>
            </a:r>
          </a:p>
          <a:p>
            <a:r>
              <a:rPr lang="es-CO" dirty="0" err="1"/>
              <a:t>if</a:t>
            </a:r>
            <a:endParaRPr lang="es-CO" dirty="0"/>
          </a:p>
          <a:p>
            <a:r>
              <a:rPr lang="es-CO" dirty="0" err="1"/>
              <a:t>if</a:t>
            </a:r>
            <a:r>
              <a:rPr lang="es-CO" dirty="0"/>
              <a:t> </a:t>
            </a:r>
          </a:p>
          <a:p>
            <a:r>
              <a:rPr lang="es-CO" dirty="0" err="1"/>
              <a:t>if</a:t>
            </a:r>
            <a:endParaRPr lang="es-CO" dirty="0"/>
          </a:p>
          <a:p>
            <a:r>
              <a:rPr lang="es-CO" dirty="0" err="1"/>
              <a:t>else</a:t>
            </a:r>
            <a:endParaRPr lang="es-CO" dirty="0"/>
          </a:p>
          <a:p>
            <a:r>
              <a:rPr lang="es-CO" dirty="0" err="1"/>
              <a:t>else</a:t>
            </a:r>
            <a:endParaRPr lang="es-CO" dirty="0"/>
          </a:p>
          <a:p>
            <a:r>
              <a:rPr lang="es-CO" dirty="0" err="1"/>
              <a:t>else</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22</a:t>
            </a:fld>
            <a:endParaRPr lang="es-CO"/>
          </a:p>
        </p:txBody>
      </p:sp>
    </p:spTree>
    <p:extLst>
      <p:ext uri="{BB962C8B-B14F-4D97-AF65-F5344CB8AC3E}">
        <p14:creationId xmlns:p14="http://schemas.microsoft.com/office/powerpoint/2010/main" val="2634516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8" name="7 Rectángulo"/>
          <p:cNvSpPr/>
          <p:nvPr userDrawn="1"/>
        </p:nvSpPr>
        <p:spPr>
          <a:xfrm>
            <a:off x="-29126" y="0"/>
            <a:ext cx="9144000" cy="69269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sz="3200" dirty="0">
              <a:solidFill>
                <a:schemeClr val="tx1">
                  <a:lumMod val="95000"/>
                  <a:lumOff val="5000"/>
                </a:schemeClr>
              </a:solidFill>
            </a:endParaRPr>
          </a:p>
        </p:txBody>
      </p:sp>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pic>
        <p:nvPicPr>
          <p:cNvPr id="7"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7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908720"/>
            <a:ext cx="8229600" cy="521744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pic>
        <p:nvPicPr>
          <p:cNvPr id="9"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
        <p:nvSpPr>
          <p:cNvPr id="10" name="4 Marcador de pie de página"/>
          <p:cNvSpPr>
            <a:spLocks noGrp="1"/>
          </p:cNvSpPr>
          <p:nvPr>
            <p:ph type="ftr" sz="quarter" idx="11"/>
          </p:nvPr>
        </p:nvSpPr>
        <p:spPr>
          <a:xfrm>
            <a:off x="2411760" y="6492875"/>
            <a:ext cx="4608512" cy="365125"/>
          </a:xfrm>
          <a:prstGeom prst="rect">
            <a:avLst/>
          </a:prstGeom>
        </p:spPr>
        <p:txBody>
          <a:bodyPr/>
          <a:lstStyle>
            <a:lvl1pPr>
              <a:defRPr sz="1600" b="1">
                <a:solidFill>
                  <a:schemeClr val="tx1"/>
                </a:solidFill>
              </a:defRPr>
            </a:lvl1pPr>
          </a:lstStyle>
          <a:p>
            <a:endParaRPr lang="es-CO" dirty="0"/>
          </a:p>
        </p:txBody>
      </p:sp>
      <p:sp>
        <p:nvSpPr>
          <p:cNvPr id="11"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sp>
        <p:nvSpPr>
          <p:cNvPr id="2" name="1 Título"/>
          <p:cNvSpPr>
            <a:spLocks noGrp="1"/>
          </p:cNvSpPr>
          <p:nvPr>
            <p:ph type="title" hasCustomPrompt="1"/>
          </p:nvPr>
        </p:nvSpPr>
        <p:spPr>
          <a:xfrm>
            <a:off x="-5680" y="-11324"/>
            <a:ext cx="9144000" cy="796950"/>
          </a:xfrm>
        </p:spPr>
        <p:style>
          <a:lnRef idx="1">
            <a:schemeClr val="accent5"/>
          </a:lnRef>
          <a:fillRef idx="3">
            <a:schemeClr val="accent5"/>
          </a:fillRef>
          <a:effectRef idx="2">
            <a:schemeClr val="accent5"/>
          </a:effectRef>
          <a:fontRef idx="none"/>
        </p:style>
        <p:txBody>
          <a:bodyPr>
            <a:noAutofit/>
          </a:bodyPr>
          <a:lstStyle>
            <a:lvl1pPr>
              <a:defRPr sz="3200" b="1">
                <a:solidFill>
                  <a:schemeClr val="bg1"/>
                </a:solidFill>
              </a:defRPr>
            </a:lvl1pPr>
          </a:lstStyle>
          <a:p>
            <a:r>
              <a:rPr lang="es-ES" dirty="0"/>
              <a:t>de título del </a:t>
            </a:r>
            <a:r>
              <a:rPr lang="es-ES" dirty="0" err="1"/>
              <a:t>patrónHaga</a:t>
            </a:r>
            <a:r>
              <a:rPr lang="es-ES" dirty="0"/>
              <a:t> clic para modificar el estilo </a:t>
            </a:r>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4" name="3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4/02/2020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22F2-EA04-4B03-8A20-CFDE6BC87E1C}" type="datetimeFigureOut">
              <a:rPr lang="es-CO" smtClean="0"/>
              <a:pPr/>
              <a:t>4/02/2020</a:t>
            </a:fld>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5B30C-86F8-49BD-820E-4721741473E2}"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772400" cy="1470025"/>
          </a:xfrm>
        </p:spPr>
        <p:txBody>
          <a:bodyPr/>
          <a:lstStyle/>
          <a:p>
            <a:r>
              <a:rPr lang="es-CO" b="1" dirty="0"/>
              <a:t>Técnicas y prácticas de programación</a:t>
            </a:r>
          </a:p>
        </p:txBody>
      </p:sp>
      <p:sp>
        <p:nvSpPr>
          <p:cNvPr id="3" name="2 Subtítulo"/>
          <p:cNvSpPr>
            <a:spLocks noGrp="1"/>
          </p:cNvSpPr>
          <p:nvPr>
            <p:ph type="subTitle" idx="1"/>
          </p:nvPr>
        </p:nvSpPr>
        <p:spPr>
          <a:xfrm>
            <a:off x="1403648" y="3429000"/>
            <a:ext cx="6400800" cy="648072"/>
          </a:xfrm>
        </p:spPr>
        <p:txBody>
          <a:bodyPr/>
          <a:lstStyle/>
          <a:p>
            <a:r>
              <a:rPr lang="es-CO" dirty="0"/>
              <a:t>Luisa Fernanda Rincón Pérez</a:t>
            </a:r>
          </a:p>
        </p:txBody>
      </p:sp>
    </p:spTree>
    <p:extLst>
      <p:ext uri="{BB962C8B-B14F-4D97-AF65-F5344CB8AC3E}">
        <p14:creationId xmlns:p14="http://schemas.microsoft.com/office/powerpoint/2010/main" val="166878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Procedimientos en C</a:t>
            </a:r>
          </a:p>
        </p:txBody>
      </p:sp>
      <p:sp>
        <p:nvSpPr>
          <p:cNvPr id="3" name="2 Marcador de contenido"/>
          <p:cNvSpPr>
            <a:spLocks noGrp="1"/>
          </p:cNvSpPr>
          <p:nvPr>
            <p:ph idx="1"/>
          </p:nvPr>
        </p:nvSpPr>
        <p:spPr>
          <a:xfrm>
            <a:off x="467544" y="980728"/>
            <a:ext cx="8229600" cy="2160240"/>
          </a:xfrm>
        </p:spPr>
        <p:txBody>
          <a:bodyPr>
            <a:noAutofit/>
          </a:bodyPr>
          <a:lstStyle/>
          <a:p>
            <a:pPr>
              <a:buNone/>
            </a:pPr>
            <a:r>
              <a:rPr lang="es-CO" sz="4000" dirty="0"/>
              <a:t>Para definir un procedimiento se indica en el prototipo de la función que el </a:t>
            </a:r>
            <a:r>
              <a:rPr lang="es-CO" sz="4000" b="1" dirty="0"/>
              <a:t>tipo de retorno es </a:t>
            </a:r>
            <a:r>
              <a:rPr lang="es-CO" sz="4000" dirty="0" err="1">
                <a:solidFill>
                  <a:srgbClr val="0070C0"/>
                </a:solidFill>
              </a:rPr>
              <a:t>void</a:t>
            </a:r>
            <a:r>
              <a:rPr lang="es-CO" sz="4000" dirty="0">
                <a:solidFill>
                  <a:srgbClr val="0070C0"/>
                </a:solidFill>
              </a:rPr>
              <a:t>.</a:t>
            </a:r>
            <a:endParaRPr lang="es-CO" sz="4000" b="1" dirty="0">
              <a:solidFill>
                <a:schemeClr val="accent6">
                  <a:lumMod val="75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4412" b="70032"/>
          <a:stretch/>
        </p:blipFill>
        <p:spPr bwMode="auto">
          <a:xfrm>
            <a:off x="2771800" y="3645024"/>
            <a:ext cx="3672408" cy="5923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13" b="63097"/>
          <a:stretch/>
        </p:blipFill>
        <p:spPr bwMode="auto">
          <a:xfrm>
            <a:off x="48736" y="4741404"/>
            <a:ext cx="9067216" cy="4945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37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2. Operadores en C </a:t>
            </a:r>
          </a:p>
        </p:txBody>
      </p:sp>
      <p:sp>
        <p:nvSpPr>
          <p:cNvPr id="3" name="2 Marcador de contenido"/>
          <p:cNvSpPr>
            <a:spLocks noGrp="1"/>
          </p:cNvSpPr>
          <p:nvPr>
            <p:ph idx="1"/>
          </p:nvPr>
        </p:nvSpPr>
        <p:spPr>
          <a:xfrm>
            <a:off x="580528" y="1052736"/>
            <a:ext cx="8229600" cy="676672"/>
          </a:xfrm>
        </p:spPr>
        <p:style>
          <a:lnRef idx="0">
            <a:schemeClr val="accent6"/>
          </a:lnRef>
          <a:fillRef idx="3">
            <a:schemeClr val="accent6"/>
          </a:fillRef>
          <a:effectRef idx="3">
            <a:schemeClr val="accent6"/>
          </a:effectRef>
          <a:fontRef idx="minor">
            <a:schemeClr val="lt1"/>
          </a:fontRef>
        </p:style>
        <p:txBody>
          <a:bodyPr/>
          <a:lstStyle/>
          <a:p>
            <a:pPr algn="ctr">
              <a:buNone/>
            </a:pPr>
            <a:r>
              <a:rPr lang="es-CO" dirty="0"/>
              <a:t>Aritméticos</a:t>
            </a:r>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11</a:t>
            </a:fld>
            <a:endParaRPr lang="es-CO"/>
          </a:p>
        </p:txBody>
      </p:sp>
      <p:sp>
        <p:nvSpPr>
          <p:cNvPr id="6" name="5 CuadroTexto"/>
          <p:cNvSpPr txBox="1"/>
          <p:nvPr/>
        </p:nvSpPr>
        <p:spPr>
          <a:xfrm>
            <a:off x="590872" y="1729407"/>
            <a:ext cx="820891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3200" dirty="0"/>
              <a:t>+, -, *, / , %</a:t>
            </a:r>
          </a:p>
        </p:txBody>
      </p:sp>
      <p:sp>
        <p:nvSpPr>
          <p:cNvPr id="7" name="2 Marcador de contenido"/>
          <p:cNvSpPr txBox="1">
            <a:spLocks/>
          </p:cNvSpPr>
          <p:nvPr/>
        </p:nvSpPr>
        <p:spPr>
          <a:xfrm>
            <a:off x="590872" y="2628201"/>
            <a:ext cx="8229600" cy="67667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Booleanos</a:t>
            </a:r>
            <a:endParaRPr kumimoji="0" lang="es-CO"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7 CuadroTexto"/>
          <p:cNvSpPr txBox="1"/>
          <p:nvPr/>
        </p:nvSpPr>
        <p:spPr>
          <a:xfrm>
            <a:off x="601216" y="3304872"/>
            <a:ext cx="820891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3200" dirty="0"/>
              <a:t>&gt;,&lt; , ==, !=,</a:t>
            </a:r>
            <a:r>
              <a:rPr lang="en-US" sz="3200" dirty="0"/>
              <a:t>&gt;</a:t>
            </a:r>
            <a:r>
              <a:rPr lang="es-CO" sz="3200" dirty="0"/>
              <a:t>=, &lt;=</a:t>
            </a:r>
          </a:p>
        </p:txBody>
      </p:sp>
      <p:sp>
        <p:nvSpPr>
          <p:cNvPr id="9" name="2 Marcador de contenido"/>
          <p:cNvSpPr txBox="1">
            <a:spLocks/>
          </p:cNvSpPr>
          <p:nvPr/>
        </p:nvSpPr>
        <p:spPr>
          <a:xfrm>
            <a:off x="518864" y="4212377"/>
            <a:ext cx="8229600" cy="67667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Lógicos</a:t>
            </a:r>
            <a:endParaRPr kumimoji="0" lang="es-CO"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9 CuadroTexto"/>
          <p:cNvSpPr txBox="1"/>
          <p:nvPr/>
        </p:nvSpPr>
        <p:spPr>
          <a:xfrm>
            <a:off x="529208" y="4889048"/>
            <a:ext cx="820891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3200" dirty="0"/>
              <a:t>&amp;&amp;, ||, !</a:t>
            </a:r>
          </a:p>
        </p:txBody>
      </p:sp>
    </p:spTree>
    <p:extLst>
      <p:ext uri="{BB962C8B-B14F-4D97-AF65-F5344CB8AC3E}">
        <p14:creationId xmlns:p14="http://schemas.microsoft.com/office/powerpoint/2010/main" val="352246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519245" y="5099410"/>
            <a:ext cx="8229600" cy="464915"/>
          </a:xfrm>
        </p:spPr>
        <p:txBody>
          <a:bodyPr>
            <a:normAutofit fontScale="92500" lnSpcReduction="20000"/>
          </a:bodyPr>
          <a:lstStyle/>
          <a:p>
            <a:pPr marL="0" indent="0" algn="ctr">
              <a:buNone/>
            </a:pPr>
            <a:r>
              <a:rPr lang="es-CO" b="1" dirty="0"/>
              <a:t>Tomado de </a:t>
            </a:r>
            <a:r>
              <a:rPr lang="es-CO" b="1" dirty="0" err="1"/>
              <a:t>How</a:t>
            </a:r>
            <a:r>
              <a:rPr lang="es-CO" b="1" dirty="0"/>
              <a:t> to </a:t>
            </a:r>
            <a:r>
              <a:rPr lang="es-CO" b="1" dirty="0" err="1"/>
              <a:t>program</a:t>
            </a:r>
            <a:r>
              <a:rPr lang="es-CO" b="1" dirty="0"/>
              <a:t> in C. </a:t>
            </a:r>
            <a:r>
              <a:rPr lang="es-CO" b="1" dirty="0" err="1"/>
              <a:t>Pg</a:t>
            </a:r>
            <a:r>
              <a:rPr lang="es-CO" b="1" dirty="0"/>
              <a:t> 38</a:t>
            </a:r>
          </a:p>
        </p:txBody>
      </p:sp>
      <p:sp>
        <p:nvSpPr>
          <p:cNvPr id="3" name="Título 2"/>
          <p:cNvSpPr>
            <a:spLocks noGrp="1"/>
          </p:cNvSpPr>
          <p:nvPr>
            <p:ph type="title"/>
          </p:nvPr>
        </p:nvSpPr>
        <p:spPr/>
        <p:txBody>
          <a:bodyPr/>
          <a:lstStyle/>
          <a:p>
            <a:r>
              <a:rPr lang="es-CO" dirty="0"/>
              <a:t>Ejemplo de operadores aritméticos</a:t>
            </a:r>
          </a:p>
        </p:txBody>
      </p:sp>
      <p:pic>
        <p:nvPicPr>
          <p:cNvPr id="4" name="Imagen 3"/>
          <p:cNvPicPr>
            <a:picLocks noChangeAspect="1"/>
          </p:cNvPicPr>
          <p:nvPr/>
        </p:nvPicPr>
        <p:blipFill>
          <a:blip r:embed="rId2"/>
          <a:stretch>
            <a:fillRect/>
          </a:stretch>
        </p:blipFill>
        <p:spPr>
          <a:xfrm>
            <a:off x="163803" y="980728"/>
            <a:ext cx="8940485" cy="3888432"/>
          </a:xfrm>
          <a:prstGeom prst="rect">
            <a:avLst/>
          </a:prstGeom>
        </p:spPr>
      </p:pic>
    </p:spTree>
    <p:extLst>
      <p:ext uri="{BB962C8B-B14F-4D97-AF65-F5344CB8AC3E}">
        <p14:creationId xmlns:p14="http://schemas.microsoft.com/office/powerpoint/2010/main" val="65897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2400" dirty="0"/>
              <a:t>Recordando los operadores lógicos</a:t>
            </a:r>
            <a:br>
              <a:rPr lang="es-CO" sz="2400" dirty="0"/>
            </a:br>
            <a:r>
              <a:rPr lang="es-CO" sz="2400" dirty="0"/>
              <a:t>¿Qué valor da estas operaciones?</a:t>
            </a:r>
          </a:p>
        </p:txBody>
      </p:sp>
      <p:sp>
        <p:nvSpPr>
          <p:cNvPr id="3" name="2 Marcador de contenido"/>
          <p:cNvSpPr>
            <a:spLocks noGrp="1"/>
          </p:cNvSpPr>
          <p:nvPr>
            <p:ph idx="1"/>
          </p:nvPr>
        </p:nvSpPr>
        <p:spPr>
          <a:xfrm>
            <a:off x="457200" y="836713"/>
            <a:ext cx="8229600" cy="1224136"/>
          </a:xfrm>
        </p:spPr>
        <p:txBody>
          <a:bodyPr>
            <a:normAutofit/>
          </a:bodyPr>
          <a:lstStyle/>
          <a:p>
            <a:pPr algn="ctr">
              <a:buNone/>
            </a:pPr>
            <a:r>
              <a:rPr lang="es-CO" sz="6000" dirty="0"/>
              <a:t>!(1 &amp;&amp;  !(1 || 0))</a:t>
            </a:r>
          </a:p>
        </p:txBody>
      </p:sp>
      <p:sp>
        <p:nvSpPr>
          <p:cNvPr id="5" name="2 Marcador de contenido"/>
          <p:cNvSpPr txBox="1">
            <a:spLocks/>
          </p:cNvSpPr>
          <p:nvPr/>
        </p:nvSpPr>
        <p:spPr>
          <a:xfrm>
            <a:off x="518864" y="2636912"/>
            <a:ext cx="8229600" cy="1224136"/>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6000" b="0" i="0" u="none" strike="noStrike" kern="1200" cap="none" spc="0" normalizeH="0" baseline="0" noProof="0" dirty="0">
                <a:ln>
                  <a:noFill/>
                </a:ln>
                <a:solidFill>
                  <a:schemeClr val="tx1"/>
                </a:solidFill>
                <a:effectLst/>
                <a:uLnTx/>
                <a:uFillTx/>
                <a:latin typeface="+mn-lt"/>
                <a:ea typeface="+mn-ea"/>
                <a:cs typeface="+mn-cs"/>
              </a:rPr>
              <a:t>(1 &amp;&amp;  !(1 || 0))</a:t>
            </a:r>
          </a:p>
        </p:txBody>
      </p:sp>
      <p:sp>
        <p:nvSpPr>
          <p:cNvPr id="6" name="5 CuadroTexto"/>
          <p:cNvSpPr txBox="1"/>
          <p:nvPr/>
        </p:nvSpPr>
        <p:spPr>
          <a:xfrm>
            <a:off x="4427984" y="1772816"/>
            <a:ext cx="2586670" cy="646331"/>
          </a:xfrm>
          <a:prstGeom prst="rect">
            <a:avLst/>
          </a:prstGeom>
          <a:noFill/>
        </p:spPr>
        <p:txBody>
          <a:bodyPr wrap="none" rtlCol="0">
            <a:spAutoFit/>
          </a:bodyPr>
          <a:lstStyle/>
          <a:p>
            <a:r>
              <a:rPr lang="es-CO" sz="3600" b="1" dirty="0">
                <a:solidFill>
                  <a:srgbClr val="FF0000"/>
                </a:solidFill>
              </a:rPr>
              <a:t>VERDADERO</a:t>
            </a:r>
          </a:p>
        </p:txBody>
      </p:sp>
      <p:sp>
        <p:nvSpPr>
          <p:cNvPr id="7" name="6 CuadroTexto"/>
          <p:cNvSpPr txBox="1"/>
          <p:nvPr/>
        </p:nvSpPr>
        <p:spPr>
          <a:xfrm>
            <a:off x="4577618" y="3574757"/>
            <a:ext cx="1376787" cy="646331"/>
          </a:xfrm>
          <a:prstGeom prst="rect">
            <a:avLst/>
          </a:prstGeom>
          <a:noFill/>
        </p:spPr>
        <p:txBody>
          <a:bodyPr wrap="none" rtlCol="0">
            <a:spAutoFit/>
          </a:bodyPr>
          <a:lstStyle/>
          <a:p>
            <a:r>
              <a:rPr lang="es-CO" sz="3600" b="1" dirty="0">
                <a:solidFill>
                  <a:srgbClr val="FF0000"/>
                </a:solidFill>
              </a:rPr>
              <a:t>FALSO</a:t>
            </a:r>
          </a:p>
        </p:txBody>
      </p:sp>
      <p:sp>
        <p:nvSpPr>
          <p:cNvPr id="8" name="2 Marcador de contenido"/>
          <p:cNvSpPr txBox="1">
            <a:spLocks/>
          </p:cNvSpPr>
          <p:nvPr/>
        </p:nvSpPr>
        <p:spPr>
          <a:xfrm>
            <a:off x="539552" y="4581128"/>
            <a:ext cx="8229600" cy="1224136"/>
          </a:xfrm>
          <a:prstGeom prst="rect">
            <a:avLst/>
          </a:prstGeom>
        </p:spPr>
        <p:txBody>
          <a:bodyPr vert="horz" lIns="91440" tIns="45720" rIns="91440" bIns="45720" rtlCol="0">
            <a:normAutofit fontScale="85000"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6000" b="0" i="0" u="none" strike="noStrike" kern="1200" cap="none" spc="0" normalizeH="0" baseline="0" noProof="0" dirty="0">
                <a:ln>
                  <a:noFill/>
                </a:ln>
                <a:solidFill>
                  <a:schemeClr val="tx1"/>
                </a:solidFill>
                <a:effectLst/>
                <a:uLnTx/>
                <a:uFillTx/>
                <a:latin typeface="+mn-lt"/>
                <a:ea typeface="+mn-ea"/>
                <a:cs typeface="+mn-cs"/>
              </a:rPr>
              <a:t>!(1 &amp;&amp;  !(!1 || !0)) &amp;&amp; (!0)</a:t>
            </a:r>
          </a:p>
        </p:txBody>
      </p:sp>
      <p:sp>
        <p:nvSpPr>
          <p:cNvPr id="9" name="8 CuadroTexto"/>
          <p:cNvSpPr txBox="1"/>
          <p:nvPr/>
        </p:nvSpPr>
        <p:spPr>
          <a:xfrm>
            <a:off x="4644008" y="5589240"/>
            <a:ext cx="2586670" cy="646331"/>
          </a:xfrm>
          <a:prstGeom prst="rect">
            <a:avLst/>
          </a:prstGeom>
          <a:noFill/>
        </p:spPr>
        <p:txBody>
          <a:bodyPr wrap="none" rtlCol="0">
            <a:spAutoFit/>
          </a:bodyPr>
          <a:lstStyle/>
          <a:p>
            <a:r>
              <a:rPr lang="es-CO" sz="3600" b="1" dirty="0">
                <a:solidFill>
                  <a:srgbClr val="FF0000"/>
                </a:solidFill>
              </a:rPr>
              <a:t>VERDADERO</a:t>
            </a:r>
          </a:p>
        </p:txBody>
      </p:sp>
      <p:sp>
        <p:nvSpPr>
          <p:cNvPr id="4" name="3 Rectángulo"/>
          <p:cNvSpPr/>
          <p:nvPr/>
        </p:nvSpPr>
        <p:spPr>
          <a:xfrm>
            <a:off x="2196553" y="5560115"/>
            <a:ext cx="2376264" cy="129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1: Verdadero</a:t>
            </a:r>
          </a:p>
          <a:p>
            <a:pPr algn="ctr"/>
            <a:r>
              <a:rPr lang="es-CO" sz="2400" dirty="0"/>
              <a:t>0: Falso</a:t>
            </a:r>
          </a:p>
        </p:txBody>
      </p:sp>
    </p:spTree>
    <p:extLst>
      <p:ext uri="{BB962C8B-B14F-4D97-AF65-F5344CB8AC3E}">
        <p14:creationId xmlns:p14="http://schemas.microsoft.com/office/powerpoint/2010/main" val="365379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90"/>
                                          </p:val>
                                        </p:tav>
                                        <p:tav tm="100000">
                                          <p:val>
                                            <p:fltVal val="0"/>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145">
                                          <p:stCondLst>
                                            <p:cond delay="0"/>
                                          </p:stCondLst>
                                        </p:cTn>
                                        <p:tgtEl>
                                          <p:spTgt spid="9"/>
                                        </p:tgtEl>
                                      </p:cBhvr>
                                    </p:animEffect>
                                    <p:anim calcmode="lin" valueType="num">
                                      <p:cBhvr>
                                        <p:cTn id="21" dur="456"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2" dur="16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3" dur="166" tmFilter="0, 0; 0.125,0.2665; 0.25,0.4; 0.375,0.465; 0.5,0.5;  0.625,0.535; 0.75,0.6; 0.875,0.7335; 1,1">
                                          <p:stCondLst>
                                            <p:cond delay="166"/>
                                          </p:stCondLst>
                                        </p:cTn>
                                        <p:tgtEl>
                                          <p:spTgt spid="9"/>
                                        </p:tgtEl>
                                        <p:attrNameLst>
                                          <p:attrName>ppt_y</p:attrName>
                                        </p:attrNameLst>
                                      </p:cBhvr>
                                      <p:tavLst>
                                        <p:tav tm="0" fmla="#ppt_y-sin(pi*$)/9">
                                          <p:val>
                                            <p:fltVal val="0"/>
                                          </p:val>
                                        </p:tav>
                                        <p:tav tm="100000">
                                          <p:val>
                                            <p:fltVal val="1"/>
                                          </p:val>
                                        </p:tav>
                                      </p:tavLst>
                                    </p:anim>
                                    <p:anim calcmode="lin" valueType="num">
                                      <p:cBhvr>
                                        <p:cTn id="24" dur="83" tmFilter="0, 0; 0.125,0.2665; 0.25,0.4; 0.375,0.465; 0.5,0.5;  0.625,0.535; 0.75,0.6; 0.875,0.7335; 1,1">
                                          <p:stCondLst>
                                            <p:cond delay="331"/>
                                          </p:stCondLst>
                                        </p:cTn>
                                        <p:tgtEl>
                                          <p:spTgt spid="9"/>
                                        </p:tgtEl>
                                        <p:attrNameLst>
                                          <p:attrName>ppt_y</p:attrName>
                                        </p:attrNameLst>
                                      </p:cBhvr>
                                      <p:tavLst>
                                        <p:tav tm="0" fmla="#ppt_y-sin(pi*$)/27">
                                          <p:val>
                                            <p:fltVal val="0"/>
                                          </p:val>
                                        </p:tav>
                                        <p:tav tm="100000">
                                          <p:val>
                                            <p:fltVal val="1"/>
                                          </p:val>
                                        </p:tav>
                                      </p:tavLst>
                                    </p:anim>
                                    <p:anim calcmode="lin" valueType="num">
                                      <p:cBhvr>
                                        <p:cTn id="25" dur="41" tmFilter="0, 0; 0.125,0.2665; 0.25,0.4; 0.375,0.465; 0.5,0.5;  0.625,0.535; 0.75,0.6; 0.875,0.7335; 1,1">
                                          <p:stCondLst>
                                            <p:cond delay="414"/>
                                          </p:stCondLst>
                                        </p:cTn>
                                        <p:tgtEl>
                                          <p:spTgt spid="9"/>
                                        </p:tgtEl>
                                        <p:attrNameLst>
                                          <p:attrName>ppt_y</p:attrName>
                                        </p:attrNameLst>
                                      </p:cBhvr>
                                      <p:tavLst>
                                        <p:tav tm="0" fmla="#ppt_y-sin(pi*$)/81">
                                          <p:val>
                                            <p:fltVal val="0"/>
                                          </p:val>
                                        </p:tav>
                                        <p:tav tm="100000">
                                          <p:val>
                                            <p:fltVal val="1"/>
                                          </p:val>
                                        </p:tav>
                                      </p:tavLst>
                                    </p:anim>
                                    <p:animScale>
                                      <p:cBhvr>
                                        <p:cTn id="26" dur="6">
                                          <p:stCondLst>
                                            <p:cond delay="163"/>
                                          </p:stCondLst>
                                        </p:cTn>
                                        <p:tgtEl>
                                          <p:spTgt spid="9"/>
                                        </p:tgtEl>
                                      </p:cBhvr>
                                      <p:to x="100000" y="60000"/>
                                    </p:animScale>
                                    <p:animScale>
                                      <p:cBhvr>
                                        <p:cTn id="27" dur="41" decel="50000">
                                          <p:stCondLst>
                                            <p:cond delay="169"/>
                                          </p:stCondLst>
                                        </p:cTn>
                                        <p:tgtEl>
                                          <p:spTgt spid="9"/>
                                        </p:tgtEl>
                                      </p:cBhvr>
                                      <p:to x="100000" y="100000"/>
                                    </p:animScale>
                                    <p:animScale>
                                      <p:cBhvr>
                                        <p:cTn id="28" dur="6">
                                          <p:stCondLst>
                                            <p:cond delay="328"/>
                                          </p:stCondLst>
                                        </p:cTn>
                                        <p:tgtEl>
                                          <p:spTgt spid="9"/>
                                        </p:tgtEl>
                                      </p:cBhvr>
                                      <p:to x="100000" y="80000"/>
                                    </p:animScale>
                                    <p:animScale>
                                      <p:cBhvr>
                                        <p:cTn id="29" dur="41" decel="50000">
                                          <p:stCondLst>
                                            <p:cond delay="335"/>
                                          </p:stCondLst>
                                        </p:cTn>
                                        <p:tgtEl>
                                          <p:spTgt spid="9"/>
                                        </p:tgtEl>
                                      </p:cBhvr>
                                      <p:to x="100000" y="100000"/>
                                    </p:animScale>
                                    <p:animScale>
                                      <p:cBhvr>
                                        <p:cTn id="30" dur="6">
                                          <p:stCondLst>
                                            <p:cond delay="410"/>
                                          </p:stCondLst>
                                        </p:cTn>
                                        <p:tgtEl>
                                          <p:spTgt spid="9"/>
                                        </p:tgtEl>
                                      </p:cBhvr>
                                      <p:to x="100000" y="90000"/>
                                    </p:animScale>
                                    <p:animScale>
                                      <p:cBhvr>
                                        <p:cTn id="31" dur="41" decel="50000">
                                          <p:stCondLst>
                                            <p:cond delay="417"/>
                                          </p:stCondLst>
                                        </p:cTn>
                                        <p:tgtEl>
                                          <p:spTgt spid="9"/>
                                        </p:tgtEl>
                                      </p:cBhvr>
                                      <p:to x="100000" y="100000"/>
                                    </p:animScale>
                                    <p:animScale>
                                      <p:cBhvr>
                                        <p:cTn id="32" dur="6">
                                          <p:stCondLst>
                                            <p:cond delay="452"/>
                                          </p:stCondLst>
                                        </p:cTn>
                                        <p:tgtEl>
                                          <p:spTgt spid="9"/>
                                        </p:tgtEl>
                                      </p:cBhvr>
                                      <p:to x="100000" y="95000"/>
                                    </p:animScale>
                                    <p:animScale>
                                      <p:cBhvr>
                                        <p:cTn id="33" dur="41" decel="50000">
                                          <p:stCondLst>
                                            <p:cond delay="459"/>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14</a:t>
            </a:fld>
            <a:endParaRPr lang="es-CO"/>
          </a:p>
        </p:txBody>
      </p:sp>
      <p:sp>
        <p:nvSpPr>
          <p:cNvPr id="2" name="1 Título"/>
          <p:cNvSpPr>
            <a:spLocks noGrp="1"/>
          </p:cNvSpPr>
          <p:nvPr>
            <p:ph type="title"/>
          </p:nvPr>
        </p:nvSpPr>
        <p:spPr/>
        <p:txBody>
          <a:bodyPr/>
          <a:lstStyle/>
          <a:p>
            <a:r>
              <a:rPr lang="es-CO" dirty="0"/>
              <a:t> Orden de precedencia de operadores</a:t>
            </a:r>
          </a:p>
        </p:txBody>
      </p:sp>
      <p:graphicFrame>
        <p:nvGraphicFramePr>
          <p:cNvPr id="6" name="5 Tabla"/>
          <p:cNvGraphicFramePr>
            <a:graphicFrameLocks noGrp="1"/>
          </p:cNvGraphicFramePr>
          <p:nvPr/>
        </p:nvGraphicFramePr>
        <p:xfrm>
          <a:off x="467544" y="980728"/>
          <a:ext cx="8352928" cy="4627557"/>
        </p:xfrm>
        <a:graphic>
          <a:graphicData uri="http://schemas.openxmlformats.org/drawingml/2006/table">
            <a:tbl>
              <a:tblPr>
                <a:tableStyleId>{85BE263C-DBD7-4A20-BB59-AAB30ACAA65A}</a:tableStyleId>
              </a:tblPr>
              <a:tblGrid>
                <a:gridCol w="4176464">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516418">
                <a:tc>
                  <a:txBody>
                    <a:bodyPr/>
                    <a:lstStyle/>
                    <a:p>
                      <a:pPr algn="ctr"/>
                      <a:r>
                        <a:rPr lang="es-CO" sz="2800" dirty="0"/>
                        <a:t>1. ()</a:t>
                      </a:r>
                    </a:p>
                  </a:txBody>
                  <a:tcPr marL="8688" marR="8688" marT="8688" marB="8688" anchor="ctr"/>
                </a:tc>
                <a:tc>
                  <a:txBody>
                    <a:bodyPr/>
                    <a:lstStyle/>
                    <a:p>
                      <a:pPr algn="ctr"/>
                      <a:r>
                        <a:rPr lang="es-CO" sz="2800" dirty="0"/>
                        <a:t>Izquierda</a:t>
                      </a:r>
                      <a:r>
                        <a:rPr lang="es-CO" sz="2800" baseline="0" dirty="0"/>
                        <a:t> - derecha</a:t>
                      </a:r>
                      <a:endParaRPr lang="es-CO" sz="2800" dirty="0"/>
                    </a:p>
                  </a:txBody>
                  <a:tcPr marL="8688" marR="8688" marT="8688" marB="8688" anchor="ctr"/>
                </a:tc>
                <a:extLst>
                  <a:ext uri="{0D108BD9-81ED-4DB2-BD59-A6C34878D82A}">
                    <a16:rowId xmlns:a16="http://schemas.microsoft.com/office/drawing/2014/main" val="10000"/>
                  </a:ext>
                </a:extLst>
              </a:tr>
              <a:tr h="516418">
                <a:tc>
                  <a:txBody>
                    <a:bodyPr/>
                    <a:lstStyle/>
                    <a:p>
                      <a:pPr algn="ctr"/>
                      <a:r>
                        <a:rPr lang="es-CO" sz="2800" dirty="0"/>
                        <a:t>2. * / %</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a:t>Izquierda</a:t>
                      </a:r>
                      <a:r>
                        <a:rPr lang="es-CO" sz="2800" baseline="0" dirty="0"/>
                        <a:t> - derecha</a:t>
                      </a:r>
                      <a:endParaRPr lang="es-CO" sz="2800" dirty="0"/>
                    </a:p>
                  </a:txBody>
                  <a:tcPr marL="8688" marR="8688" marT="8688" marB="8688" anchor="ctr"/>
                </a:tc>
                <a:extLst>
                  <a:ext uri="{0D108BD9-81ED-4DB2-BD59-A6C34878D82A}">
                    <a16:rowId xmlns:a16="http://schemas.microsoft.com/office/drawing/2014/main" val="10001"/>
                  </a:ext>
                </a:extLst>
              </a:tr>
              <a:tr h="516418">
                <a:tc>
                  <a:txBody>
                    <a:bodyPr/>
                    <a:lstStyle/>
                    <a:p>
                      <a:pPr algn="ctr"/>
                      <a:r>
                        <a:rPr lang="es-CO" sz="2800" dirty="0"/>
                        <a:t>3. + -</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a:t>Izquierda</a:t>
                      </a:r>
                      <a:r>
                        <a:rPr lang="es-CO" sz="2800" baseline="0" dirty="0"/>
                        <a:t> - derecha</a:t>
                      </a:r>
                      <a:endParaRPr lang="es-CO" sz="2800" dirty="0"/>
                    </a:p>
                  </a:txBody>
                  <a:tcPr marL="8688" marR="8688" marT="8688" marB="8688" anchor="ctr"/>
                </a:tc>
                <a:extLst>
                  <a:ext uri="{0D108BD9-81ED-4DB2-BD59-A6C34878D82A}">
                    <a16:rowId xmlns:a16="http://schemas.microsoft.com/office/drawing/2014/main" val="10002"/>
                  </a:ext>
                </a:extLst>
              </a:tr>
              <a:tr h="516418">
                <a:tc>
                  <a:txBody>
                    <a:bodyPr/>
                    <a:lstStyle/>
                    <a:p>
                      <a:pPr algn="ctr"/>
                      <a:r>
                        <a:rPr lang="es-CO" sz="2800" dirty="0"/>
                        <a:t>4. &lt; &lt;= &gt; &gt;=</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a:t>Izquierda</a:t>
                      </a:r>
                      <a:r>
                        <a:rPr lang="es-CO" sz="2800" baseline="0" dirty="0"/>
                        <a:t> - derecha</a:t>
                      </a:r>
                      <a:endParaRPr lang="es-CO" sz="2800" dirty="0"/>
                    </a:p>
                  </a:txBody>
                  <a:tcPr marL="8688" marR="8688" marT="8688" marB="8688" anchor="ctr"/>
                </a:tc>
                <a:extLst>
                  <a:ext uri="{0D108BD9-81ED-4DB2-BD59-A6C34878D82A}">
                    <a16:rowId xmlns:a16="http://schemas.microsoft.com/office/drawing/2014/main" val="10003"/>
                  </a:ext>
                </a:extLst>
              </a:tr>
              <a:tr h="516418">
                <a:tc>
                  <a:txBody>
                    <a:bodyPr/>
                    <a:lstStyle/>
                    <a:p>
                      <a:pPr algn="ctr"/>
                      <a:r>
                        <a:rPr lang="es-CO" sz="2800" dirty="0"/>
                        <a:t>5. == !=</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a:t>Izquierda</a:t>
                      </a:r>
                      <a:r>
                        <a:rPr lang="es-CO" sz="2800" baseline="0" dirty="0"/>
                        <a:t> - derecha</a:t>
                      </a:r>
                      <a:endParaRPr lang="es-CO" sz="2800" dirty="0"/>
                    </a:p>
                  </a:txBody>
                  <a:tcPr marL="8688" marR="8688" marT="8688" marB="8688" anchor="ctr"/>
                </a:tc>
                <a:extLst>
                  <a:ext uri="{0D108BD9-81ED-4DB2-BD59-A6C34878D82A}">
                    <a16:rowId xmlns:a16="http://schemas.microsoft.com/office/drawing/2014/main" val="10004"/>
                  </a:ext>
                </a:extLst>
              </a:tr>
              <a:tr h="516418">
                <a:tc>
                  <a:txBody>
                    <a:bodyPr/>
                    <a:lstStyle/>
                    <a:p>
                      <a:pPr algn="ctr"/>
                      <a:r>
                        <a:rPr lang="es-CO" sz="2800" dirty="0"/>
                        <a:t>6. &amp;&amp;</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a:t>Izquierda</a:t>
                      </a:r>
                      <a:r>
                        <a:rPr lang="es-CO" sz="2800" baseline="0" dirty="0"/>
                        <a:t> – derecha</a:t>
                      </a:r>
                      <a:endParaRPr lang="es-CO" sz="2800" dirty="0"/>
                    </a:p>
                  </a:txBody>
                  <a:tcPr marL="8688" marR="8688" marT="8688" marB="8688" anchor="ctr"/>
                </a:tc>
                <a:extLst>
                  <a:ext uri="{0D108BD9-81ED-4DB2-BD59-A6C34878D82A}">
                    <a16:rowId xmlns:a16="http://schemas.microsoft.com/office/drawing/2014/main" val="10005"/>
                  </a:ext>
                </a:extLst>
              </a:tr>
              <a:tr h="516418">
                <a:tc>
                  <a:txBody>
                    <a:bodyPr/>
                    <a:lstStyle/>
                    <a:p>
                      <a:pPr algn="ctr"/>
                      <a:r>
                        <a:rPr lang="es-CO" sz="2800" dirty="0"/>
                        <a:t>7. ||</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a:t>Izquierda</a:t>
                      </a:r>
                      <a:r>
                        <a:rPr lang="es-CO" sz="2800" baseline="0" dirty="0"/>
                        <a:t> – derecha</a:t>
                      </a:r>
                      <a:endParaRPr lang="es-CO" sz="2800" dirty="0"/>
                    </a:p>
                  </a:txBody>
                  <a:tcPr marL="8688" marR="8688" marT="8688" marB="8688" anchor="ctr"/>
                </a:tc>
                <a:extLst>
                  <a:ext uri="{0D108BD9-81ED-4DB2-BD59-A6C34878D82A}">
                    <a16:rowId xmlns:a16="http://schemas.microsoft.com/office/drawing/2014/main" val="10006"/>
                  </a:ext>
                </a:extLst>
              </a:tr>
              <a:tr h="1012631">
                <a:tc>
                  <a:txBody>
                    <a:bodyPr/>
                    <a:lstStyle/>
                    <a:p>
                      <a:pPr algn="ctr"/>
                      <a:r>
                        <a:rPr lang="es-CO" sz="2800" dirty="0"/>
                        <a:t>8. = += -= *= /= %=</a:t>
                      </a:r>
                    </a:p>
                  </a:txBody>
                  <a:tcPr marL="8688" marR="8688" marT="8688" marB="8688" anchor="ctr"/>
                </a:tc>
                <a:tc>
                  <a:txBody>
                    <a:bodyPr/>
                    <a:lstStyle/>
                    <a:p>
                      <a:pPr algn="ctr"/>
                      <a:r>
                        <a:rPr lang="es-CO" sz="2800" dirty="0"/>
                        <a:t>Derecha-</a:t>
                      </a:r>
                      <a:r>
                        <a:rPr lang="es-CO" sz="2800" baseline="0" dirty="0"/>
                        <a:t> izquierda</a:t>
                      </a:r>
                      <a:endParaRPr lang="es-CO" sz="2800" dirty="0"/>
                    </a:p>
                  </a:txBody>
                  <a:tcPr marL="8688" marR="8688" marT="8688" marB="8688"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7120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46258"/>
            <a:ext cx="8280920" cy="5295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Título"/>
          <p:cNvSpPr>
            <a:spLocks noGrp="1"/>
          </p:cNvSpPr>
          <p:nvPr>
            <p:ph type="title"/>
          </p:nvPr>
        </p:nvSpPr>
        <p:spPr/>
        <p:txBody>
          <a:bodyPr/>
          <a:lstStyle/>
          <a:p>
            <a:r>
              <a:rPr lang="es-CO" dirty="0"/>
              <a:t>Ejemplo orden de precedencia</a:t>
            </a:r>
          </a:p>
        </p:txBody>
      </p:sp>
      <p:sp>
        <p:nvSpPr>
          <p:cNvPr id="4" name="3 Rectángulo"/>
          <p:cNvSpPr/>
          <p:nvPr/>
        </p:nvSpPr>
        <p:spPr>
          <a:xfrm>
            <a:off x="7585472" y="3861048"/>
            <a:ext cx="1534301" cy="1159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Tomado de: C </a:t>
            </a:r>
            <a:r>
              <a:rPr lang="es-CO" dirty="0" err="1"/>
              <a:t>how</a:t>
            </a:r>
            <a:r>
              <a:rPr lang="es-CO" dirty="0"/>
              <a:t> to </a:t>
            </a:r>
            <a:r>
              <a:rPr lang="es-CO" dirty="0" err="1"/>
              <a:t>program</a:t>
            </a:r>
            <a:endParaRPr lang="es-CO" dirty="0"/>
          </a:p>
          <a:p>
            <a:pPr algn="ctr"/>
            <a:r>
              <a:rPr lang="es-CO" dirty="0" err="1"/>
              <a:t>Fig</a:t>
            </a:r>
            <a:r>
              <a:rPr lang="es-CO" dirty="0"/>
              <a:t> 2.11</a:t>
            </a:r>
          </a:p>
        </p:txBody>
      </p:sp>
      <p:sp>
        <p:nvSpPr>
          <p:cNvPr id="4102" name="4101 Forma libre"/>
          <p:cNvSpPr/>
          <p:nvPr/>
        </p:nvSpPr>
        <p:spPr>
          <a:xfrm>
            <a:off x="2886075" y="6198394"/>
            <a:ext cx="42863" cy="45244"/>
          </a:xfrm>
          <a:custGeom>
            <a:avLst/>
            <a:gdLst>
              <a:gd name="connsiteX0" fmla="*/ 0 w 42863"/>
              <a:gd name="connsiteY0" fmla="*/ 45244 h 45244"/>
              <a:gd name="connsiteX1" fmla="*/ 19050 w 42863"/>
              <a:gd name="connsiteY1" fmla="*/ 33337 h 45244"/>
              <a:gd name="connsiteX2" fmla="*/ 33338 w 42863"/>
              <a:gd name="connsiteY2" fmla="*/ 26194 h 45244"/>
              <a:gd name="connsiteX3" fmla="*/ 35719 w 42863"/>
              <a:gd name="connsiteY3" fmla="*/ 16669 h 45244"/>
              <a:gd name="connsiteX4" fmla="*/ 42863 w 42863"/>
              <a:gd name="connsiteY4" fmla="*/ 0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3" h="45244">
                <a:moveTo>
                  <a:pt x="0" y="45244"/>
                </a:moveTo>
                <a:cubicBezTo>
                  <a:pt x="27317" y="23390"/>
                  <a:pt x="441" y="42641"/>
                  <a:pt x="19050" y="33337"/>
                </a:cubicBezTo>
                <a:cubicBezTo>
                  <a:pt x="37508" y="24108"/>
                  <a:pt x="15388" y="32177"/>
                  <a:pt x="33338" y="26194"/>
                </a:cubicBezTo>
                <a:cubicBezTo>
                  <a:pt x="34132" y="23019"/>
                  <a:pt x="34779" y="19804"/>
                  <a:pt x="35719" y="16669"/>
                </a:cubicBezTo>
                <a:cubicBezTo>
                  <a:pt x="40105" y="2046"/>
                  <a:pt x="37094" y="5767"/>
                  <a:pt x="4286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2822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Ejercicio ( orden de precedencia)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732275"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170752" y="4725144"/>
            <a:ext cx="7300227"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¿Cuál es el valor de cociente? ¿ Cuál sería el valor si le asigno 6 a la variable C?</a:t>
            </a:r>
          </a:p>
        </p:txBody>
      </p:sp>
    </p:spTree>
    <p:extLst>
      <p:ext uri="{BB962C8B-B14F-4D97-AF65-F5344CB8AC3E}">
        <p14:creationId xmlns:p14="http://schemas.microsoft.com/office/powerpoint/2010/main" val="2826084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3. Operaciones de asignación abreviadas</a:t>
            </a:r>
          </a:p>
        </p:txBody>
      </p:sp>
      <p:sp>
        <p:nvSpPr>
          <p:cNvPr id="4" name="2 Marcador de contenido"/>
          <p:cNvSpPr>
            <a:spLocks noGrp="1"/>
          </p:cNvSpPr>
          <p:nvPr>
            <p:ph idx="1"/>
          </p:nvPr>
        </p:nvSpPr>
        <p:spPr>
          <a:xfrm>
            <a:off x="457200" y="836713"/>
            <a:ext cx="8229600" cy="1872208"/>
          </a:xfrm>
        </p:spPr>
        <p:txBody>
          <a:bodyPr/>
          <a:lstStyle/>
          <a:p>
            <a:pPr>
              <a:buNone/>
            </a:pPr>
            <a:r>
              <a:rPr lang="es-CO" dirty="0"/>
              <a:t>C = C+ 3</a:t>
            </a:r>
          </a:p>
          <a:p>
            <a:pPr>
              <a:buNone/>
            </a:pPr>
            <a:r>
              <a:rPr lang="es-CO" dirty="0"/>
              <a:t>			Abreviado como  C+=3;</a:t>
            </a:r>
          </a:p>
          <a:p>
            <a:pPr>
              <a:buNone/>
            </a:pPr>
            <a:r>
              <a:rPr lang="es-CO" dirty="0"/>
              <a:t>			Se compila mas rápido</a:t>
            </a:r>
          </a:p>
        </p:txBody>
      </p:sp>
      <p:pic>
        <p:nvPicPr>
          <p:cNvPr id="5" name="Imagen 4"/>
          <p:cNvPicPr>
            <a:picLocks noChangeAspect="1"/>
          </p:cNvPicPr>
          <p:nvPr/>
        </p:nvPicPr>
        <p:blipFill>
          <a:blip r:embed="rId2"/>
          <a:stretch>
            <a:fillRect/>
          </a:stretch>
        </p:blipFill>
        <p:spPr>
          <a:xfrm>
            <a:off x="-5680" y="2585825"/>
            <a:ext cx="9085349" cy="3312367"/>
          </a:xfrm>
          <a:prstGeom prst="rect">
            <a:avLst/>
          </a:prstGeom>
        </p:spPr>
      </p:pic>
      <p:sp>
        <p:nvSpPr>
          <p:cNvPr id="6" name="Marcador de contenido 1"/>
          <p:cNvSpPr txBox="1">
            <a:spLocks/>
          </p:cNvSpPr>
          <p:nvPr/>
        </p:nvSpPr>
        <p:spPr>
          <a:xfrm>
            <a:off x="457200" y="5898192"/>
            <a:ext cx="8229600" cy="46491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CO" b="1" dirty="0"/>
              <a:t>Tomado de </a:t>
            </a:r>
            <a:r>
              <a:rPr lang="es-CO" b="1" dirty="0" err="1"/>
              <a:t>How</a:t>
            </a:r>
            <a:r>
              <a:rPr lang="es-CO" b="1" dirty="0"/>
              <a:t> to </a:t>
            </a:r>
            <a:r>
              <a:rPr lang="es-CO" b="1" dirty="0" err="1"/>
              <a:t>program</a:t>
            </a:r>
            <a:r>
              <a:rPr lang="es-CO" b="1" dirty="0"/>
              <a:t> in C. </a:t>
            </a:r>
            <a:r>
              <a:rPr lang="es-CO" b="1" dirty="0" err="1"/>
              <a:t>Pg</a:t>
            </a:r>
            <a:r>
              <a:rPr lang="es-CO" b="1" dirty="0"/>
              <a:t> 77</a:t>
            </a:r>
          </a:p>
        </p:txBody>
      </p:sp>
    </p:spTree>
    <p:extLst>
      <p:ext uri="{BB962C8B-B14F-4D97-AF65-F5344CB8AC3E}">
        <p14:creationId xmlns:p14="http://schemas.microsoft.com/office/powerpoint/2010/main" val="299287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4. Operadores incrementales y </a:t>
            </a:r>
            <a:r>
              <a:rPr lang="es-CO" dirty="0" err="1"/>
              <a:t>decrementales</a:t>
            </a:r>
            <a:endParaRPr lang="es-CO" dirty="0"/>
          </a:p>
        </p:txBody>
      </p:sp>
      <p:graphicFrame>
        <p:nvGraphicFramePr>
          <p:cNvPr id="4" name="Tabla 3"/>
          <p:cNvGraphicFramePr>
            <a:graphicFrameLocks noGrp="1"/>
          </p:cNvGraphicFramePr>
          <p:nvPr/>
        </p:nvGraphicFramePr>
        <p:xfrm>
          <a:off x="467544" y="980728"/>
          <a:ext cx="8424938" cy="5219378"/>
        </p:xfrm>
        <a:graphic>
          <a:graphicData uri="http://schemas.openxmlformats.org/drawingml/2006/table">
            <a:tbl>
              <a:tblPr firstRow="1" bandRow="1">
                <a:tableStyleId>{5C22544A-7EE6-4342-B048-85BDC9FD1C3A}</a:tableStyleId>
              </a:tblPr>
              <a:tblGrid>
                <a:gridCol w="1429231">
                  <a:extLst>
                    <a:ext uri="{9D8B030D-6E8A-4147-A177-3AD203B41FA5}">
                      <a16:colId xmlns:a16="http://schemas.microsoft.com/office/drawing/2014/main" val="20000"/>
                    </a:ext>
                  </a:extLst>
                </a:gridCol>
                <a:gridCol w="1254879">
                  <a:extLst>
                    <a:ext uri="{9D8B030D-6E8A-4147-A177-3AD203B41FA5}">
                      <a16:colId xmlns:a16="http://schemas.microsoft.com/office/drawing/2014/main" val="20001"/>
                    </a:ext>
                  </a:extLst>
                </a:gridCol>
                <a:gridCol w="5740828">
                  <a:extLst>
                    <a:ext uri="{9D8B030D-6E8A-4147-A177-3AD203B41FA5}">
                      <a16:colId xmlns:a16="http://schemas.microsoft.com/office/drawing/2014/main" val="20002"/>
                    </a:ext>
                  </a:extLst>
                </a:gridCol>
              </a:tblGrid>
              <a:tr h="600814">
                <a:tc>
                  <a:txBody>
                    <a:bodyPr/>
                    <a:lstStyle/>
                    <a:p>
                      <a:pPr algn="ctr"/>
                      <a:r>
                        <a:rPr lang="es-CO" dirty="0"/>
                        <a:t>Operador unario</a:t>
                      </a:r>
                    </a:p>
                  </a:txBody>
                  <a:tcPr anchor="ctr"/>
                </a:tc>
                <a:tc>
                  <a:txBody>
                    <a:bodyPr/>
                    <a:lstStyle/>
                    <a:p>
                      <a:pPr algn="ctr"/>
                      <a:r>
                        <a:rPr lang="es-CO" dirty="0"/>
                        <a:t>Expresión Ejemplo</a:t>
                      </a:r>
                    </a:p>
                  </a:txBody>
                  <a:tcPr anchor="ctr"/>
                </a:tc>
                <a:tc>
                  <a:txBody>
                    <a:bodyPr/>
                    <a:lstStyle/>
                    <a:p>
                      <a:pPr algn="ctr"/>
                      <a:r>
                        <a:rPr lang="es-CO" dirty="0"/>
                        <a:t>Explicación</a:t>
                      </a:r>
                    </a:p>
                  </a:txBody>
                  <a:tcPr anchor="ctr"/>
                </a:tc>
                <a:extLst>
                  <a:ext uri="{0D108BD9-81ED-4DB2-BD59-A6C34878D82A}">
                    <a16:rowId xmlns:a16="http://schemas.microsoft.com/office/drawing/2014/main" val="10000"/>
                  </a:ext>
                </a:extLst>
              </a:tr>
              <a:tr h="1029966">
                <a:tc>
                  <a:txBody>
                    <a:bodyPr/>
                    <a:lstStyle/>
                    <a:p>
                      <a:pPr algn="ctr"/>
                      <a:r>
                        <a:rPr lang="es-CO" dirty="0"/>
                        <a:t>++</a:t>
                      </a:r>
                    </a:p>
                  </a:txBody>
                  <a:tcPr anchor="ctr"/>
                </a:tc>
                <a:tc>
                  <a:txBody>
                    <a:bodyPr/>
                    <a:lstStyle/>
                    <a:p>
                      <a:pPr algn="ctr"/>
                      <a:r>
                        <a:rPr lang="es-CO" dirty="0"/>
                        <a:t>++</a:t>
                      </a:r>
                      <a:r>
                        <a:rPr lang="es-CO" dirty="0" err="1"/>
                        <a:t>num</a:t>
                      </a:r>
                      <a:endParaRPr lang="es-CO" dirty="0"/>
                    </a:p>
                  </a:txBody>
                  <a:tcPr anchor="ctr"/>
                </a:tc>
                <a:tc>
                  <a:txBody>
                    <a:bodyPr/>
                    <a:lstStyle/>
                    <a:p>
                      <a:pPr algn="ctr"/>
                      <a:r>
                        <a:rPr lang="es-CO" dirty="0"/>
                        <a:t>Se </a:t>
                      </a:r>
                      <a:r>
                        <a:rPr lang="es-CO" b="1" dirty="0">
                          <a:solidFill>
                            <a:srgbClr val="7030A0"/>
                          </a:solidFill>
                        </a:rPr>
                        <a:t>incrementa</a:t>
                      </a:r>
                      <a:r>
                        <a:rPr lang="es-CO" dirty="0"/>
                        <a:t> </a:t>
                      </a:r>
                      <a:r>
                        <a:rPr lang="es-CO" sz="2400" b="1" dirty="0" err="1">
                          <a:latin typeface="Consolas" panose="020B0609020204030204" pitchFamily="49" charset="0"/>
                          <a:cs typeface="Consolas" panose="020B0609020204030204" pitchFamily="49" charset="0"/>
                        </a:rPr>
                        <a:t>num</a:t>
                      </a:r>
                      <a:r>
                        <a:rPr lang="es-CO" sz="2400" dirty="0"/>
                        <a:t> </a:t>
                      </a:r>
                      <a:r>
                        <a:rPr lang="es-CO" dirty="0"/>
                        <a:t>en 1 y luego</a:t>
                      </a:r>
                      <a:r>
                        <a:rPr lang="es-CO" baseline="0" dirty="0"/>
                        <a:t> se utiliza el nuevo valor de </a:t>
                      </a:r>
                      <a:r>
                        <a:rPr lang="es-CO" sz="2400" b="1" baseline="0" dirty="0" err="1">
                          <a:latin typeface="Consolas" panose="020B0609020204030204" pitchFamily="49" charset="0"/>
                          <a:cs typeface="Consolas" panose="020B0609020204030204" pitchFamily="49" charset="0"/>
                        </a:rPr>
                        <a:t>num</a:t>
                      </a:r>
                      <a:r>
                        <a:rPr lang="es-CO" sz="2400" baseline="0" dirty="0"/>
                        <a:t> </a:t>
                      </a:r>
                      <a:r>
                        <a:rPr lang="es-CO" baseline="0" dirty="0"/>
                        <a:t>en la expresión en la que se encuentre</a:t>
                      </a:r>
                      <a:endParaRPr lang="es-CO" dirty="0"/>
                    </a:p>
                  </a:txBody>
                  <a:tcPr anchor="ctr"/>
                </a:tc>
                <a:extLst>
                  <a:ext uri="{0D108BD9-81ED-4DB2-BD59-A6C34878D82A}">
                    <a16:rowId xmlns:a16="http://schemas.microsoft.com/office/drawing/2014/main" val="10001"/>
                  </a:ext>
                </a:extLst>
              </a:tr>
              <a:tr h="1029966">
                <a:tc>
                  <a:txBody>
                    <a:bodyPr/>
                    <a:lstStyle/>
                    <a:p>
                      <a:pPr algn="ctr"/>
                      <a:r>
                        <a:rPr lang="es-CO" dirty="0"/>
                        <a:t>++</a:t>
                      </a:r>
                    </a:p>
                  </a:txBody>
                  <a:tcPr anchor="ctr"/>
                </a:tc>
                <a:tc>
                  <a:txBody>
                    <a:bodyPr/>
                    <a:lstStyle/>
                    <a:p>
                      <a:pPr algn="ctr"/>
                      <a:r>
                        <a:rPr lang="es-CO" dirty="0" err="1"/>
                        <a:t>Num</a:t>
                      </a:r>
                      <a:r>
                        <a:rPr lang="es-CO" dirty="0"/>
                        <a:t>++</a:t>
                      </a:r>
                    </a:p>
                  </a:txBody>
                  <a:tcPr anchor="ctr"/>
                </a:tc>
                <a:tc>
                  <a:txBody>
                    <a:bodyPr/>
                    <a:lstStyle/>
                    <a:p>
                      <a:pPr algn="ctr"/>
                      <a:r>
                        <a:rPr lang="es-CO" dirty="0" err="1"/>
                        <a:t>Uitliza</a:t>
                      </a:r>
                      <a:r>
                        <a:rPr lang="es-CO" dirty="0"/>
                        <a:t> el valor actual de </a:t>
                      </a:r>
                      <a:r>
                        <a:rPr lang="es-CO" sz="2400" b="1" dirty="0" err="1">
                          <a:latin typeface="Consolas" panose="020B0609020204030204" pitchFamily="49" charset="0"/>
                          <a:cs typeface="Consolas" panose="020B0609020204030204" pitchFamily="49" charset="0"/>
                        </a:rPr>
                        <a:t>num</a:t>
                      </a:r>
                      <a:r>
                        <a:rPr lang="es-CO" sz="1800" dirty="0"/>
                        <a:t> </a:t>
                      </a:r>
                      <a:r>
                        <a:rPr lang="es-CO" dirty="0"/>
                        <a:t>en la expresión en la que se encuentra la </a:t>
                      </a:r>
                      <a:r>
                        <a:rPr lang="es-CO" dirty="0" err="1"/>
                        <a:t>ariable</a:t>
                      </a:r>
                      <a:r>
                        <a:rPr lang="es-CO" dirty="0"/>
                        <a:t> y luego </a:t>
                      </a:r>
                      <a:r>
                        <a:rPr lang="es-CO" b="1" dirty="0">
                          <a:solidFill>
                            <a:srgbClr val="7030A0"/>
                          </a:solidFill>
                        </a:rPr>
                        <a:t>incrementa</a:t>
                      </a:r>
                      <a:r>
                        <a:rPr lang="es-CO" dirty="0"/>
                        <a:t> el valor de </a:t>
                      </a:r>
                      <a:r>
                        <a:rPr lang="es-CO" sz="2400" b="1" dirty="0" err="1">
                          <a:latin typeface="Consolas" panose="020B0609020204030204" pitchFamily="49" charset="0"/>
                          <a:cs typeface="Consolas" panose="020B0609020204030204" pitchFamily="49" charset="0"/>
                        </a:rPr>
                        <a:t>num</a:t>
                      </a:r>
                      <a:r>
                        <a:rPr lang="es-CO" sz="2400" dirty="0"/>
                        <a:t> </a:t>
                      </a:r>
                      <a:r>
                        <a:rPr lang="es-CO" dirty="0"/>
                        <a:t>en 1</a:t>
                      </a:r>
                    </a:p>
                  </a:txBody>
                  <a:tcPr anchor="ctr"/>
                </a:tc>
                <a:extLst>
                  <a:ext uri="{0D108BD9-81ED-4DB2-BD59-A6C34878D82A}">
                    <a16:rowId xmlns:a16="http://schemas.microsoft.com/office/drawing/2014/main" val="10002"/>
                  </a:ext>
                </a:extLst>
              </a:tr>
              <a:tr h="1032870">
                <a:tc>
                  <a:txBody>
                    <a:bodyPr/>
                    <a:lstStyle/>
                    <a:p>
                      <a:pPr algn="ctr"/>
                      <a:r>
                        <a:rPr lang="es-CO" dirty="0"/>
                        <a:t>--</a:t>
                      </a:r>
                    </a:p>
                  </a:txBody>
                  <a:tcPr anchor="ctr"/>
                </a:tc>
                <a:tc>
                  <a:txBody>
                    <a:bodyPr/>
                    <a:lstStyle/>
                    <a:p>
                      <a:pPr algn="ctr"/>
                      <a:r>
                        <a:rPr lang="es-CO" dirty="0"/>
                        <a:t>--</a:t>
                      </a:r>
                      <a:r>
                        <a:rPr lang="es-CO" dirty="0" err="1"/>
                        <a:t>num</a:t>
                      </a:r>
                      <a:endParaRPr lang="es-CO"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dirty="0"/>
                        <a:t>Se </a:t>
                      </a:r>
                      <a:r>
                        <a:rPr lang="es-CO" b="1" dirty="0" err="1">
                          <a:solidFill>
                            <a:srgbClr val="FF0000"/>
                          </a:solidFill>
                        </a:rPr>
                        <a:t>decrementa</a:t>
                      </a:r>
                      <a:r>
                        <a:rPr lang="es-CO" dirty="0">
                          <a:solidFill>
                            <a:srgbClr val="FF0000"/>
                          </a:solidFill>
                        </a:rPr>
                        <a:t> </a:t>
                      </a:r>
                      <a:r>
                        <a:rPr lang="es-CO" sz="2400" b="1" dirty="0" err="1">
                          <a:latin typeface="Consolas" panose="020B0609020204030204" pitchFamily="49" charset="0"/>
                          <a:cs typeface="Consolas" panose="020B0609020204030204" pitchFamily="49" charset="0"/>
                        </a:rPr>
                        <a:t>num</a:t>
                      </a:r>
                      <a:r>
                        <a:rPr lang="es-CO" sz="1600" dirty="0"/>
                        <a:t> </a:t>
                      </a:r>
                      <a:r>
                        <a:rPr lang="es-CO" dirty="0"/>
                        <a:t>en 1 y luego</a:t>
                      </a:r>
                      <a:r>
                        <a:rPr lang="es-CO" baseline="0" dirty="0"/>
                        <a:t> se utiliza el nuevo valor de </a:t>
                      </a:r>
                      <a:r>
                        <a:rPr lang="es-CO" sz="2400" b="1" dirty="0" err="1">
                          <a:latin typeface="Consolas" panose="020B0609020204030204" pitchFamily="49" charset="0"/>
                          <a:cs typeface="Consolas" panose="020B0609020204030204" pitchFamily="49" charset="0"/>
                        </a:rPr>
                        <a:t>num</a:t>
                      </a:r>
                      <a:r>
                        <a:rPr lang="es-CO" sz="2400" dirty="0"/>
                        <a:t> </a:t>
                      </a:r>
                      <a:r>
                        <a:rPr lang="es-CO" baseline="0" dirty="0"/>
                        <a:t>en la expresión en la que se encuentre</a:t>
                      </a:r>
                      <a:endParaRPr lang="es-CO" dirty="0"/>
                    </a:p>
                  </a:txBody>
                  <a:tcPr anchor="ctr"/>
                </a:tc>
                <a:extLst>
                  <a:ext uri="{0D108BD9-81ED-4DB2-BD59-A6C34878D82A}">
                    <a16:rowId xmlns:a16="http://schemas.microsoft.com/office/drawing/2014/main" val="10003"/>
                  </a:ext>
                </a:extLst>
              </a:tr>
              <a:tr h="1287458">
                <a:tc>
                  <a:txBody>
                    <a:bodyPr/>
                    <a:lstStyle/>
                    <a:p>
                      <a:pPr algn="ctr"/>
                      <a:r>
                        <a:rPr lang="es-CO" dirty="0"/>
                        <a:t>--</a:t>
                      </a:r>
                    </a:p>
                  </a:txBody>
                  <a:tcPr anchor="ctr"/>
                </a:tc>
                <a:tc>
                  <a:txBody>
                    <a:bodyPr/>
                    <a:lstStyle/>
                    <a:p>
                      <a:pPr algn="ctr"/>
                      <a:r>
                        <a:rPr lang="es-CO" dirty="0" err="1"/>
                        <a:t>Num</a:t>
                      </a:r>
                      <a:r>
                        <a:rPr lang="es-CO"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dirty="0" err="1"/>
                        <a:t>Uitliza</a:t>
                      </a:r>
                      <a:r>
                        <a:rPr lang="es-CO" dirty="0"/>
                        <a:t> el valor actual de </a:t>
                      </a:r>
                      <a:r>
                        <a:rPr lang="es-CO" sz="2400" b="1" dirty="0" err="1">
                          <a:latin typeface="Consolas" panose="020B0609020204030204" pitchFamily="49" charset="0"/>
                          <a:cs typeface="Consolas" panose="020B0609020204030204" pitchFamily="49" charset="0"/>
                        </a:rPr>
                        <a:t>num</a:t>
                      </a:r>
                      <a:r>
                        <a:rPr lang="es-CO" sz="1800" dirty="0"/>
                        <a:t> </a:t>
                      </a:r>
                      <a:r>
                        <a:rPr lang="es-CO" dirty="0"/>
                        <a:t>en la expresión en la que se encuentra la </a:t>
                      </a:r>
                      <a:r>
                        <a:rPr lang="es-CO" dirty="0" err="1"/>
                        <a:t>ariable</a:t>
                      </a:r>
                      <a:r>
                        <a:rPr lang="es-CO" dirty="0"/>
                        <a:t> y luego </a:t>
                      </a:r>
                      <a:r>
                        <a:rPr lang="es-CO" b="1" dirty="0" err="1">
                          <a:solidFill>
                            <a:srgbClr val="FF0000"/>
                          </a:solidFill>
                        </a:rPr>
                        <a:t>decrementa</a:t>
                      </a:r>
                      <a:r>
                        <a:rPr lang="es-CO" dirty="0">
                          <a:solidFill>
                            <a:srgbClr val="FF0000"/>
                          </a:solidFill>
                        </a:rPr>
                        <a:t> </a:t>
                      </a:r>
                      <a:r>
                        <a:rPr lang="es-CO" dirty="0"/>
                        <a:t>el valor de </a:t>
                      </a:r>
                      <a:r>
                        <a:rPr lang="es-CO" sz="2400" b="1" dirty="0" err="1">
                          <a:latin typeface="Consolas" panose="020B0609020204030204" pitchFamily="49" charset="0"/>
                          <a:cs typeface="Consolas" panose="020B0609020204030204" pitchFamily="49" charset="0"/>
                        </a:rPr>
                        <a:t>num</a:t>
                      </a:r>
                      <a:r>
                        <a:rPr lang="es-CO" sz="2400" dirty="0"/>
                        <a:t> </a:t>
                      </a:r>
                      <a:r>
                        <a:rPr lang="es-CO" dirty="0"/>
                        <a:t>en 1</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18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4. Ejercicio sobre pre incremento y post incremento</a:t>
            </a:r>
          </a:p>
        </p:txBody>
      </p:sp>
      <p:pic>
        <p:nvPicPr>
          <p:cNvPr id="4" name="Picture 2"/>
          <p:cNvPicPr>
            <a:picLocks noGrp="1" noChangeAspect="1" noChangeArrowheads="1"/>
          </p:cNvPicPr>
          <p:nvPr>
            <p:ph idx="1"/>
          </p:nvPr>
        </p:nvPicPr>
        <p:blipFill>
          <a:blip r:embed="rId2" cstate="print"/>
          <a:srcRect/>
          <a:stretch>
            <a:fillRect/>
          </a:stretch>
        </p:blipFill>
        <p:spPr bwMode="auto">
          <a:xfrm>
            <a:off x="107504" y="4299540"/>
            <a:ext cx="9144000" cy="200978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845632" y="785664"/>
            <a:ext cx="6678696" cy="3369860"/>
          </a:xfrm>
          <a:prstGeom prst="rect">
            <a:avLst/>
          </a:prstGeom>
          <a:noFill/>
          <a:ln w="9525">
            <a:noFill/>
            <a:miter lim="800000"/>
            <a:headEnd/>
            <a:tailEnd/>
          </a:ln>
        </p:spPr>
      </p:pic>
      <p:sp>
        <p:nvSpPr>
          <p:cNvPr id="7" name="6 Rectángulo redondeado"/>
          <p:cNvSpPr/>
          <p:nvPr/>
        </p:nvSpPr>
        <p:spPr>
          <a:xfrm>
            <a:off x="2029520" y="5049180"/>
            <a:ext cx="1750392" cy="252028"/>
          </a:xfrm>
          <a:prstGeom prst="roundRect">
            <a:avLst/>
          </a:prstGeom>
          <a:noFill/>
          <a:ln w="38100">
            <a:solidFill>
              <a:srgbClr val="F94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7 Rectángulo redondeado"/>
          <p:cNvSpPr/>
          <p:nvPr/>
        </p:nvSpPr>
        <p:spPr>
          <a:xfrm>
            <a:off x="2029520" y="5733256"/>
            <a:ext cx="1894408" cy="360040"/>
          </a:xfrm>
          <a:prstGeom prst="roundRect">
            <a:avLst/>
          </a:prstGeom>
          <a:noFill/>
          <a:ln w="38100">
            <a:solidFill>
              <a:srgbClr val="F94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98539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85800" y="1196752"/>
            <a:ext cx="7772400" cy="3240359"/>
          </a:xfrm>
        </p:spPr>
        <p:txBody>
          <a:bodyPr>
            <a:normAutofit/>
          </a:bodyPr>
          <a:lstStyle/>
          <a:p>
            <a:r>
              <a:rPr lang="es-CO" b="1" dirty="0"/>
              <a:t>3. Funciones – procedimientos orden de precedencia – estructura de selección</a:t>
            </a:r>
          </a:p>
        </p:txBody>
      </p:sp>
      <p:sp>
        <p:nvSpPr>
          <p:cNvPr id="6" name="4 Marcador de número de diapositiva"/>
          <p:cNvSpPr>
            <a:spLocks noGrp="1"/>
          </p:cNvSpPr>
          <p:nvPr>
            <p:ph type="sldNum" sz="quarter" idx="12"/>
          </p:nvPr>
        </p:nvSpPr>
        <p:spPr>
          <a:xfrm>
            <a:off x="7020272" y="6520259"/>
            <a:ext cx="2133600" cy="365125"/>
          </a:xfrm>
        </p:spPr>
        <p:txBody>
          <a:bodyPr/>
          <a:lstStyle/>
          <a:p>
            <a:fld id="{2235B30C-86F8-49BD-820E-4721741473E2}" type="slidenum">
              <a:rPr lang="es-CO" smtClean="0"/>
              <a:pPr/>
              <a:t>2</a:t>
            </a:fld>
            <a:endParaRPr lang="es-CO"/>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0" indent="0" algn="just">
              <a:buNone/>
            </a:pPr>
            <a:r>
              <a:rPr lang="es-CO" sz="2400" dirty="0"/>
              <a:t>Si el </a:t>
            </a:r>
            <a:r>
              <a:rPr lang="es-CO" sz="2400" dirty="0" err="1"/>
              <a:t>preincremento</a:t>
            </a:r>
            <a:r>
              <a:rPr lang="es-CO" sz="2400" dirty="0"/>
              <a:t> o </a:t>
            </a:r>
            <a:r>
              <a:rPr lang="es-CO" sz="2400" dirty="0" err="1"/>
              <a:t>posincremento</a:t>
            </a:r>
            <a:r>
              <a:rPr lang="es-CO" sz="2400" dirty="0"/>
              <a:t> son una instrucción sencilla tiene el mismo efecto. Es decir, es lo mismo i++ que ++i. </a:t>
            </a:r>
          </a:p>
          <a:p>
            <a:pPr marL="0" indent="0" algn="just">
              <a:buNone/>
            </a:pPr>
            <a:r>
              <a:rPr lang="es-CO" sz="2400" dirty="0"/>
              <a:t>Por el contrario si hacen parte de una instrucción compleja, el </a:t>
            </a:r>
            <a:r>
              <a:rPr lang="es-CO" sz="2400" dirty="0" err="1"/>
              <a:t>preincremento</a:t>
            </a:r>
            <a:r>
              <a:rPr lang="es-CO" sz="2400" dirty="0"/>
              <a:t> o pos incremento puede cambiar el resultado. </a:t>
            </a:r>
          </a:p>
        </p:txBody>
      </p:sp>
      <p:sp>
        <p:nvSpPr>
          <p:cNvPr id="3" name="Título 2"/>
          <p:cNvSpPr>
            <a:spLocks noGrp="1"/>
          </p:cNvSpPr>
          <p:nvPr>
            <p:ph type="title"/>
          </p:nvPr>
        </p:nvSpPr>
        <p:spPr/>
        <p:txBody>
          <a:bodyPr/>
          <a:lstStyle/>
          <a:p>
            <a:r>
              <a:rPr lang="es-CO" dirty="0"/>
              <a:t>4. Sobre </a:t>
            </a:r>
            <a:r>
              <a:rPr lang="es-CO" dirty="0" err="1"/>
              <a:t>preincremento</a:t>
            </a:r>
            <a:r>
              <a:rPr lang="es-CO" dirty="0"/>
              <a:t> y pos incremento</a:t>
            </a:r>
          </a:p>
        </p:txBody>
      </p:sp>
      <p:pic>
        <p:nvPicPr>
          <p:cNvPr id="4" name="Imagen 3"/>
          <p:cNvPicPr>
            <a:picLocks noChangeAspect="1"/>
          </p:cNvPicPr>
          <p:nvPr/>
        </p:nvPicPr>
        <p:blipFill>
          <a:blip r:embed="rId2"/>
          <a:stretch>
            <a:fillRect/>
          </a:stretch>
        </p:blipFill>
        <p:spPr>
          <a:xfrm>
            <a:off x="323528" y="3399769"/>
            <a:ext cx="6992442" cy="2756979"/>
          </a:xfrm>
          <a:prstGeom prst="rect">
            <a:avLst/>
          </a:prstGeom>
        </p:spPr>
      </p:pic>
      <p:sp>
        <p:nvSpPr>
          <p:cNvPr id="5" name="Rectángulo 4"/>
          <p:cNvSpPr/>
          <p:nvPr/>
        </p:nvSpPr>
        <p:spPr>
          <a:xfrm>
            <a:off x="4283968" y="3517441"/>
            <a:ext cx="4402832" cy="14957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2400" dirty="0"/>
              <a:t>El valor de suma es distinto si se tiene ++valor o valor++</a:t>
            </a:r>
          </a:p>
        </p:txBody>
      </p:sp>
    </p:spTree>
    <p:extLst>
      <p:ext uri="{BB962C8B-B14F-4D97-AF65-F5344CB8AC3E}">
        <p14:creationId xmlns:p14="http://schemas.microsoft.com/office/powerpoint/2010/main" val="59247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4. Operadores incrementales y </a:t>
            </a:r>
            <a:r>
              <a:rPr lang="es-CO" dirty="0" err="1"/>
              <a:t>decrementales</a:t>
            </a:r>
            <a:endParaRPr lang="es-CO" dirty="0"/>
          </a:p>
        </p:txBody>
      </p:sp>
      <p:sp>
        <p:nvSpPr>
          <p:cNvPr id="3" name="2 Marcador de contenido"/>
          <p:cNvSpPr>
            <a:spLocks noGrp="1"/>
          </p:cNvSpPr>
          <p:nvPr>
            <p:ph idx="1"/>
          </p:nvPr>
        </p:nvSpPr>
        <p:spPr/>
        <p:txBody>
          <a:bodyPr/>
          <a:lstStyle/>
          <a:p>
            <a:pPr>
              <a:buNone/>
            </a:pPr>
            <a:r>
              <a:rPr lang="es-CO" dirty="0"/>
              <a:t>Es igual:</a:t>
            </a:r>
          </a:p>
          <a:p>
            <a:pPr algn="ctr">
              <a:buNone/>
            </a:pPr>
            <a:r>
              <a:rPr lang="es-CO" sz="5400" dirty="0">
                <a:solidFill>
                  <a:srgbClr val="00B050"/>
                </a:solidFill>
              </a:rPr>
              <a:t>a= a+1 ;         a+=1;            ++a;</a:t>
            </a:r>
          </a:p>
          <a:p>
            <a:pPr algn="ctr">
              <a:buNone/>
            </a:pPr>
            <a:endParaRPr lang="es-CO" sz="4400" dirty="0"/>
          </a:p>
          <a:p>
            <a:pPr algn="ctr">
              <a:buNone/>
            </a:pPr>
            <a:r>
              <a:rPr lang="es-CO" sz="5400" dirty="0">
                <a:solidFill>
                  <a:srgbClr val="00B0F0"/>
                </a:solidFill>
              </a:rPr>
              <a:t>a= a-1 ;         a-=1;           </a:t>
            </a:r>
          </a:p>
          <a:p>
            <a:pPr algn="ctr">
              <a:buNone/>
            </a:pPr>
            <a:r>
              <a:rPr lang="es-CO" sz="5400" dirty="0">
                <a:solidFill>
                  <a:srgbClr val="00B0F0"/>
                </a:solidFill>
              </a:rPr>
              <a:t>--a;</a:t>
            </a:r>
          </a:p>
          <a:p>
            <a:pPr>
              <a:buNone/>
            </a:pPr>
            <a:endParaRPr lang="es-CO" sz="4400" dirty="0"/>
          </a:p>
        </p:txBody>
      </p:sp>
    </p:spTree>
    <p:extLst>
      <p:ext uri="{BB962C8B-B14F-4D97-AF65-F5344CB8AC3E}">
        <p14:creationId xmlns:p14="http://schemas.microsoft.com/office/powerpoint/2010/main" val="72997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696" y="476672"/>
          <a:ext cx="9145016" cy="6072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CO" sz="2800" dirty="0"/>
              <a:t>Estructuras de control en la programación estructurada</a:t>
            </a:r>
          </a:p>
        </p:txBody>
      </p:sp>
      <p:sp>
        <p:nvSpPr>
          <p:cNvPr id="2" name="Rectángulo 1"/>
          <p:cNvSpPr/>
          <p:nvPr/>
        </p:nvSpPr>
        <p:spPr>
          <a:xfrm>
            <a:off x="2843808" y="5733256"/>
            <a:ext cx="49685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Para el miércoles leer del  capítulo 3 la sección 3.7 y leer el capítulo 4 hasta la sección 4.8 inclusive</a:t>
            </a:r>
          </a:p>
        </p:txBody>
      </p:sp>
    </p:spTree>
    <p:extLst>
      <p:ext uri="{BB962C8B-B14F-4D97-AF65-F5344CB8AC3E}">
        <p14:creationId xmlns:p14="http://schemas.microsoft.com/office/powerpoint/2010/main" val="408935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Tipos de estructura de selección</a:t>
            </a:r>
          </a:p>
        </p:txBody>
      </p:sp>
      <p:sp>
        <p:nvSpPr>
          <p:cNvPr id="3" name="2 Marcador de contenido"/>
          <p:cNvSpPr>
            <a:spLocks noGrp="1"/>
          </p:cNvSpPr>
          <p:nvPr>
            <p:ph idx="1"/>
          </p:nvPr>
        </p:nvSpPr>
        <p:spPr/>
        <p:txBody>
          <a:bodyPr>
            <a:normAutofit/>
          </a:bodyPr>
          <a:lstStyle/>
          <a:p>
            <a:pPr algn="just">
              <a:buNone/>
            </a:pPr>
            <a:r>
              <a:rPr lang="es-CO" sz="4800" dirty="0"/>
              <a:t>Es una estructura de selección. Puede ser de tres tipos</a:t>
            </a:r>
          </a:p>
          <a:p>
            <a:pPr>
              <a:buNone/>
            </a:pPr>
            <a:r>
              <a:rPr lang="es-CO" sz="4800" dirty="0"/>
              <a:t>	</a:t>
            </a:r>
            <a:r>
              <a:rPr lang="es-CO" sz="4800" dirty="0" err="1">
                <a:solidFill>
                  <a:schemeClr val="bg2">
                    <a:lumMod val="50000"/>
                  </a:schemeClr>
                </a:solidFill>
              </a:rPr>
              <a:t>If</a:t>
            </a:r>
            <a:r>
              <a:rPr lang="es-CO" sz="4800" dirty="0"/>
              <a:t>: una sola selección</a:t>
            </a:r>
            <a:br>
              <a:rPr lang="es-CO" sz="4800" dirty="0"/>
            </a:br>
            <a:r>
              <a:rPr lang="es-CO" sz="4800" dirty="0" err="1">
                <a:solidFill>
                  <a:schemeClr val="accent2">
                    <a:lumMod val="50000"/>
                  </a:schemeClr>
                </a:solidFill>
              </a:rPr>
              <a:t>If</a:t>
            </a:r>
            <a:r>
              <a:rPr lang="es-CO" sz="4800" dirty="0">
                <a:solidFill>
                  <a:schemeClr val="accent2">
                    <a:lumMod val="50000"/>
                  </a:schemeClr>
                </a:solidFill>
              </a:rPr>
              <a:t> / </a:t>
            </a:r>
            <a:r>
              <a:rPr lang="es-CO" sz="4800" dirty="0" err="1">
                <a:solidFill>
                  <a:schemeClr val="accent2">
                    <a:lumMod val="50000"/>
                  </a:schemeClr>
                </a:solidFill>
              </a:rPr>
              <a:t>else</a:t>
            </a:r>
            <a:r>
              <a:rPr lang="es-CO" sz="4800" dirty="0"/>
              <a:t>: doble selección</a:t>
            </a:r>
            <a:br>
              <a:rPr lang="es-CO" sz="4800" dirty="0"/>
            </a:br>
            <a:r>
              <a:rPr lang="es-CO" sz="4800" dirty="0" err="1">
                <a:solidFill>
                  <a:schemeClr val="accent5">
                    <a:lumMod val="75000"/>
                  </a:schemeClr>
                </a:solidFill>
              </a:rPr>
              <a:t>switch</a:t>
            </a:r>
            <a:r>
              <a:rPr lang="es-CO" sz="4800" dirty="0"/>
              <a:t>: selección múltiple</a:t>
            </a:r>
          </a:p>
        </p:txBody>
      </p:sp>
    </p:spTree>
    <p:extLst>
      <p:ext uri="{BB962C8B-B14F-4D97-AF65-F5344CB8AC3E}">
        <p14:creationId xmlns:p14="http://schemas.microsoft.com/office/powerpoint/2010/main" val="3034185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Ejemplo estructura de control </a:t>
            </a:r>
            <a:r>
              <a:rPr lang="es-CO" dirty="0" err="1"/>
              <a:t>if</a:t>
            </a:r>
            <a:endParaRPr lang="es-CO" dirty="0"/>
          </a:p>
        </p:txBody>
      </p:sp>
      <p:pic>
        <p:nvPicPr>
          <p:cNvPr id="5" name="Picture 2"/>
          <p:cNvPicPr>
            <a:picLocks noChangeAspect="1" noChangeArrowheads="1"/>
          </p:cNvPicPr>
          <p:nvPr/>
        </p:nvPicPr>
        <p:blipFill>
          <a:blip r:embed="rId2" cstate="print"/>
          <a:srcRect/>
          <a:stretch>
            <a:fillRect/>
          </a:stretch>
        </p:blipFill>
        <p:spPr bwMode="auto">
          <a:xfrm>
            <a:off x="827584" y="1052736"/>
            <a:ext cx="7804861" cy="4608512"/>
          </a:xfrm>
          <a:prstGeom prst="rect">
            <a:avLst/>
          </a:prstGeom>
          <a:noFill/>
          <a:ln w="9525">
            <a:noFill/>
            <a:miter lim="800000"/>
            <a:headEnd/>
            <a:tailEnd/>
          </a:ln>
        </p:spPr>
      </p:pic>
    </p:spTree>
    <p:extLst>
      <p:ext uri="{BB962C8B-B14F-4D97-AF65-F5344CB8AC3E}">
        <p14:creationId xmlns:p14="http://schemas.microsoft.com/office/powerpoint/2010/main" val="247190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Ejemplo estructura de selección </a:t>
            </a:r>
            <a:r>
              <a:rPr lang="es-CO" dirty="0" err="1"/>
              <a:t>if</a:t>
            </a:r>
            <a:r>
              <a:rPr lang="es-CO" dirty="0"/>
              <a:t> – </a:t>
            </a:r>
            <a:r>
              <a:rPr lang="es-CO" dirty="0" err="1"/>
              <a:t>else</a:t>
            </a:r>
            <a:r>
              <a:rPr lang="es-CO" dirty="0"/>
              <a:t>. </a:t>
            </a:r>
            <a:r>
              <a:rPr lang="es-CO" dirty="0" err="1"/>
              <a:t>If</a:t>
            </a:r>
            <a:r>
              <a:rPr lang="es-CO" dirty="0"/>
              <a:t> anidados y </a:t>
            </a:r>
            <a:r>
              <a:rPr lang="es-CO" dirty="0" err="1"/>
              <a:t>if</a:t>
            </a:r>
            <a:r>
              <a:rPr lang="es-CO" dirty="0"/>
              <a:t>- </a:t>
            </a:r>
            <a:r>
              <a:rPr lang="es-CO" dirty="0" err="1"/>
              <a:t>else</a:t>
            </a:r>
            <a:r>
              <a:rPr lang="es-CO" dirty="0"/>
              <a:t> </a:t>
            </a:r>
            <a:r>
              <a:rPr lang="es-CO" dirty="0" err="1"/>
              <a:t>directament</a:t>
            </a:r>
            <a:endParaRPr lang="es-CO" dirty="0"/>
          </a:p>
        </p:txBody>
      </p:sp>
      <p:pic>
        <p:nvPicPr>
          <p:cNvPr id="5" name="Imagen 4"/>
          <p:cNvPicPr>
            <a:picLocks noChangeAspect="1"/>
          </p:cNvPicPr>
          <p:nvPr/>
        </p:nvPicPr>
        <p:blipFill>
          <a:blip r:embed="rId2"/>
          <a:stretch>
            <a:fillRect/>
          </a:stretch>
        </p:blipFill>
        <p:spPr>
          <a:xfrm>
            <a:off x="2483768" y="980728"/>
            <a:ext cx="4638675" cy="5534025"/>
          </a:xfrm>
          <a:prstGeom prst="rect">
            <a:avLst/>
          </a:prstGeom>
        </p:spPr>
      </p:pic>
    </p:spTree>
    <p:extLst>
      <p:ext uri="{BB962C8B-B14F-4D97-AF65-F5344CB8AC3E}">
        <p14:creationId xmlns:p14="http://schemas.microsoft.com/office/powerpoint/2010/main" val="118012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Estructura de selección </a:t>
            </a:r>
            <a:r>
              <a:rPr lang="es-CO" dirty="0" err="1"/>
              <a:t>switch</a:t>
            </a:r>
            <a:r>
              <a:rPr lang="es-CO" dirty="0"/>
              <a:t>. Definición general</a:t>
            </a:r>
          </a:p>
        </p:txBody>
      </p:sp>
      <p:sp>
        <p:nvSpPr>
          <p:cNvPr id="3" name="2 Marcador de contenido"/>
          <p:cNvSpPr>
            <a:spLocks noGrp="1"/>
          </p:cNvSpPr>
          <p:nvPr>
            <p:ph idx="1"/>
          </p:nvPr>
        </p:nvSpPr>
        <p:spPr>
          <a:xfrm>
            <a:off x="457200" y="836713"/>
            <a:ext cx="8229600" cy="1512168"/>
          </a:xfrm>
        </p:spPr>
        <p:txBody>
          <a:bodyPr>
            <a:normAutofit/>
          </a:bodyPr>
          <a:lstStyle/>
          <a:p>
            <a:pPr algn="just">
              <a:buNone/>
            </a:pPr>
            <a:r>
              <a:rPr lang="es-CO" sz="2800" dirty="0"/>
              <a:t>¿Qué hacemos si necesitamos hacer algo cuando una variable vale 1, vale 2, vale 3 vale 4, vale 5?</a:t>
            </a:r>
          </a:p>
        </p:txBody>
      </p:sp>
      <p:sp>
        <p:nvSpPr>
          <p:cNvPr id="4" name="3 CuadroTexto"/>
          <p:cNvSpPr txBox="1"/>
          <p:nvPr/>
        </p:nvSpPr>
        <p:spPr>
          <a:xfrm>
            <a:off x="539552" y="2204864"/>
            <a:ext cx="8064896"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CO" sz="2800" b="1" dirty="0" err="1"/>
              <a:t>Switch</a:t>
            </a:r>
            <a:r>
              <a:rPr lang="es-CO" sz="2800" dirty="0"/>
              <a:t>: Hace una comparación y de acuerdo al resultado elige un camino u otro</a:t>
            </a:r>
          </a:p>
        </p:txBody>
      </p:sp>
      <p:sp>
        <p:nvSpPr>
          <p:cNvPr id="5" name="4 Rectángulo"/>
          <p:cNvSpPr/>
          <p:nvPr/>
        </p:nvSpPr>
        <p:spPr>
          <a:xfrm>
            <a:off x="611560" y="3284984"/>
            <a:ext cx="7992888" cy="30243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sz="3000" dirty="0" err="1"/>
              <a:t>switch</a:t>
            </a:r>
            <a:r>
              <a:rPr lang="es-CO" sz="3000" dirty="0"/>
              <a:t>(variable){ 		case 1: 	….</a:t>
            </a:r>
          </a:p>
          <a:p>
            <a:r>
              <a:rPr lang="es-CO" sz="3000" dirty="0"/>
              <a:t>						break;</a:t>
            </a:r>
          </a:p>
          <a:p>
            <a:r>
              <a:rPr lang="es-CO" sz="3000" dirty="0"/>
              <a:t>				case 2: 	…</a:t>
            </a:r>
          </a:p>
          <a:p>
            <a:r>
              <a:rPr lang="es-CO" sz="3000" dirty="0"/>
              <a:t>						break;</a:t>
            </a:r>
          </a:p>
          <a:p>
            <a:r>
              <a:rPr lang="es-CO" sz="3000" dirty="0"/>
              <a:t>				default: ...</a:t>
            </a:r>
          </a:p>
          <a:p>
            <a:r>
              <a:rPr lang="es-CO" sz="3000" dirty="0"/>
              <a:t>					      break;</a:t>
            </a:r>
          </a:p>
          <a:p>
            <a:r>
              <a:rPr lang="es-CO" sz="3000" dirty="0"/>
              <a:t>			   }</a:t>
            </a:r>
          </a:p>
        </p:txBody>
      </p:sp>
      <p:sp>
        <p:nvSpPr>
          <p:cNvPr id="6" name="5 Elipse"/>
          <p:cNvSpPr/>
          <p:nvPr/>
        </p:nvSpPr>
        <p:spPr>
          <a:xfrm>
            <a:off x="5940152" y="3645024"/>
            <a:ext cx="1512168" cy="576064"/>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Elipse"/>
          <p:cNvSpPr/>
          <p:nvPr/>
        </p:nvSpPr>
        <p:spPr>
          <a:xfrm>
            <a:off x="4211960" y="5013176"/>
            <a:ext cx="1728192" cy="504056"/>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lipse"/>
          <p:cNvSpPr/>
          <p:nvPr/>
        </p:nvSpPr>
        <p:spPr>
          <a:xfrm>
            <a:off x="539552" y="3140968"/>
            <a:ext cx="3168352" cy="576064"/>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1259632" y="4293096"/>
            <a:ext cx="2592697" cy="523220"/>
          </a:xfrm>
          <a:prstGeom prst="rect">
            <a:avLst/>
          </a:prstGeom>
          <a:noFill/>
        </p:spPr>
        <p:txBody>
          <a:bodyPr wrap="none" rtlCol="0">
            <a:spAutoFit/>
          </a:bodyPr>
          <a:lstStyle/>
          <a:p>
            <a:r>
              <a:rPr lang="es-CO" sz="2800" dirty="0">
                <a:solidFill>
                  <a:srgbClr val="FF0000"/>
                </a:solidFill>
              </a:rPr>
              <a:t>Salida del </a:t>
            </a:r>
            <a:r>
              <a:rPr lang="es-CO" sz="2800" dirty="0" err="1">
                <a:solidFill>
                  <a:srgbClr val="FF0000"/>
                </a:solidFill>
              </a:rPr>
              <a:t>switch</a:t>
            </a:r>
            <a:endParaRPr lang="es-CO" sz="2800" dirty="0">
              <a:solidFill>
                <a:srgbClr val="FF0000"/>
              </a:solidFill>
            </a:endParaRPr>
          </a:p>
        </p:txBody>
      </p:sp>
      <p:cxnSp>
        <p:nvCxnSpPr>
          <p:cNvPr id="11" name="10 Conector recto de flecha"/>
          <p:cNvCxnSpPr>
            <a:stCxn id="9" idx="3"/>
          </p:cNvCxnSpPr>
          <p:nvPr/>
        </p:nvCxnSpPr>
        <p:spPr>
          <a:xfrm flipV="1">
            <a:off x="3852329" y="3933056"/>
            <a:ext cx="2087823" cy="621650"/>
          </a:xfrm>
          <a:prstGeom prst="bentConnector3">
            <a:avLst>
              <a:gd name="adj1" fmla="val 1732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755576" y="5157192"/>
            <a:ext cx="3054041" cy="707886"/>
          </a:xfrm>
          <a:prstGeom prst="rect">
            <a:avLst/>
          </a:prstGeom>
          <a:noFill/>
        </p:spPr>
        <p:txBody>
          <a:bodyPr wrap="none" rtlCol="0">
            <a:spAutoFit/>
          </a:bodyPr>
          <a:lstStyle/>
          <a:p>
            <a:r>
              <a:rPr lang="es-CO" sz="2000" b="1" dirty="0">
                <a:solidFill>
                  <a:schemeClr val="accent2">
                    <a:lumMod val="75000"/>
                  </a:schemeClr>
                </a:solidFill>
              </a:rPr>
              <a:t>Cuando no se cumple </a:t>
            </a:r>
          </a:p>
          <a:p>
            <a:r>
              <a:rPr lang="es-CO" sz="2000" b="1" dirty="0">
                <a:solidFill>
                  <a:schemeClr val="accent2">
                    <a:lumMod val="75000"/>
                  </a:schemeClr>
                </a:solidFill>
              </a:rPr>
              <a:t>nada (opcional)</a:t>
            </a:r>
          </a:p>
        </p:txBody>
      </p:sp>
      <p:cxnSp>
        <p:nvCxnSpPr>
          <p:cNvPr id="16" name="15 Conector recto de flecha"/>
          <p:cNvCxnSpPr>
            <a:endCxn id="7" idx="4"/>
          </p:cNvCxnSpPr>
          <p:nvPr/>
        </p:nvCxnSpPr>
        <p:spPr>
          <a:xfrm flipV="1">
            <a:off x="3851920" y="5517232"/>
            <a:ext cx="1224136" cy="144016"/>
          </a:xfrm>
          <a:prstGeom prst="bentConnector2">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4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Restricciones </a:t>
            </a:r>
            <a:r>
              <a:rPr lang="es-CO" dirty="0" err="1"/>
              <a:t>switch</a:t>
            </a:r>
            <a:endParaRPr lang="es-CO" dirty="0"/>
          </a:p>
        </p:txBody>
      </p:sp>
      <p:sp>
        <p:nvSpPr>
          <p:cNvPr id="3" name="2 Marcador de contenido"/>
          <p:cNvSpPr>
            <a:spLocks noGrp="1"/>
          </p:cNvSpPr>
          <p:nvPr>
            <p:ph idx="1"/>
          </p:nvPr>
        </p:nvSpPr>
        <p:spPr>
          <a:xfrm>
            <a:off x="251520" y="1268760"/>
            <a:ext cx="8661648" cy="4680520"/>
          </a:xfrm>
        </p:spPr>
        <p:txBody>
          <a:bodyPr>
            <a:normAutofit fontScale="77500" lnSpcReduction="20000"/>
          </a:bodyPr>
          <a:lstStyle/>
          <a:p>
            <a:pPr>
              <a:buNone/>
            </a:pPr>
            <a:r>
              <a:rPr lang="es-CO" sz="4300" dirty="0"/>
              <a:t>Sólo para evaluar variables discretas ( </a:t>
            </a:r>
            <a:r>
              <a:rPr lang="es-CO" sz="4300" dirty="0" err="1"/>
              <a:t>int</a:t>
            </a:r>
            <a:r>
              <a:rPr lang="es-CO" sz="4300" dirty="0"/>
              <a:t>, </a:t>
            </a:r>
            <a:r>
              <a:rPr lang="es-CO" sz="4300" dirty="0" err="1"/>
              <a:t>chars,shorts</a:t>
            </a:r>
            <a:r>
              <a:rPr lang="es-CO" sz="4300" dirty="0"/>
              <a:t>).</a:t>
            </a:r>
          </a:p>
          <a:p>
            <a:pPr>
              <a:buNone/>
            </a:pPr>
            <a:r>
              <a:rPr lang="es-CO" sz="4300" dirty="0"/>
              <a:t>Si se incluyen condiciones en la línea de evaluación se evaluará en el </a:t>
            </a:r>
            <a:r>
              <a:rPr lang="es-CO" sz="4300" dirty="0" err="1"/>
              <a:t>switch</a:t>
            </a:r>
            <a:r>
              <a:rPr lang="es-CO" sz="4300" dirty="0"/>
              <a:t> el resultado. Por ejemplo </a:t>
            </a:r>
          </a:p>
          <a:p>
            <a:pPr>
              <a:buNone/>
            </a:pPr>
            <a:r>
              <a:rPr lang="es-CO" sz="4300" dirty="0"/>
              <a:t>	</a:t>
            </a:r>
            <a:r>
              <a:rPr lang="es-CO" sz="4300" dirty="0" err="1"/>
              <a:t>int</a:t>
            </a:r>
            <a:r>
              <a:rPr lang="es-CO" sz="4300" dirty="0"/>
              <a:t> variable=10;</a:t>
            </a:r>
          </a:p>
          <a:p>
            <a:pPr>
              <a:buNone/>
            </a:pPr>
            <a:r>
              <a:rPr lang="es-CO" sz="4300" dirty="0"/>
              <a:t>	</a:t>
            </a:r>
            <a:r>
              <a:rPr lang="es-CO" sz="4300" dirty="0" err="1"/>
              <a:t>switch</a:t>
            </a:r>
            <a:r>
              <a:rPr lang="es-CO" sz="4300" dirty="0"/>
              <a:t> (variable &gt; 5)  // Evaluará un 1.</a:t>
            </a:r>
          </a:p>
          <a:p>
            <a:pPr>
              <a:buNone/>
            </a:pPr>
            <a:r>
              <a:rPr lang="es-CO" sz="4300" dirty="0"/>
              <a:t>Break se sale de la selección. Se debe tener cuidado cuando no se pone</a:t>
            </a:r>
          </a:p>
          <a:p>
            <a:pPr>
              <a:buNone/>
            </a:pPr>
            <a:endParaRPr lang="es-CO" dirty="0"/>
          </a:p>
        </p:txBody>
      </p:sp>
    </p:spTree>
    <p:extLst>
      <p:ext uri="{BB962C8B-B14F-4D97-AF65-F5344CB8AC3E}">
        <p14:creationId xmlns:p14="http://schemas.microsoft.com/office/powerpoint/2010/main" val="153594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Flujo de datos en un </a:t>
            </a:r>
            <a:r>
              <a:rPr lang="es-CO" dirty="0" err="1"/>
              <a:t>switch</a:t>
            </a:r>
            <a:endParaRPr lang="es-CO" dirty="0"/>
          </a:p>
        </p:txBody>
      </p:sp>
      <p:pic>
        <p:nvPicPr>
          <p:cNvPr id="4" name="Imagen 3"/>
          <p:cNvPicPr>
            <a:picLocks noChangeAspect="1"/>
          </p:cNvPicPr>
          <p:nvPr/>
        </p:nvPicPr>
        <p:blipFill>
          <a:blip r:embed="rId2"/>
          <a:stretch>
            <a:fillRect/>
          </a:stretch>
        </p:blipFill>
        <p:spPr>
          <a:xfrm>
            <a:off x="1282502" y="812281"/>
            <a:ext cx="7200800" cy="6063195"/>
          </a:xfrm>
          <a:prstGeom prst="rect">
            <a:avLst/>
          </a:prstGeom>
        </p:spPr>
      </p:pic>
      <p:sp>
        <p:nvSpPr>
          <p:cNvPr id="5" name="Marcador de contenido 1"/>
          <p:cNvSpPr txBox="1">
            <a:spLocks/>
          </p:cNvSpPr>
          <p:nvPr/>
        </p:nvSpPr>
        <p:spPr>
          <a:xfrm>
            <a:off x="1979712" y="6433481"/>
            <a:ext cx="8229600" cy="4649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CO" sz="2400" b="1" dirty="0"/>
              <a:t>Tomado de </a:t>
            </a:r>
            <a:r>
              <a:rPr lang="es-CO" sz="2400" b="1" dirty="0" err="1"/>
              <a:t>How</a:t>
            </a:r>
            <a:r>
              <a:rPr lang="es-CO" sz="2400" b="1" dirty="0"/>
              <a:t> to </a:t>
            </a:r>
            <a:r>
              <a:rPr lang="es-CO" sz="2400" b="1" dirty="0" err="1"/>
              <a:t>program</a:t>
            </a:r>
            <a:r>
              <a:rPr lang="es-CO" sz="2400" b="1" dirty="0"/>
              <a:t> in C. </a:t>
            </a:r>
            <a:r>
              <a:rPr lang="es-CO" sz="2400" b="1" dirty="0" err="1"/>
              <a:t>Pg</a:t>
            </a:r>
            <a:r>
              <a:rPr lang="es-CO" sz="2400" b="1" dirty="0"/>
              <a:t> 111</a:t>
            </a:r>
          </a:p>
        </p:txBody>
      </p:sp>
    </p:spTree>
    <p:extLst>
      <p:ext uri="{BB962C8B-B14F-4D97-AF65-F5344CB8AC3E}">
        <p14:creationId xmlns:p14="http://schemas.microsoft.com/office/powerpoint/2010/main" val="198031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908720"/>
          <a:ext cx="8229600" cy="5217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Cuáles son las ventajas de usar un </a:t>
            </a:r>
            <a:r>
              <a:rPr lang="es-CO" dirty="0" err="1"/>
              <a:t>switch</a:t>
            </a:r>
            <a:endParaRPr lang="es-CO" dirty="0"/>
          </a:p>
        </p:txBody>
      </p:sp>
    </p:spTree>
    <p:extLst>
      <p:ext uri="{BB962C8B-B14F-4D97-AF65-F5344CB8AC3E}">
        <p14:creationId xmlns:p14="http://schemas.microsoft.com/office/powerpoint/2010/main" val="77246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normAutofit fontScale="90000"/>
          </a:bodyPr>
          <a:lstStyle/>
          <a:p>
            <a:r>
              <a:rPr lang="es-CO" b="1" dirty="0"/>
              <a:t>Separación del código</a:t>
            </a:r>
            <a:br>
              <a:rPr lang="es-CO" b="1" dirty="0"/>
            </a:br>
            <a:r>
              <a:rPr lang="es-CO" b="1" dirty="0"/>
              <a:t>Funciones y procedimientos en C</a:t>
            </a:r>
          </a:p>
        </p:txBody>
      </p:sp>
      <p:sp>
        <p:nvSpPr>
          <p:cNvPr id="7" name="6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3005459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Ejemplo </a:t>
            </a:r>
            <a:r>
              <a:rPr lang="es-CO" dirty="0" err="1"/>
              <a:t>switch</a:t>
            </a:r>
            <a:r>
              <a:rPr lang="es-CO" dirty="0"/>
              <a:t>  ¿Qué hace este programa?</a:t>
            </a:r>
          </a:p>
        </p:txBody>
      </p:sp>
      <p:pic>
        <p:nvPicPr>
          <p:cNvPr id="5122" name="Picture 2"/>
          <p:cNvPicPr>
            <a:picLocks noChangeAspect="1" noChangeArrowheads="1"/>
          </p:cNvPicPr>
          <p:nvPr/>
        </p:nvPicPr>
        <p:blipFill>
          <a:blip r:embed="rId2" cstate="print"/>
          <a:srcRect/>
          <a:stretch>
            <a:fillRect/>
          </a:stretch>
        </p:blipFill>
        <p:spPr bwMode="auto">
          <a:xfrm>
            <a:off x="683568" y="847725"/>
            <a:ext cx="8136904" cy="6010275"/>
          </a:xfrm>
          <a:prstGeom prst="rect">
            <a:avLst/>
          </a:prstGeom>
          <a:noFill/>
          <a:ln w="9525">
            <a:noFill/>
            <a:miter lim="800000"/>
            <a:headEnd/>
            <a:tailEnd/>
          </a:ln>
        </p:spPr>
      </p:pic>
    </p:spTree>
    <p:extLst>
      <p:ext uri="{BB962C8B-B14F-4D97-AF65-F5344CB8AC3E}">
        <p14:creationId xmlns:p14="http://schemas.microsoft.com/office/powerpoint/2010/main" val="2747797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err="1"/>
              <a:t>Switch</a:t>
            </a:r>
            <a:r>
              <a:rPr lang="es-CO" dirty="0"/>
              <a:t>. Salto de break</a:t>
            </a:r>
          </a:p>
        </p:txBody>
      </p:sp>
      <p:pic>
        <p:nvPicPr>
          <p:cNvPr id="4" name="3 Imagen"/>
          <p:cNvPicPr/>
          <p:nvPr/>
        </p:nvPicPr>
        <p:blipFill>
          <a:blip r:embed="rId2"/>
          <a:stretch>
            <a:fillRect/>
          </a:stretch>
        </p:blipFill>
        <p:spPr>
          <a:xfrm>
            <a:off x="323460" y="980728"/>
            <a:ext cx="4289678" cy="3600400"/>
          </a:xfrm>
          <a:prstGeom prst="rect">
            <a:avLst/>
          </a:prstGeom>
          <a:ln>
            <a:noFill/>
          </a:ln>
          <a:effectLst>
            <a:outerShdw blurRad="292100" dist="139700" dir="2700000" algn="tl" rotWithShape="0">
              <a:srgbClr val="333333">
                <a:alpha val="65000"/>
              </a:srgbClr>
            </a:outerShdw>
          </a:effectLst>
        </p:spPr>
      </p:pic>
      <p:graphicFrame>
        <p:nvGraphicFramePr>
          <p:cNvPr id="5" name="4 Tabla"/>
          <p:cNvGraphicFramePr>
            <a:graphicFrameLocks noGrp="1"/>
          </p:cNvGraphicFramePr>
          <p:nvPr/>
        </p:nvGraphicFramePr>
        <p:xfrm>
          <a:off x="3995936" y="995724"/>
          <a:ext cx="5010756" cy="2441258"/>
        </p:xfrm>
        <a:graphic>
          <a:graphicData uri="http://schemas.openxmlformats.org/drawingml/2006/table">
            <a:tbl>
              <a:tblPr firstRow="1" firstCol="1" bandRow="1">
                <a:tableStyleId>{5C22544A-7EE6-4342-B048-85BDC9FD1C3A}</a:tableStyleId>
              </a:tblPr>
              <a:tblGrid>
                <a:gridCol w="2505378">
                  <a:extLst>
                    <a:ext uri="{9D8B030D-6E8A-4147-A177-3AD203B41FA5}">
                      <a16:colId xmlns:a16="http://schemas.microsoft.com/office/drawing/2014/main" val="20000"/>
                    </a:ext>
                  </a:extLst>
                </a:gridCol>
                <a:gridCol w="2505378">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s-CO" sz="1800" dirty="0">
                          <a:effectLst/>
                        </a:rPr>
                        <a:t>Valor opción</a:t>
                      </a:r>
                      <a:endParaRPr lang="es-CO"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Resultado en consola</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s-CO" sz="1800" dirty="0" err="1">
                          <a:effectLst/>
                        </a:rPr>
                        <a:t>opcion</a:t>
                      </a:r>
                      <a:r>
                        <a:rPr lang="es-CO" sz="1800" dirty="0">
                          <a:effectLst/>
                        </a:rPr>
                        <a:t> =100</a:t>
                      </a:r>
                      <a:endParaRPr lang="es-CO"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s-CO" sz="1800" dirty="0" err="1">
                          <a:effectLst/>
                        </a:rPr>
                        <a:t>opcion</a:t>
                      </a:r>
                      <a:r>
                        <a:rPr lang="es-CO" sz="1800" dirty="0">
                          <a:effectLst/>
                        </a:rPr>
                        <a:t>=0</a:t>
                      </a:r>
                      <a:endParaRPr lang="es-CO"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s-CO" sz="1800">
                          <a:effectLst/>
                        </a:rPr>
                        <a:t>opcion =2</a:t>
                      </a:r>
                      <a:endParaRPr lang="es-CO"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dirty="0">
                          <a:effectLst/>
                        </a:rPr>
                        <a:t> </a:t>
                      </a:r>
                    </a:p>
                    <a:p>
                      <a:pPr algn="ctr">
                        <a:lnSpc>
                          <a:spcPct val="115000"/>
                        </a:lnSpc>
                        <a:spcAft>
                          <a:spcPts val="0"/>
                        </a:spcAft>
                      </a:pPr>
                      <a:r>
                        <a:rPr lang="es-CO" sz="1800" dirty="0">
                          <a:effectLst/>
                        </a:rPr>
                        <a:t> </a:t>
                      </a:r>
                      <a:endParaRPr lang="es-CO"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6" name="5 Tabla"/>
          <p:cNvGraphicFramePr>
            <a:graphicFrameLocks noGrp="1"/>
          </p:cNvGraphicFramePr>
          <p:nvPr/>
        </p:nvGraphicFramePr>
        <p:xfrm>
          <a:off x="3953732" y="4173052"/>
          <a:ext cx="5010756" cy="2441258"/>
        </p:xfrm>
        <a:graphic>
          <a:graphicData uri="http://schemas.openxmlformats.org/drawingml/2006/table">
            <a:tbl>
              <a:tblPr firstRow="1" firstCol="1" bandRow="1">
                <a:tableStyleId>{5C22544A-7EE6-4342-B048-85BDC9FD1C3A}</a:tableStyleId>
              </a:tblPr>
              <a:tblGrid>
                <a:gridCol w="2505378">
                  <a:extLst>
                    <a:ext uri="{9D8B030D-6E8A-4147-A177-3AD203B41FA5}">
                      <a16:colId xmlns:a16="http://schemas.microsoft.com/office/drawing/2014/main" val="20000"/>
                    </a:ext>
                  </a:extLst>
                </a:gridCol>
                <a:gridCol w="2505378">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s-CO" sz="1800">
                          <a:effectLst/>
                        </a:rPr>
                        <a:t>Valor opción</a:t>
                      </a:r>
                      <a:endParaRPr lang="es-CO"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Resultado en consola</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s-CO" sz="1800">
                          <a:effectLst/>
                          <a:latin typeface="Calibri"/>
                          <a:ea typeface="Calibri"/>
                          <a:cs typeface="Times New Roman"/>
                        </a:rPr>
                        <a:t>opcion =1 </a:t>
                      </a: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s-CO" sz="1800">
                          <a:effectLst/>
                          <a:latin typeface="Calibri"/>
                          <a:ea typeface="Calibri"/>
                          <a:cs typeface="Times New Roman"/>
                        </a:rPr>
                        <a:t>opcion=500</a:t>
                      </a: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s-CO" sz="1800" dirty="0" err="1">
                          <a:effectLst/>
                          <a:latin typeface="Calibri"/>
                          <a:ea typeface="Calibri"/>
                          <a:cs typeface="Times New Roman"/>
                        </a:rPr>
                        <a:t>opcion</a:t>
                      </a:r>
                      <a:r>
                        <a:rPr lang="es-CO" sz="1800" dirty="0">
                          <a:effectLst/>
                          <a:latin typeface="Calibri"/>
                          <a:ea typeface="Calibri"/>
                          <a:cs typeface="Times New Roman"/>
                        </a:rPr>
                        <a:t> =0</a:t>
                      </a:r>
                    </a:p>
                  </a:txBody>
                  <a:tcPr marL="68580" marR="68580" marT="0" marB="0"/>
                </a:tc>
                <a:tc>
                  <a:txBody>
                    <a:bodyPr/>
                    <a:lstStyle/>
                    <a:p>
                      <a:pPr algn="ctr">
                        <a:lnSpc>
                          <a:spcPct val="115000"/>
                        </a:lnSpc>
                        <a:spcAft>
                          <a:spcPts val="0"/>
                        </a:spcAft>
                      </a:pPr>
                      <a:r>
                        <a:rPr lang="es-CO" sz="1800" dirty="0">
                          <a:effectLst/>
                        </a:rPr>
                        <a:t> </a:t>
                      </a:r>
                    </a:p>
                    <a:p>
                      <a:pPr algn="ctr">
                        <a:lnSpc>
                          <a:spcPct val="115000"/>
                        </a:lnSpc>
                        <a:spcAft>
                          <a:spcPts val="0"/>
                        </a:spcAft>
                      </a:pPr>
                      <a:r>
                        <a:rPr lang="es-CO" sz="1800" dirty="0">
                          <a:effectLst/>
                        </a:rPr>
                        <a:t> </a:t>
                      </a:r>
                      <a:endParaRPr lang="es-CO"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7053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O" dirty="0"/>
          </a:p>
        </p:txBody>
      </p:sp>
      <p:sp>
        <p:nvSpPr>
          <p:cNvPr id="3" name="2 Título"/>
          <p:cNvSpPr>
            <a:spLocks noGrp="1"/>
          </p:cNvSpPr>
          <p:nvPr>
            <p:ph type="title"/>
          </p:nvPr>
        </p:nvSpPr>
        <p:spPr/>
        <p:txBody>
          <a:bodyPr/>
          <a:lstStyle/>
          <a:p>
            <a:r>
              <a:rPr lang="es-CO" dirty="0"/>
              <a:t>Ejemplo de programa en C más extenso</a:t>
            </a:r>
          </a:p>
        </p:txBody>
      </p:sp>
      <p:pic>
        <p:nvPicPr>
          <p:cNvPr id="4" name="Picture 2"/>
          <p:cNvPicPr>
            <a:picLocks noChangeAspect="1" noChangeArrowheads="1"/>
          </p:cNvPicPr>
          <p:nvPr/>
        </p:nvPicPr>
        <p:blipFill>
          <a:blip r:embed="rId2" cstate="print"/>
          <a:srcRect r="35261" b="7295"/>
          <a:stretch>
            <a:fillRect/>
          </a:stretch>
        </p:blipFill>
        <p:spPr bwMode="auto">
          <a:xfrm>
            <a:off x="395536" y="780525"/>
            <a:ext cx="5887743" cy="5931566"/>
          </a:xfrm>
          <a:prstGeom prst="rect">
            <a:avLst/>
          </a:prstGeom>
          <a:noFill/>
          <a:ln w="9525">
            <a:noFill/>
            <a:miter lim="800000"/>
            <a:headEnd/>
            <a:tailEnd/>
          </a:ln>
        </p:spPr>
      </p:pic>
      <p:sp>
        <p:nvSpPr>
          <p:cNvPr id="5" name="4 Cerrar llave"/>
          <p:cNvSpPr/>
          <p:nvPr/>
        </p:nvSpPr>
        <p:spPr>
          <a:xfrm>
            <a:off x="3779912" y="1196752"/>
            <a:ext cx="360040"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6" name="5 Rectángulo"/>
          <p:cNvSpPr/>
          <p:nvPr/>
        </p:nvSpPr>
        <p:spPr>
          <a:xfrm>
            <a:off x="4593704" y="1124744"/>
            <a:ext cx="3528392"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400" dirty="0"/>
              <a:t>Funciones</a:t>
            </a:r>
          </a:p>
        </p:txBody>
      </p:sp>
      <p:sp>
        <p:nvSpPr>
          <p:cNvPr id="8" name="7 Elipse"/>
          <p:cNvSpPr/>
          <p:nvPr/>
        </p:nvSpPr>
        <p:spPr>
          <a:xfrm>
            <a:off x="2123728" y="1988840"/>
            <a:ext cx="201622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4593704" y="2276872"/>
            <a:ext cx="3528392"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400" dirty="0"/>
              <a:t>Parámetros</a:t>
            </a:r>
          </a:p>
        </p:txBody>
      </p:sp>
      <p:cxnSp>
        <p:nvCxnSpPr>
          <p:cNvPr id="11" name="10 Conector recto de flecha"/>
          <p:cNvCxnSpPr>
            <a:endCxn id="9" idx="1"/>
          </p:cNvCxnSpPr>
          <p:nvPr/>
        </p:nvCxnSpPr>
        <p:spPr>
          <a:xfrm>
            <a:off x="4139952" y="2276872"/>
            <a:ext cx="453752" cy="288032"/>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4644008" y="3212976"/>
            <a:ext cx="3528392"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400" dirty="0"/>
              <a:t>Variables locales / globales</a:t>
            </a:r>
          </a:p>
        </p:txBody>
      </p:sp>
    </p:spTree>
    <p:extLst>
      <p:ext uri="{BB962C8B-B14F-4D97-AF65-F5344CB8AC3E}">
        <p14:creationId xmlns:p14="http://schemas.microsoft.com/office/powerpoint/2010/main" val="417698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5</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80372"/>
            <a:ext cx="7488832" cy="6777628"/>
          </a:xfrm>
          <a:prstGeom prst="rect">
            <a:avLst/>
          </a:prstGeom>
          <a:noFill/>
          <a:ln w="9525">
            <a:noFill/>
            <a:miter lim="800000"/>
            <a:headEnd/>
            <a:tailEnd/>
          </a:ln>
        </p:spPr>
      </p:pic>
      <p:sp>
        <p:nvSpPr>
          <p:cNvPr id="6" name="1 Título"/>
          <p:cNvSpPr>
            <a:spLocks noGrp="1"/>
          </p:cNvSpPr>
          <p:nvPr>
            <p:ph type="title"/>
          </p:nvPr>
        </p:nvSpPr>
        <p:spPr>
          <a:xfrm>
            <a:off x="467544" y="216024"/>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a:t>Programa en C</a:t>
            </a:r>
          </a:p>
        </p:txBody>
      </p:sp>
      <p:sp>
        <p:nvSpPr>
          <p:cNvPr id="2" name="1 Rectángulo"/>
          <p:cNvSpPr/>
          <p:nvPr/>
        </p:nvSpPr>
        <p:spPr>
          <a:xfrm>
            <a:off x="1907704" y="548680"/>
            <a:ext cx="4752528" cy="2664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2339752" y="4797152"/>
            <a:ext cx="6480720"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1779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6</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0"/>
            <a:ext cx="7488832" cy="6777628"/>
          </a:xfrm>
          <a:prstGeom prst="rect">
            <a:avLst/>
          </a:prstGeom>
          <a:noFill/>
          <a:ln w="9525">
            <a:noFill/>
            <a:miter lim="800000"/>
            <a:headEnd/>
            <a:tailEnd/>
          </a:ln>
        </p:spPr>
      </p:pic>
      <p:sp>
        <p:nvSpPr>
          <p:cNvPr id="6" name="1 Título"/>
          <p:cNvSpPr>
            <a:spLocks noGrp="1"/>
          </p:cNvSpPr>
          <p:nvPr>
            <p:ph type="title"/>
          </p:nvPr>
        </p:nvSpPr>
        <p:spPr>
          <a:xfrm>
            <a:off x="443464" y="378170"/>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a:t>Programa en C</a:t>
            </a:r>
          </a:p>
        </p:txBody>
      </p:sp>
      <p:sp>
        <p:nvSpPr>
          <p:cNvPr id="2" name="1 Rectángulo"/>
          <p:cNvSpPr/>
          <p:nvPr/>
        </p:nvSpPr>
        <p:spPr>
          <a:xfrm>
            <a:off x="1907704" y="1340768"/>
            <a:ext cx="4752528"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2339752" y="5229200"/>
            <a:ext cx="648072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5978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7</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0"/>
            <a:ext cx="7488832" cy="6777628"/>
          </a:xfrm>
          <a:prstGeom prst="rect">
            <a:avLst/>
          </a:prstGeom>
          <a:noFill/>
          <a:ln w="9525">
            <a:noFill/>
            <a:miter lim="800000"/>
            <a:headEnd/>
            <a:tailEnd/>
          </a:ln>
        </p:spPr>
      </p:pic>
      <p:sp>
        <p:nvSpPr>
          <p:cNvPr id="6" name="1 Título"/>
          <p:cNvSpPr>
            <a:spLocks noGrp="1"/>
          </p:cNvSpPr>
          <p:nvPr>
            <p:ph type="title"/>
          </p:nvPr>
        </p:nvSpPr>
        <p:spPr>
          <a:xfrm>
            <a:off x="467544" y="216024"/>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a:t>Programa en C</a:t>
            </a:r>
          </a:p>
        </p:txBody>
      </p:sp>
      <p:sp>
        <p:nvSpPr>
          <p:cNvPr id="8" name="7 Rectángulo"/>
          <p:cNvSpPr/>
          <p:nvPr/>
        </p:nvSpPr>
        <p:spPr>
          <a:xfrm>
            <a:off x="1925361" y="2420888"/>
            <a:ext cx="4752528"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11</a:t>
            </a:r>
          </a:p>
        </p:txBody>
      </p:sp>
      <p:sp>
        <p:nvSpPr>
          <p:cNvPr id="9" name="8 Rectángulo"/>
          <p:cNvSpPr/>
          <p:nvPr/>
        </p:nvSpPr>
        <p:spPr>
          <a:xfrm>
            <a:off x="2339752" y="5589240"/>
            <a:ext cx="648072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9126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8</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0"/>
            <a:ext cx="7488832" cy="6777628"/>
          </a:xfrm>
          <a:prstGeom prst="rect">
            <a:avLst/>
          </a:prstGeom>
          <a:noFill/>
          <a:ln w="9525">
            <a:noFill/>
            <a:miter lim="800000"/>
            <a:headEnd/>
            <a:tailEnd/>
          </a:ln>
        </p:spPr>
      </p:pic>
      <p:sp>
        <p:nvSpPr>
          <p:cNvPr id="6" name="1 Título"/>
          <p:cNvSpPr>
            <a:spLocks noGrp="1"/>
          </p:cNvSpPr>
          <p:nvPr>
            <p:ph type="title"/>
          </p:nvPr>
        </p:nvSpPr>
        <p:spPr>
          <a:xfrm>
            <a:off x="467544" y="216024"/>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a:t>Programa en C: ejemplo 2</a:t>
            </a:r>
          </a:p>
        </p:txBody>
      </p:sp>
      <p:sp>
        <p:nvSpPr>
          <p:cNvPr id="8" name="7 Rectángulo"/>
          <p:cNvSpPr/>
          <p:nvPr/>
        </p:nvSpPr>
        <p:spPr>
          <a:xfrm>
            <a:off x="1925361" y="2420888"/>
            <a:ext cx="4752528"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11</a:t>
            </a:r>
          </a:p>
        </p:txBody>
      </p:sp>
      <p:sp>
        <p:nvSpPr>
          <p:cNvPr id="9" name="8 Rectángulo"/>
          <p:cNvSpPr/>
          <p:nvPr/>
        </p:nvSpPr>
        <p:spPr>
          <a:xfrm>
            <a:off x="2339752" y="5589240"/>
            <a:ext cx="648072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8019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Partes de una función en C</a:t>
            </a:r>
          </a:p>
        </p:txBody>
      </p:sp>
      <p:sp>
        <p:nvSpPr>
          <p:cNvPr id="3" name="2 Marcador de contenido"/>
          <p:cNvSpPr>
            <a:spLocks noGrp="1"/>
          </p:cNvSpPr>
          <p:nvPr>
            <p:ph idx="1"/>
          </p:nvPr>
        </p:nvSpPr>
        <p:spPr>
          <a:xfrm>
            <a:off x="179512" y="980728"/>
            <a:ext cx="8568952" cy="3672408"/>
          </a:xfrm>
        </p:spPr>
        <p:txBody>
          <a:bodyPr>
            <a:noAutofit/>
          </a:bodyPr>
          <a:lstStyle/>
          <a:p>
            <a:pPr algn="just">
              <a:buNone/>
            </a:pPr>
            <a:r>
              <a:rPr lang="es-CO" dirty="0"/>
              <a:t>Para definir una función se indica el </a:t>
            </a:r>
            <a:r>
              <a:rPr lang="es-CO" dirty="0">
                <a:solidFill>
                  <a:srgbClr val="00B0F0"/>
                </a:solidFill>
              </a:rPr>
              <a:t>tipo de dato </a:t>
            </a:r>
            <a:r>
              <a:rPr lang="es-CO" dirty="0"/>
              <a:t>que retorna la función, el </a:t>
            </a:r>
            <a:r>
              <a:rPr lang="es-CO" dirty="0">
                <a:solidFill>
                  <a:srgbClr val="00B050"/>
                </a:solidFill>
              </a:rPr>
              <a:t>nombre de la función </a:t>
            </a:r>
            <a:r>
              <a:rPr lang="es-CO" dirty="0"/>
              <a:t>y para cada </a:t>
            </a:r>
            <a:r>
              <a:rPr lang="es-CO" dirty="0">
                <a:solidFill>
                  <a:srgbClr val="0070C0"/>
                </a:solidFill>
              </a:rPr>
              <a:t>parámetro</a:t>
            </a:r>
            <a:r>
              <a:rPr lang="es-CO" dirty="0"/>
              <a:t> su </a:t>
            </a:r>
            <a:r>
              <a:rPr lang="es-CO" dirty="0">
                <a:solidFill>
                  <a:schemeClr val="accent2">
                    <a:lumMod val="50000"/>
                  </a:schemeClr>
                </a:solidFill>
              </a:rPr>
              <a:t>tipo </a:t>
            </a:r>
            <a:r>
              <a:rPr lang="es-CO" dirty="0"/>
              <a:t>y </a:t>
            </a:r>
            <a:r>
              <a:rPr lang="es-CO" dirty="0">
                <a:solidFill>
                  <a:srgbClr val="0070C0"/>
                </a:solidFill>
              </a:rPr>
              <a:t>nombre</a:t>
            </a:r>
            <a:r>
              <a:rPr lang="es-CO" b="1" dirty="0">
                <a:solidFill>
                  <a:schemeClr val="accent6">
                    <a:lumMod val="75000"/>
                  </a:schemeClr>
                </a:solidFill>
              </a:rPr>
              <a:t>.  </a:t>
            </a:r>
            <a:r>
              <a:rPr lang="es-CO" dirty="0"/>
              <a:t>El tipo de dato de retorno, el nombre de la operación y los parámetros se llama </a:t>
            </a:r>
            <a:r>
              <a:rPr lang="es-CO" b="1" u="sng" dirty="0">
                <a:solidFill>
                  <a:srgbClr val="FFC000"/>
                </a:solidFill>
              </a:rPr>
              <a:t>prototipo</a:t>
            </a:r>
            <a:endParaRPr lang="es-CO" b="1" dirty="0">
              <a:solidFill>
                <a:schemeClr val="accent6">
                  <a:lumMod val="75000"/>
                </a:schemeClr>
              </a:solidFill>
            </a:endParaRPr>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368" b="75455"/>
          <a:stretch/>
        </p:blipFill>
        <p:spPr bwMode="auto">
          <a:xfrm>
            <a:off x="171624" y="4581128"/>
            <a:ext cx="8934449" cy="432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5430" b="74967"/>
          <a:stretch/>
        </p:blipFill>
        <p:spPr bwMode="auto">
          <a:xfrm>
            <a:off x="3419872" y="5373216"/>
            <a:ext cx="4824536" cy="831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87740"/>
      </p:ext>
    </p:extLst>
  </p:cSld>
  <p:clrMapOvr>
    <a:masterClrMapping/>
  </p:clrMapOvr>
</p:sld>
</file>

<file path=ppt/theme/theme1.xml><?xml version="1.0" encoding="utf-8"?>
<a:theme xmlns:a="http://schemas.openxmlformats.org/drawingml/2006/main" name="Cursos2014-2">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9BCAE3"/>
      </a:accent3>
      <a:accent4>
        <a:srgbClr val="5DCEAF"/>
      </a:accent4>
      <a:accent5>
        <a:srgbClr val="FF8021"/>
      </a:accent5>
      <a:accent6>
        <a:srgbClr val="F14124"/>
      </a:accent6>
      <a:hlink>
        <a:srgbClr val="56C7AA"/>
      </a:hlink>
      <a:folHlink>
        <a:srgbClr val="59A8D1"/>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flejos">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Sesion1. Introduccion</Template>
  <TotalTime>5824</TotalTime>
  <Words>1938</Words>
  <Application>Microsoft Office PowerPoint</Application>
  <PresentationFormat>On-screen Show (4:3)</PresentationFormat>
  <Paragraphs>267</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Consolas</vt:lpstr>
      <vt:lpstr>Cursos2014-2</vt:lpstr>
      <vt:lpstr>Técnicas y prácticas de programación</vt:lpstr>
      <vt:lpstr>3. Funciones – procedimientos orden de precedencia – estructura de selección</vt:lpstr>
      <vt:lpstr>Separación del código Funciones y procedimientos en C</vt:lpstr>
      <vt:lpstr>Ejemplo de programa en C más extenso</vt:lpstr>
      <vt:lpstr>Programa en C</vt:lpstr>
      <vt:lpstr>Programa en C</vt:lpstr>
      <vt:lpstr>Programa en C</vt:lpstr>
      <vt:lpstr>Programa en C: ejemplo 2</vt:lpstr>
      <vt:lpstr>Partes de una función en C</vt:lpstr>
      <vt:lpstr>Procedimientos en C</vt:lpstr>
      <vt:lpstr>2. Operadores en C </vt:lpstr>
      <vt:lpstr>Ejemplo de operadores aritméticos</vt:lpstr>
      <vt:lpstr>Recordando los operadores lógicos ¿Qué valor da estas operaciones?</vt:lpstr>
      <vt:lpstr> Orden de precedencia de operadores</vt:lpstr>
      <vt:lpstr>Ejemplo orden de precedencia</vt:lpstr>
      <vt:lpstr>Ejercicio ( orden de precedencia)</vt:lpstr>
      <vt:lpstr>3. Operaciones de asignación abreviadas</vt:lpstr>
      <vt:lpstr>4. Operadores incrementales y decrementales</vt:lpstr>
      <vt:lpstr>4. Ejercicio sobre pre incremento y post incremento</vt:lpstr>
      <vt:lpstr>4. Sobre preincremento y pos incremento</vt:lpstr>
      <vt:lpstr>4. Operadores incrementales y decrementales</vt:lpstr>
      <vt:lpstr>Estructuras de control en la programación estructurada</vt:lpstr>
      <vt:lpstr>Tipos de estructura de selección</vt:lpstr>
      <vt:lpstr>Ejemplo estructura de control if</vt:lpstr>
      <vt:lpstr>Ejemplo estructura de selección if – else. If anidados y if- else directament</vt:lpstr>
      <vt:lpstr>Estructura de selección switch. Definición general</vt:lpstr>
      <vt:lpstr>Restricciones switch</vt:lpstr>
      <vt:lpstr>Flujo de datos en un switch</vt:lpstr>
      <vt:lpstr>Cuáles son las ventajas de usar un switch</vt:lpstr>
      <vt:lpstr>Ejemplo switch  ¿Qué hace este programa?</vt:lpstr>
      <vt:lpstr>Switch. Salto de 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programación</dc:title>
  <dc:creator>Luisa Fernanda Rincon Perez</dc:creator>
  <cp:lastModifiedBy>Luisa Fernanda Rincon Perez</cp:lastModifiedBy>
  <cp:revision>110</cp:revision>
  <dcterms:created xsi:type="dcterms:W3CDTF">2015-01-26T00:13:37Z</dcterms:created>
  <dcterms:modified xsi:type="dcterms:W3CDTF">2020-02-04T16:23:10Z</dcterms:modified>
</cp:coreProperties>
</file>