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316" r:id="rId3"/>
    <p:sldId id="262" r:id="rId4"/>
    <p:sldId id="261" r:id="rId5"/>
    <p:sldId id="258" r:id="rId6"/>
    <p:sldId id="259" r:id="rId7"/>
    <p:sldId id="260" r:id="rId8"/>
    <p:sldId id="272" r:id="rId9"/>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5BE263C-DBD7-4A20-BB59-AAB30ACAA65A}" styleName="Estilo medio 3 - Énfasis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p:cViewPr>
        <p:scale>
          <a:sx n="100" d="100"/>
          <a:sy n="100" d="100"/>
        </p:scale>
        <p:origin x="974" y="-538"/>
      </p:cViewPr>
      <p:guideLst>
        <p:guide orient="horz" pos="2160"/>
        <p:guide pos="2880"/>
      </p:guideLst>
    </p:cSldViewPr>
  </p:slideViewPr>
  <p:outlineViewPr>
    <p:cViewPr>
      <p:scale>
        <a:sx n="20" d="100"/>
        <a:sy n="20" d="100"/>
      </p:scale>
      <p:origin x="0" y="-1968"/>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F64849-FDB5-4298-A413-9D70FF7B4EB1}" type="datetimeFigureOut">
              <a:rPr lang="es-CO" smtClean="0"/>
              <a:pPr/>
              <a:t>17/03/2020</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1E405C-8F13-4C14-8D34-C311A8C5D90E}" type="slidenum">
              <a:rPr lang="es-CO" smtClean="0"/>
              <a:pPr/>
              <a:t>‹#›</a:t>
            </a:fld>
            <a:endParaRPr lang="es-CO"/>
          </a:p>
        </p:txBody>
      </p:sp>
    </p:spTree>
    <p:extLst>
      <p:ext uri="{BB962C8B-B14F-4D97-AF65-F5344CB8AC3E}">
        <p14:creationId xmlns:p14="http://schemas.microsoft.com/office/powerpoint/2010/main" val="2380527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Rectángulo"/>
          <p:cNvSpPr/>
          <p:nvPr userDrawn="1"/>
        </p:nvSpPr>
        <p:spPr>
          <a:xfrm>
            <a:off x="2520280" y="6237312"/>
            <a:ext cx="6660232" cy="692696"/>
          </a:xfrm>
          <a:prstGeom prst="rect">
            <a:avLst/>
          </a:prstGeom>
          <a:solidFill>
            <a:schemeClr val="bg1">
              <a:lumMod val="95000"/>
            </a:schemeClr>
          </a:solidFill>
          <a:ln>
            <a:noFill/>
          </a:ln>
          <a:effectLst>
            <a:outerShdw blurRad="40000" dist="20000" dir="5400000" rotWithShape="0">
              <a:srgbClr val="000000">
                <a:alpha val="38000"/>
              </a:srgbClr>
            </a:outerShdw>
            <a:softEdge rad="63500"/>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es-CO"/>
          </a:p>
        </p:txBody>
      </p:sp>
      <p:sp>
        <p:nvSpPr>
          <p:cNvPr id="8" name="7 Rectángulo"/>
          <p:cNvSpPr/>
          <p:nvPr userDrawn="1"/>
        </p:nvSpPr>
        <p:spPr>
          <a:xfrm>
            <a:off x="-29126" y="0"/>
            <a:ext cx="9144000" cy="692696"/>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s-CO" sz="3200" dirty="0">
              <a:solidFill>
                <a:schemeClr val="tx1">
                  <a:lumMod val="95000"/>
                  <a:lumOff val="5000"/>
                </a:schemeClr>
              </a:solidFill>
            </a:endParaRPr>
          </a:p>
        </p:txBody>
      </p:sp>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CO" dirty="0"/>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O"/>
          </a:p>
        </p:txBody>
      </p:sp>
      <p:sp>
        <p:nvSpPr>
          <p:cNvPr id="5" name="4 Marcador de pie de página"/>
          <p:cNvSpPr>
            <a:spLocks noGrp="1"/>
          </p:cNvSpPr>
          <p:nvPr>
            <p:ph type="ftr" sz="quarter" idx="11"/>
          </p:nvPr>
        </p:nvSpPr>
        <p:spPr>
          <a:xfrm>
            <a:off x="2411760" y="6492875"/>
            <a:ext cx="4608512" cy="365125"/>
          </a:xfrm>
        </p:spPr>
        <p:txBody>
          <a:bodyPr/>
          <a:lstStyle>
            <a:lvl1pPr>
              <a:defRPr sz="1600" b="1">
                <a:solidFill>
                  <a:schemeClr val="tx1"/>
                </a:solidFill>
              </a:defRPr>
            </a:lvl1pPr>
          </a:lstStyle>
          <a:p>
            <a:endParaRPr lang="es-CO" dirty="0"/>
          </a:p>
        </p:txBody>
      </p:sp>
      <p:sp>
        <p:nvSpPr>
          <p:cNvPr id="6"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a:t>
            </a:fld>
            <a:endParaRPr lang="es-CO"/>
          </a:p>
        </p:txBody>
      </p:sp>
      <p:pic>
        <p:nvPicPr>
          <p:cNvPr id="7" name="Picture 2" descr="http://quantil.com.co/site/media/images/javeriana.gif"/>
          <p:cNvPicPr>
            <a:picLocks noChangeAspect="1" noChangeArrowheads="1"/>
          </p:cNvPicPr>
          <p:nvPr userDrawn="1"/>
        </p:nvPicPr>
        <p:blipFill>
          <a:blip r:embed="rId2" cstate="print"/>
          <a:srcRect/>
          <a:stretch>
            <a:fillRect/>
          </a:stretch>
        </p:blipFill>
        <p:spPr bwMode="auto">
          <a:xfrm>
            <a:off x="0" y="6093296"/>
            <a:ext cx="2483768" cy="764704"/>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DCEF22F2-EA04-4B03-8A20-CFDE6BC87E1C}" type="datetimeFigureOut">
              <a:rPr lang="es-CO" smtClean="0"/>
              <a:pPr/>
              <a:t>17/03/2020</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2235B30C-86F8-49BD-820E-4721741473E2}" type="slidenum">
              <a:rPr lang="es-CO" smtClean="0"/>
              <a:pPr/>
              <a:t>‹#›</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DCEF22F2-EA04-4B03-8A20-CFDE6BC87E1C}" type="datetimeFigureOut">
              <a:rPr lang="es-CO" smtClean="0"/>
              <a:pPr/>
              <a:t>17/03/2020</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2235B30C-86F8-49BD-820E-4721741473E2}" type="slidenum">
              <a:rPr lang="es-CO" smtClean="0"/>
              <a:pPr/>
              <a:t>‹#›</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7 Rectángulo"/>
          <p:cNvSpPr/>
          <p:nvPr userDrawn="1"/>
        </p:nvSpPr>
        <p:spPr>
          <a:xfrm>
            <a:off x="2520280" y="6237312"/>
            <a:ext cx="6660232" cy="692696"/>
          </a:xfrm>
          <a:prstGeom prst="rect">
            <a:avLst/>
          </a:prstGeom>
          <a:solidFill>
            <a:schemeClr val="bg1">
              <a:lumMod val="95000"/>
            </a:schemeClr>
          </a:solidFill>
          <a:ln>
            <a:noFill/>
          </a:ln>
          <a:effectLst>
            <a:outerShdw blurRad="40000" dist="20000" dir="5400000" rotWithShape="0">
              <a:srgbClr val="000000">
                <a:alpha val="38000"/>
              </a:srgbClr>
            </a:outerShdw>
            <a:softEdge rad="63500"/>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es-CO"/>
          </a:p>
        </p:txBody>
      </p:sp>
      <p:sp>
        <p:nvSpPr>
          <p:cNvPr id="3" name="2 Marcador de contenido"/>
          <p:cNvSpPr>
            <a:spLocks noGrp="1"/>
          </p:cNvSpPr>
          <p:nvPr>
            <p:ph idx="1"/>
          </p:nvPr>
        </p:nvSpPr>
        <p:spPr>
          <a:xfrm>
            <a:off x="457200" y="908720"/>
            <a:ext cx="8229600" cy="521744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dirty="0"/>
          </a:p>
        </p:txBody>
      </p:sp>
      <p:sp>
        <p:nvSpPr>
          <p:cNvPr id="4" name="3 Marcador de fecha"/>
          <p:cNvSpPr>
            <a:spLocks noGrp="1"/>
          </p:cNvSpPr>
          <p:nvPr>
            <p:ph type="dt" sz="half" idx="10"/>
          </p:nvPr>
        </p:nvSpPr>
        <p:spPr/>
        <p:txBody>
          <a:bodyPr/>
          <a:lstStyle/>
          <a:p>
            <a:fld id="{DCEF22F2-EA04-4B03-8A20-CFDE6BC87E1C}" type="datetimeFigureOut">
              <a:rPr lang="es-CO" smtClean="0"/>
              <a:pPr/>
              <a:t>17/03/2020</a:t>
            </a:fld>
            <a:endParaRPr lang="es-CO"/>
          </a:p>
        </p:txBody>
      </p:sp>
      <p:pic>
        <p:nvPicPr>
          <p:cNvPr id="9" name="Picture 2" descr="http://quantil.com.co/site/media/images/javeriana.gif"/>
          <p:cNvPicPr>
            <a:picLocks noChangeAspect="1" noChangeArrowheads="1"/>
          </p:cNvPicPr>
          <p:nvPr userDrawn="1"/>
        </p:nvPicPr>
        <p:blipFill>
          <a:blip r:embed="rId2" cstate="print"/>
          <a:srcRect/>
          <a:stretch>
            <a:fillRect/>
          </a:stretch>
        </p:blipFill>
        <p:spPr bwMode="auto">
          <a:xfrm>
            <a:off x="0" y="6093296"/>
            <a:ext cx="2483768" cy="764704"/>
          </a:xfrm>
          <a:prstGeom prst="rect">
            <a:avLst/>
          </a:prstGeom>
          <a:noFill/>
        </p:spPr>
      </p:pic>
      <p:sp>
        <p:nvSpPr>
          <p:cNvPr id="10" name="4 Marcador de pie de página"/>
          <p:cNvSpPr>
            <a:spLocks noGrp="1"/>
          </p:cNvSpPr>
          <p:nvPr>
            <p:ph type="ftr" sz="quarter" idx="11"/>
          </p:nvPr>
        </p:nvSpPr>
        <p:spPr>
          <a:xfrm>
            <a:off x="2411760" y="6492875"/>
            <a:ext cx="4608512" cy="365125"/>
          </a:xfrm>
        </p:spPr>
        <p:txBody>
          <a:bodyPr/>
          <a:lstStyle>
            <a:lvl1pPr>
              <a:defRPr sz="1600" b="1">
                <a:solidFill>
                  <a:schemeClr val="tx1"/>
                </a:solidFill>
              </a:defRPr>
            </a:lvl1pPr>
          </a:lstStyle>
          <a:p>
            <a:endParaRPr lang="es-CO" dirty="0"/>
          </a:p>
        </p:txBody>
      </p:sp>
      <p:sp>
        <p:nvSpPr>
          <p:cNvPr id="11"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a:t>
            </a:fld>
            <a:endParaRPr lang="es-CO"/>
          </a:p>
        </p:txBody>
      </p:sp>
      <p:sp>
        <p:nvSpPr>
          <p:cNvPr id="2" name="1 Título"/>
          <p:cNvSpPr>
            <a:spLocks noGrp="1"/>
          </p:cNvSpPr>
          <p:nvPr>
            <p:ph type="title" hasCustomPrompt="1"/>
          </p:nvPr>
        </p:nvSpPr>
        <p:spPr>
          <a:xfrm>
            <a:off x="-5680" y="-11324"/>
            <a:ext cx="9144000" cy="796950"/>
          </a:xfrm>
        </p:spPr>
        <p:style>
          <a:lnRef idx="1">
            <a:schemeClr val="accent5"/>
          </a:lnRef>
          <a:fillRef idx="3">
            <a:schemeClr val="accent5"/>
          </a:fillRef>
          <a:effectRef idx="2">
            <a:schemeClr val="accent5"/>
          </a:effectRef>
          <a:fontRef idx="none"/>
        </p:style>
        <p:txBody>
          <a:bodyPr>
            <a:noAutofit/>
          </a:bodyPr>
          <a:lstStyle>
            <a:lvl1pPr>
              <a:defRPr sz="3600" b="1">
                <a:solidFill>
                  <a:schemeClr val="bg1"/>
                </a:solidFill>
                <a:latin typeface="Buxton Sketch" panose="03080500000500000004" pitchFamily="66" charset="0"/>
              </a:defRPr>
            </a:lvl1pPr>
          </a:lstStyle>
          <a:p>
            <a:r>
              <a:rPr lang="es-ES" dirty="0"/>
              <a:t>de título del </a:t>
            </a:r>
            <a:r>
              <a:rPr lang="es-ES" dirty="0" err="1"/>
              <a:t>patrónHaga</a:t>
            </a:r>
            <a:r>
              <a:rPr lang="es-ES" dirty="0"/>
              <a:t> clic para modificar el estilo </a:t>
            </a:r>
            <a:endParaRPr lang="es-C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DCEF22F2-EA04-4B03-8A20-CFDE6BC87E1C}" type="datetimeFigureOut">
              <a:rPr lang="es-CO" smtClean="0"/>
              <a:pPr/>
              <a:t>17/03/2020</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2235B30C-86F8-49BD-820E-4721741473E2}" type="slidenum">
              <a:rPr lang="es-CO" smtClean="0"/>
              <a:pPr/>
              <a:t>‹#›</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fecha"/>
          <p:cNvSpPr>
            <a:spLocks noGrp="1"/>
          </p:cNvSpPr>
          <p:nvPr>
            <p:ph type="dt" sz="half" idx="10"/>
          </p:nvPr>
        </p:nvSpPr>
        <p:spPr/>
        <p:txBody>
          <a:bodyPr/>
          <a:lstStyle/>
          <a:p>
            <a:fld id="{DCEF22F2-EA04-4B03-8A20-CFDE6BC87E1C}" type="datetimeFigureOut">
              <a:rPr lang="es-CO" smtClean="0"/>
              <a:pPr/>
              <a:t>17/03/2020</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2235B30C-86F8-49BD-820E-4721741473E2}" type="slidenum">
              <a:rPr lang="es-CO" smtClean="0"/>
              <a:pPr/>
              <a:t>‹#›</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6 Marcador de fecha"/>
          <p:cNvSpPr>
            <a:spLocks noGrp="1"/>
          </p:cNvSpPr>
          <p:nvPr>
            <p:ph type="dt" sz="half" idx="10"/>
          </p:nvPr>
        </p:nvSpPr>
        <p:spPr/>
        <p:txBody>
          <a:bodyPr/>
          <a:lstStyle/>
          <a:p>
            <a:fld id="{DCEF22F2-EA04-4B03-8A20-CFDE6BC87E1C}" type="datetimeFigureOut">
              <a:rPr lang="es-CO" smtClean="0"/>
              <a:pPr/>
              <a:t>17/03/2020</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2235B30C-86F8-49BD-820E-4721741473E2}" type="slidenum">
              <a:rPr lang="es-CO" smtClean="0"/>
              <a:pPr/>
              <a:t>‹#›</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fecha"/>
          <p:cNvSpPr>
            <a:spLocks noGrp="1"/>
          </p:cNvSpPr>
          <p:nvPr>
            <p:ph type="dt" sz="half" idx="10"/>
          </p:nvPr>
        </p:nvSpPr>
        <p:spPr/>
        <p:txBody>
          <a:bodyPr/>
          <a:lstStyle/>
          <a:p>
            <a:fld id="{DCEF22F2-EA04-4B03-8A20-CFDE6BC87E1C}" type="datetimeFigureOut">
              <a:rPr lang="es-CO" smtClean="0"/>
              <a:pPr/>
              <a:t>17/03/2020</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2235B30C-86F8-49BD-820E-4721741473E2}" type="slidenum">
              <a:rPr lang="es-CO" smtClean="0"/>
              <a:pPr/>
              <a:t>‹#›</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CEF22F2-EA04-4B03-8A20-CFDE6BC87E1C}" type="datetimeFigureOut">
              <a:rPr lang="es-CO" smtClean="0"/>
              <a:pPr/>
              <a:t>17/03/2020</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2235B30C-86F8-49BD-820E-4721741473E2}" type="slidenum">
              <a:rPr lang="es-CO" smtClean="0"/>
              <a:pPr/>
              <a:t>‹#›</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DCEF22F2-EA04-4B03-8A20-CFDE6BC87E1C}" type="datetimeFigureOut">
              <a:rPr lang="es-CO" smtClean="0"/>
              <a:pPr/>
              <a:t>17/03/2020</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2235B30C-86F8-49BD-820E-4721741473E2}" type="slidenum">
              <a:rPr lang="es-CO" smtClean="0"/>
              <a:pPr/>
              <a:t>‹#›</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DCEF22F2-EA04-4B03-8A20-CFDE6BC87E1C}" type="datetimeFigureOut">
              <a:rPr lang="es-CO" smtClean="0"/>
              <a:pPr/>
              <a:t>17/03/2020</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2235B30C-86F8-49BD-820E-4721741473E2}" type="slidenum">
              <a:rPr lang="es-CO" smtClean="0"/>
              <a:pPr/>
              <a:t>‹#›</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EF22F2-EA04-4B03-8A20-CFDE6BC87E1C}" type="datetimeFigureOut">
              <a:rPr lang="es-CO" smtClean="0"/>
              <a:pPr/>
              <a:t>17/03/2020</a:t>
            </a:fld>
            <a:endParaRPr lang="es-C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5B30C-86F8-49BD-820E-4721741473E2}" type="slidenum">
              <a:rPr lang="es-CO" smtClean="0"/>
              <a:pPr/>
              <a:t>‹#›</a:t>
            </a:fld>
            <a:endParaRPr lang="es-C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700808"/>
            <a:ext cx="7772400" cy="1470025"/>
          </a:xfrm>
        </p:spPr>
        <p:txBody>
          <a:bodyPr/>
          <a:lstStyle/>
          <a:p>
            <a:r>
              <a:rPr lang="es-CO" b="1" dirty="0"/>
              <a:t>Técnicas de programación</a:t>
            </a:r>
          </a:p>
        </p:txBody>
      </p:sp>
      <p:sp>
        <p:nvSpPr>
          <p:cNvPr id="3" name="2 Subtítulo"/>
          <p:cNvSpPr>
            <a:spLocks noGrp="1"/>
          </p:cNvSpPr>
          <p:nvPr>
            <p:ph type="subTitle" idx="1"/>
          </p:nvPr>
        </p:nvSpPr>
        <p:spPr>
          <a:xfrm>
            <a:off x="1403648" y="3429000"/>
            <a:ext cx="6400800" cy="648072"/>
          </a:xfrm>
        </p:spPr>
        <p:txBody>
          <a:bodyPr/>
          <a:lstStyle/>
          <a:p>
            <a:r>
              <a:rPr lang="es-CO" dirty="0"/>
              <a:t>Luisa Fernanda Rincón Pérez</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s-CO" b="1" dirty="0" err="1"/>
              <a:t>Enums</a:t>
            </a:r>
            <a:endParaRPr lang="es-CO" b="1" dirty="0"/>
          </a:p>
        </p:txBody>
      </p:sp>
      <p:sp>
        <p:nvSpPr>
          <p:cNvPr id="5" name="4 Subtítulo"/>
          <p:cNvSpPr>
            <a:spLocks noGrp="1"/>
          </p:cNvSpPr>
          <p:nvPr>
            <p:ph type="subTitle" idx="1"/>
          </p:nvPr>
        </p:nvSpPr>
        <p:spPr/>
        <p:txBody>
          <a:bodyPr/>
          <a:lstStyle/>
          <a:p>
            <a:endParaRPr lang="es-CO"/>
          </a:p>
        </p:txBody>
      </p:sp>
    </p:spTree>
    <p:extLst>
      <p:ext uri="{BB962C8B-B14F-4D97-AF65-F5344CB8AC3E}">
        <p14:creationId xmlns:p14="http://schemas.microsoft.com/office/powerpoint/2010/main" val="2906768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CO" dirty="0"/>
              <a:t>¿Cómo se ve un </a:t>
            </a:r>
            <a:r>
              <a:rPr lang="es-CO" dirty="0" err="1"/>
              <a:t>enum</a:t>
            </a:r>
            <a:r>
              <a:rPr lang="es-CO" dirty="0"/>
              <a:t>?</a:t>
            </a:r>
          </a:p>
        </p:txBody>
      </p:sp>
      <p:pic>
        <p:nvPicPr>
          <p:cNvPr id="4" name="Imagen 3"/>
          <p:cNvPicPr>
            <a:picLocks noChangeAspect="1"/>
          </p:cNvPicPr>
          <p:nvPr/>
        </p:nvPicPr>
        <p:blipFill>
          <a:blip r:embed="rId2"/>
          <a:stretch>
            <a:fillRect/>
          </a:stretch>
        </p:blipFill>
        <p:spPr>
          <a:xfrm>
            <a:off x="276401" y="2996952"/>
            <a:ext cx="8782079" cy="1522475"/>
          </a:xfrm>
          <a:prstGeom prst="rect">
            <a:avLst/>
          </a:prstGeom>
        </p:spPr>
      </p:pic>
      <p:pic>
        <p:nvPicPr>
          <p:cNvPr id="5" name="Imagen 4"/>
          <p:cNvPicPr>
            <a:picLocks noChangeAspect="1"/>
          </p:cNvPicPr>
          <p:nvPr/>
        </p:nvPicPr>
        <p:blipFill rotWithShape="1">
          <a:blip r:embed="rId3"/>
          <a:srcRect r="6823"/>
          <a:stretch/>
        </p:blipFill>
        <p:spPr>
          <a:xfrm>
            <a:off x="273504" y="1124744"/>
            <a:ext cx="8784976" cy="1697747"/>
          </a:xfrm>
          <a:prstGeom prst="rect">
            <a:avLst/>
          </a:prstGeom>
        </p:spPr>
      </p:pic>
    </p:spTree>
    <p:extLst>
      <p:ext uri="{BB962C8B-B14F-4D97-AF65-F5344CB8AC3E}">
        <p14:creationId xmlns:p14="http://schemas.microsoft.com/office/powerpoint/2010/main" val="3216771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23528" y="1116432"/>
            <a:ext cx="5040560" cy="4536503"/>
          </a:xfrm>
        </p:spPr>
        <p:txBody>
          <a:bodyPr>
            <a:normAutofit fontScale="92500" lnSpcReduction="20000"/>
          </a:bodyPr>
          <a:lstStyle/>
          <a:p>
            <a:pPr marL="0" indent="0" algn="just">
              <a:buNone/>
            </a:pPr>
            <a:r>
              <a:rPr lang="es-CO" dirty="0"/>
              <a:t>A veces uno no desea almacenar un número o una pieza de texto. En su lugar, desea almacenar algo de una lista de </a:t>
            </a:r>
            <a:r>
              <a:rPr lang="es-CO" b="1" dirty="0">
                <a:solidFill>
                  <a:schemeClr val="accent2">
                    <a:lumMod val="75000"/>
                  </a:schemeClr>
                </a:solidFill>
              </a:rPr>
              <a:t>símbolos</a:t>
            </a:r>
            <a:r>
              <a:rPr lang="es-CO" dirty="0"/>
              <a:t>. Por ejemplo, si se desea grabar un día de la semana, no es necesario almacenar el texto, porque sólo hay siete valores diferentes para elegir.</a:t>
            </a:r>
          </a:p>
        </p:txBody>
      </p:sp>
      <p:sp>
        <p:nvSpPr>
          <p:cNvPr id="3" name="Título 2"/>
          <p:cNvSpPr>
            <a:spLocks noGrp="1"/>
          </p:cNvSpPr>
          <p:nvPr>
            <p:ph type="title"/>
          </p:nvPr>
        </p:nvSpPr>
        <p:spPr/>
        <p:txBody>
          <a:bodyPr/>
          <a:lstStyle/>
          <a:p>
            <a:r>
              <a:rPr lang="es-CO" dirty="0"/>
              <a:t>¿Por qué existen los ENUMS?</a:t>
            </a:r>
          </a:p>
        </p:txBody>
      </p:sp>
      <p:pic>
        <p:nvPicPr>
          <p:cNvPr id="1026" name="Picture 2" descr="http://clubdeespanol.co.uk/files/2013/03/dias-de-la-seman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1132015"/>
            <a:ext cx="3390900" cy="487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7941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¿Qué es un </a:t>
            </a:r>
            <a:r>
              <a:rPr lang="es-CO" dirty="0" err="1"/>
              <a:t>enum</a:t>
            </a:r>
            <a:r>
              <a:rPr lang="es-CO" dirty="0"/>
              <a:t>?</a:t>
            </a:r>
          </a:p>
        </p:txBody>
      </p:sp>
      <p:sp>
        <p:nvSpPr>
          <p:cNvPr id="3" name="2 Marcador de contenido"/>
          <p:cNvSpPr>
            <a:spLocks noGrp="1"/>
          </p:cNvSpPr>
          <p:nvPr>
            <p:ph idx="1"/>
          </p:nvPr>
        </p:nvSpPr>
        <p:spPr>
          <a:xfrm>
            <a:off x="467544" y="836712"/>
            <a:ext cx="8229600" cy="2808312"/>
          </a:xfrm>
        </p:spPr>
        <p:txBody>
          <a:bodyPr>
            <a:normAutofit fontScale="92500" lnSpcReduction="20000"/>
          </a:bodyPr>
          <a:lstStyle/>
          <a:p>
            <a:pPr algn="just">
              <a:buNone/>
            </a:pPr>
            <a:r>
              <a:rPr lang="es-CO" dirty="0"/>
              <a:t>Conjunto de constantes enteras. Se le puede asignar un nombre, que se comportará como un nuevo tipo de dato que sólo podrá tener los valores especificados en la enumeración. El valor por defecto será el primer valor del </a:t>
            </a:r>
            <a:r>
              <a:rPr lang="es-CO" dirty="0" err="1"/>
              <a:t>enum</a:t>
            </a:r>
            <a:r>
              <a:rPr lang="es-CO" dirty="0"/>
              <a:t>.</a:t>
            </a:r>
          </a:p>
        </p:txBody>
      </p:sp>
      <p:pic>
        <p:nvPicPr>
          <p:cNvPr id="22530" name="Picture 2"/>
          <p:cNvPicPr>
            <a:picLocks noChangeAspect="1" noChangeArrowheads="1"/>
          </p:cNvPicPr>
          <p:nvPr/>
        </p:nvPicPr>
        <p:blipFill>
          <a:blip r:embed="rId2" cstate="print"/>
          <a:srcRect/>
          <a:stretch>
            <a:fillRect/>
          </a:stretch>
        </p:blipFill>
        <p:spPr bwMode="auto">
          <a:xfrm>
            <a:off x="611560" y="3573016"/>
            <a:ext cx="5552139" cy="20162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4 Rectángulo"/>
          <p:cNvSpPr/>
          <p:nvPr/>
        </p:nvSpPr>
        <p:spPr>
          <a:xfrm>
            <a:off x="6372200" y="3573016"/>
            <a:ext cx="2232248" cy="201622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sz="2400" dirty="0"/>
              <a:t>Define la enumeración a la vez que crea un nuevo tipo</a:t>
            </a:r>
          </a:p>
        </p:txBody>
      </p:sp>
      <p:pic>
        <p:nvPicPr>
          <p:cNvPr id="22531" name="Picture 3"/>
          <p:cNvPicPr>
            <a:picLocks noChangeAspect="1" noChangeArrowheads="1"/>
          </p:cNvPicPr>
          <p:nvPr/>
        </p:nvPicPr>
        <p:blipFill>
          <a:blip r:embed="rId3" cstate="print"/>
          <a:srcRect/>
          <a:stretch>
            <a:fillRect/>
          </a:stretch>
        </p:blipFill>
        <p:spPr bwMode="auto">
          <a:xfrm>
            <a:off x="3707904" y="5805264"/>
            <a:ext cx="4332157" cy="5040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81975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Ejemplo </a:t>
            </a:r>
          </a:p>
        </p:txBody>
      </p:sp>
      <p:sp>
        <p:nvSpPr>
          <p:cNvPr id="3" name="2 Marcador de contenido"/>
          <p:cNvSpPr>
            <a:spLocks noGrp="1"/>
          </p:cNvSpPr>
          <p:nvPr>
            <p:ph idx="1"/>
          </p:nvPr>
        </p:nvSpPr>
        <p:spPr>
          <a:xfrm>
            <a:off x="457200" y="836713"/>
            <a:ext cx="8229600" cy="1728192"/>
          </a:xfrm>
        </p:spPr>
        <p:txBody>
          <a:bodyPr>
            <a:normAutofit/>
          </a:bodyPr>
          <a:lstStyle/>
          <a:p>
            <a:pPr>
              <a:buNone/>
            </a:pPr>
            <a:r>
              <a:rPr lang="es-CO" dirty="0"/>
              <a:t>Nombre del tipo </a:t>
            </a:r>
            <a:r>
              <a:rPr lang="es-CO" dirty="0" err="1"/>
              <a:t>enum</a:t>
            </a:r>
            <a:r>
              <a:rPr lang="es-CO" dirty="0"/>
              <a:t>: </a:t>
            </a:r>
            <a:r>
              <a:rPr lang="es-CO" dirty="0" err="1">
                <a:latin typeface="Consolas" pitchFamily="49" charset="0"/>
                <a:cs typeface="Consolas" pitchFamily="49" charset="0"/>
              </a:rPr>
              <a:t>estado_local_e</a:t>
            </a:r>
            <a:endParaRPr lang="es-CO" dirty="0">
              <a:latin typeface="Consolas" pitchFamily="49" charset="0"/>
              <a:cs typeface="Consolas" pitchFamily="49" charset="0"/>
            </a:endParaRPr>
          </a:p>
          <a:p>
            <a:pPr>
              <a:buNone/>
            </a:pPr>
            <a:endParaRPr lang="es-CO" dirty="0"/>
          </a:p>
        </p:txBody>
      </p:sp>
      <p:pic>
        <p:nvPicPr>
          <p:cNvPr id="23555" name="Picture 3"/>
          <p:cNvPicPr>
            <a:picLocks noChangeAspect="1" noChangeArrowheads="1"/>
          </p:cNvPicPr>
          <p:nvPr/>
        </p:nvPicPr>
        <p:blipFill>
          <a:blip r:embed="rId2" cstate="print"/>
          <a:srcRect/>
          <a:stretch>
            <a:fillRect/>
          </a:stretch>
        </p:blipFill>
        <p:spPr bwMode="auto">
          <a:xfrm>
            <a:off x="333872" y="2334536"/>
            <a:ext cx="3744416" cy="18279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6 Rectángulo"/>
          <p:cNvSpPr/>
          <p:nvPr/>
        </p:nvSpPr>
        <p:spPr>
          <a:xfrm>
            <a:off x="611560" y="5229200"/>
            <a:ext cx="8208912"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2400" dirty="0"/>
              <a:t>Con </a:t>
            </a:r>
            <a:r>
              <a:rPr lang="es-CO" sz="2400" dirty="0" err="1"/>
              <a:t>calloc</a:t>
            </a:r>
            <a:r>
              <a:rPr lang="es-CO" sz="2400" dirty="0"/>
              <a:t>, </a:t>
            </a:r>
            <a:r>
              <a:rPr lang="es-CO" sz="2400" dirty="0" err="1"/>
              <a:t>cualquer</a:t>
            </a:r>
            <a:r>
              <a:rPr lang="es-CO" sz="2400" dirty="0"/>
              <a:t> local que se cree estará por defecto “LIBRE”. ¿Por qué?</a:t>
            </a:r>
          </a:p>
        </p:txBody>
      </p:sp>
      <p:pic>
        <p:nvPicPr>
          <p:cNvPr id="4" name="Imagen 3"/>
          <p:cNvPicPr>
            <a:picLocks noChangeAspect="1"/>
          </p:cNvPicPr>
          <p:nvPr/>
        </p:nvPicPr>
        <p:blipFill>
          <a:blip r:embed="rId3"/>
          <a:stretch>
            <a:fillRect/>
          </a:stretch>
        </p:blipFill>
        <p:spPr>
          <a:xfrm>
            <a:off x="4223396" y="1616247"/>
            <a:ext cx="4608512" cy="3307574"/>
          </a:xfrm>
          <a:prstGeom prst="rect">
            <a:avLst/>
          </a:prstGeom>
        </p:spPr>
      </p:pic>
    </p:spTree>
    <p:extLst>
      <p:ext uri="{BB962C8B-B14F-4D97-AF65-F5344CB8AC3E}">
        <p14:creationId xmlns:p14="http://schemas.microsoft.com/office/powerpoint/2010/main" val="94459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box(in)">
                                      <p:cBhvr>
                                        <p:cTn id="7" dur="5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err="1"/>
              <a:t>Enum</a:t>
            </a:r>
            <a:r>
              <a:rPr lang="es-CO" dirty="0"/>
              <a:t> en </a:t>
            </a:r>
            <a:r>
              <a:rPr lang="es-CO" dirty="0" err="1"/>
              <a:t>switch</a:t>
            </a:r>
            <a:endParaRPr lang="es-CO" dirty="0"/>
          </a:p>
        </p:txBody>
      </p:sp>
      <p:pic>
        <p:nvPicPr>
          <p:cNvPr id="24578" name="Picture 2"/>
          <p:cNvPicPr>
            <a:picLocks noChangeAspect="1" noChangeArrowheads="1"/>
          </p:cNvPicPr>
          <p:nvPr/>
        </p:nvPicPr>
        <p:blipFill>
          <a:blip r:embed="rId2" cstate="print"/>
          <a:srcRect/>
          <a:stretch>
            <a:fillRect/>
          </a:stretch>
        </p:blipFill>
        <p:spPr bwMode="auto">
          <a:xfrm>
            <a:off x="1902024" y="1124744"/>
            <a:ext cx="5328592" cy="4860389"/>
          </a:xfrm>
          <a:prstGeom prst="rect">
            <a:avLst/>
          </a:prstGeom>
          <a:noFill/>
          <a:ln w="9525">
            <a:noFill/>
            <a:miter lim="800000"/>
            <a:headEnd/>
            <a:tailEnd/>
          </a:ln>
        </p:spPr>
      </p:pic>
    </p:spTree>
    <p:extLst>
      <p:ext uri="{BB962C8B-B14F-4D97-AF65-F5344CB8AC3E}">
        <p14:creationId xmlns:p14="http://schemas.microsoft.com/office/powerpoint/2010/main" val="1467856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pPr marL="0" indent="0" algn="ctr">
              <a:buNone/>
            </a:pPr>
            <a:r>
              <a:rPr lang="es-CO" dirty="0"/>
              <a:t>Head </a:t>
            </a:r>
            <a:r>
              <a:rPr lang="es-CO" dirty="0" err="1"/>
              <a:t>First</a:t>
            </a:r>
            <a:r>
              <a:rPr lang="es-CO" dirty="0"/>
              <a:t> c. 2012. </a:t>
            </a:r>
            <a:r>
              <a:rPr lang="es-CO" dirty="0" err="1"/>
              <a:t>O’Really</a:t>
            </a:r>
            <a:r>
              <a:rPr lang="es-CO" dirty="0"/>
              <a:t>.</a:t>
            </a:r>
          </a:p>
        </p:txBody>
      </p:sp>
      <p:sp>
        <p:nvSpPr>
          <p:cNvPr id="3" name="Título 2"/>
          <p:cNvSpPr>
            <a:spLocks noGrp="1"/>
          </p:cNvSpPr>
          <p:nvPr>
            <p:ph type="title"/>
          </p:nvPr>
        </p:nvSpPr>
        <p:spPr/>
        <p:txBody>
          <a:bodyPr/>
          <a:lstStyle/>
          <a:p>
            <a:r>
              <a:rPr lang="es-CO" dirty="0"/>
              <a:t>Referencias</a:t>
            </a:r>
          </a:p>
        </p:txBody>
      </p:sp>
    </p:spTree>
    <p:extLst>
      <p:ext uri="{BB962C8B-B14F-4D97-AF65-F5344CB8AC3E}">
        <p14:creationId xmlns:p14="http://schemas.microsoft.com/office/powerpoint/2010/main" val="21559390"/>
      </p:ext>
    </p:extLst>
  </p:cSld>
  <p:clrMapOvr>
    <a:masterClrMapping/>
  </p:clrMapOvr>
</p:sld>
</file>

<file path=ppt/theme/theme1.xml><?xml version="1.0" encoding="utf-8"?>
<a:theme xmlns:a="http://schemas.openxmlformats.org/drawingml/2006/main" name="Cursos2014-2">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Sesion1. Introduccion</Template>
  <TotalTime>1342</TotalTime>
  <Words>179</Words>
  <Application>Microsoft Office PowerPoint</Application>
  <PresentationFormat>On-screen Show (4:3)</PresentationFormat>
  <Paragraphs>15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Buxton Sketch</vt:lpstr>
      <vt:lpstr>Calibri</vt:lpstr>
      <vt:lpstr>Century Gothic</vt:lpstr>
      <vt:lpstr>Consolas</vt:lpstr>
      <vt:lpstr>Cursos2014-2</vt:lpstr>
      <vt:lpstr>Técnicas de programación</vt:lpstr>
      <vt:lpstr>Enums</vt:lpstr>
      <vt:lpstr>¿Cómo se ve un enum?</vt:lpstr>
      <vt:lpstr>¿Por qué existen los ENUMS?</vt:lpstr>
      <vt:lpstr>¿Qué es un enum?</vt:lpstr>
      <vt:lpstr>Ejemplo </vt:lpstr>
      <vt:lpstr>Enum en switch</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Laboratorio de programación</dc:title>
  <dc:creator>Luisa Fernanda Rincon Perez</dc:creator>
  <cp:lastModifiedBy>Luisa Fernanda Rincon Perez</cp:lastModifiedBy>
  <cp:revision>169</cp:revision>
  <dcterms:created xsi:type="dcterms:W3CDTF">2015-01-26T00:13:37Z</dcterms:created>
  <dcterms:modified xsi:type="dcterms:W3CDTF">2020-03-18T03:06:23Z</dcterms:modified>
</cp:coreProperties>
</file>