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79" r:id="rId3"/>
    <p:sldId id="307" r:id="rId4"/>
    <p:sldId id="320" r:id="rId5"/>
    <p:sldId id="327" r:id="rId6"/>
    <p:sldId id="328" r:id="rId7"/>
    <p:sldId id="329" r:id="rId8"/>
    <p:sldId id="330" r:id="rId9"/>
    <p:sldId id="331" r:id="rId10"/>
    <p:sldId id="332" r:id="rId11"/>
    <p:sldId id="335" r:id="rId12"/>
    <p:sldId id="337" r:id="rId13"/>
    <p:sldId id="340" r:id="rId14"/>
    <p:sldId id="350" r:id="rId15"/>
    <p:sldId id="341" r:id="rId16"/>
    <p:sldId id="342" r:id="rId17"/>
    <p:sldId id="343" r:id="rId18"/>
    <p:sldId id="344" r:id="rId19"/>
    <p:sldId id="354" r:id="rId20"/>
    <p:sldId id="345" r:id="rId21"/>
    <p:sldId id="347" r:id="rId22"/>
    <p:sldId id="352" r:id="rId23"/>
    <p:sldId id="353" r:id="rId24"/>
    <p:sldId id="355" r:id="rId25"/>
    <p:sldId id="357" r:id="rId26"/>
    <p:sldId id="358" r:id="rId27"/>
    <p:sldId id="359" r:id="rId28"/>
    <p:sldId id="361" r:id="rId29"/>
    <p:sldId id="362" r:id="rId30"/>
    <p:sldId id="364" r:id="rId31"/>
    <p:sldId id="366" r:id="rId32"/>
    <p:sldId id="363" r:id="rId33"/>
    <p:sldId id="368" r:id="rId34"/>
    <p:sldId id="365" r:id="rId35"/>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5BE263C-DBD7-4A20-BB59-AAB30ACAA65A}" styleName="Estilo medio 3 - Énfasis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98579" autoAdjust="0"/>
  </p:normalViewPr>
  <p:slideViewPr>
    <p:cSldViewPr>
      <p:cViewPr varScale="1">
        <p:scale>
          <a:sx n="68" d="100"/>
          <a:sy n="68" d="100"/>
        </p:scale>
        <p:origin x="1248"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B54B9E-3A38-482C-A07C-CEF5A6AEA7C7}" type="doc">
      <dgm:prSet loTypeId="urn:microsoft.com/office/officeart/2005/8/layout/process4" loCatId="process" qsTypeId="urn:microsoft.com/office/officeart/2005/8/quickstyle/3d1" qsCatId="3D" csTypeId="urn:microsoft.com/office/officeart/2005/8/colors/colorful1" csCatId="colorful" phldr="1"/>
      <dgm:spPr/>
      <dgm:t>
        <a:bodyPr/>
        <a:lstStyle/>
        <a:p>
          <a:endParaRPr lang="es-CO"/>
        </a:p>
      </dgm:t>
    </dgm:pt>
    <dgm:pt modelId="{116CC2FD-B021-4D1E-B7C0-2C19314C3A92}">
      <dgm:prSet phldrT="[Texto]" custT="1"/>
      <dgm:spPr/>
      <dgm:t>
        <a:bodyPr/>
        <a:lstStyle/>
        <a:p>
          <a:r>
            <a:rPr lang="es-CO" sz="2400" dirty="0" smtClean="0"/>
            <a:t>1. Partes de un programa en C</a:t>
          </a:r>
          <a:endParaRPr lang="es-CO" sz="2400" dirty="0"/>
        </a:p>
      </dgm:t>
    </dgm:pt>
    <dgm:pt modelId="{03EDD44D-411E-437F-8A9B-233C0F1333BA}" type="parTrans" cxnId="{288A252F-4C90-4FB9-8DE2-98931022DE63}">
      <dgm:prSet/>
      <dgm:spPr/>
      <dgm:t>
        <a:bodyPr/>
        <a:lstStyle/>
        <a:p>
          <a:endParaRPr lang="es-CO" sz="3200"/>
        </a:p>
      </dgm:t>
    </dgm:pt>
    <dgm:pt modelId="{8295ECC5-1FE1-4B0E-9C08-94EB6E629060}" type="sibTrans" cxnId="{288A252F-4C90-4FB9-8DE2-98931022DE63}">
      <dgm:prSet/>
      <dgm:spPr/>
      <dgm:t>
        <a:bodyPr/>
        <a:lstStyle/>
        <a:p>
          <a:endParaRPr lang="es-CO" sz="3200"/>
        </a:p>
      </dgm:t>
    </dgm:pt>
    <dgm:pt modelId="{95439FB6-0E30-4DE2-8DE5-D96C55825DA8}">
      <dgm:prSet phldrT="[Texto]" custT="1"/>
      <dgm:spPr/>
      <dgm:t>
        <a:bodyPr/>
        <a:lstStyle/>
        <a:p>
          <a:r>
            <a:rPr lang="es-CO" sz="2400" dirty="0" smtClean="0"/>
            <a:t>2. Lectura e impresión de datos</a:t>
          </a:r>
          <a:endParaRPr lang="es-CO" sz="2400" dirty="0"/>
        </a:p>
      </dgm:t>
    </dgm:pt>
    <dgm:pt modelId="{AE00978E-040B-4E75-92A4-43DDE257F5A3}" type="parTrans" cxnId="{AA2CCEB8-13F7-4828-9EDA-AC96528C45E3}">
      <dgm:prSet/>
      <dgm:spPr/>
      <dgm:t>
        <a:bodyPr/>
        <a:lstStyle/>
        <a:p>
          <a:endParaRPr lang="es-CO"/>
        </a:p>
      </dgm:t>
    </dgm:pt>
    <dgm:pt modelId="{5078CB7B-455A-4151-8FDB-614428791F83}" type="sibTrans" cxnId="{AA2CCEB8-13F7-4828-9EDA-AC96528C45E3}">
      <dgm:prSet/>
      <dgm:spPr/>
      <dgm:t>
        <a:bodyPr/>
        <a:lstStyle/>
        <a:p>
          <a:endParaRPr lang="es-CO"/>
        </a:p>
      </dgm:t>
    </dgm:pt>
    <dgm:pt modelId="{00669D91-CABA-4AEF-9EEE-F29AB32811C4}">
      <dgm:prSet phldrT="[Texto]" custT="1"/>
      <dgm:spPr/>
      <dgm:t>
        <a:bodyPr/>
        <a:lstStyle/>
        <a:p>
          <a:r>
            <a:rPr lang="es-CO" sz="2400" dirty="0" smtClean="0"/>
            <a:t>3. Asignaciones</a:t>
          </a:r>
          <a:endParaRPr lang="es-CO" sz="2400" dirty="0"/>
        </a:p>
      </dgm:t>
    </dgm:pt>
    <dgm:pt modelId="{73DA75A6-E161-46D5-883E-57FA2C8C96F1}" type="parTrans" cxnId="{970C386E-EF87-4108-B1FA-E5E0295CB3CA}">
      <dgm:prSet/>
      <dgm:spPr/>
      <dgm:t>
        <a:bodyPr/>
        <a:lstStyle/>
        <a:p>
          <a:endParaRPr lang="es-CO"/>
        </a:p>
      </dgm:t>
    </dgm:pt>
    <dgm:pt modelId="{996C8A9F-0443-4582-A210-309D248FE4E0}" type="sibTrans" cxnId="{970C386E-EF87-4108-B1FA-E5E0295CB3CA}">
      <dgm:prSet/>
      <dgm:spPr/>
      <dgm:t>
        <a:bodyPr/>
        <a:lstStyle/>
        <a:p>
          <a:endParaRPr lang="es-CO"/>
        </a:p>
      </dgm:t>
    </dgm:pt>
    <dgm:pt modelId="{9D6ED78E-CFC7-435E-899B-799DA1D55667}">
      <dgm:prSet phldrT="[Texto]" custT="1"/>
      <dgm:spPr/>
      <dgm:t>
        <a:bodyPr/>
        <a:lstStyle/>
        <a:p>
          <a:r>
            <a:rPr lang="es-CO" sz="2400" dirty="0" smtClean="0"/>
            <a:t>4. Ejercicios</a:t>
          </a:r>
          <a:endParaRPr lang="es-CO" sz="2400" dirty="0"/>
        </a:p>
      </dgm:t>
    </dgm:pt>
    <dgm:pt modelId="{16F62F33-B373-4F37-AF63-C45D9783CD98}" type="parTrans" cxnId="{25F32A25-602B-454B-A0B9-8F4ED721CB5D}">
      <dgm:prSet/>
      <dgm:spPr/>
      <dgm:t>
        <a:bodyPr/>
        <a:lstStyle/>
        <a:p>
          <a:endParaRPr lang="es-CO"/>
        </a:p>
      </dgm:t>
    </dgm:pt>
    <dgm:pt modelId="{A730B265-ADC8-429A-A842-1E27096F0D94}" type="sibTrans" cxnId="{25F32A25-602B-454B-A0B9-8F4ED721CB5D}">
      <dgm:prSet/>
      <dgm:spPr/>
      <dgm:t>
        <a:bodyPr/>
        <a:lstStyle/>
        <a:p>
          <a:endParaRPr lang="es-CO"/>
        </a:p>
      </dgm:t>
    </dgm:pt>
    <dgm:pt modelId="{D0DCDA60-5A56-4F5E-90B7-01BBC1DEDF19}" type="pres">
      <dgm:prSet presAssocID="{46B54B9E-3A38-482C-A07C-CEF5A6AEA7C7}" presName="Name0" presStyleCnt="0">
        <dgm:presLayoutVars>
          <dgm:dir/>
          <dgm:animLvl val="lvl"/>
          <dgm:resizeHandles val="exact"/>
        </dgm:presLayoutVars>
      </dgm:prSet>
      <dgm:spPr/>
      <dgm:t>
        <a:bodyPr/>
        <a:lstStyle/>
        <a:p>
          <a:endParaRPr lang="es-CO"/>
        </a:p>
      </dgm:t>
    </dgm:pt>
    <dgm:pt modelId="{4B51351B-40FE-4EB2-A4C2-0120F2C261A1}" type="pres">
      <dgm:prSet presAssocID="{9D6ED78E-CFC7-435E-899B-799DA1D55667}" presName="boxAndChildren" presStyleCnt="0"/>
      <dgm:spPr/>
    </dgm:pt>
    <dgm:pt modelId="{8C6F290B-92E7-4942-9A3D-904CD8CDC528}" type="pres">
      <dgm:prSet presAssocID="{9D6ED78E-CFC7-435E-899B-799DA1D55667}" presName="parentTextBox" presStyleLbl="node1" presStyleIdx="0" presStyleCnt="4"/>
      <dgm:spPr/>
      <dgm:t>
        <a:bodyPr/>
        <a:lstStyle/>
        <a:p>
          <a:endParaRPr lang="es-CO"/>
        </a:p>
      </dgm:t>
    </dgm:pt>
    <dgm:pt modelId="{2F98B45C-A74F-48B8-8E63-8ED60D368F20}" type="pres">
      <dgm:prSet presAssocID="{996C8A9F-0443-4582-A210-309D248FE4E0}" presName="sp" presStyleCnt="0"/>
      <dgm:spPr/>
    </dgm:pt>
    <dgm:pt modelId="{02019BBB-562F-4D29-9761-DDF1C2D4A7FB}" type="pres">
      <dgm:prSet presAssocID="{00669D91-CABA-4AEF-9EEE-F29AB32811C4}" presName="arrowAndChildren" presStyleCnt="0"/>
      <dgm:spPr/>
    </dgm:pt>
    <dgm:pt modelId="{2B4715EE-17D0-4500-8B32-48B2ED8AF6CB}" type="pres">
      <dgm:prSet presAssocID="{00669D91-CABA-4AEF-9EEE-F29AB32811C4}" presName="parentTextArrow" presStyleLbl="node1" presStyleIdx="1" presStyleCnt="4"/>
      <dgm:spPr/>
      <dgm:t>
        <a:bodyPr/>
        <a:lstStyle/>
        <a:p>
          <a:endParaRPr lang="es-CO"/>
        </a:p>
      </dgm:t>
    </dgm:pt>
    <dgm:pt modelId="{B4659DF2-29A4-4807-9CFF-7303878C34D3}" type="pres">
      <dgm:prSet presAssocID="{5078CB7B-455A-4151-8FDB-614428791F83}" presName="sp" presStyleCnt="0"/>
      <dgm:spPr/>
    </dgm:pt>
    <dgm:pt modelId="{8730E0D5-5F5E-4254-8055-A4C80E31FFC1}" type="pres">
      <dgm:prSet presAssocID="{95439FB6-0E30-4DE2-8DE5-D96C55825DA8}" presName="arrowAndChildren" presStyleCnt="0"/>
      <dgm:spPr/>
    </dgm:pt>
    <dgm:pt modelId="{384023A0-B2F5-4A71-9D4E-58C471A9FCDB}" type="pres">
      <dgm:prSet presAssocID="{95439FB6-0E30-4DE2-8DE5-D96C55825DA8}" presName="parentTextArrow" presStyleLbl="node1" presStyleIdx="2" presStyleCnt="4"/>
      <dgm:spPr/>
      <dgm:t>
        <a:bodyPr/>
        <a:lstStyle/>
        <a:p>
          <a:endParaRPr lang="es-CO"/>
        </a:p>
      </dgm:t>
    </dgm:pt>
    <dgm:pt modelId="{F68BB96A-67AF-4D65-B413-54D649605E29}" type="pres">
      <dgm:prSet presAssocID="{8295ECC5-1FE1-4B0E-9C08-94EB6E629060}" presName="sp" presStyleCnt="0"/>
      <dgm:spPr/>
    </dgm:pt>
    <dgm:pt modelId="{FFD9B494-0240-480A-92C1-A46DAC320650}" type="pres">
      <dgm:prSet presAssocID="{116CC2FD-B021-4D1E-B7C0-2C19314C3A92}" presName="arrowAndChildren" presStyleCnt="0"/>
      <dgm:spPr/>
    </dgm:pt>
    <dgm:pt modelId="{DD659267-EACF-47B7-9067-5D49BC4059B9}" type="pres">
      <dgm:prSet presAssocID="{116CC2FD-B021-4D1E-B7C0-2C19314C3A92}" presName="parentTextArrow" presStyleLbl="node1" presStyleIdx="3" presStyleCnt="4"/>
      <dgm:spPr/>
      <dgm:t>
        <a:bodyPr/>
        <a:lstStyle/>
        <a:p>
          <a:endParaRPr lang="es-CO"/>
        </a:p>
      </dgm:t>
    </dgm:pt>
  </dgm:ptLst>
  <dgm:cxnLst>
    <dgm:cxn modelId="{AA2CCEB8-13F7-4828-9EDA-AC96528C45E3}" srcId="{46B54B9E-3A38-482C-A07C-CEF5A6AEA7C7}" destId="{95439FB6-0E30-4DE2-8DE5-D96C55825DA8}" srcOrd="1" destOrd="0" parTransId="{AE00978E-040B-4E75-92A4-43DDE257F5A3}" sibTransId="{5078CB7B-455A-4151-8FDB-614428791F83}"/>
    <dgm:cxn modelId="{7ECE4E37-22A7-459B-B575-C07F56C04172}" type="presOf" srcId="{46B54B9E-3A38-482C-A07C-CEF5A6AEA7C7}" destId="{D0DCDA60-5A56-4F5E-90B7-01BBC1DEDF19}" srcOrd="0" destOrd="0" presId="urn:microsoft.com/office/officeart/2005/8/layout/process4"/>
    <dgm:cxn modelId="{FF89EB59-B8D0-407D-90E6-EF0AFBCCAD9C}" type="presOf" srcId="{9D6ED78E-CFC7-435E-899B-799DA1D55667}" destId="{8C6F290B-92E7-4942-9A3D-904CD8CDC528}" srcOrd="0" destOrd="0" presId="urn:microsoft.com/office/officeart/2005/8/layout/process4"/>
    <dgm:cxn modelId="{F7EBC900-58A4-41B4-80D4-B256A65DEB7B}" type="presOf" srcId="{00669D91-CABA-4AEF-9EEE-F29AB32811C4}" destId="{2B4715EE-17D0-4500-8B32-48B2ED8AF6CB}" srcOrd="0" destOrd="0" presId="urn:microsoft.com/office/officeart/2005/8/layout/process4"/>
    <dgm:cxn modelId="{25F32A25-602B-454B-A0B9-8F4ED721CB5D}" srcId="{46B54B9E-3A38-482C-A07C-CEF5A6AEA7C7}" destId="{9D6ED78E-CFC7-435E-899B-799DA1D55667}" srcOrd="3" destOrd="0" parTransId="{16F62F33-B373-4F37-AF63-C45D9783CD98}" sibTransId="{A730B265-ADC8-429A-A842-1E27096F0D94}"/>
    <dgm:cxn modelId="{288A252F-4C90-4FB9-8DE2-98931022DE63}" srcId="{46B54B9E-3A38-482C-A07C-CEF5A6AEA7C7}" destId="{116CC2FD-B021-4D1E-B7C0-2C19314C3A92}" srcOrd="0" destOrd="0" parTransId="{03EDD44D-411E-437F-8A9B-233C0F1333BA}" sibTransId="{8295ECC5-1FE1-4B0E-9C08-94EB6E629060}"/>
    <dgm:cxn modelId="{95AEEFC0-08B6-47CE-B71F-C3152C84EE1E}" type="presOf" srcId="{116CC2FD-B021-4D1E-B7C0-2C19314C3A92}" destId="{DD659267-EACF-47B7-9067-5D49BC4059B9}" srcOrd="0" destOrd="0" presId="urn:microsoft.com/office/officeart/2005/8/layout/process4"/>
    <dgm:cxn modelId="{175BDD55-2B76-422E-B4C2-238FE6691E71}" type="presOf" srcId="{95439FB6-0E30-4DE2-8DE5-D96C55825DA8}" destId="{384023A0-B2F5-4A71-9D4E-58C471A9FCDB}" srcOrd="0" destOrd="0" presId="urn:microsoft.com/office/officeart/2005/8/layout/process4"/>
    <dgm:cxn modelId="{970C386E-EF87-4108-B1FA-E5E0295CB3CA}" srcId="{46B54B9E-3A38-482C-A07C-CEF5A6AEA7C7}" destId="{00669D91-CABA-4AEF-9EEE-F29AB32811C4}" srcOrd="2" destOrd="0" parTransId="{73DA75A6-E161-46D5-883E-57FA2C8C96F1}" sibTransId="{996C8A9F-0443-4582-A210-309D248FE4E0}"/>
    <dgm:cxn modelId="{94ECDE2F-F4FD-447D-BB7C-7E6BDAD9EAFA}" type="presParOf" srcId="{D0DCDA60-5A56-4F5E-90B7-01BBC1DEDF19}" destId="{4B51351B-40FE-4EB2-A4C2-0120F2C261A1}" srcOrd="0" destOrd="0" presId="urn:microsoft.com/office/officeart/2005/8/layout/process4"/>
    <dgm:cxn modelId="{33392EA7-7252-4310-873B-120FD736484D}" type="presParOf" srcId="{4B51351B-40FE-4EB2-A4C2-0120F2C261A1}" destId="{8C6F290B-92E7-4942-9A3D-904CD8CDC528}" srcOrd="0" destOrd="0" presId="urn:microsoft.com/office/officeart/2005/8/layout/process4"/>
    <dgm:cxn modelId="{8CBAD0F6-3FF2-4340-A252-26BF08A580B7}" type="presParOf" srcId="{D0DCDA60-5A56-4F5E-90B7-01BBC1DEDF19}" destId="{2F98B45C-A74F-48B8-8E63-8ED60D368F20}" srcOrd="1" destOrd="0" presId="urn:microsoft.com/office/officeart/2005/8/layout/process4"/>
    <dgm:cxn modelId="{E14181BA-39F3-4199-810E-7270D93742BC}" type="presParOf" srcId="{D0DCDA60-5A56-4F5E-90B7-01BBC1DEDF19}" destId="{02019BBB-562F-4D29-9761-DDF1C2D4A7FB}" srcOrd="2" destOrd="0" presId="urn:microsoft.com/office/officeart/2005/8/layout/process4"/>
    <dgm:cxn modelId="{BA4F6CF2-F8BE-44FA-B23E-112E65674B6B}" type="presParOf" srcId="{02019BBB-562F-4D29-9761-DDF1C2D4A7FB}" destId="{2B4715EE-17D0-4500-8B32-48B2ED8AF6CB}" srcOrd="0" destOrd="0" presId="urn:microsoft.com/office/officeart/2005/8/layout/process4"/>
    <dgm:cxn modelId="{987C1787-0E37-4E38-B7A9-0153D3DC9C63}" type="presParOf" srcId="{D0DCDA60-5A56-4F5E-90B7-01BBC1DEDF19}" destId="{B4659DF2-29A4-4807-9CFF-7303878C34D3}" srcOrd="3" destOrd="0" presId="urn:microsoft.com/office/officeart/2005/8/layout/process4"/>
    <dgm:cxn modelId="{244ECA6D-DB6E-43ED-BA58-2768982ECC08}" type="presParOf" srcId="{D0DCDA60-5A56-4F5E-90B7-01BBC1DEDF19}" destId="{8730E0D5-5F5E-4254-8055-A4C80E31FFC1}" srcOrd="4" destOrd="0" presId="urn:microsoft.com/office/officeart/2005/8/layout/process4"/>
    <dgm:cxn modelId="{79855F76-1C20-4FD5-A1A2-F549C6678B15}" type="presParOf" srcId="{8730E0D5-5F5E-4254-8055-A4C80E31FFC1}" destId="{384023A0-B2F5-4A71-9D4E-58C471A9FCDB}" srcOrd="0" destOrd="0" presId="urn:microsoft.com/office/officeart/2005/8/layout/process4"/>
    <dgm:cxn modelId="{58171B56-7FFB-43B1-87E1-408BFA6F2555}" type="presParOf" srcId="{D0DCDA60-5A56-4F5E-90B7-01BBC1DEDF19}" destId="{F68BB96A-67AF-4D65-B413-54D649605E29}" srcOrd="5" destOrd="0" presId="urn:microsoft.com/office/officeart/2005/8/layout/process4"/>
    <dgm:cxn modelId="{9B053209-6E82-462E-ACDB-BA15F7309025}" type="presParOf" srcId="{D0DCDA60-5A56-4F5E-90B7-01BBC1DEDF19}" destId="{FFD9B494-0240-480A-92C1-A46DAC320650}" srcOrd="6" destOrd="0" presId="urn:microsoft.com/office/officeart/2005/8/layout/process4"/>
    <dgm:cxn modelId="{0E8FAAA1-3B3D-4191-828D-E1283E2BB678}" type="presParOf" srcId="{FFD9B494-0240-480A-92C1-A46DAC320650}" destId="{DD659267-EACF-47B7-9067-5D49BC4059B9}"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B54B9E-3A38-482C-A07C-CEF5A6AEA7C7}" type="doc">
      <dgm:prSet loTypeId="urn:microsoft.com/office/officeart/2005/8/layout/process4" loCatId="process" qsTypeId="urn:microsoft.com/office/officeart/2005/8/quickstyle/3d1" qsCatId="3D" csTypeId="urn:microsoft.com/office/officeart/2005/8/colors/colorful1" csCatId="colorful" phldr="1"/>
      <dgm:spPr/>
      <dgm:t>
        <a:bodyPr/>
        <a:lstStyle/>
        <a:p>
          <a:endParaRPr lang="es-CO"/>
        </a:p>
      </dgm:t>
    </dgm:pt>
    <dgm:pt modelId="{116CC2FD-B021-4D1E-B7C0-2C19314C3A92}">
      <dgm:prSet phldrT="[Texto]" custT="1"/>
      <dgm:spPr/>
      <dgm:t>
        <a:bodyPr/>
        <a:lstStyle/>
        <a:p>
          <a:r>
            <a:rPr lang="es-CO" sz="2400" dirty="0" smtClean="0"/>
            <a:t>1. Funciones/ Procedimientos</a:t>
          </a:r>
          <a:endParaRPr lang="es-CO" sz="2400" dirty="0"/>
        </a:p>
      </dgm:t>
    </dgm:pt>
    <dgm:pt modelId="{03EDD44D-411E-437F-8A9B-233C0F1333BA}" type="parTrans" cxnId="{288A252F-4C90-4FB9-8DE2-98931022DE63}">
      <dgm:prSet/>
      <dgm:spPr/>
      <dgm:t>
        <a:bodyPr/>
        <a:lstStyle/>
        <a:p>
          <a:endParaRPr lang="es-CO" sz="3200"/>
        </a:p>
      </dgm:t>
    </dgm:pt>
    <dgm:pt modelId="{8295ECC5-1FE1-4B0E-9C08-94EB6E629060}" type="sibTrans" cxnId="{288A252F-4C90-4FB9-8DE2-98931022DE63}">
      <dgm:prSet/>
      <dgm:spPr/>
      <dgm:t>
        <a:bodyPr/>
        <a:lstStyle/>
        <a:p>
          <a:endParaRPr lang="es-CO" sz="3200"/>
        </a:p>
      </dgm:t>
    </dgm:pt>
    <dgm:pt modelId="{95439FB6-0E30-4DE2-8DE5-D96C55825DA8}">
      <dgm:prSet phldrT="[Texto]" custT="1"/>
      <dgm:spPr/>
      <dgm:t>
        <a:bodyPr/>
        <a:lstStyle/>
        <a:p>
          <a:r>
            <a:rPr lang="es-CO" sz="2400" dirty="0" smtClean="0"/>
            <a:t>2. Orden de precedencia</a:t>
          </a:r>
          <a:endParaRPr lang="es-CO" sz="2400" dirty="0"/>
        </a:p>
      </dgm:t>
    </dgm:pt>
    <dgm:pt modelId="{AE00978E-040B-4E75-92A4-43DDE257F5A3}" type="parTrans" cxnId="{AA2CCEB8-13F7-4828-9EDA-AC96528C45E3}">
      <dgm:prSet/>
      <dgm:spPr/>
      <dgm:t>
        <a:bodyPr/>
        <a:lstStyle/>
        <a:p>
          <a:endParaRPr lang="es-CO"/>
        </a:p>
      </dgm:t>
    </dgm:pt>
    <dgm:pt modelId="{5078CB7B-455A-4151-8FDB-614428791F83}" type="sibTrans" cxnId="{AA2CCEB8-13F7-4828-9EDA-AC96528C45E3}">
      <dgm:prSet/>
      <dgm:spPr/>
      <dgm:t>
        <a:bodyPr/>
        <a:lstStyle/>
        <a:p>
          <a:endParaRPr lang="es-CO"/>
        </a:p>
      </dgm:t>
    </dgm:pt>
    <dgm:pt modelId="{00669D91-CABA-4AEF-9EEE-F29AB32811C4}">
      <dgm:prSet phldrT="[Texto]" custT="1"/>
      <dgm:spPr/>
      <dgm:t>
        <a:bodyPr/>
        <a:lstStyle/>
        <a:p>
          <a:r>
            <a:rPr lang="es-CO" sz="2400" dirty="0" smtClean="0"/>
            <a:t>3. Operadores de asignación </a:t>
          </a:r>
          <a:r>
            <a:rPr lang="es-CO" sz="2400" dirty="0" err="1" smtClean="0"/>
            <a:t>abrevidados</a:t>
          </a:r>
          <a:endParaRPr lang="es-CO" sz="2400" dirty="0"/>
        </a:p>
      </dgm:t>
    </dgm:pt>
    <dgm:pt modelId="{73DA75A6-E161-46D5-883E-57FA2C8C96F1}" type="parTrans" cxnId="{970C386E-EF87-4108-B1FA-E5E0295CB3CA}">
      <dgm:prSet/>
      <dgm:spPr/>
      <dgm:t>
        <a:bodyPr/>
        <a:lstStyle/>
        <a:p>
          <a:endParaRPr lang="es-CO"/>
        </a:p>
      </dgm:t>
    </dgm:pt>
    <dgm:pt modelId="{996C8A9F-0443-4582-A210-309D248FE4E0}" type="sibTrans" cxnId="{970C386E-EF87-4108-B1FA-E5E0295CB3CA}">
      <dgm:prSet/>
      <dgm:spPr/>
      <dgm:t>
        <a:bodyPr/>
        <a:lstStyle/>
        <a:p>
          <a:endParaRPr lang="es-CO"/>
        </a:p>
      </dgm:t>
    </dgm:pt>
    <dgm:pt modelId="{9D6ED78E-CFC7-435E-899B-799DA1D55667}">
      <dgm:prSet phldrT="[Texto]" custT="1"/>
      <dgm:spPr/>
      <dgm:t>
        <a:bodyPr/>
        <a:lstStyle/>
        <a:p>
          <a:r>
            <a:rPr lang="es-CO" sz="2400" dirty="0" smtClean="0"/>
            <a:t>4. Operadores incrementales y </a:t>
          </a:r>
          <a:r>
            <a:rPr lang="es-CO" sz="2400" dirty="0" err="1" smtClean="0"/>
            <a:t>decrementales</a:t>
          </a:r>
          <a:endParaRPr lang="es-CO" sz="2400" dirty="0"/>
        </a:p>
      </dgm:t>
    </dgm:pt>
    <dgm:pt modelId="{16F62F33-B373-4F37-AF63-C45D9783CD98}" type="parTrans" cxnId="{25F32A25-602B-454B-A0B9-8F4ED721CB5D}">
      <dgm:prSet/>
      <dgm:spPr/>
      <dgm:t>
        <a:bodyPr/>
        <a:lstStyle/>
        <a:p>
          <a:endParaRPr lang="es-CO"/>
        </a:p>
      </dgm:t>
    </dgm:pt>
    <dgm:pt modelId="{A730B265-ADC8-429A-A842-1E27096F0D94}" type="sibTrans" cxnId="{25F32A25-602B-454B-A0B9-8F4ED721CB5D}">
      <dgm:prSet/>
      <dgm:spPr/>
      <dgm:t>
        <a:bodyPr/>
        <a:lstStyle/>
        <a:p>
          <a:endParaRPr lang="es-CO"/>
        </a:p>
      </dgm:t>
    </dgm:pt>
    <dgm:pt modelId="{AA0C824F-47A7-496C-9CEE-0E8A7BA37EC0}">
      <dgm:prSet phldrT="[Texto]" custT="1"/>
      <dgm:spPr/>
      <dgm:t>
        <a:bodyPr/>
        <a:lstStyle/>
        <a:p>
          <a:r>
            <a:rPr lang="es-CO" sz="2400" dirty="0" smtClean="0"/>
            <a:t>5. Estructuras de control: estructura de selección</a:t>
          </a:r>
          <a:endParaRPr lang="es-CO" sz="2400" dirty="0"/>
        </a:p>
      </dgm:t>
    </dgm:pt>
    <dgm:pt modelId="{989FF0A8-4DBC-44F0-B611-200354906E45}" type="parTrans" cxnId="{7EE220EC-A947-4754-B2C7-7CEC269CC6BC}">
      <dgm:prSet/>
      <dgm:spPr/>
      <dgm:t>
        <a:bodyPr/>
        <a:lstStyle/>
        <a:p>
          <a:endParaRPr lang="es-CO"/>
        </a:p>
      </dgm:t>
    </dgm:pt>
    <dgm:pt modelId="{DCF2A110-7147-4569-A7B5-6FC5AA0CFE81}" type="sibTrans" cxnId="{7EE220EC-A947-4754-B2C7-7CEC269CC6BC}">
      <dgm:prSet/>
      <dgm:spPr/>
      <dgm:t>
        <a:bodyPr/>
        <a:lstStyle/>
        <a:p>
          <a:endParaRPr lang="es-CO"/>
        </a:p>
      </dgm:t>
    </dgm:pt>
    <dgm:pt modelId="{D0DCDA60-5A56-4F5E-90B7-01BBC1DEDF19}" type="pres">
      <dgm:prSet presAssocID="{46B54B9E-3A38-482C-A07C-CEF5A6AEA7C7}" presName="Name0" presStyleCnt="0">
        <dgm:presLayoutVars>
          <dgm:dir/>
          <dgm:animLvl val="lvl"/>
          <dgm:resizeHandles val="exact"/>
        </dgm:presLayoutVars>
      </dgm:prSet>
      <dgm:spPr/>
      <dgm:t>
        <a:bodyPr/>
        <a:lstStyle/>
        <a:p>
          <a:endParaRPr lang="es-CO"/>
        </a:p>
      </dgm:t>
    </dgm:pt>
    <dgm:pt modelId="{DB9CF9FA-E515-4D90-A028-9A6CC23E3DCA}" type="pres">
      <dgm:prSet presAssocID="{AA0C824F-47A7-496C-9CEE-0E8A7BA37EC0}" presName="boxAndChildren" presStyleCnt="0"/>
      <dgm:spPr/>
    </dgm:pt>
    <dgm:pt modelId="{E4368975-DF5D-40ED-A7B8-7895B3C1E4E0}" type="pres">
      <dgm:prSet presAssocID="{AA0C824F-47A7-496C-9CEE-0E8A7BA37EC0}" presName="parentTextBox" presStyleLbl="node1" presStyleIdx="0" presStyleCnt="5"/>
      <dgm:spPr/>
      <dgm:t>
        <a:bodyPr/>
        <a:lstStyle/>
        <a:p>
          <a:endParaRPr lang="es-CO"/>
        </a:p>
      </dgm:t>
    </dgm:pt>
    <dgm:pt modelId="{4958ED49-D4B0-4B98-9E0D-1A8B82BF889C}" type="pres">
      <dgm:prSet presAssocID="{A730B265-ADC8-429A-A842-1E27096F0D94}" presName="sp" presStyleCnt="0"/>
      <dgm:spPr/>
    </dgm:pt>
    <dgm:pt modelId="{AF99F8BD-E177-4AC4-8FF2-93E689BDAB59}" type="pres">
      <dgm:prSet presAssocID="{9D6ED78E-CFC7-435E-899B-799DA1D55667}" presName="arrowAndChildren" presStyleCnt="0"/>
      <dgm:spPr/>
    </dgm:pt>
    <dgm:pt modelId="{19CF7738-9F0D-48C5-91CA-6E33035C377B}" type="pres">
      <dgm:prSet presAssocID="{9D6ED78E-CFC7-435E-899B-799DA1D55667}" presName="parentTextArrow" presStyleLbl="node1" presStyleIdx="1" presStyleCnt="5"/>
      <dgm:spPr/>
      <dgm:t>
        <a:bodyPr/>
        <a:lstStyle/>
        <a:p>
          <a:endParaRPr lang="es-CO"/>
        </a:p>
      </dgm:t>
    </dgm:pt>
    <dgm:pt modelId="{2F98B45C-A74F-48B8-8E63-8ED60D368F20}" type="pres">
      <dgm:prSet presAssocID="{996C8A9F-0443-4582-A210-309D248FE4E0}" presName="sp" presStyleCnt="0"/>
      <dgm:spPr/>
    </dgm:pt>
    <dgm:pt modelId="{02019BBB-562F-4D29-9761-DDF1C2D4A7FB}" type="pres">
      <dgm:prSet presAssocID="{00669D91-CABA-4AEF-9EEE-F29AB32811C4}" presName="arrowAndChildren" presStyleCnt="0"/>
      <dgm:spPr/>
    </dgm:pt>
    <dgm:pt modelId="{2B4715EE-17D0-4500-8B32-48B2ED8AF6CB}" type="pres">
      <dgm:prSet presAssocID="{00669D91-CABA-4AEF-9EEE-F29AB32811C4}" presName="parentTextArrow" presStyleLbl="node1" presStyleIdx="2" presStyleCnt="5"/>
      <dgm:spPr/>
      <dgm:t>
        <a:bodyPr/>
        <a:lstStyle/>
        <a:p>
          <a:endParaRPr lang="es-CO"/>
        </a:p>
      </dgm:t>
    </dgm:pt>
    <dgm:pt modelId="{B4659DF2-29A4-4807-9CFF-7303878C34D3}" type="pres">
      <dgm:prSet presAssocID="{5078CB7B-455A-4151-8FDB-614428791F83}" presName="sp" presStyleCnt="0"/>
      <dgm:spPr/>
    </dgm:pt>
    <dgm:pt modelId="{8730E0D5-5F5E-4254-8055-A4C80E31FFC1}" type="pres">
      <dgm:prSet presAssocID="{95439FB6-0E30-4DE2-8DE5-D96C55825DA8}" presName="arrowAndChildren" presStyleCnt="0"/>
      <dgm:spPr/>
    </dgm:pt>
    <dgm:pt modelId="{384023A0-B2F5-4A71-9D4E-58C471A9FCDB}" type="pres">
      <dgm:prSet presAssocID="{95439FB6-0E30-4DE2-8DE5-D96C55825DA8}" presName="parentTextArrow" presStyleLbl="node1" presStyleIdx="3" presStyleCnt="5"/>
      <dgm:spPr/>
      <dgm:t>
        <a:bodyPr/>
        <a:lstStyle/>
        <a:p>
          <a:endParaRPr lang="es-CO"/>
        </a:p>
      </dgm:t>
    </dgm:pt>
    <dgm:pt modelId="{F68BB96A-67AF-4D65-B413-54D649605E29}" type="pres">
      <dgm:prSet presAssocID="{8295ECC5-1FE1-4B0E-9C08-94EB6E629060}" presName="sp" presStyleCnt="0"/>
      <dgm:spPr/>
    </dgm:pt>
    <dgm:pt modelId="{FFD9B494-0240-480A-92C1-A46DAC320650}" type="pres">
      <dgm:prSet presAssocID="{116CC2FD-B021-4D1E-B7C0-2C19314C3A92}" presName="arrowAndChildren" presStyleCnt="0"/>
      <dgm:spPr/>
    </dgm:pt>
    <dgm:pt modelId="{DD659267-EACF-47B7-9067-5D49BC4059B9}" type="pres">
      <dgm:prSet presAssocID="{116CC2FD-B021-4D1E-B7C0-2C19314C3A92}" presName="parentTextArrow" presStyleLbl="node1" presStyleIdx="4" presStyleCnt="5"/>
      <dgm:spPr/>
      <dgm:t>
        <a:bodyPr/>
        <a:lstStyle/>
        <a:p>
          <a:endParaRPr lang="es-CO"/>
        </a:p>
      </dgm:t>
    </dgm:pt>
  </dgm:ptLst>
  <dgm:cxnLst>
    <dgm:cxn modelId="{D5671B39-5F52-4D04-B455-072824465BF6}" type="presOf" srcId="{95439FB6-0E30-4DE2-8DE5-D96C55825DA8}" destId="{384023A0-B2F5-4A71-9D4E-58C471A9FCDB}" srcOrd="0" destOrd="0" presId="urn:microsoft.com/office/officeart/2005/8/layout/process4"/>
    <dgm:cxn modelId="{D37B8833-3D4B-4D88-8705-56674FC2F360}" type="presOf" srcId="{00669D91-CABA-4AEF-9EEE-F29AB32811C4}" destId="{2B4715EE-17D0-4500-8B32-48B2ED8AF6CB}" srcOrd="0" destOrd="0" presId="urn:microsoft.com/office/officeart/2005/8/layout/process4"/>
    <dgm:cxn modelId="{AA2CCEB8-13F7-4828-9EDA-AC96528C45E3}" srcId="{46B54B9E-3A38-482C-A07C-CEF5A6AEA7C7}" destId="{95439FB6-0E30-4DE2-8DE5-D96C55825DA8}" srcOrd="1" destOrd="0" parTransId="{AE00978E-040B-4E75-92A4-43DDE257F5A3}" sibTransId="{5078CB7B-455A-4151-8FDB-614428791F83}"/>
    <dgm:cxn modelId="{B5DAB077-98F9-4187-9402-EEE81D994254}" type="presOf" srcId="{116CC2FD-B021-4D1E-B7C0-2C19314C3A92}" destId="{DD659267-EACF-47B7-9067-5D49BC4059B9}" srcOrd="0" destOrd="0" presId="urn:microsoft.com/office/officeart/2005/8/layout/process4"/>
    <dgm:cxn modelId="{F3DAE486-797F-4514-9F06-0E76A7C94A59}" type="presOf" srcId="{9D6ED78E-CFC7-435E-899B-799DA1D55667}" destId="{19CF7738-9F0D-48C5-91CA-6E33035C377B}" srcOrd="0" destOrd="0" presId="urn:microsoft.com/office/officeart/2005/8/layout/process4"/>
    <dgm:cxn modelId="{7EE220EC-A947-4754-B2C7-7CEC269CC6BC}" srcId="{46B54B9E-3A38-482C-A07C-CEF5A6AEA7C7}" destId="{AA0C824F-47A7-496C-9CEE-0E8A7BA37EC0}" srcOrd="4" destOrd="0" parTransId="{989FF0A8-4DBC-44F0-B611-200354906E45}" sibTransId="{DCF2A110-7147-4569-A7B5-6FC5AA0CFE81}"/>
    <dgm:cxn modelId="{25F32A25-602B-454B-A0B9-8F4ED721CB5D}" srcId="{46B54B9E-3A38-482C-A07C-CEF5A6AEA7C7}" destId="{9D6ED78E-CFC7-435E-899B-799DA1D55667}" srcOrd="3" destOrd="0" parTransId="{16F62F33-B373-4F37-AF63-C45D9783CD98}" sibTransId="{A730B265-ADC8-429A-A842-1E27096F0D94}"/>
    <dgm:cxn modelId="{2BCD737D-4E23-46CC-8842-36413D3B66B9}" type="presOf" srcId="{46B54B9E-3A38-482C-A07C-CEF5A6AEA7C7}" destId="{D0DCDA60-5A56-4F5E-90B7-01BBC1DEDF19}" srcOrd="0" destOrd="0" presId="urn:microsoft.com/office/officeart/2005/8/layout/process4"/>
    <dgm:cxn modelId="{F901F084-70C0-4D7D-9F6B-483E9B694DC8}" type="presOf" srcId="{AA0C824F-47A7-496C-9CEE-0E8A7BA37EC0}" destId="{E4368975-DF5D-40ED-A7B8-7895B3C1E4E0}" srcOrd="0" destOrd="0" presId="urn:microsoft.com/office/officeart/2005/8/layout/process4"/>
    <dgm:cxn modelId="{288A252F-4C90-4FB9-8DE2-98931022DE63}" srcId="{46B54B9E-3A38-482C-A07C-CEF5A6AEA7C7}" destId="{116CC2FD-B021-4D1E-B7C0-2C19314C3A92}" srcOrd="0" destOrd="0" parTransId="{03EDD44D-411E-437F-8A9B-233C0F1333BA}" sibTransId="{8295ECC5-1FE1-4B0E-9C08-94EB6E629060}"/>
    <dgm:cxn modelId="{970C386E-EF87-4108-B1FA-E5E0295CB3CA}" srcId="{46B54B9E-3A38-482C-A07C-CEF5A6AEA7C7}" destId="{00669D91-CABA-4AEF-9EEE-F29AB32811C4}" srcOrd="2" destOrd="0" parTransId="{73DA75A6-E161-46D5-883E-57FA2C8C96F1}" sibTransId="{996C8A9F-0443-4582-A210-309D248FE4E0}"/>
    <dgm:cxn modelId="{EEF69416-1657-4C30-AC07-CB84757A3D3F}" type="presParOf" srcId="{D0DCDA60-5A56-4F5E-90B7-01BBC1DEDF19}" destId="{DB9CF9FA-E515-4D90-A028-9A6CC23E3DCA}" srcOrd="0" destOrd="0" presId="urn:microsoft.com/office/officeart/2005/8/layout/process4"/>
    <dgm:cxn modelId="{1183327C-42D2-41CD-8470-AE88073EE52B}" type="presParOf" srcId="{DB9CF9FA-E515-4D90-A028-9A6CC23E3DCA}" destId="{E4368975-DF5D-40ED-A7B8-7895B3C1E4E0}" srcOrd="0" destOrd="0" presId="urn:microsoft.com/office/officeart/2005/8/layout/process4"/>
    <dgm:cxn modelId="{EC3F505E-1964-4A62-8122-74E9DC87DFE2}" type="presParOf" srcId="{D0DCDA60-5A56-4F5E-90B7-01BBC1DEDF19}" destId="{4958ED49-D4B0-4B98-9E0D-1A8B82BF889C}" srcOrd="1" destOrd="0" presId="urn:microsoft.com/office/officeart/2005/8/layout/process4"/>
    <dgm:cxn modelId="{39DA116E-DFDC-4FDC-B694-7BBCB31C9968}" type="presParOf" srcId="{D0DCDA60-5A56-4F5E-90B7-01BBC1DEDF19}" destId="{AF99F8BD-E177-4AC4-8FF2-93E689BDAB59}" srcOrd="2" destOrd="0" presId="urn:microsoft.com/office/officeart/2005/8/layout/process4"/>
    <dgm:cxn modelId="{450DE2D2-0C17-4493-9B47-F2787807889C}" type="presParOf" srcId="{AF99F8BD-E177-4AC4-8FF2-93E689BDAB59}" destId="{19CF7738-9F0D-48C5-91CA-6E33035C377B}" srcOrd="0" destOrd="0" presId="urn:microsoft.com/office/officeart/2005/8/layout/process4"/>
    <dgm:cxn modelId="{733671B6-1A29-448D-9D87-7E465B5A77C3}" type="presParOf" srcId="{D0DCDA60-5A56-4F5E-90B7-01BBC1DEDF19}" destId="{2F98B45C-A74F-48B8-8E63-8ED60D368F20}" srcOrd="3" destOrd="0" presId="urn:microsoft.com/office/officeart/2005/8/layout/process4"/>
    <dgm:cxn modelId="{A91DD521-A70D-4266-9EDB-EE0876A0461C}" type="presParOf" srcId="{D0DCDA60-5A56-4F5E-90B7-01BBC1DEDF19}" destId="{02019BBB-562F-4D29-9761-DDF1C2D4A7FB}" srcOrd="4" destOrd="0" presId="urn:microsoft.com/office/officeart/2005/8/layout/process4"/>
    <dgm:cxn modelId="{740D936D-C3C3-43E4-BE5F-80BC1C38D804}" type="presParOf" srcId="{02019BBB-562F-4D29-9761-DDF1C2D4A7FB}" destId="{2B4715EE-17D0-4500-8B32-48B2ED8AF6CB}" srcOrd="0" destOrd="0" presId="urn:microsoft.com/office/officeart/2005/8/layout/process4"/>
    <dgm:cxn modelId="{2CE0D844-1C1E-4297-BFF4-86B7D555C4A5}" type="presParOf" srcId="{D0DCDA60-5A56-4F5E-90B7-01BBC1DEDF19}" destId="{B4659DF2-29A4-4807-9CFF-7303878C34D3}" srcOrd="5" destOrd="0" presId="urn:microsoft.com/office/officeart/2005/8/layout/process4"/>
    <dgm:cxn modelId="{7353AB33-0D79-48BD-85EE-9C19483ACA5A}" type="presParOf" srcId="{D0DCDA60-5A56-4F5E-90B7-01BBC1DEDF19}" destId="{8730E0D5-5F5E-4254-8055-A4C80E31FFC1}" srcOrd="6" destOrd="0" presId="urn:microsoft.com/office/officeart/2005/8/layout/process4"/>
    <dgm:cxn modelId="{6C3E0964-B7A7-40DB-8BCC-895172C5C03D}" type="presParOf" srcId="{8730E0D5-5F5E-4254-8055-A4C80E31FFC1}" destId="{384023A0-B2F5-4A71-9D4E-58C471A9FCDB}" srcOrd="0" destOrd="0" presId="urn:microsoft.com/office/officeart/2005/8/layout/process4"/>
    <dgm:cxn modelId="{935ECB87-247C-4354-9158-E408A7CAD16F}" type="presParOf" srcId="{D0DCDA60-5A56-4F5E-90B7-01BBC1DEDF19}" destId="{F68BB96A-67AF-4D65-B413-54D649605E29}" srcOrd="7" destOrd="0" presId="urn:microsoft.com/office/officeart/2005/8/layout/process4"/>
    <dgm:cxn modelId="{369C5EC5-74B4-410A-A610-76B8BF0AAA27}" type="presParOf" srcId="{D0DCDA60-5A56-4F5E-90B7-01BBC1DEDF19}" destId="{FFD9B494-0240-480A-92C1-A46DAC320650}" srcOrd="8" destOrd="0" presId="urn:microsoft.com/office/officeart/2005/8/layout/process4"/>
    <dgm:cxn modelId="{06AA45DD-DFCF-4B7E-9DEF-43B1F160EE8D}" type="presParOf" srcId="{FFD9B494-0240-480A-92C1-A46DAC320650}" destId="{DD659267-EACF-47B7-9067-5D49BC4059B9}"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C509EC-C846-4E67-A97A-9B1A6ED5F3BA}" type="doc">
      <dgm:prSet loTypeId="urn:microsoft.com/office/officeart/2005/8/layout/hierarchy2" loCatId="hierarchy" qsTypeId="urn:microsoft.com/office/officeart/2005/8/quickstyle/3d1" qsCatId="3D" csTypeId="urn:microsoft.com/office/officeart/2005/8/colors/colorful4" csCatId="colorful" phldr="1"/>
      <dgm:spPr/>
      <dgm:t>
        <a:bodyPr/>
        <a:lstStyle/>
        <a:p>
          <a:endParaRPr lang="es-CO"/>
        </a:p>
      </dgm:t>
    </dgm:pt>
    <dgm:pt modelId="{64A9105C-EBE0-499C-9D8A-A051405952B0}">
      <dgm:prSet phldrT="[Texto]"/>
      <dgm:spPr/>
      <dgm:t>
        <a:bodyPr/>
        <a:lstStyle/>
        <a:p>
          <a:r>
            <a:rPr lang="es-CO" dirty="0" smtClean="0"/>
            <a:t>Estructuras de control</a:t>
          </a:r>
          <a:endParaRPr lang="es-CO" dirty="0"/>
        </a:p>
      </dgm:t>
    </dgm:pt>
    <dgm:pt modelId="{DB79F3EB-1D7B-4692-9162-290C0DFFC7A7}" type="parTrans" cxnId="{E2B824D1-F491-4DD5-9FEC-285D70666F87}">
      <dgm:prSet/>
      <dgm:spPr/>
      <dgm:t>
        <a:bodyPr/>
        <a:lstStyle/>
        <a:p>
          <a:endParaRPr lang="es-CO"/>
        </a:p>
      </dgm:t>
    </dgm:pt>
    <dgm:pt modelId="{B42F8729-4474-491B-AD6B-121BE5721701}" type="sibTrans" cxnId="{E2B824D1-F491-4DD5-9FEC-285D70666F87}">
      <dgm:prSet/>
      <dgm:spPr/>
      <dgm:t>
        <a:bodyPr/>
        <a:lstStyle/>
        <a:p>
          <a:endParaRPr lang="es-CO"/>
        </a:p>
      </dgm:t>
    </dgm:pt>
    <dgm:pt modelId="{72A51750-D08E-4683-8AFE-18983FCB10A5}">
      <dgm:prSet phldrT="[Texto]"/>
      <dgm:spPr/>
      <dgm:t>
        <a:bodyPr/>
        <a:lstStyle/>
        <a:p>
          <a:r>
            <a:rPr lang="es-CO" dirty="0" smtClean="0"/>
            <a:t>Estructuras de secuencia</a:t>
          </a:r>
          <a:endParaRPr lang="es-CO" dirty="0"/>
        </a:p>
      </dgm:t>
    </dgm:pt>
    <dgm:pt modelId="{0FA33B27-7D84-4A66-A730-7920F336A935}" type="parTrans" cxnId="{5589B766-847F-47FD-A057-E95289E481B9}">
      <dgm:prSet/>
      <dgm:spPr/>
      <dgm:t>
        <a:bodyPr/>
        <a:lstStyle/>
        <a:p>
          <a:endParaRPr lang="es-CO"/>
        </a:p>
      </dgm:t>
    </dgm:pt>
    <dgm:pt modelId="{A8D9EC64-BC74-4548-9597-78CE09377346}" type="sibTrans" cxnId="{5589B766-847F-47FD-A057-E95289E481B9}">
      <dgm:prSet/>
      <dgm:spPr/>
      <dgm:t>
        <a:bodyPr/>
        <a:lstStyle/>
        <a:p>
          <a:endParaRPr lang="es-CO"/>
        </a:p>
      </dgm:t>
    </dgm:pt>
    <dgm:pt modelId="{DA1C491F-4F78-40F2-8324-97515C9B2C4D}">
      <dgm:prSet phldrT="[Texto]"/>
      <dgm:spPr/>
      <dgm:t>
        <a:bodyPr/>
        <a:lstStyle/>
        <a:p>
          <a:r>
            <a:rPr lang="es-CO" dirty="0" smtClean="0"/>
            <a:t>Estructuras de selección</a:t>
          </a:r>
          <a:endParaRPr lang="es-CO" dirty="0"/>
        </a:p>
      </dgm:t>
    </dgm:pt>
    <dgm:pt modelId="{7F922040-0573-4F97-8CEA-B5CC402CCF04}" type="parTrans" cxnId="{C4879C84-4BCC-41A1-9357-1CF35544788B}">
      <dgm:prSet/>
      <dgm:spPr/>
      <dgm:t>
        <a:bodyPr/>
        <a:lstStyle/>
        <a:p>
          <a:endParaRPr lang="es-CO"/>
        </a:p>
      </dgm:t>
    </dgm:pt>
    <dgm:pt modelId="{D2C1A792-E8F7-48B3-948B-C871524A7BB7}" type="sibTrans" cxnId="{C4879C84-4BCC-41A1-9357-1CF35544788B}">
      <dgm:prSet/>
      <dgm:spPr/>
      <dgm:t>
        <a:bodyPr/>
        <a:lstStyle/>
        <a:p>
          <a:endParaRPr lang="es-CO"/>
        </a:p>
      </dgm:t>
    </dgm:pt>
    <dgm:pt modelId="{59D508A9-C50E-4395-BC67-1F4F35BD2E82}">
      <dgm:prSet phldrT="[Texto]"/>
      <dgm:spPr/>
      <dgm:t>
        <a:bodyPr/>
        <a:lstStyle/>
        <a:p>
          <a:r>
            <a:rPr lang="es-CO" dirty="0" smtClean="0"/>
            <a:t>Estructuras de repetición</a:t>
          </a:r>
          <a:endParaRPr lang="es-CO" dirty="0"/>
        </a:p>
      </dgm:t>
    </dgm:pt>
    <dgm:pt modelId="{FC6A1DC4-454D-4BAB-B69B-38CACB9F8DC4}" type="parTrans" cxnId="{0DB879EB-9956-436C-ADD7-3EF753BA9B00}">
      <dgm:prSet/>
      <dgm:spPr/>
      <dgm:t>
        <a:bodyPr/>
        <a:lstStyle/>
        <a:p>
          <a:endParaRPr lang="es-CO"/>
        </a:p>
      </dgm:t>
    </dgm:pt>
    <dgm:pt modelId="{067E082A-625D-4557-A893-08E1CA9F0512}" type="sibTrans" cxnId="{0DB879EB-9956-436C-ADD7-3EF753BA9B00}">
      <dgm:prSet/>
      <dgm:spPr/>
      <dgm:t>
        <a:bodyPr/>
        <a:lstStyle/>
        <a:p>
          <a:endParaRPr lang="es-CO"/>
        </a:p>
      </dgm:t>
    </dgm:pt>
    <dgm:pt modelId="{63551032-C9A0-42ED-B938-B584867A12C9}">
      <dgm:prSet phldrT="[Texto]"/>
      <dgm:spPr/>
      <dgm:t>
        <a:bodyPr/>
        <a:lstStyle/>
        <a:p>
          <a:r>
            <a:rPr lang="es-CO" dirty="0" smtClean="0"/>
            <a:t>Los programas se ejecutan en el orden en el que se escriben</a:t>
          </a:r>
          <a:endParaRPr lang="es-CO" dirty="0"/>
        </a:p>
      </dgm:t>
    </dgm:pt>
    <dgm:pt modelId="{B4868CD4-F65A-446F-9C5A-1C9F3FDA95DE}" type="parTrans" cxnId="{0097C6C6-DBCA-4AE8-A115-AA6BAABF3104}">
      <dgm:prSet/>
      <dgm:spPr/>
      <dgm:t>
        <a:bodyPr/>
        <a:lstStyle/>
        <a:p>
          <a:endParaRPr lang="es-CO"/>
        </a:p>
      </dgm:t>
    </dgm:pt>
    <dgm:pt modelId="{85476EBE-3945-485D-BCE7-4414A3171A46}" type="sibTrans" cxnId="{0097C6C6-DBCA-4AE8-A115-AA6BAABF3104}">
      <dgm:prSet/>
      <dgm:spPr/>
      <dgm:t>
        <a:bodyPr/>
        <a:lstStyle/>
        <a:p>
          <a:endParaRPr lang="es-CO"/>
        </a:p>
      </dgm:t>
    </dgm:pt>
    <dgm:pt modelId="{31F3983C-15C0-444F-B8A0-E305744F134D}">
      <dgm:prSet phldrT="[Texto]"/>
      <dgm:spPr/>
      <dgm:t>
        <a:bodyPr/>
        <a:lstStyle/>
        <a:p>
          <a:r>
            <a:rPr lang="es-CO" dirty="0" err="1" smtClean="0"/>
            <a:t>If</a:t>
          </a:r>
          <a:r>
            <a:rPr lang="es-CO" dirty="0" smtClean="0"/>
            <a:t>   </a:t>
          </a:r>
          <a:r>
            <a:rPr lang="es-CO" dirty="0" err="1" smtClean="0"/>
            <a:t>If</a:t>
          </a:r>
          <a:r>
            <a:rPr lang="es-CO" dirty="0" smtClean="0"/>
            <a:t>- </a:t>
          </a:r>
          <a:r>
            <a:rPr lang="es-CO" dirty="0" err="1" smtClean="0"/>
            <a:t>else</a:t>
          </a:r>
          <a:r>
            <a:rPr lang="es-CO" dirty="0" smtClean="0"/>
            <a:t>   </a:t>
          </a:r>
          <a:r>
            <a:rPr lang="es-CO" dirty="0" err="1" smtClean="0"/>
            <a:t>Switch</a:t>
          </a:r>
          <a:endParaRPr lang="es-CO" dirty="0"/>
        </a:p>
      </dgm:t>
    </dgm:pt>
    <dgm:pt modelId="{DFD35D5C-44F5-49FB-8BE0-7193D6B8A697}" type="parTrans" cxnId="{9D5069F6-9A78-4C45-8E23-5DB20B0318F2}">
      <dgm:prSet/>
      <dgm:spPr/>
      <dgm:t>
        <a:bodyPr/>
        <a:lstStyle/>
        <a:p>
          <a:endParaRPr lang="es-CO"/>
        </a:p>
      </dgm:t>
    </dgm:pt>
    <dgm:pt modelId="{C381E5B9-32F5-4BC1-A6C7-8715CCF1A271}" type="sibTrans" cxnId="{9D5069F6-9A78-4C45-8E23-5DB20B0318F2}">
      <dgm:prSet/>
      <dgm:spPr/>
      <dgm:t>
        <a:bodyPr/>
        <a:lstStyle/>
        <a:p>
          <a:endParaRPr lang="es-CO"/>
        </a:p>
      </dgm:t>
    </dgm:pt>
    <dgm:pt modelId="{0D278801-9A76-4DD0-86DD-E05BCB169653}">
      <dgm:prSet phldrT="[Texto]"/>
      <dgm:spPr/>
      <dgm:t>
        <a:bodyPr/>
        <a:lstStyle/>
        <a:p>
          <a:r>
            <a:rPr lang="es-CO" dirty="0" err="1" smtClean="0"/>
            <a:t>While</a:t>
          </a:r>
          <a:r>
            <a:rPr lang="es-CO" dirty="0" smtClean="0"/>
            <a:t>   Do- </a:t>
          </a:r>
          <a:r>
            <a:rPr lang="es-CO" dirty="0" err="1" smtClean="0"/>
            <a:t>while</a:t>
          </a:r>
          <a:r>
            <a:rPr lang="es-CO" dirty="0" smtClean="0"/>
            <a:t>  </a:t>
          </a:r>
          <a:r>
            <a:rPr lang="es-CO" dirty="0" err="1" smtClean="0"/>
            <a:t>For</a:t>
          </a:r>
          <a:endParaRPr lang="es-CO" dirty="0"/>
        </a:p>
      </dgm:t>
    </dgm:pt>
    <dgm:pt modelId="{5625C032-ECD3-4FB1-9537-D24C919CC35D}" type="parTrans" cxnId="{19ED24B7-9363-4CCB-826E-988D45DA4B5A}">
      <dgm:prSet/>
      <dgm:spPr/>
      <dgm:t>
        <a:bodyPr/>
        <a:lstStyle/>
        <a:p>
          <a:endParaRPr lang="es-CO"/>
        </a:p>
      </dgm:t>
    </dgm:pt>
    <dgm:pt modelId="{7155BE6A-BAF1-4B5C-B439-C7E8947C3734}" type="sibTrans" cxnId="{19ED24B7-9363-4CCB-826E-988D45DA4B5A}">
      <dgm:prSet/>
      <dgm:spPr/>
      <dgm:t>
        <a:bodyPr/>
        <a:lstStyle/>
        <a:p>
          <a:endParaRPr lang="es-CO"/>
        </a:p>
      </dgm:t>
    </dgm:pt>
    <dgm:pt modelId="{64ABCA2C-5F3A-46C9-98C6-EAE14D3F3FB9}" type="pres">
      <dgm:prSet presAssocID="{7EC509EC-C846-4E67-A97A-9B1A6ED5F3BA}" presName="diagram" presStyleCnt="0">
        <dgm:presLayoutVars>
          <dgm:chPref val="1"/>
          <dgm:dir/>
          <dgm:animOne val="branch"/>
          <dgm:animLvl val="lvl"/>
          <dgm:resizeHandles val="exact"/>
        </dgm:presLayoutVars>
      </dgm:prSet>
      <dgm:spPr/>
      <dgm:t>
        <a:bodyPr/>
        <a:lstStyle/>
        <a:p>
          <a:endParaRPr lang="es-CO"/>
        </a:p>
      </dgm:t>
    </dgm:pt>
    <dgm:pt modelId="{E85E1C40-5AA5-4F02-A5DA-CB5FCC011D5C}" type="pres">
      <dgm:prSet presAssocID="{64A9105C-EBE0-499C-9D8A-A051405952B0}" presName="root1" presStyleCnt="0"/>
      <dgm:spPr/>
    </dgm:pt>
    <dgm:pt modelId="{EADFDD73-38A3-4025-951A-5ED06372EB33}" type="pres">
      <dgm:prSet presAssocID="{64A9105C-EBE0-499C-9D8A-A051405952B0}" presName="LevelOneTextNode" presStyleLbl="node0" presStyleIdx="0" presStyleCnt="1" custScaleX="65182" custScaleY="82075" custLinFactNeighborX="10136" custLinFactNeighborY="488">
        <dgm:presLayoutVars>
          <dgm:chPref val="3"/>
        </dgm:presLayoutVars>
      </dgm:prSet>
      <dgm:spPr/>
      <dgm:t>
        <a:bodyPr/>
        <a:lstStyle/>
        <a:p>
          <a:endParaRPr lang="es-CO"/>
        </a:p>
      </dgm:t>
    </dgm:pt>
    <dgm:pt modelId="{DE8A681F-8302-4779-B287-6669AEE975AD}" type="pres">
      <dgm:prSet presAssocID="{64A9105C-EBE0-499C-9D8A-A051405952B0}" presName="level2hierChild" presStyleCnt="0"/>
      <dgm:spPr/>
    </dgm:pt>
    <dgm:pt modelId="{BDBB2EC5-D340-4803-94D0-DA917017963B}" type="pres">
      <dgm:prSet presAssocID="{0FA33B27-7D84-4A66-A730-7920F336A935}" presName="conn2-1" presStyleLbl="parChTrans1D2" presStyleIdx="0" presStyleCnt="3"/>
      <dgm:spPr/>
      <dgm:t>
        <a:bodyPr/>
        <a:lstStyle/>
        <a:p>
          <a:endParaRPr lang="es-CO"/>
        </a:p>
      </dgm:t>
    </dgm:pt>
    <dgm:pt modelId="{234DD9B2-DC72-4302-BD20-3F48DCF6E32F}" type="pres">
      <dgm:prSet presAssocID="{0FA33B27-7D84-4A66-A730-7920F336A935}" presName="connTx" presStyleLbl="parChTrans1D2" presStyleIdx="0" presStyleCnt="3"/>
      <dgm:spPr/>
      <dgm:t>
        <a:bodyPr/>
        <a:lstStyle/>
        <a:p>
          <a:endParaRPr lang="es-CO"/>
        </a:p>
      </dgm:t>
    </dgm:pt>
    <dgm:pt modelId="{BD63988F-1465-4705-A27C-FE7FB6F6F668}" type="pres">
      <dgm:prSet presAssocID="{72A51750-D08E-4683-8AFE-18983FCB10A5}" presName="root2" presStyleCnt="0"/>
      <dgm:spPr/>
    </dgm:pt>
    <dgm:pt modelId="{E566A9AB-A87A-49DE-BDDC-F3D6AE845CA3}" type="pres">
      <dgm:prSet presAssocID="{72A51750-D08E-4683-8AFE-18983FCB10A5}" presName="LevelTwoTextNode" presStyleLbl="node2" presStyleIdx="0" presStyleCnt="3">
        <dgm:presLayoutVars>
          <dgm:chPref val="3"/>
        </dgm:presLayoutVars>
      </dgm:prSet>
      <dgm:spPr/>
      <dgm:t>
        <a:bodyPr/>
        <a:lstStyle/>
        <a:p>
          <a:endParaRPr lang="es-CO"/>
        </a:p>
      </dgm:t>
    </dgm:pt>
    <dgm:pt modelId="{68D2182D-365D-4A45-A7BF-1149E2DE28BD}" type="pres">
      <dgm:prSet presAssocID="{72A51750-D08E-4683-8AFE-18983FCB10A5}" presName="level3hierChild" presStyleCnt="0"/>
      <dgm:spPr/>
    </dgm:pt>
    <dgm:pt modelId="{8A53DA9E-0496-492F-BBFF-0413ADE7DEF4}" type="pres">
      <dgm:prSet presAssocID="{B4868CD4-F65A-446F-9C5A-1C9F3FDA95DE}" presName="conn2-1" presStyleLbl="parChTrans1D3" presStyleIdx="0" presStyleCnt="3"/>
      <dgm:spPr/>
      <dgm:t>
        <a:bodyPr/>
        <a:lstStyle/>
        <a:p>
          <a:endParaRPr lang="es-CO"/>
        </a:p>
      </dgm:t>
    </dgm:pt>
    <dgm:pt modelId="{0622AB07-AFCE-4D5F-AA20-B672F244EF29}" type="pres">
      <dgm:prSet presAssocID="{B4868CD4-F65A-446F-9C5A-1C9F3FDA95DE}" presName="connTx" presStyleLbl="parChTrans1D3" presStyleIdx="0" presStyleCnt="3"/>
      <dgm:spPr/>
      <dgm:t>
        <a:bodyPr/>
        <a:lstStyle/>
        <a:p>
          <a:endParaRPr lang="es-CO"/>
        </a:p>
      </dgm:t>
    </dgm:pt>
    <dgm:pt modelId="{3C42877C-DFD1-407C-9304-561873006D85}" type="pres">
      <dgm:prSet presAssocID="{63551032-C9A0-42ED-B938-B584867A12C9}" presName="root2" presStyleCnt="0"/>
      <dgm:spPr/>
    </dgm:pt>
    <dgm:pt modelId="{31BE7364-3CE5-41DD-A1E0-0EC0D1D96D2C}" type="pres">
      <dgm:prSet presAssocID="{63551032-C9A0-42ED-B938-B584867A12C9}" presName="LevelTwoTextNode" presStyleLbl="node3" presStyleIdx="0" presStyleCnt="3" custLinFactNeighborX="-9321" custLinFactNeighborY="-650">
        <dgm:presLayoutVars>
          <dgm:chPref val="3"/>
        </dgm:presLayoutVars>
      </dgm:prSet>
      <dgm:spPr/>
      <dgm:t>
        <a:bodyPr/>
        <a:lstStyle/>
        <a:p>
          <a:endParaRPr lang="es-CO"/>
        </a:p>
      </dgm:t>
    </dgm:pt>
    <dgm:pt modelId="{5DB57974-4BE0-4574-BEDA-D9AACF3FB8C3}" type="pres">
      <dgm:prSet presAssocID="{63551032-C9A0-42ED-B938-B584867A12C9}" presName="level3hierChild" presStyleCnt="0"/>
      <dgm:spPr/>
    </dgm:pt>
    <dgm:pt modelId="{4466F425-751C-481B-A2B7-2886412736F0}" type="pres">
      <dgm:prSet presAssocID="{7F922040-0573-4F97-8CEA-B5CC402CCF04}" presName="conn2-1" presStyleLbl="parChTrans1D2" presStyleIdx="1" presStyleCnt="3"/>
      <dgm:spPr/>
      <dgm:t>
        <a:bodyPr/>
        <a:lstStyle/>
        <a:p>
          <a:endParaRPr lang="es-CO"/>
        </a:p>
      </dgm:t>
    </dgm:pt>
    <dgm:pt modelId="{C9C3413C-5C96-4198-92D0-1C9DAF816FCC}" type="pres">
      <dgm:prSet presAssocID="{7F922040-0573-4F97-8CEA-B5CC402CCF04}" presName="connTx" presStyleLbl="parChTrans1D2" presStyleIdx="1" presStyleCnt="3"/>
      <dgm:spPr/>
      <dgm:t>
        <a:bodyPr/>
        <a:lstStyle/>
        <a:p>
          <a:endParaRPr lang="es-CO"/>
        </a:p>
      </dgm:t>
    </dgm:pt>
    <dgm:pt modelId="{078B8D4E-D018-4570-A1EC-D1668B745164}" type="pres">
      <dgm:prSet presAssocID="{DA1C491F-4F78-40F2-8324-97515C9B2C4D}" presName="root2" presStyleCnt="0"/>
      <dgm:spPr/>
    </dgm:pt>
    <dgm:pt modelId="{6346A2AA-046F-4B95-91F5-6C231EC0903D}" type="pres">
      <dgm:prSet presAssocID="{DA1C491F-4F78-40F2-8324-97515C9B2C4D}" presName="LevelTwoTextNode" presStyleLbl="node2" presStyleIdx="1" presStyleCnt="3">
        <dgm:presLayoutVars>
          <dgm:chPref val="3"/>
        </dgm:presLayoutVars>
      </dgm:prSet>
      <dgm:spPr/>
      <dgm:t>
        <a:bodyPr/>
        <a:lstStyle/>
        <a:p>
          <a:endParaRPr lang="es-CO"/>
        </a:p>
      </dgm:t>
    </dgm:pt>
    <dgm:pt modelId="{61AAC22B-1FC0-41CE-807D-32F213CCB961}" type="pres">
      <dgm:prSet presAssocID="{DA1C491F-4F78-40F2-8324-97515C9B2C4D}" presName="level3hierChild" presStyleCnt="0"/>
      <dgm:spPr/>
    </dgm:pt>
    <dgm:pt modelId="{0965FE45-050E-4B83-A938-CDC76A3311C7}" type="pres">
      <dgm:prSet presAssocID="{DFD35D5C-44F5-49FB-8BE0-7193D6B8A697}" presName="conn2-1" presStyleLbl="parChTrans1D3" presStyleIdx="1" presStyleCnt="3"/>
      <dgm:spPr/>
      <dgm:t>
        <a:bodyPr/>
        <a:lstStyle/>
        <a:p>
          <a:endParaRPr lang="es-CO"/>
        </a:p>
      </dgm:t>
    </dgm:pt>
    <dgm:pt modelId="{8586D823-D416-4C6A-98D7-9C10294CC29E}" type="pres">
      <dgm:prSet presAssocID="{DFD35D5C-44F5-49FB-8BE0-7193D6B8A697}" presName="connTx" presStyleLbl="parChTrans1D3" presStyleIdx="1" presStyleCnt="3"/>
      <dgm:spPr/>
      <dgm:t>
        <a:bodyPr/>
        <a:lstStyle/>
        <a:p>
          <a:endParaRPr lang="es-CO"/>
        </a:p>
      </dgm:t>
    </dgm:pt>
    <dgm:pt modelId="{E9F6148E-DE0D-4D49-979A-6D29CC3D3FD5}" type="pres">
      <dgm:prSet presAssocID="{31F3983C-15C0-444F-B8A0-E305744F134D}" presName="root2" presStyleCnt="0"/>
      <dgm:spPr/>
    </dgm:pt>
    <dgm:pt modelId="{DF4349B1-BA92-429C-BFD7-37E47B42AF45}" type="pres">
      <dgm:prSet presAssocID="{31F3983C-15C0-444F-B8A0-E305744F134D}" presName="LevelTwoTextNode" presStyleLbl="node3" presStyleIdx="1" presStyleCnt="3" custLinFactNeighborX="-9807" custLinFactNeighborY="153">
        <dgm:presLayoutVars>
          <dgm:chPref val="3"/>
        </dgm:presLayoutVars>
      </dgm:prSet>
      <dgm:spPr/>
      <dgm:t>
        <a:bodyPr/>
        <a:lstStyle/>
        <a:p>
          <a:endParaRPr lang="es-CO"/>
        </a:p>
      </dgm:t>
    </dgm:pt>
    <dgm:pt modelId="{3362D613-2889-43E5-B681-D10E9EF3A7C3}" type="pres">
      <dgm:prSet presAssocID="{31F3983C-15C0-444F-B8A0-E305744F134D}" presName="level3hierChild" presStyleCnt="0"/>
      <dgm:spPr/>
    </dgm:pt>
    <dgm:pt modelId="{C3BC174A-816B-41D0-B951-9BE8DC4CD0A6}" type="pres">
      <dgm:prSet presAssocID="{FC6A1DC4-454D-4BAB-B69B-38CACB9F8DC4}" presName="conn2-1" presStyleLbl="parChTrans1D2" presStyleIdx="2" presStyleCnt="3"/>
      <dgm:spPr/>
      <dgm:t>
        <a:bodyPr/>
        <a:lstStyle/>
        <a:p>
          <a:endParaRPr lang="es-CO"/>
        </a:p>
      </dgm:t>
    </dgm:pt>
    <dgm:pt modelId="{E3EFE893-423E-4BAA-8541-ADDDBC374157}" type="pres">
      <dgm:prSet presAssocID="{FC6A1DC4-454D-4BAB-B69B-38CACB9F8DC4}" presName="connTx" presStyleLbl="parChTrans1D2" presStyleIdx="2" presStyleCnt="3"/>
      <dgm:spPr/>
      <dgm:t>
        <a:bodyPr/>
        <a:lstStyle/>
        <a:p>
          <a:endParaRPr lang="es-CO"/>
        </a:p>
      </dgm:t>
    </dgm:pt>
    <dgm:pt modelId="{64764EB8-EBFA-4C4A-9467-CFF04B494FC0}" type="pres">
      <dgm:prSet presAssocID="{59D508A9-C50E-4395-BC67-1F4F35BD2E82}" presName="root2" presStyleCnt="0"/>
      <dgm:spPr/>
    </dgm:pt>
    <dgm:pt modelId="{5430BB24-2D48-488E-8D50-EB3EFD37140E}" type="pres">
      <dgm:prSet presAssocID="{59D508A9-C50E-4395-BC67-1F4F35BD2E82}" presName="LevelTwoTextNode" presStyleLbl="node2" presStyleIdx="2" presStyleCnt="3">
        <dgm:presLayoutVars>
          <dgm:chPref val="3"/>
        </dgm:presLayoutVars>
      </dgm:prSet>
      <dgm:spPr/>
      <dgm:t>
        <a:bodyPr/>
        <a:lstStyle/>
        <a:p>
          <a:endParaRPr lang="es-CO"/>
        </a:p>
      </dgm:t>
    </dgm:pt>
    <dgm:pt modelId="{47BF2790-8813-4B9E-ADAC-213A884AB658}" type="pres">
      <dgm:prSet presAssocID="{59D508A9-C50E-4395-BC67-1F4F35BD2E82}" presName="level3hierChild" presStyleCnt="0"/>
      <dgm:spPr/>
    </dgm:pt>
    <dgm:pt modelId="{1F245032-8666-4E7E-B72A-8645B9D8A357}" type="pres">
      <dgm:prSet presAssocID="{5625C032-ECD3-4FB1-9537-D24C919CC35D}" presName="conn2-1" presStyleLbl="parChTrans1D3" presStyleIdx="2" presStyleCnt="3"/>
      <dgm:spPr/>
      <dgm:t>
        <a:bodyPr/>
        <a:lstStyle/>
        <a:p>
          <a:endParaRPr lang="es-CO"/>
        </a:p>
      </dgm:t>
    </dgm:pt>
    <dgm:pt modelId="{5429FF39-ECDB-4C1B-BE4A-3EC88EA9C164}" type="pres">
      <dgm:prSet presAssocID="{5625C032-ECD3-4FB1-9537-D24C919CC35D}" presName="connTx" presStyleLbl="parChTrans1D3" presStyleIdx="2" presStyleCnt="3"/>
      <dgm:spPr/>
      <dgm:t>
        <a:bodyPr/>
        <a:lstStyle/>
        <a:p>
          <a:endParaRPr lang="es-CO"/>
        </a:p>
      </dgm:t>
    </dgm:pt>
    <dgm:pt modelId="{A15BE7CD-C9EA-41F9-A21F-9861E72E1895}" type="pres">
      <dgm:prSet presAssocID="{0D278801-9A76-4DD0-86DD-E05BCB169653}" presName="root2" presStyleCnt="0"/>
      <dgm:spPr/>
    </dgm:pt>
    <dgm:pt modelId="{578D0E4D-B468-457C-B924-B35420191BD1}" type="pres">
      <dgm:prSet presAssocID="{0D278801-9A76-4DD0-86DD-E05BCB169653}" presName="LevelTwoTextNode" presStyleLbl="node3" presStyleIdx="2" presStyleCnt="3" custLinFactNeighborX="-9807" custLinFactNeighborY="-625">
        <dgm:presLayoutVars>
          <dgm:chPref val="3"/>
        </dgm:presLayoutVars>
      </dgm:prSet>
      <dgm:spPr/>
      <dgm:t>
        <a:bodyPr/>
        <a:lstStyle/>
        <a:p>
          <a:endParaRPr lang="es-CO"/>
        </a:p>
      </dgm:t>
    </dgm:pt>
    <dgm:pt modelId="{F3E5B722-B2A2-482A-999A-B4A278186928}" type="pres">
      <dgm:prSet presAssocID="{0D278801-9A76-4DD0-86DD-E05BCB169653}" presName="level3hierChild" presStyleCnt="0"/>
      <dgm:spPr/>
    </dgm:pt>
  </dgm:ptLst>
  <dgm:cxnLst>
    <dgm:cxn modelId="{24534B78-F53A-40AA-9DF8-2365E6769D0D}" type="presOf" srcId="{DFD35D5C-44F5-49FB-8BE0-7193D6B8A697}" destId="{0965FE45-050E-4B83-A938-CDC76A3311C7}" srcOrd="0" destOrd="0" presId="urn:microsoft.com/office/officeart/2005/8/layout/hierarchy2"/>
    <dgm:cxn modelId="{0097C6C6-DBCA-4AE8-A115-AA6BAABF3104}" srcId="{72A51750-D08E-4683-8AFE-18983FCB10A5}" destId="{63551032-C9A0-42ED-B938-B584867A12C9}" srcOrd="0" destOrd="0" parTransId="{B4868CD4-F65A-446F-9C5A-1C9F3FDA95DE}" sibTransId="{85476EBE-3945-485D-BCE7-4414A3171A46}"/>
    <dgm:cxn modelId="{726208D6-787E-4595-BA11-47F82C3AFDF6}" type="presOf" srcId="{31F3983C-15C0-444F-B8A0-E305744F134D}" destId="{DF4349B1-BA92-429C-BFD7-37E47B42AF45}" srcOrd="0" destOrd="0" presId="urn:microsoft.com/office/officeart/2005/8/layout/hierarchy2"/>
    <dgm:cxn modelId="{A131FD5E-625B-4E2C-81C1-407EB30B077C}" type="presOf" srcId="{7EC509EC-C846-4E67-A97A-9B1A6ED5F3BA}" destId="{64ABCA2C-5F3A-46C9-98C6-EAE14D3F3FB9}" srcOrd="0" destOrd="0" presId="urn:microsoft.com/office/officeart/2005/8/layout/hierarchy2"/>
    <dgm:cxn modelId="{E2B824D1-F491-4DD5-9FEC-285D70666F87}" srcId="{7EC509EC-C846-4E67-A97A-9B1A6ED5F3BA}" destId="{64A9105C-EBE0-499C-9D8A-A051405952B0}" srcOrd="0" destOrd="0" parTransId="{DB79F3EB-1D7B-4692-9162-290C0DFFC7A7}" sibTransId="{B42F8729-4474-491B-AD6B-121BE5721701}"/>
    <dgm:cxn modelId="{FDB28B7E-EAEC-4415-B609-97CE8C68D989}" type="presOf" srcId="{FC6A1DC4-454D-4BAB-B69B-38CACB9F8DC4}" destId="{C3BC174A-816B-41D0-B951-9BE8DC4CD0A6}" srcOrd="0" destOrd="0" presId="urn:microsoft.com/office/officeart/2005/8/layout/hierarchy2"/>
    <dgm:cxn modelId="{C4879C84-4BCC-41A1-9357-1CF35544788B}" srcId="{64A9105C-EBE0-499C-9D8A-A051405952B0}" destId="{DA1C491F-4F78-40F2-8324-97515C9B2C4D}" srcOrd="1" destOrd="0" parTransId="{7F922040-0573-4F97-8CEA-B5CC402CCF04}" sibTransId="{D2C1A792-E8F7-48B3-948B-C871524A7BB7}"/>
    <dgm:cxn modelId="{1F2CC41C-8E9F-4FAA-8C6F-6FB9529CF7D8}" type="presOf" srcId="{5625C032-ECD3-4FB1-9537-D24C919CC35D}" destId="{5429FF39-ECDB-4C1B-BE4A-3EC88EA9C164}" srcOrd="1" destOrd="0" presId="urn:microsoft.com/office/officeart/2005/8/layout/hierarchy2"/>
    <dgm:cxn modelId="{D989494B-E495-4E89-AD7E-131DF658CCCF}" type="presOf" srcId="{FC6A1DC4-454D-4BAB-B69B-38CACB9F8DC4}" destId="{E3EFE893-423E-4BAA-8541-ADDDBC374157}" srcOrd="1" destOrd="0" presId="urn:microsoft.com/office/officeart/2005/8/layout/hierarchy2"/>
    <dgm:cxn modelId="{FC99FCAF-5C94-4B96-93DA-A4B72924C170}" type="presOf" srcId="{B4868CD4-F65A-446F-9C5A-1C9F3FDA95DE}" destId="{0622AB07-AFCE-4D5F-AA20-B672F244EF29}" srcOrd="1" destOrd="0" presId="urn:microsoft.com/office/officeart/2005/8/layout/hierarchy2"/>
    <dgm:cxn modelId="{D4C855ED-CD3B-42BD-A6A2-5ED2CB5B9184}" type="presOf" srcId="{0D278801-9A76-4DD0-86DD-E05BCB169653}" destId="{578D0E4D-B468-457C-B924-B35420191BD1}" srcOrd="0" destOrd="0" presId="urn:microsoft.com/office/officeart/2005/8/layout/hierarchy2"/>
    <dgm:cxn modelId="{5589B766-847F-47FD-A057-E95289E481B9}" srcId="{64A9105C-EBE0-499C-9D8A-A051405952B0}" destId="{72A51750-D08E-4683-8AFE-18983FCB10A5}" srcOrd="0" destOrd="0" parTransId="{0FA33B27-7D84-4A66-A730-7920F336A935}" sibTransId="{A8D9EC64-BC74-4548-9597-78CE09377346}"/>
    <dgm:cxn modelId="{6E34ED88-2D84-41E6-BC9C-62C4FDD87645}" type="presOf" srcId="{5625C032-ECD3-4FB1-9537-D24C919CC35D}" destId="{1F245032-8666-4E7E-B72A-8645B9D8A357}" srcOrd="0" destOrd="0" presId="urn:microsoft.com/office/officeart/2005/8/layout/hierarchy2"/>
    <dgm:cxn modelId="{7FBC34EF-5437-48EF-A752-AEF1C3728884}" type="presOf" srcId="{DA1C491F-4F78-40F2-8324-97515C9B2C4D}" destId="{6346A2AA-046F-4B95-91F5-6C231EC0903D}" srcOrd="0" destOrd="0" presId="urn:microsoft.com/office/officeart/2005/8/layout/hierarchy2"/>
    <dgm:cxn modelId="{E63D10F1-A2BF-48B8-AE9D-1049E901CEB1}" type="presOf" srcId="{DFD35D5C-44F5-49FB-8BE0-7193D6B8A697}" destId="{8586D823-D416-4C6A-98D7-9C10294CC29E}" srcOrd="1" destOrd="0" presId="urn:microsoft.com/office/officeart/2005/8/layout/hierarchy2"/>
    <dgm:cxn modelId="{701D92AB-924D-493A-8840-CE0C72129A3F}" type="presOf" srcId="{64A9105C-EBE0-499C-9D8A-A051405952B0}" destId="{EADFDD73-38A3-4025-951A-5ED06372EB33}" srcOrd="0" destOrd="0" presId="urn:microsoft.com/office/officeart/2005/8/layout/hierarchy2"/>
    <dgm:cxn modelId="{87FD772C-B0D5-4994-A018-48F6BBAC01BE}" type="presOf" srcId="{0FA33B27-7D84-4A66-A730-7920F336A935}" destId="{234DD9B2-DC72-4302-BD20-3F48DCF6E32F}" srcOrd="1" destOrd="0" presId="urn:microsoft.com/office/officeart/2005/8/layout/hierarchy2"/>
    <dgm:cxn modelId="{9D5069F6-9A78-4C45-8E23-5DB20B0318F2}" srcId="{DA1C491F-4F78-40F2-8324-97515C9B2C4D}" destId="{31F3983C-15C0-444F-B8A0-E305744F134D}" srcOrd="0" destOrd="0" parTransId="{DFD35D5C-44F5-49FB-8BE0-7193D6B8A697}" sibTransId="{C381E5B9-32F5-4BC1-A6C7-8715CCF1A271}"/>
    <dgm:cxn modelId="{1C920955-A6AD-4F80-9D01-3A819835A4CB}" type="presOf" srcId="{63551032-C9A0-42ED-B938-B584867A12C9}" destId="{31BE7364-3CE5-41DD-A1E0-0EC0D1D96D2C}" srcOrd="0" destOrd="0" presId="urn:microsoft.com/office/officeart/2005/8/layout/hierarchy2"/>
    <dgm:cxn modelId="{F3E98EF0-8DE4-44B4-B970-48F7706263DA}" type="presOf" srcId="{0FA33B27-7D84-4A66-A730-7920F336A935}" destId="{BDBB2EC5-D340-4803-94D0-DA917017963B}" srcOrd="0" destOrd="0" presId="urn:microsoft.com/office/officeart/2005/8/layout/hierarchy2"/>
    <dgm:cxn modelId="{5F1CFAB5-98F4-46AB-97B8-A0C0AA518F5A}" type="presOf" srcId="{B4868CD4-F65A-446F-9C5A-1C9F3FDA95DE}" destId="{8A53DA9E-0496-492F-BBFF-0413ADE7DEF4}" srcOrd="0" destOrd="0" presId="urn:microsoft.com/office/officeart/2005/8/layout/hierarchy2"/>
    <dgm:cxn modelId="{7EB918F8-C12B-486E-8EB4-DAD59DD62A55}" type="presOf" srcId="{72A51750-D08E-4683-8AFE-18983FCB10A5}" destId="{E566A9AB-A87A-49DE-BDDC-F3D6AE845CA3}" srcOrd="0" destOrd="0" presId="urn:microsoft.com/office/officeart/2005/8/layout/hierarchy2"/>
    <dgm:cxn modelId="{9A361EB4-D297-407C-BEEB-E3A582ADAE5D}" type="presOf" srcId="{7F922040-0573-4F97-8CEA-B5CC402CCF04}" destId="{C9C3413C-5C96-4198-92D0-1C9DAF816FCC}" srcOrd="1" destOrd="0" presId="urn:microsoft.com/office/officeart/2005/8/layout/hierarchy2"/>
    <dgm:cxn modelId="{E92C52D0-FC22-40E7-98CC-FD44677C121C}" type="presOf" srcId="{59D508A9-C50E-4395-BC67-1F4F35BD2E82}" destId="{5430BB24-2D48-488E-8D50-EB3EFD37140E}" srcOrd="0" destOrd="0" presId="urn:microsoft.com/office/officeart/2005/8/layout/hierarchy2"/>
    <dgm:cxn modelId="{41B5D3E9-26BF-4753-8EC1-F435620EE7C8}" type="presOf" srcId="{7F922040-0573-4F97-8CEA-B5CC402CCF04}" destId="{4466F425-751C-481B-A2B7-2886412736F0}" srcOrd="0" destOrd="0" presId="urn:microsoft.com/office/officeart/2005/8/layout/hierarchy2"/>
    <dgm:cxn modelId="{19ED24B7-9363-4CCB-826E-988D45DA4B5A}" srcId="{59D508A9-C50E-4395-BC67-1F4F35BD2E82}" destId="{0D278801-9A76-4DD0-86DD-E05BCB169653}" srcOrd="0" destOrd="0" parTransId="{5625C032-ECD3-4FB1-9537-D24C919CC35D}" sibTransId="{7155BE6A-BAF1-4B5C-B439-C7E8947C3734}"/>
    <dgm:cxn modelId="{0DB879EB-9956-436C-ADD7-3EF753BA9B00}" srcId="{64A9105C-EBE0-499C-9D8A-A051405952B0}" destId="{59D508A9-C50E-4395-BC67-1F4F35BD2E82}" srcOrd="2" destOrd="0" parTransId="{FC6A1DC4-454D-4BAB-B69B-38CACB9F8DC4}" sibTransId="{067E082A-625D-4557-A893-08E1CA9F0512}"/>
    <dgm:cxn modelId="{62F1CB06-E652-4503-9A8D-79E0594E88BA}" type="presParOf" srcId="{64ABCA2C-5F3A-46C9-98C6-EAE14D3F3FB9}" destId="{E85E1C40-5AA5-4F02-A5DA-CB5FCC011D5C}" srcOrd="0" destOrd="0" presId="urn:microsoft.com/office/officeart/2005/8/layout/hierarchy2"/>
    <dgm:cxn modelId="{ACA64B20-7682-4908-B074-8693D27EAAFC}" type="presParOf" srcId="{E85E1C40-5AA5-4F02-A5DA-CB5FCC011D5C}" destId="{EADFDD73-38A3-4025-951A-5ED06372EB33}" srcOrd="0" destOrd="0" presId="urn:microsoft.com/office/officeart/2005/8/layout/hierarchy2"/>
    <dgm:cxn modelId="{38AE4114-FF8B-423D-8944-41FE769E3D05}" type="presParOf" srcId="{E85E1C40-5AA5-4F02-A5DA-CB5FCC011D5C}" destId="{DE8A681F-8302-4779-B287-6669AEE975AD}" srcOrd="1" destOrd="0" presId="urn:microsoft.com/office/officeart/2005/8/layout/hierarchy2"/>
    <dgm:cxn modelId="{FD5A20FA-CEAF-4852-A359-A0E8E415AC9E}" type="presParOf" srcId="{DE8A681F-8302-4779-B287-6669AEE975AD}" destId="{BDBB2EC5-D340-4803-94D0-DA917017963B}" srcOrd="0" destOrd="0" presId="urn:microsoft.com/office/officeart/2005/8/layout/hierarchy2"/>
    <dgm:cxn modelId="{EDAAC72C-9502-4F96-93E8-443F3C8ED928}" type="presParOf" srcId="{BDBB2EC5-D340-4803-94D0-DA917017963B}" destId="{234DD9B2-DC72-4302-BD20-3F48DCF6E32F}" srcOrd="0" destOrd="0" presId="urn:microsoft.com/office/officeart/2005/8/layout/hierarchy2"/>
    <dgm:cxn modelId="{1E0697D6-DABC-414C-B4C3-72D5803D848A}" type="presParOf" srcId="{DE8A681F-8302-4779-B287-6669AEE975AD}" destId="{BD63988F-1465-4705-A27C-FE7FB6F6F668}" srcOrd="1" destOrd="0" presId="urn:microsoft.com/office/officeart/2005/8/layout/hierarchy2"/>
    <dgm:cxn modelId="{27B92ABE-A754-44A8-9733-36115FD09F4B}" type="presParOf" srcId="{BD63988F-1465-4705-A27C-FE7FB6F6F668}" destId="{E566A9AB-A87A-49DE-BDDC-F3D6AE845CA3}" srcOrd="0" destOrd="0" presId="urn:microsoft.com/office/officeart/2005/8/layout/hierarchy2"/>
    <dgm:cxn modelId="{1BAAFE5F-BF6C-4DE0-8B0B-8D2A001F3F0E}" type="presParOf" srcId="{BD63988F-1465-4705-A27C-FE7FB6F6F668}" destId="{68D2182D-365D-4A45-A7BF-1149E2DE28BD}" srcOrd="1" destOrd="0" presId="urn:microsoft.com/office/officeart/2005/8/layout/hierarchy2"/>
    <dgm:cxn modelId="{D9F3BE55-2A96-43C4-A552-5E1470B39638}" type="presParOf" srcId="{68D2182D-365D-4A45-A7BF-1149E2DE28BD}" destId="{8A53DA9E-0496-492F-BBFF-0413ADE7DEF4}" srcOrd="0" destOrd="0" presId="urn:microsoft.com/office/officeart/2005/8/layout/hierarchy2"/>
    <dgm:cxn modelId="{6DD1B8A0-4606-4F89-8DB9-8974A4D4AB28}" type="presParOf" srcId="{8A53DA9E-0496-492F-BBFF-0413ADE7DEF4}" destId="{0622AB07-AFCE-4D5F-AA20-B672F244EF29}" srcOrd="0" destOrd="0" presId="urn:microsoft.com/office/officeart/2005/8/layout/hierarchy2"/>
    <dgm:cxn modelId="{FE76F300-6B8F-47B3-9764-8228D1DDE44C}" type="presParOf" srcId="{68D2182D-365D-4A45-A7BF-1149E2DE28BD}" destId="{3C42877C-DFD1-407C-9304-561873006D85}" srcOrd="1" destOrd="0" presId="urn:microsoft.com/office/officeart/2005/8/layout/hierarchy2"/>
    <dgm:cxn modelId="{3C4B2A7A-686D-41F3-B5BD-09F48817086B}" type="presParOf" srcId="{3C42877C-DFD1-407C-9304-561873006D85}" destId="{31BE7364-3CE5-41DD-A1E0-0EC0D1D96D2C}" srcOrd="0" destOrd="0" presId="urn:microsoft.com/office/officeart/2005/8/layout/hierarchy2"/>
    <dgm:cxn modelId="{A3985B3E-0D75-44D7-B3CF-41077AC98385}" type="presParOf" srcId="{3C42877C-DFD1-407C-9304-561873006D85}" destId="{5DB57974-4BE0-4574-BEDA-D9AACF3FB8C3}" srcOrd="1" destOrd="0" presId="urn:microsoft.com/office/officeart/2005/8/layout/hierarchy2"/>
    <dgm:cxn modelId="{6D5D73D4-BE28-44E3-8A43-D37956DF97EA}" type="presParOf" srcId="{DE8A681F-8302-4779-B287-6669AEE975AD}" destId="{4466F425-751C-481B-A2B7-2886412736F0}" srcOrd="2" destOrd="0" presId="urn:microsoft.com/office/officeart/2005/8/layout/hierarchy2"/>
    <dgm:cxn modelId="{5504EFC7-9308-4FC1-BB7D-2BF468D72C5A}" type="presParOf" srcId="{4466F425-751C-481B-A2B7-2886412736F0}" destId="{C9C3413C-5C96-4198-92D0-1C9DAF816FCC}" srcOrd="0" destOrd="0" presId="urn:microsoft.com/office/officeart/2005/8/layout/hierarchy2"/>
    <dgm:cxn modelId="{0FE8C104-448D-4508-A640-784FBA6FE22F}" type="presParOf" srcId="{DE8A681F-8302-4779-B287-6669AEE975AD}" destId="{078B8D4E-D018-4570-A1EC-D1668B745164}" srcOrd="3" destOrd="0" presId="urn:microsoft.com/office/officeart/2005/8/layout/hierarchy2"/>
    <dgm:cxn modelId="{F8AF356D-FBA6-476E-8079-A67F6D6FE8A7}" type="presParOf" srcId="{078B8D4E-D018-4570-A1EC-D1668B745164}" destId="{6346A2AA-046F-4B95-91F5-6C231EC0903D}" srcOrd="0" destOrd="0" presId="urn:microsoft.com/office/officeart/2005/8/layout/hierarchy2"/>
    <dgm:cxn modelId="{A98CC5FF-3D5A-4779-945E-53F4529D48E7}" type="presParOf" srcId="{078B8D4E-D018-4570-A1EC-D1668B745164}" destId="{61AAC22B-1FC0-41CE-807D-32F213CCB961}" srcOrd="1" destOrd="0" presId="urn:microsoft.com/office/officeart/2005/8/layout/hierarchy2"/>
    <dgm:cxn modelId="{4AC86AB9-9738-4D16-BCE9-F832498EAC0A}" type="presParOf" srcId="{61AAC22B-1FC0-41CE-807D-32F213CCB961}" destId="{0965FE45-050E-4B83-A938-CDC76A3311C7}" srcOrd="0" destOrd="0" presId="urn:microsoft.com/office/officeart/2005/8/layout/hierarchy2"/>
    <dgm:cxn modelId="{ECB5D572-2169-4FA2-803C-B54628B77FC4}" type="presParOf" srcId="{0965FE45-050E-4B83-A938-CDC76A3311C7}" destId="{8586D823-D416-4C6A-98D7-9C10294CC29E}" srcOrd="0" destOrd="0" presId="urn:microsoft.com/office/officeart/2005/8/layout/hierarchy2"/>
    <dgm:cxn modelId="{C2D9E6BE-25DC-4E20-8CFD-100554353328}" type="presParOf" srcId="{61AAC22B-1FC0-41CE-807D-32F213CCB961}" destId="{E9F6148E-DE0D-4D49-979A-6D29CC3D3FD5}" srcOrd="1" destOrd="0" presId="urn:microsoft.com/office/officeart/2005/8/layout/hierarchy2"/>
    <dgm:cxn modelId="{006BEB69-3A80-4CAE-8DB7-7A56B67018FF}" type="presParOf" srcId="{E9F6148E-DE0D-4D49-979A-6D29CC3D3FD5}" destId="{DF4349B1-BA92-429C-BFD7-37E47B42AF45}" srcOrd="0" destOrd="0" presId="urn:microsoft.com/office/officeart/2005/8/layout/hierarchy2"/>
    <dgm:cxn modelId="{7384CCE7-304D-4CAE-A1D3-4F4701D29A5C}" type="presParOf" srcId="{E9F6148E-DE0D-4D49-979A-6D29CC3D3FD5}" destId="{3362D613-2889-43E5-B681-D10E9EF3A7C3}" srcOrd="1" destOrd="0" presId="urn:microsoft.com/office/officeart/2005/8/layout/hierarchy2"/>
    <dgm:cxn modelId="{4351E91D-0986-47DF-8400-6F039B5C00AA}" type="presParOf" srcId="{DE8A681F-8302-4779-B287-6669AEE975AD}" destId="{C3BC174A-816B-41D0-B951-9BE8DC4CD0A6}" srcOrd="4" destOrd="0" presId="urn:microsoft.com/office/officeart/2005/8/layout/hierarchy2"/>
    <dgm:cxn modelId="{42C67A2B-BBD6-4C27-B89D-E02627E11388}" type="presParOf" srcId="{C3BC174A-816B-41D0-B951-9BE8DC4CD0A6}" destId="{E3EFE893-423E-4BAA-8541-ADDDBC374157}" srcOrd="0" destOrd="0" presId="urn:microsoft.com/office/officeart/2005/8/layout/hierarchy2"/>
    <dgm:cxn modelId="{688321FA-773B-4D5F-9FA5-59FFA22FD3F1}" type="presParOf" srcId="{DE8A681F-8302-4779-B287-6669AEE975AD}" destId="{64764EB8-EBFA-4C4A-9467-CFF04B494FC0}" srcOrd="5" destOrd="0" presId="urn:microsoft.com/office/officeart/2005/8/layout/hierarchy2"/>
    <dgm:cxn modelId="{75BE3612-560A-40AB-8EF9-16AA99D8D45F}" type="presParOf" srcId="{64764EB8-EBFA-4C4A-9467-CFF04B494FC0}" destId="{5430BB24-2D48-488E-8D50-EB3EFD37140E}" srcOrd="0" destOrd="0" presId="urn:microsoft.com/office/officeart/2005/8/layout/hierarchy2"/>
    <dgm:cxn modelId="{C8A0025A-931E-40DD-92E4-1006378CDAC3}" type="presParOf" srcId="{64764EB8-EBFA-4C4A-9467-CFF04B494FC0}" destId="{47BF2790-8813-4B9E-ADAC-213A884AB658}" srcOrd="1" destOrd="0" presId="urn:microsoft.com/office/officeart/2005/8/layout/hierarchy2"/>
    <dgm:cxn modelId="{ED69EA22-2D7C-4176-B869-BF45104B4ABE}" type="presParOf" srcId="{47BF2790-8813-4B9E-ADAC-213A884AB658}" destId="{1F245032-8666-4E7E-B72A-8645B9D8A357}" srcOrd="0" destOrd="0" presId="urn:microsoft.com/office/officeart/2005/8/layout/hierarchy2"/>
    <dgm:cxn modelId="{61850BF4-1483-46A3-9742-BDEB7DDB8390}" type="presParOf" srcId="{1F245032-8666-4E7E-B72A-8645B9D8A357}" destId="{5429FF39-ECDB-4C1B-BE4A-3EC88EA9C164}" srcOrd="0" destOrd="0" presId="urn:microsoft.com/office/officeart/2005/8/layout/hierarchy2"/>
    <dgm:cxn modelId="{491B628E-03FB-45F8-9E00-6284A8DBADB2}" type="presParOf" srcId="{47BF2790-8813-4B9E-ADAC-213A884AB658}" destId="{A15BE7CD-C9EA-41F9-A21F-9861E72E1895}" srcOrd="1" destOrd="0" presId="urn:microsoft.com/office/officeart/2005/8/layout/hierarchy2"/>
    <dgm:cxn modelId="{9FFFE64E-933C-4625-BAC6-5BB9007574D0}" type="presParOf" srcId="{A15BE7CD-C9EA-41F9-A21F-9861E72E1895}" destId="{578D0E4D-B468-457C-B924-B35420191BD1}" srcOrd="0" destOrd="0" presId="urn:microsoft.com/office/officeart/2005/8/layout/hierarchy2"/>
    <dgm:cxn modelId="{1819F311-F34D-49AF-ADB7-AC736EF1F640}" type="presParOf" srcId="{A15BE7CD-C9EA-41F9-A21F-9861E72E1895}" destId="{F3E5B722-B2A2-482A-999A-B4A278186928}"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ED52AD9-8BFF-4065-AEEC-00B105084B38}" type="doc">
      <dgm:prSet loTypeId="urn:microsoft.com/office/officeart/2009/3/layout/SubStepProcess" loCatId="process" qsTypeId="urn:microsoft.com/office/officeart/2005/8/quickstyle/simple2" qsCatId="simple" csTypeId="urn:microsoft.com/office/officeart/2005/8/colors/colorful1" csCatId="colorful"/>
      <dgm:spPr/>
      <dgm:t>
        <a:bodyPr/>
        <a:lstStyle/>
        <a:p>
          <a:endParaRPr lang="es-CO"/>
        </a:p>
      </dgm:t>
    </dgm:pt>
    <dgm:pt modelId="{A3BA66AC-E825-4A88-9DCD-5E890AD8580C}">
      <dgm:prSet/>
      <dgm:spPr/>
      <dgm:t>
        <a:bodyPr/>
        <a:lstStyle/>
        <a:p>
          <a:pPr rtl="0"/>
          <a:r>
            <a:rPr lang="es-CO" smtClean="0"/>
            <a:t>Sirve cuando se tienen que hacer múltiples revisiones sobre una misma variable</a:t>
          </a:r>
          <a:endParaRPr lang="es-CO"/>
        </a:p>
      </dgm:t>
    </dgm:pt>
    <dgm:pt modelId="{93B887B3-7CF6-406F-A72A-0BC8D8126D5A}" type="parTrans" cxnId="{D53A371E-EAD2-4D0A-A6F7-4B46693490D8}">
      <dgm:prSet/>
      <dgm:spPr/>
      <dgm:t>
        <a:bodyPr/>
        <a:lstStyle/>
        <a:p>
          <a:endParaRPr lang="es-CO"/>
        </a:p>
      </dgm:t>
    </dgm:pt>
    <dgm:pt modelId="{2611233E-FACF-49AD-9849-345AEADE65AD}" type="sibTrans" cxnId="{D53A371E-EAD2-4D0A-A6F7-4B46693490D8}">
      <dgm:prSet/>
      <dgm:spPr/>
      <dgm:t>
        <a:bodyPr/>
        <a:lstStyle/>
        <a:p>
          <a:endParaRPr lang="es-CO"/>
        </a:p>
      </dgm:t>
    </dgm:pt>
    <dgm:pt modelId="{78107E24-01C9-4C0F-AFE1-16EE20820121}">
      <dgm:prSet/>
      <dgm:spPr/>
      <dgm:t>
        <a:bodyPr/>
        <a:lstStyle/>
        <a:p>
          <a:pPr rtl="0"/>
          <a:r>
            <a:rPr lang="es-CO" smtClean="0"/>
            <a:t>Aporta claridad en el código – permite reusar código en algunas instrucciones.</a:t>
          </a:r>
          <a:endParaRPr lang="es-CO"/>
        </a:p>
      </dgm:t>
    </dgm:pt>
    <dgm:pt modelId="{0E992439-CABD-47C2-9A4F-BBE1C40FEF8A}" type="parTrans" cxnId="{85443548-1779-42A5-8206-4727F264C8DF}">
      <dgm:prSet/>
      <dgm:spPr/>
      <dgm:t>
        <a:bodyPr/>
        <a:lstStyle/>
        <a:p>
          <a:endParaRPr lang="es-CO"/>
        </a:p>
      </dgm:t>
    </dgm:pt>
    <dgm:pt modelId="{8316F492-3214-40F9-A0C9-83F5492E0534}" type="sibTrans" cxnId="{85443548-1779-42A5-8206-4727F264C8DF}">
      <dgm:prSet/>
      <dgm:spPr/>
      <dgm:t>
        <a:bodyPr/>
        <a:lstStyle/>
        <a:p>
          <a:endParaRPr lang="es-CO"/>
        </a:p>
      </dgm:t>
    </dgm:pt>
    <dgm:pt modelId="{EFEEA163-5E49-4A4D-9EB2-A25551522FF5}" type="pres">
      <dgm:prSet presAssocID="{2ED52AD9-8BFF-4065-AEEC-00B105084B38}" presName="Name0" presStyleCnt="0">
        <dgm:presLayoutVars>
          <dgm:chMax val="7"/>
          <dgm:dir/>
          <dgm:animOne val="branch"/>
        </dgm:presLayoutVars>
      </dgm:prSet>
      <dgm:spPr/>
      <dgm:t>
        <a:bodyPr/>
        <a:lstStyle/>
        <a:p>
          <a:endParaRPr lang="es-CO"/>
        </a:p>
      </dgm:t>
    </dgm:pt>
    <dgm:pt modelId="{799BDED7-86C1-44AA-8C7C-6C087F3EE7F2}" type="pres">
      <dgm:prSet presAssocID="{A3BA66AC-E825-4A88-9DCD-5E890AD8580C}" presName="parTx1" presStyleLbl="node1" presStyleIdx="0" presStyleCnt="2"/>
      <dgm:spPr/>
      <dgm:t>
        <a:bodyPr/>
        <a:lstStyle/>
        <a:p>
          <a:endParaRPr lang="es-CO"/>
        </a:p>
      </dgm:t>
    </dgm:pt>
    <dgm:pt modelId="{A66C43B7-422E-4EF3-8455-9303CDF5377A}" type="pres">
      <dgm:prSet presAssocID="{78107E24-01C9-4C0F-AFE1-16EE20820121}" presName="parTx2" presStyleLbl="node1" presStyleIdx="1" presStyleCnt="2"/>
      <dgm:spPr/>
      <dgm:t>
        <a:bodyPr/>
        <a:lstStyle/>
        <a:p>
          <a:endParaRPr lang="es-CO"/>
        </a:p>
      </dgm:t>
    </dgm:pt>
  </dgm:ptLst>
  <dgm:cxnLst>
    <dgm:cxn modelId="{85443548-1779-42A5-8206-4727F264C8DF}" srcId="{2ED52AD9-8BFF-4065-AEEC-00B105084B38}" destId="{78107E24-01C9-4C0F-AFE1-16EE20820121}" srcOrd="1" destOrd="0" parTransId="{0E992439-CABD-47C2-9A4F-BBE1C40FEF8A}" sibTransId="{8316F492-3214-40F9-A0C9-83F5492E0534}"/>
    <dgm:cxn modelId="{A30D2A46-79DC-43A5-844D-A91FA83CAFE9}" type="presOf" srcId="{2ED52AD9-8BFF-4065-AEEC-00B105084B38}" destId="{EFEEA163-5E49-4A4D-9EB2-A25551522FF5}" srcOrd="0" destOrd="0" presId="urn:microsoft.com/office/officeart/2009/3/layout/SubStepProcess"/>
    <dgm:cxn modelId="{CFF27186-B556-4BEC-8472-995C43652DD6}" type="presOf" srcId="{78107E24-01C9-4C0F-AFE1-16EE20820121}" destId="{A66C43B7-422E-4EF3-8455-9303CDF5377A}" srcOrd="0" destOrd="0" presId="urn:microsoft.com/office/officeart/2009/3/layout/SubStepProcess"/>
    <dgm:cxn modelId="{D53A371E-EAD2-4D0A-A6F7-4B46693490D8}" srcId="{2ED52AD9-8BFF-4065-AEEC-00B105084B38}" destId="{A3BA66AC-E825-4A88-9DCD-5E890AD8580C}" srcOrd="0" destOrd="0" parTransId="{93B887B3-7CF6-406F-A72A-0BC8D8126D5A}" sibTransId="{2611233E-FACF-49AD-9849-345AEADE65AD}"/>
    <dgm:cxn modelId="{BF5BF77A-171F-4D68-9DDF-CC43850E73AD}" type="presOf" srcId="{A3BA66AC-E825-4A88-9DCD-5E890AD8580C}" destId="{799BDED7-86C1-44AA-8C7C-6C087F3EE7F2}" srcOrd="0" destOrd="0" presId="urn:microsoft.com/office/officeart/2009/3/layout/SubStepProcess"/>
    <dgm:cxn modelId="{504F6959-C90A-499B-8D95-03D596DF5471}" type="presParOf" srcId="{EFEEA163-5E49-4A4D-9EB2-A25551522FF5}" destId="{799BDED7-86C1-44AA-8C7C-6C087F3EE7F2}" srcOrd="0" destOrd="0" presId="urn:microsoft.com/office/officeart/2009/3/layout/SubStepProcess"/>
    <dgm:cxn modelId="{E6B81A3C-FFF1-419A-BA53-383D20C922E9}" type="presParOf" srcId="{EFEEA163-5E49-4A4D-9EB2-A25551522FF5}" destId="{A66C43B7-422E-4EF3-8455-9303CDF5377A}" srcOrd="1" destOrd="0" presId="urn:microsoft.com/office/officeart/2009/3/layout/SubSte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6F290B-92E7-4942-9A3D-904CD8CDC528}">
      <dsp:nvSpPr>
        <dsp:cNvPr id="0" name=""/>
        <dsp:cNvSpPr/>
      </dsp:nvSpPr>
      <dsp:spPr>
        <a:xfrm>
          <a:off x="0" y="4397558"/>
          <a:ext cx="8928992" cy="962078"/>
        </a:xfrm>
        <a:prstGeom prst="rect">
          <a:avLst/>
        </a:prstGeom>
        <a:gradFill rotWithShape="0">
          <a:gsLst>
            <a:gs pos="0">
              <a:schemeClr val="accent2">
                <a:hueOff val="0"/>
                <a:satOff val="0"/>
                <a:lumOff val="0"/>
                <a:alphaOff val="0"/>
              </a:schemeClr>
            </a:gs>
            <a:gs pos="100000">
              <a:schemeClr val="accent2">
                <a:hueOff val="0"/>
                <a:satOff val="0"/>
                <a:lumOff val="0"/>
                <a:alphaOff val="0"/>
                <a:shade val="48000"/>
                <a:satMod val="180000"/>
                <a:lumMod val="94000"/>
              </a:schemeClr>
            </a:gs>
            <a:gs pos="100000">
              <a:schemeClr val="accent2">
                <a:hueOff val="0"/>
                <a:satOff val="0"/>
                <a:lumOff val="0"/>
                <a:alphaOff val="0"/>
                <a:shade val="48000"/>
                <a:satMod val="180000"/>
                <a:lumMod val="94000"/>
              </a:schemeClr>
            </a:gs>
          </a:gsLst>
          <a:lin ang="4140000" scaled="1"/>
        </a:gradFill>
        <a:ln>
          <a:noFill/>
        </a:ln>
        <a:effectLst>
          <a:outerShdw blurRad="76200" dist="38100" dir="5400000"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s-CO" sz="2400" kern="1200" dirty="0" smtClean="0"/>
            <a:t>4. Ejercicios</a:t>
          </a:r>
          <a:endParaRPr lang="es-CO" sz="2400" kern="1200" dirty="0"/>
        </a:p>
      </dsp:txBody>
      <dsp:txXfrm>
        <a:off x="0" y="4397558"/>
        <a:ext cx="8928992" cy="962078"/>
      </dsp:txXfrm>
    </dsp:sp>
    <dsp:sp modelId="{2B4715EE-17D0-4500-8B32-48B2ED8AF6CB}">
      <dsp:nvSpPr>
        <dsp:cNvPr id="0" name=""/>
        <dsp:cNvSpPr/>
      </dsp:nvSpPr>
      <dsp:spPr>
        <a:xfrm rot="10800000">
          <a:off x="0" y="2932312"/>
          <a:ext cx="8928992" cy="1479676"/>
        </a:xfrm>
        <a:prstGeom prst="upArrowCallout">
          <a:avLst/>
        </a:prstGeom>
        <a:gradFill rotWithShape="0">
          <a:gsLst>
            <a:gs pos="0">
              <a:schemeClr val="accent3">
                <a:hueOff val="0"/>
                <a:satOff val="0"/>
                <a:lumOff val="0"/>
                <a:alphaOff val="0"/>
              </a:schemeClr>
            </a:gs>
            <a:gs pos="100000">
              <a:schemeClr val="accent3">
                <a:hueOff val="0"/>
                <a:satOff val="0"/>
                <a:lumOff val="0"/>
                <a:alphaOff val="0"/>
                <a:shade val="48000"/>
                <a:satMod val="180000"/>
                <a:lumMod val="94000"/>
              </a:schemeClr>
            </a:gs>
            <a:gs pos="100000">
              <a:schemeClr val="accent3">
                <a:hueOff val="0"/>
                <a:satOff val="0"/>
                <a:lumOff val="0"/>
                <a:alphaOff val="0"/>
                <a:shade val="48000"/>
                <a:satMod val="180000"/>
                <a:lumMod val="94000"/>
              </a:schemeClr>
            </a:gs>
          </a:gsLst>
          <a:lin ang="4140000" scaled="1"/>
        </a:gradFill>
        <a:ln>
          <a:noFill/>
        </a:ln>
        <a:effectLst>
          <a:outerShdw blurRad="76200" dist="38100" dir="5400000"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s-CO" sz="2400" kern="1200" dirty="0" smtClean="0"/>
            <a:t>3. Asignaciones</a:t>
          </a:r>
          <a:endParaRPr lang="es-CO" sz="2400" kern="1200" dirty="0"/>
        </a:p>
      </dsp:txBody>
      <dsp:txXfrm rot="10800000">
        <a:off x="0" y="2932312"/>
        <a:ext cx="8928992" cy="961449"/>
      </dsp:txXfrm>
    </dsp:sp>
    <dsp:sp modelId="{384023A0-B2F5-4A71-9D4E-58C471A9FCDB}">
      <dsp:nvSpPr>
        <dsp:cNvPr id="0" name=""/>
        <dsp:cNvSpPr/>
      </dsp:nvSpPr>
      <dsp:spPr>
        <a:xfrm rot="10800000">
          <a:off x="0" y="1467067"/>
          <a:ext cx="8928992" cy="1479676"/>
        </a:xfrm>
        <a:prstGeom prst="upArrowCallout">
          <a:avLst/>
        </a:prstGeom>
        <a:gradFill rotWithShape="0">
          <a:gsLst>
            <a:gs pos="0">
              <a:schemeClr val="accent4">
                <a:hueOff val="0"/>
                <a:satOff val="0"/>
                <a:lumOff val="0"/>
                <a:alphaOff val="0"/>
              </a:schemeClr>
            </a:gs>
            <a:gs pos="100000">
              <a:schemeClr val="accent4">
                <a:hueOff val="0"/>
                <a:satOff val="0"/>
                <a:lumOff val="0"/>
                <a:alphaOff val="0"/>
                <a:shade val="48000"/>
                <a:satMod val="180000"/>
                <a:lumMod val="94000"/>
              </a:schemeClr>
            </a:gs>
            <a:gs pos="100000">
              <a:schemeClr val="accent4">
                <a:hueOff val="0"/>
                <a:satOff val="0"/>
                <a:lumOff val="0"/>
                <a:alphaOff val="0"/>
                <a:shade val="48000"/>
                <a:satMod val="180000"/>
                <a:lumMod val="94000"/>
              </a:schemeClr>
            </a:gs>
          </a:gsLst>
          <a:lin ang="4140000" scaled="1"/>
        </a:gradFill>
        <a:ln>
          <a:noFill/>
        </a:ln>
        <a:effectLst>
          <a:outerShdw blurRad="76200" dist="38100" dir="5400000"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s-CO" sz="2400" kern="1200" dirty="0" smtClean="0"/>
            <a:t>2. Lectura e impresión de datos</a:t>
          </a:r>
          <a:endParaRPr lang="es-CO" sz="2400" kern="1200" dirty="0"/>
        </a:p>
      </dsp:txBody>
      <dsp:txXfrm rot="10800000">
        <a:off x="0" y="1467067"/>
        <a:ext cx="8928992" cy="961449"/>
      </dsp:txXfrm>
    </dsp:sp>
    <dsp:sp modelId="{DD659267-EACF-47B7-9067-5D49BC4059B9}">
      <dsp:nvSpPr>
        <dsp:cNvPr id="0" name=""/>
        <dsp:cNvSpPr/>
      </dsp:nvSpPr>
      <dsp:spPr>
        <a:xfrm rot="10800000">
          <a:off x="0" y="1822"/>
          <a:ext cx="8928992" cy="1479676"/>
        </a:xfrm>
        <a:prstGeom prst="upArrowCallout">
          <a:avLst/>
        </a:prstGeom>
        <a:gradFill rotWithShape="0">
          <a:gsLst>
            <a:gs pos="0">
              <a:schemeClr val="accent5">
                <a:hueOff val="0"/>
                <a:satOff val="0"/>
                <a:lumOff val="0"/>
                <a:alphaOff val="0"/>
              </a:schemeClr>
            </a:gs>
            <a:gs pos="100000">
              <a:schemeClr val="accent5">
                <a:hueOff val="0"/>
                <a:satOff val="0"/>
                <a:lumOff val="0"/>
                <a:alphaOff val="0"/>
                <a:shade val="48000"/>
                <a:satMod val="180000"/>
                <a:lumMod val="94000"/>
              </a:schemeClr>
            </a:gs>
            <a:gs pos="100000">
              <a:schemeClr val="accent5">
                <a:hueOff val="0"/>
                <a:satOff val="0"/>
                <a:lumOff val="0"/>
                <a:alphaOff val="0"/>
                <a:shade val="48000"/>
                <a:satMod val="180000"/>
                <a:lumMod val="94000"/>
              </a:schemeClr>
            </a:gs>
          </a:gsLst>
          <a:lin ang="4140000" scaled="1"/>
        </a:gradFill>
        <a:ln>
          <a:noFill/>
        </a:ln>
        <a:effectLst>
          <a:outerShdw blurRad="76200" dist="38100" dir="5400000"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s-CO" sz="2400" kern="1200" dirty="0" smtClean="0"/>
            <a:t>1. Partes de un programa en C</a:t>
          </a:r>
          <a:endParaRPr lang="es-CO" sz="2400" kern="1200" dirty="0"/>
        </a:p>
      </dsp:txBody>
      <dsp:txXfrm rot="10800000">
        <a:off x="0" y="1822"/>
        <a:ext cx="8928992" cy="9614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68975-DF5D-40ED-A7B8-7895B3C1E4E0}">
      <dsp:nvSpPr>
        <dsp:cNvPr id="0" name=""/>
        <dsp:cNvSpPr/>
      </dsp:nvSpPr>
      <dsp:spPr>
        <a:xfrm>
          <a:off x="0" y="4603631"/>
          <a:ext cx="8928992" cy="755264"/>
        </a:xfrm>
        <a:prstGeom prst="rect">
          <a:avLst/>
        </a:prstGeom>
        <a:gradFill rotWithShape="0">
          <a:gsLst>
            <a:gs pos="0">
              <a:schemeClr val="accent2">
                <a:hueOff val="0"/>
                <a:satOff val="0"/>
                <a:lumOff val="0"/>
                <a:alphaOff val="0"/>
              </a:schemeClr>
            </a:gs>
            <a:gs pos="100000">
              <a:schemeClr val="accent2">
                <a:hueOff val="0"/>
                <a:satOff val="0"/>
                <a:lumOff val="0"/>
                <a:alphaOff val="0"/>
                <a:shade val="48000"/>
                <a:satMod val="180000"/>
                <a:lumMod val="94000"/>
              </a:schemeClr>
            </a:gs>
            <a:gs pos="100000">
              <a:schemeClr val="accent2">
                <a:hueOff val="0"/>
                <a:satOff val="0"/>
                <a:lumOff val="0"/>
                <a:alphaOff val="0"/>
                <a:shade val="48000"/>
                <a:satMod val="180000"/>
                <a:lumMod val="94000"/>
              </a:schemeClr>
            </a:gs>
          </a:gsLst>
          <a:lin ang="4140000" scaled="1"/>
        </a:gradFill>
        <a:ln>
          <a:noFill/>
        </a:ln>
        <a:effectLst>
          <a:outerShdw blurRad="76200" dist="38100" dir="5400000"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s-CO" sz="2400" kern="1200" dirty="0" smtClean="0"/>
            <a:t>5. Estructuras de control: estructura de selección</a:t>
          </a:r>
          <a:endParaRPr lang="es-CO" sz="2400" kern="1200" dirty="0"/>
        </a:p>
      </dsp:txBody>
      <dsp:txXfrm>
        <a:off x="0" y="4603631"/>
        <a:ext cx="8928992" cy="755264"/>
      </dsp:txXfrm>
    </dsp:sp>
    <dsp:sp modelId="{19CF7738-9F0D-48C5-91CA-6E33035C377B}">
      <dsp:nvSpPr>
        <dsp:cNvPr id="0" name=""/>
        <dsp:cNvSpPr/>
      </dsp:nvSpPr>
      <dsp:spPr>
        <a:xfrm rot="10800000">
          <a:off x="0" y="3453364"/>
          <a:ext cx="8928992" cy="1161596"/>
        </a:xfrm>
        <a:prstGeom prst="upArrowCallout">
          <a:avLst/>
        </a:prstGeom>
        <a:gradFill rotWithShape="0">
          <a:gsLst>
            <a:gs pos="0">
              <a:schemeClr val="accent3">
                <a:hueOff val="0"/>
                <a:satOff val="0"/>
                <a:lumOff val="0"/>
                <a:alphaOff val="0"/>
              </a:schemeClr>
            </a:gs>
            <a:gs pos="100000">
              <a:schemeClr val="accent3">
                <a:hueOff val="0"/>
                <a:satOff val="0"/>
                <a:lumOff val="0"/>
                <a:alphaOff val="0"/>
                <a:shade val="48000"/>
                <a:satMod val="180000"/>
                <a:lumMod val="94000"/>
              </a:schemeClr>
            </a:gs>
            <a:gs pos="100000">
              <a:schemeClr val="accent3">
                <a:hueOff val="0"/>
                <a:satOff val="0"/>
                <a:lumOff val="0"/>
                <a:alphaOff val="0"/>
                <a:shade val="48000"/>
                <a:satMod val="180000"/>
                <a:lumMod val="94000"/>
              </a:schemeClr>
            </a:gs>
          </a:gsLst>
          <a:lin ang="4140000" scaled="1"/>
        </a:gradFill>
        <a:ln>
          <a:noFill/>
        </a:ln>
        <a:effectLst>
          <a:outerShdw blurRad="76200" dist="38100" dir="5400000"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s-CO" sz="2400" kern="1200" dirty="0" smtClean="0"/>
            <a:t>4. Operadores incrementales y </a:t>
          </a:r>
          <a:r>
            <a:rPr lang="es-CO" sz="2400" kern="1200" dirty="0" err="1" smtClean="0"/>
            <a:t>decrementales</a:t>
          </a:r>
          <a:endParaRPr lang="es-CO" sz="2400" kern="1200" dirty="0"/>
        </a:p>
      </dsp:txBody>
      <dsp:txXfrm rot="10800000">
        <a:off x="0" y="3453364"/>
        <a:ext cx="8928992" cy="754770"/>
      </dsp:txXfrm>
    </dsp:sp>
    <dsp:sp modelId="{2B4715EE-17D0-4500-8B32-48B2ED8AF6CB}">
      <dsp:nvSpPr>
        <dsp:cNvPr id="0" name=""/>
        <dsp:cNvSpPr/>
      </dsp:nvSpPr>
      <dsp:spPr>
        <a:xfrm rot="10800000">
          <a:off x="0" y="2303097"/>
          <a:ext cx="8928992" cy="1161596"/>
        </a:xfrm>
        <a:prstGeom prst="upArrowCallout">
          <a:avLst/>
        </a:prstGeom>
        <a:gradFill rotWithShape="0">
          <a:gsLst>
            <a:gs pos="0">
              <a:schemeClr val="accent4">
                <a:hueOff val="0"/>
                <a:satOff val="0"/>
                <a:lumOff val="0"/>
                <a:alphaOff val="0"/>
              </a:schemeClr>
            </a:gs>
            <a:gs pos="100000">
              <a:schemeClr val="accent4">
                <a:hueOff val="0"/>
                <a:satOff val="0"/>
                <a:lumOff val="0"/>
                <a:alphaOff val="0"/>
                <a:shade val="48000"/>
                <a:satMod val="180000"/>
                <a:lumMod val="94000"/>
              </a:schemeClr>
            </a:gs>
            <a:gs pos="100000">
              <a:schemeClr val="accent4">
                <a:hueOff val="0"/>
                <a:satOff val="0"/>
                <a:lumOff val="0"/>
                <a:alphaOff val="0"/>
                <a:shade val="48000"/>
                <a:satMod val="180000"/>
                <a:lumMod val="94000"/>
              </a:schemeClr>
            </a:gs>
          </a:gsLst>
          <a:lin ang="4140000" scaled="1"/>
        </a:gradFill>
        <a:ln>
          <a:noFill/>
        </a:ln>
        <a:effectLst>
          <a:outerShdw blurRad="76200" dist="38100" dir="5400000"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s-CO" sz="2400" kern="1200" dirty="0" smtClean="0"/>
            <a:t>3. Operadores de asignación </a:t>
          </a:r>
          <a:r>
            <a:rPr lang="es-CO" sz="2400" kern="1200" dirty="0" err="1" smtClean="0"/>
            <a:t>abrevidados</a:t>
          </a:r>
          <a:endParaRPr lang="es-CO" sz="2400" kern="1200" dirty="0"/>
        </a:p>
      </dsp:txBody>
      <dsp:txXfrm rot="10800000">
        <a:off x="0" y="2303097"/>
        <a:ext cx="8928992" cy="754770"/>
      </dsp:txXfrm>
    </dsp:sp>
    <dsp:sp modelId="{384023A0-B2F5-4A71-9D4E-58C471A9FCDB}">
      <dsp:nvSpPr>
        <dsp:cNvPr id="0" name=""/>
        <dsp:cNvSpPr/>
      </dsp:nvSpPr>
      <dsp:spPr>
        <a:xfrm rot="10800000">
          <a:off x="0" y="1152830"/>
          <a:ext cx="8928992" cy="1161596"/>
        </a:xfrm>
        <a:prstGeom prst="upArrowCallout">
          <a:avLst/>
        </a:prstGeom>
        <a:gradFill rotWithShape="0">
          <a:gsLst>
            <a:gs pos="0">
              <a:schemeClr val="accent5">
                <a:hueOff val="0"/>
                <a:satOff val="0"/>
                <a:lumOff val="0"/>
                <a:alphaOff val="0"/>
              </a:schemeClr>
            </a:gs>
            <a:gs pos="100000">
              <a:schemeClr val="accent5">
                <a:hueOff val="0"/>
                <a:satOff val="0"/>
                <a:lumOff val="0"/>
                <a:alphaOff val="0"/>
                <a:shade val="48000"/>
                <a:satMod val="180000"/>
                <a:lumMod val="94000"/>
              </a:schemeClr>
            </a:gs>
            <a:gs pos="100000">
              <a:schemeClr val="accent5">
                <a:hueOff val="0"/>
                <a:satOff val="0"/>
                <a:lumOff val="0"/>
                <a:alphaOff val="0"/>
                <a:shade val="48000"/>
                <a:satMod val="180000"/>
                <a:lumMod val="94000"/>
              </a:schemeClr>
            </a:gs>
          </a:gsLst>
          <a:lin ang="4140000" scaled="1"/>
        </a:gradFill>
        <a:ln>
          <a:noFill/>
        </a:ln>
        <a:effectLst>
          <a:outerShdw blurRad="76200" dist="38100" dir="5400000"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s-CO" sz="2400" kern="1200" dirty="0" smtClean="0"/>
            <a:t>2. Orden de precedencia</a:t>
          </a:r>
          <a:endParaRPr lang="es-CO" sz="2400" kern="1200" dirty="0"/>
        </a:p>
      </dsp:txBody>
      <dsp:txXfrm rot="10800000">
        <a:off x="0" y="1152830"/>
        <a:ext cx="8928992" cy="754770"/>
      </dsp:txXfrm>
    </dsp:sp>
    <dsp:sp modelId="{DD659267-EACF-47B7-9067-5D49BC4059B9}">
      <dsp:nvSpPr>
        <dsp:cNvPr id="0" name=""/>
        <dsp:cNvSpPr/>
      </dsp:nvSpPr>
      <dsp:spPr>
        <a:xfrm rot="10800000">
          <a:off x="0" y="2562"/>
          <a:ext cx="8928992" cy="1161596"/>
        </a:xfrm>
        <a:prstGeom prst="upArrowCallout">
          <a:avLst/>
        </a:prstGeom>
        <a:gradFill rotWithShape="0">
          <a:gsLst>
            <a:gs pos="0">
              <a:schemeClr val="accent6">
                <a:hueOff val="0"/>
                <a:satOff val="0"/>
                <a:lumOff val="0"/>
                <a:alphaOff val="0"/>
              </a:schemeClr>
            </a:gs>
            <a:gs pos="100000">
              <a:schemeClr val="accent6">
                <a:hueOff val="0"/>
                <a:satOff val="0"/>
                <a:lumOff val="0"/>
                <a:alphaOff val="0"/>
                <a:shade val="48000"/>
                <a:satMod val="180000"/>
                <a:lumMod val="94000"/>
              </a:schemeClr>
            </a:gs>
            <a:gs pos="100000">
              <a:schemeClr val="accent6">
                <a:hueOff val="0"/>
                <a:satOff val="0"/>
                <a:lumOff val="0"/>
                <a:alphaOff val="0"/>
                <a:shade val="48000"/>
                <a:satMod val="180000"/>
                <a:lumMod val="94000"/>
              </a:schemeClr>
            </a:gs>
          </a:gsLst>
          <a:lin ang="4140000" scaled="1"/>
        </a:gradFill>
        <a:ln>
          <a:noFill/>
        </a:ln>
        <a:effectLst>
          <a:outerShdw blurRad="76200" dist="38100" dir="5400000"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s-CO" sz="2400" kern="1200" dirty="0" smtClean="0"/>
            <a:t>1. Funciones/ Procedimientos</a:t>
          </a:r>
          <a:endParaRPr lang="es-CO" sz="2400" kern="1200" dirty="0"/>
        </a:p>
      </dsp:txBody>
      <dsp:txXfrm rot="10800000">
        <a:off x="0" y="2562"/>
        <a:ext cx="8928992" cy="7547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DFDD73-38A3-4025-951A-5ED06372EB33}">
      <dsp:nvSpPr>
        <dsp:cNvPr id="0" name=""/>
        <dsp:cNvSpPr/>
      </dsp:nvSpPr>
      <dsp:spPr>
        <a:xfrm>
          <a:off x="271075" y="2499358"/>
          <a:ext cx="1725868" cy="1086578"/>
        </a:xfrm>
        <a:prstGeom prst="roundRect">
          <a:avLst>
            <a:gd name="adj" fmla="val 10000"/>
          </a:avLst>
        </a:prstGeom>
        <a:gradFill rotWithShape="0">
          <a:gsLst>
            <a:gs pos="0">
              <a:schemeClr val="accent3">
                <a:hueOff val="0"/>
                <a:satOff val="0"/>
                <a:lumOff val="0"/>
                <a:alphaOff val="0"/>
              </a:schemeClr>
            </a:gs>
            <a:gs pos="100000">
              <a:schemeClr val="accent3">
                <a:hueOff val="0"/>
                <a:satOff val="0"/>
                <a:lumOff val="0"/>
                <a:alphaOff val="0"/>
                <a:shade val="48000"/>
                <a:satMod val="180000"/>
                <a:lumMod val="94000"/>
              </a:schemeClr>
            </a:gs>
            <a:gs pos="100000">
              <a:schemeClr val="accent3">
                <a:hueOff val="0"/>
                <a:satOff val="0"/>
                <a:lumOff val="0"/>
                <a:alphaOff val="0"/>
                <a:shade val="48000"/>
                <a:satMod val="180000"/>
                <a:lumMod val="94000"/>
              </a:schemeClr>
            </a:gs>
          </a:gsLst>
          <a:lin ang="4140000" scaled="1"/>
        </a:gradFill>
        <a:ln>
          <a:noFill/>
        </a:ln>
        <a:effectLst>
          <a:outerShdw blurRad="76200" dist="38100" dir="5400000"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s-CO" sz="2100" kern="1200" dirty="0" smtClean="0"/>
            <a:t>Estructuras de control</a:t>
          </a:r>
          <a:endParaRPr lang="es-CO" sz="2100" kern="1200" dirty="0"/>
        </a:p>
      </dsp:txBody>
      <dsp:txXfrm>
        <a:off x="302900" y="2531183"/>
        <a:ext cx="1662218" cy="1022928"/>
      </dsp:txXfrm>
    </dsp:sp>
    <dsp:sp modelId="{BDBB2EC5-D340-4803-94D0-DA917017963B}">
      <dsp:nvSpPr>
        <dsp:cNvPr id="0" name=""/>
        <dsp:cNvSpPr/>
      </dsp:nvSpPr>
      <dsp:spPr>
        <a:xfrm rot="17840824">
          <a:off x="1531659" y="2258562"/>
          <a:ext cx="1721299" cy="39243"/>
        </a:xfrm>
        <a:custGeom>
          <a:avLst/>
          <a:gdLst/>
          <a:ahLst/>
          <a:cxnLst/>
          <a:rect l="0" t="0" r="0" b="0"/>
          <a:pathLst>
            <a:path>
              <a:moveTo>
                <a:pt x="0" y="19621"/>
              </a:moveTo>
              <a:lnTo>
                <a:pt x="1721299" y="19621"/>
              </a:lnTo>
            </a:path>
          </a:pathLst>
        </a:custGeom>
        <a:noFill/>
        <a:ln w="19050" cap="flat" cmpd="sng" algn="ctr">
          <a:solidFill>
            <a:schemeClr val="accent5">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s-CO" sz="600" kern="1200"/>
        </a:p>
      </dsp:txBody>
      <dsp:txXfrm>
        <a:off x="2349276" y="2235151"/>
        <a:ext cx="86064" cy="86064"/>
      </dsp:txXfrm>
    </dsp:sp>
    <dsp:sp modelId="{E566A9AB-A87A-49DE-BDDC-F3D6AE845CA3}">
      <dsp:nvSpPr>
        <dsp:cNvPr id="0" name=""/>
        <dsp:cNvSpPr/>
      </dsp:nvSpPr>
      <dsp:spPr>
        <a:xfrm>
          <a:off x="2787673" y="851777"/>
          <a:ext cx="2647768" cy="1323884"/>
        </a:xfrm>
        <a:prstGeom prst="roundRect">
          <a:avLst>
            <a:gd name="adj" fmla="val 10000"/>
          </a:avLst>
        </a:prstGeom>
        <a:gradFill rotWithShape="0">
          <a:gsLst>
            <a:gs pos="0">
              <a:schemeClr val="accent5">
                <a:hueOff val="0"/>
                <a:satOff val="0"/>
                <a:lumOff val="0"/>
                <a:alphaOff val="0"/>
              </a:schemeClr>
            </a:gs>
            <a:gs pos="100000">
              <a:schemeClr val="accent5">
                <a:hueOff val="0"/>
                <a:satOff val="0"/>
                <a:lumOff val="0"/>
                <a:alphaOff val="0"/>
                <a:shade val="48000"/>
                <a:satMod val="180000"/>
                <a:lumMod val="94000"/>
              </a:schemeClr>
            </a:gs>
            <a:gs pos="100000">
              <a:schemeClr val="accent5">
                <a:hueOff val="0"/>
                <a:satOff val="0"/>
                <a:lumOff val="0"/>
                <a:alphaOff val="0"/>
                <a:shade val="48000"/>
                <a:satMod val="180000"/>
                <a:lumMod val="94000"/>
              </a:schemeClr>
            </a:gs>
          </a:gsLst>
          <a:lin ang="4140000" scaled="1"/>
        </a:gradFill>
        <a:ln>
          <a:noFill/>
        </a:ln>
        <a:effectLst>
          <a:outerShdw blurRad="63500" dist="12700" dir="5400000" sx="102000" sy="102000" rotWithShape="0">
            <a:srgbClr val="000000">
              <a:alpha val="32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s-CO" sz="2100" kern="1200" dirty="0" smtClean="0"/>
            <a:t>Estructuras de secuencia</a:t>
          </a:r>
          <a:endParaRPr lang="es-CO" sz="2100" kern="1200" dirty="0"/>
        </a:p>
      </dsp:txBody>
      <dsp:txXfrm>
        <a:off x="2826448" y="890552"/>
        <a:ext cx="2570218" cy="1246334"/>
      </dsp:txXfrm>
    </dsp:sp>
    <dsp:sp modelId="{8A53DA9E-0496-492F-BBFF-0413ADE7DEF4}">
      <dsp:nvSpPr>
        <dsp:cNvPr id="0" name=""/>
        <dsp:cNvSpPr/>
      </dsp:nvSpPr>
      <dsp:spPr>
        <a:xfrm rot="21563583">
          <a:off x="5435419" y="1489795"/>
          <a:ext cx="812354" cy="39243"/>
        </a:xfrm>
        <a:custGeom>
          <a:avLst/>
          <a:gdLst/>
          <a:ahLst/>
          <a:cxnLst/>
          <a:rect l="0" t="0" r="0" b="0"/>
          <a:pathLst>
            <a:path>
              <a:moveTo>
                <a:pt x="0" y="19621"/>
              </a:moveTo>
              <a:lnTo>
                <a:pt x="812354" y="19621"/>
              </a:lnTo>
            </a:path>
          </a:pathLst>
        </a:custGeom>
        <a:noFill/>
        <a:ln w="19050" cap="flat"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CO" sz="500" kern="1200"/>
        </a:p>
      </dsp:txBody>
      <dsp:txXfrm>
        <a:off x="5821287" y="1489108"/>
        <a:ext cx="40617" cy="40617"/>
      </dsp:txXfrm>
    </dsp:sp>
    <dsp:sp modelId="{31BE7364-3CE5-41DD-A1E0-0EC0D1D96D2C}">
      <dsp:nvSpPr>
        <dsp:cNvPr id="0" name=""/>
        <dsp:cNvSpPr/>
      </dsp:nvSpPr>
      <dsp:spPr>
        <a:xfrm>
          <a:off x="6247751" y="843172"/>
          <a:ext cx="2647768" cy="1323884"/>
        </a:xfrm>
        <a:prstGeom prst="roundRect">
          <a:avLst>
            <a:gd name="adj" fmla="val 10000"/>
          </a:avLst>
        </a:prstGeom>
        <a:gradFill rotWithShape="0">
          <a:gsLst>
            <a:gs pos="0">
              <a:schemeClr val="accent6">
                <a:hueOff val="0"/>
                <a:satOff val="0"/>
                <a:lumOff val="0"/>
                <a:alphaOff val="0"/>
              </a:schemeClr>
            </a:gs>
            <a:gs pos="100000">
              <a:schemeClr val="accent6">
                <a:hueOff val="0"/>
                <a:satOff val="0"/>
                <a:lumOff val="0"/>
                <a:alphaOff val="0"/>
                <a:shade val="48000"/>
                <a:satMod val="180000"/>
                <a:lumMod val="94000"/>
              </a:schemeClr>
            </a:gs>
            <a:gs pos="100000">
              <a:schemeClr val="accent6">
                <a:hueOff val="0"/>
                <a:satOff val="0"/>
                <a:lumOff val="0"/>
                <a:alphaOff val="0"/>
                <a:shade val="48000"/>
                <a:satMod val="180000"/>
                <a:lumMod val="94000"/>
              </a:schemeClr>
            </a:gs>
          </a:gsLst>
          <a:lin ang="4140000" scaled="1"/>
        </a:gradFill>
        <a:ln>
          <a:noFill/>
        </a:ln>
        <a:effectLst>
          <a:outerShdw blurRad="63500" dist="12700" dir="5400000" sx="102000" sy="102000" rotWithShape="0">
            <a:srgbClr val="000000">
              <a:alpha val="32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s-CO" sz="2100" kern="1200" dirty="0" smtClean="0"/>
            <a:t>Los programas se ejecutan en el orden en el que se escriben</a:t>
          </a:r>
          <a:endParaRPr lang="es-CO" sz="2100" kern="1200" dirty="0"/>
        </a:p>
      </dsp:txBody>
      <dsp:txXfrm>
        <a:off x="6286526" y="881947"/>
        <a:ext cx="2570218" cy="1246334"/>
      </dsp:txXfrm>
    </dsp:sp>
    <dsp:sp modelId="{4466F425-751C-481B-A2B7-2886412736F0}">
      <dsp:nvSpPr>
        <dsp:cNvPr id="0" name=""/>
        <dsp:cNvSpPr/>
      </dsp:nvSpPr>
      <dsp:spPr>
        <a:xfrm rot="21571913">
          <a:off x="1996930" y="3019795"/>
          <a:ext cx="790755" cy="39243"/>
        </a:xfrm>
        <a:custGeom>
          <a:avLst/>
          <a:gdLst/>
          <a:ahLst/>
          <a:cxnLst/>
          <a:rect l="0" t="0" r="0" b="0"/>
          <a:pathLst>
            <a:path>
              <a:moveTo>
                <a:pt x="0" y="19621"/>
              </a:moveTo>
              <a:lnTo>
                <a:pt x="790755" y="19621"/>
              </a:lnTo>
            </a:path>
          </a:pathLst>
        </a:custGeom>
        <a:noFill/>
        <a:ln w="19050" cap="flat" cmpd="sng" algn="ctr">
          <a:solidFill>
            <a:schemeClr val="accent5">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CO" sz="500" kern="1200"/>
        </a:p>
      </dsp:txBody>
      <dsp:txXfrm>
        <a:off x="2372540" y="3019648"/>
        <a:ext cx="39537" cy="39537"/>
      </dsp:txXfrm>
    </dsp:sp>
    <dsp:sp modelId="{6346A2AA-046F-4B95-91F5-6C231EC0903D}">
      <dsp:nvSpPr>
        <dsp:cNvPr id="0" name=""/>
        <dsp:cNvSpPr/>
      </dsp:nvSpPr>
      <dsp:spPr>
        <a:xfrm>
          <a:off x="2787673" y="2374244"/>
          <a:ext cx="2647768" cy="1323884"/>
        </a:xfrm>
        <a:prstGeom prst="roundRect">
          <a:avLst>
            <a:gd name="adj" fmla="val 10000"/>
          </a:avLst>
        </a:prstGeom>
        <a:gradFill rotWithShape="0">
          <a:gsLst>
            <a:gs pos="0">
              <a:schemeClr val="accent5">
                <a:hueOff val="0"/>
                <a:satOff val="0"/>
                <a:lumOff val="0"/>
                <a:alphaOff val="0"/>
              </a:schemeClr>
            </a:gs>
            <a:gs pos="100000">
              <a:schemeClr val="accent5">
                <a:hueOff val="0"/>
                <a:satOff val="0"/>
                <a:lumOff val="0"/>
                <a:alphaOff val="0"/>
                <a:shade val="48000"/>
                <a:satMod val="180000"/>
                <a:lumMod val="94000"/>
              </a:schemeClr>
            </a:gs>
            <a:gs pos="100000">
              <a:schemeClr val="accent5">
                <a:hueOff val="0"/>
                <a:satOff val="0"/>
                <a:lumOff val="0"/>
                <a:alphaOff val="0"/>
                <a:shade val="48000"/>
                <a:satMod val="180000"/>
                <a:lumMod val="94000"/>
              </a:schemeClr>
            </a:gs>
          </a:gsLst>
          <a:lin ang="4140000" scaled="1"/>
        </a:gradFill>
        <a:ln>
          <a:noFill/>
        </a:ln>
        <a:effectLst>
          <a:outerShdw blurRad="63500" dist="12700" dir="5400000" sx="102000" sy="102000" rotWithShape="0">
            <a:srgbClr val="000000">
              <a:alpha val="32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s-CO" sz="2100" kern="1200" dirty="0" smtClean="0"/>
            <a:t>Estructuras de selección</a:t>
          </a:r>
          <a:endParaRPr lang="es-CO" sz="2100" kern="1200" dirty="0"/>
        </a:p>
      </dsp:txBody>
      <dsp:txXfrm>
        <a:off x="2826448" y="2413019"/>
        <a:ext cx="2570218" cy="1246334"/>
      </dsp:txXfrm>
    </dsp:sp>
    <dsp:sp modelId="{0965FE45-050E-4B83-A938-CDC76A3311C7}">
      <dsp:nvSpPr>
        <dsp:cNvPr id="0" name=""/>
        <dsp:cNvSpPr/>
      </dsp:nvSpPr>
      <dsp:spPr>
        <a:xfrm rot="8710">
          <a:off x="5435440" y="3017578"/>
          <a:ext cx="799443" cy="39243"/>
        </a:xfrm>
        <a:custGeom>
          <a:avLst/>
          <a:gdLst/>
          <a:ahLst/>
          <a:cxnLst/>
          <a:rect l="0" t="0" r="0" b="0"/>
          <a:pathLst>
            <a:path>
              <a:moveTo>
                <a:pt x="0" y="19621"/>
              </a:moveTo>
              <a:lnTo>
                <a:pt x="799443" y="19621"/>
              </a:lnTo>
            </a:path>
          </a:pathLst>
        </a:custGeom>
        <a:noFill/>
        <a:ln w="19050" cap="flat"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CO" sz="500" kern="1200"/>
        </a:p>
      </dsp:txBody>
      <dsp:txXfrm>
        <a:off x="5815176" y="3017213"/>
        <a:ext cx="39972" cy="39972"/>
      </dsp:txXfrm>
    </dsp:sp>
    <dsp:sp modelId="{DF4349B1-BA92-429C-BFD7-37E47B42AF45}">
      <dsp:nvSpPr>
        <dsp:cNvPr id="0" name=""/>
        <dsp:cNvSpPr/>
      </dsp:nvSpPr>
      <dsp:spPr>
        <a:xfrm>
          <a:off x="6234883" y="2376270"/>
          <a:ext cx="2647768" cy="1323884"/>
        </a:xfrm>
        <a:prstGeom prst="roundRect">
          <a:avLst>
            <a:gd name="adj" fmla="val 10000"/>
          </a:avLst>
        </a:prstGeom>
        <a:gradFill rotWithShape="0">
          <a:gsLst>
            <a:gs pos="0">
              <a:schemeClr val="accent6">
                <a:hueOff val="0"/>
                <a:satOff val="0"/>
                <a:lumOff val="0"/>
                <a:alphaOff val="0"/>
              </a:schemeClr>
            </a:gs>
            <a:gs pos="100000">
              <a:schemeClr val="accent6">
                <a:hueOff val="0"/>
                <a:satOff val="0"/>
                <a:lumOff val="0"/>
                <a:alphaOff val="0"/>
                <a:shade val="48000"/>
                <a:satMod val="180000"/>
                <a:lumMod val="94000"/>
              </a:schemeClr>
            </a:gs>
            <a:gs pos="100000">
              <a:schemeClr val="accent6">
                <a:hueOff val="0"/>
                <a:satOff val="0"/>
                <a:lumOff val="0"/>
                <a:alphaOff val="0"/>
                <a:shade val="48000"/>
                <a:satMod val="180000"/>
                <a:lumMod val="94000"/>
              </a:schemeClr>
            </a:gs>
          </a:gsLst>
          <a:lin ang="4140000" scaled="1"/>
        </a:gradFill>
        <a:ln>
          <a:noFill/>
        </a:ln>
        <a:effectLst>
          <a:outerShdw blurRad="63500" dist="12700" dir="5400000" sx="102000" sy="102000" rotWithShape="0">
            <a:srgbClr val="000000">
              <a:alpha val="32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s-CO" sz="2100" kern="1200" dirty="0" err="1" smtClean="0"/>
            <a:t>If</a:t>
          </a:r>
          <a:r>
            <a:rPr lang="es-CO" sz="2100" kern="1200" dirty="0" smtClean="0"/>
            <a:t>   </a:t>
          </a:r>
          <a:r>
            <a:rPr lang="es-CO" sz="2100" kern="1200" dirty="0" err="1" smtClean="0"/>
            <a:t>If</a:t>
          </a:r>
          <a:r>
            <a:rPr lang="es-CO" sz="2100" kern="1200" dirty="0" smtClean="0"/>
            <a:t>- </a:t>
          </a:r>
          <a:r>
            <a:rPr lang="es-CO" sz="2100" kern="1200" dirty="0" err="1" smtClean="0"/>
            <a:t>else</a:t>
          </a:r>
          <a:r>
            <a:rPr lang="es-CO" sz="2100" kern="1200" dirty="0" smtClean="0"/>
            <a:t>   </a:t>
          </a:r>
          <a:r>
            <a:rPr lang="es-CO" sz="2100" kern="1200" dirty="0" err="1" smtClean="0"/>
            <a:t>Switch</a:t>
          </a:r>
          <a:endParaRPr lang="es-CO" sz="2100" kern="1200" dirty="0"/>
        </a:p>
      </dsp:txBody>
      <dsp:txXfrm>
        <a:off x="6273658" y="2415045"/>
        <a:ext cx="2570218" cy="1246334"/>
      </dsp:txXfrm>
    </dsp:sp>
    <dsp:sp modelId="{C3BC174A-816B-41D0-B951-9BE8DC4CD0A6}">
      <dsp:nvSpPr>
        <dsp:cNvPr id="0" name=""/>
        <dsp:cNvSpPr/>
      </dsp:nvSpPr>
      <dsp:spPr>
        <a:xfrm rot="3747242">
          <a:off x="1537392" y="3781029"/>
          <a:ext cx="1709832" cy="39243"/>
        </a:xfrm>
        <a:custGeom>
          <a:avLst/>
          <a:gdLst/>
          <a:ahLst/>
          <a:cxnLst/>
          <a:rect l="0" t="0" r="0" b="0"/>
          <a:pathLst>
            <a:path>
              <a:moveTo>
                <a:pt x="0" y="19621"/>
              </a:moveTo>
              <a:lnTo>
                <a:pt x="1709832" y="19621"/>
              </a:lnTo>
            </a:path>
          </a:pathLst>
        </a:custGeom>
        <a:noFill/>
        <a:ln w="19050" cap="flat" cmpd="sng" algn="ctr">
          <a:solidFill>
            <a:schemeClr val="accent5">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s-CO" sz="600" kern="1200"/>
        </a:p>
      </dsp:txBody>
      <dsp:txXfrm>
        <a:off x="2349563" y="3757904"/>
        <a:ext cx="85491" cy="85491"/>
      </dsp:txXfrm>
    </dsp:sp>
    <dsp:sp modelId="{5430BB24-2D48-488E-8D50-EB3EFD37140E}">
      <dsp:nvSpPr>
        <dsp:cNvPr id="0" name=""/>
        <dsp:cNvSpPr/>
      </dsp:nvSpPr>
      <dsp:spPr>
        <a:xfrm>
          <a:off x="2787673" y="3896711"/>
          <a:ext cx="2647768" cy="1323884"/>
        </a:xfrm>
        <a:prstGeom prst="roundRect">
          <a:avLst>
            <a:gd name="adj" fmla="val 10000"/>
          </a:avLst>
        </a:prstGeom>
        <a:gradFill rotWithShape="0">
          <a:gsLst>
            <a:gs pos="0">
              <a:schemeClr val="accent5">
                <a:hueOff val="0"/>
                <a:satOff val="0"/>
                <a:lumOff val="0"/>
                <a:alphaOff val="0"/>
              </a:schemeClr>
            </a:gs>
            <a:gs pos="100000">
              <a:schemeClr val="accent5">
                <a:hueOff val="0"/>
                <a:satOff val="0"/>
                <a:lumOff val="0"/>
                <a:alphaOff val="0"/>
                <a:shade val="48000"/>
                <a:satMod val="180000"/>
                <a:lumMod val="94000"/>
              </a:schemeClr>
            </a:gs>
            <a:gs pos="100000">
              <a:schemeClr val="accent5">
                <a:hueOff val="0"/>
                <a:satOff val="0"/>
                <a:lumOff val="0"/>
                <a:alphaOff val="0"/>
                <a:shade val="48000"/>
                <a:satMod val="180000"/>
                <a:lumMod val="94000"/>
              </a:schemeClr>
            </a:gs>
          </a:gsLst>
          <a:lin ang="4140000" scaled="1"/>
        </a:gradFill>
        <a:ln>
          <a:noFill/>
        </a:ln>
        <a:effectLst>
          <a:outerShdw blurRad="63500" dist="12700" dir="5400000" sx="102000" sy="102000" rotWithShape="0">
            <a:srgbClr val="000000">
              <a:alpha val="32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s-CO" sz="2100" kern="1200" dirty="0" smtClean="0"/>
            <a:t>Estructuras de repetición</a:t>
          </a:r>
          <a:endParaRPr lang="es-CO" sz="2100" kern="1200" dirty="0"/>
        </a:p>
      </dsp:txBody>
      <dsp:txXfrm>
        <a:off x="2826448" y="3935486"/>
        <a:ext cx="2570218" cy="1246334"/>
      </dsp:txXfrm>
    </dsp:sp>
    <dsp:sp modelId="{1F245032-8666-4E7E-B72A-8645B9D8A357}">
      <dsp:nvSpPr>
        <dsp:cNvPr id="0" name=""/>
        <dsp:cNvSpPr/>
      </dsp:nvSpPr>
      <dsp:spPr>
        <a:xfrm rot="21564420">
          <a:off x="5435420" y="4534895"/>
          <a:ext cx="799483" cy="39243"/>
        </a:xfrm>
        <a:custGeom>
          <a:avLst/>
          <a:gdLst/>
          <a:ahLst/>
          <a:cxnLst/>
          <a:rect l="0" t="0" r="0" b="0"/>
          <a:pathLst>
            <a:path>
              <a:moveTo>
                <a:pt x="0" y="19621"/>
              </a:moveTo>
              <a:lnTo>
                <a:pt x="799483" y="19621"/>
              </a:lnTo>
            </a:path>
          </a:pathLst>
        </a:custGeom>
        <a:noFill/>
        <a:ln w="19050" cap="flat"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CO" sz="500" kern="1200"/>
        </a:p>
      </dsp:txBody>
      <dsp:txXfrm>
        <a:off x="5815175" y="4534529"/>
        <a:ext cx="39974" cy="39974"/>
      </dsp:txXfrm>
    </dsp:sp>
    <dsp:sp modelId="{578D0E4D-B468-457C-B924-B35420191BD1}">
      <dsp:nvSpPr>
        <dsp:cNvPr id="0" name=""/>
        <dsp:cNvSpPr/>
      </dsp:nvSpPr>
      <dsp:spPr>
        <a:xfrm>
          <a:off x="6234883" y="3888437"/>
          <a:ext cx="2647768" cy="1323884"/>
        </a:xfrm>
        <a:prstGeom prst="roundRect">
          <a:avLst>
            <a:gd name="adj" fmla="val 10000"/>
          </a:avLst>
        </a:prstGeom>
        <a:gradFill rotWithShape="0">
          <a:gsLst>
            <a:gs pos="0">
              <a:schemeClr val="accent6">
                <a:hueOff val="0"/>
                <a:satOff val="0"/>
                <a:lumOff val="0"/>
                <a:alphaOff val="0"/>
              </a:schemeClr>
            </a:gs>
            <a:gs pos="100000">
              <a:schemeClr val="accent6">
                <a:hueOff val="0"/>
                <a:satOff val="0"/>
                <a:lumOff val="0"/>
                <a:alphaOff val="0"/>
                <a:shade val="48000"/>
                <a:satMod val="180000"/>
                <a:lumMod val="94000"/>
              </a:schemeClr>
            </a:gs>
            <a:gs pos="100000">
              <a:schemeClr val="accent6">
                <a:hueOff val="0"/>
                <a:satOff val="0"/>
                <a:lumOff val="0"/>
                <a:alphaOff val="0"/>
                <a:shade val="48000"/>
                <a:satMod val="180000"/>
                <a:lumMod val="94000"/>
              </a:schemeClr>
            </a:gs>
          </a:gsLst>
          <a:lin ang="4140000" scaled="1"/>
        </a:gradFill>
        <a:ln>
          <a:noFill/>
        </a:ln>
        <a:effectLst>
          <a:outerShdw blurRad="63500" dist="12700" dir="5400000" sx="102000" sy="102000" rotWithShape="0">
            <a:srgbClr val="000000">
              <a:alpha val="32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s-CO" sz="2100" kern="1200" dirty="0" err="1" smtClean="0"/>
            <a:t>While</a:t>
          </a:r>
          <a:r>
            <a:rPr lang="es-CO" sz="2100" kern="1200" dirty="0" smtClean="0"/>
            <a:t>   Do- </a:t>
          </a:r>
          <a:r>
            <a:rPr lang="es-CO" sz="2100" kern="1200" dirty="0" err="1" smtClean="0"/>
            <a:t>while</a:t>
          </a:r>
          <a:r>
            <a:rPr lang="es-CO" sz="2100" kern="1200" dirty="0" smtClean="0"/>
            <a:t>  </a:t>
          </a:r>
          <a:r>
            <a:rPr lang="es-CO" sz="2100" kern="1200" dirty="0" err="1" smtClean="0"/>
            <a:t>For</a:t>
          </a:r>
          <a:endParaRPr lang="es-CO" sz="2100" kern="1200" dirty="0"/>
        </a:p>
      </dsp:txBody>
      <dsp:txXfrm>
        <a:off x="6273658" y="3927212"/>
        <a:ext cx="2570218" cy="12463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9BDED7-86C1-44AA-8C7C-6C087F3EE7F2}">
      <dsp:nvSpPr>
        <dsp:cNvPr id="0" name=""/>
        <dsp:cNvSpPr/>
      </dsp:nvSpPr>
      <dsp:spPr>
        <a:xfrm>
          <a:off x="0" y="551321"/>
          <a:ext cx="4114799" cy="4114799"/>
        </a:xfrm>
        <a:prstGeom prst="ellipse">
          <a:avLst/>
        </a:prstGeom>
        <a:solidFill>
          <a:schemeClr val="accent2">
            <a:hueOff val="0"/>
            <a:satOff val="0"/>
            <a:lumOff val="0"/>
            <a:alphaOff val="0"/>
          </a:schemeClr>
        </a:solidFill>
        <a:ln w="28575" cap="flat" cmpd="sng" algn="ctr">
          <a:solidFill>
            <a:schemeClr val="lt1">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289050" rtl="0">
            <a:lnSpc>
              <a:spcPct val="90000"/>
            </a:lnSpc>
            <a:spcBef>
              <a:spcPct val="0"/>
            </a:spcBef>
            <a:spcAft>
              <a:spcPct val="35000"/>
            </a:spcAft>
          </a:pPr>
          <a:r>
            <a:rPr lang="es-CO" sz="2900" kern="1200" smtClean="0"/>
            <a:t>Sirve cuando se tienen que hacer múltiples revisiones sobre una misma variable</a:t>
          </a:r>
          <a:endParaRPr lang="es-CO" sz="2900" kern="1200"/>
        </a:p>
      </dsp:txBody>
      <dsp:txXfrm>
        <a:off x="602598" y="1153919"/>
        <a:ext cx="2909603" cy="2909603"/>
      </dsp:txXfrm>
    </dsp:sp>
    <dsp:sp modelId="{A66C43B7-422E-4EF3-8455-9303CDF5377A}">
      <dsp:nvSpPr>
        <dsp:cNvPr id="0" name=""/>
        <dsp:cNvSpPr/>
      </dsp:nvSpPr>
      <dsp:spPr>
        <a:xfrm>
          <a:off x="4114800" y="551321"/>
          <a:ext cx="4114799" cy="4114799"/>
        </a:xfrm>
        <a:prstGeom prst="ellipse">
          <a:avLst/>
        </a:prstGeom>
        <a:solidFill>
          <a:schemeClr val="accent3">
            <a:hueOff val="0"/>
            <a:satOff val="0"/>
            <a:lumOff val="0"/>
            <a:alphaOff val="0"/>
          </a:schemeClr>
        </a:solidFill>
        <a:ln w="28575" cap="flat" cmpd="sng" algn="ctr">
          <a:solidFill>
            <a:schemeClr val="lt1">
              <a:hueOff val="0"/>
              <a:satOff val="0"/>
              <a:lumOff val="0"/>
              <a:alphaOff val="0"/>
            </a:schemeClr>
          </a:solidFill>
          <a:prstDash val="solid"/>
        </a:ln>
        <a:effectLst>
          <a:outerShdw blurRad="63500" dist="12700" dir="5400000" sx="102000" sy="102000" rotWithShape="0">
            <a:srgbClr val="000000">
              <a:alpha val="32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289050" rtl="0">
            <a:lnSpc>
              <a:spcPct val="90000"/>
            </a:lnSpc>
            <a:spcBef>
              <a:spcPct val="0"/>
            </a:spcBef>
            <a:spcAft>
              <a:spcPct val="35000"/>
            </a:spcAft>
          </a:pPr>
          <a:r>
            <a:rPr lang="es-CO" sz="2900" kern="1200" smtClean="0"/>
            <a:t>Aporta claridad en el código – permite reusar código en algunas instrucciones.</a:t>
          </a:r>
          <a:endParaRPr lang="es-CO" sz="2900" kern="1200"/>
        </a:p>
      </dsp:txBody>
      <dsp:txXfrm>
        <a:off x="4717398" y="1153919"/>
        <a:ext cx="2909603" cy="290960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F64849-FDB5-4298-A413-9D70FF7B4EB1}" type="datetimeFigureOut">
              <a:rPr lang="es-CO" smtClean="0"/>
              <a:pPr/>
              <a:t>02/02/2015</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1E405C-8F13-4C14-8D34-C311A8C5D90E}" type="slidenum">
              <a:rPr lang="es-CO" smtClean="0"/>
              <a:pPr/>
              <a:t>‹Nº›</a:t>
            </a:fld>
            <a:endParaRPr lang="es-CO"/>
          </a:p>
        </p:txBody>
      </p:sp>
    </p:spTree>
    <p:extLst>
      <p:ext uri="{BB962C8B-B14F-4D97-AF65-F5344CB8AC3E}">
        <p14:creationId xmlns:p14="http://schemas.microsoft.com/office/powerpoint/2010/main" val="2380527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20000"/>
          </a:bodyPr>
          <a:lstStyle/>
          <a:p>
            <a:r>
              <a:rPr lang="es-CO" dirty="0" smtClean="0"/>
              <a:t>Declaración</a:t>
            </a:r>
            <a:r>
              <a:rPr lang="es-CO" baseline="0" dirty="0" smtClean="0"/>
              <a:t> de las variables, definición. Presentar en que casos tienen asignados valores directamente y en que casos primero se declara y luego se le asigna valores. Declaración nombre y tipo. Definición nombre, tipo y valor </a:t>
            </a:r>
            <a:endParaRPr lang="es-CO" dirty="0" smtClean="0"/>
          </a:p>
          <a:p>
            <a:endParaRPr lang="es-CO" dirty="0" smtClean="0"/>
          </a:p>
          <a:p>
            <a:r>
              <a:rPr lang="es-CO" dirty="0" smtClean="0"/>
              <a:t>Variables locales características</a:t>
            </a:r>
          </a:p>
          <a:p>
            <a:r>
              <a:rPr lang="es-CO" dirty="0" smtClean="0"/>
              <a:t>En el interior de una función, una variable local no puede ser modificada por ninguna sentencia externa a la función.</a:t>
            </a:r>
          </a:p>
          <a:p>
            <a:r>
              <a:rPr lang="es-CO" dirty="0" smtClean="0"/>
              <a:t>2. Los nombres de las variables locales no han de ser Únicos. Dos, tres o más funciones pueden definir variables de nombre Interruptor: Cada variable es distinta y pertenece a la función en que está declarada.</a:t>
            </a:r>
          </a:p>
          <a:p>
            <a:r>
              <a:rPr lang="es-CO" dirty="0" smtClean="0"/>
              <a:t>3. Las variables locales de las funciones no existen en memoria hasta que se ejecuta la función. Esta propiedad permite ahorrar memoria, ya que permite que varias funciones compartan la misma memoria para sus variables locales</a:t>
            </a:r>
          </a:p>
          <a:p>
            <a:endParaRPr lang="es-CO" dirty="0" smtClean="0"/>
          </a:p>
          <a:p>
            <a:r>
              <a:rPr lang="es-CO" b="1" dirty="0" smtClean="0"/>
              <a:t>Variables globales: </a:t>
            </a:r>
            <a:r>
              <a:rPr lang="es-CO" b="0" dirty="0" smtClean="0"/>
              <a:t>Las variables globales son variables que se declaran fuera de la función y por defecto (omisión) son visibles a cualquier función, incluyendo </a:t>
            </a:r>
            <a:r>
              <a:rPr lang="es-CO" b="0" dirty="0" err="1" smtClean="0"/>
              <a:t>main</a:t>
            </a:r>
            <a:r>
              <a:rPr lang="es-CO" b="0" dirty="0" smtClean="0"/>
              <a:t> ( ). Todas las variables locales desaparecen cuando termina su bloque. Una variable global es visible desde el punto en que se define hasta el final del programa (archivo fuente)</a:t>
            </a:r>
          </a:p>
          <a:p>
            <a:endParaRPr lang="es-CO" dirty="0" smtClean="0"/>
          </a:p>
          <a:p>
            <a:r>
              <a:rPr lang="es-CO" dirty="0" smtClean="0"/>
              <a:t>Método</a:t>
            </a:r>
            <a:r>
              <a:rPr lang="es-CO" baseline="0" dirty="0" smtClean="0"/>
              <a:t> principal. Las funciones se crean para hacer con ellas una única tarea</a:t>
            </a:r>
          </a:p>
          <a:p>
            <a:endParaRPr lang="es-CO" baseline="0" dirty="0" smtClean="0"/>
          </a:p>
          <a:p>
            <a:r>
              <a:rPr lang="es-CO" dirty="0" smtClean="0"/>
              <a:t>Funciones</a:t>
            </a:r>
          </a:p>
          <a:p>
            <a:pPr marL="0" marR="0" indent="0" algn="l" defTabSz="914400" rtl="0" eaLnBrk="1" fontAlgn="auto" latinLnBrk="0" hangingPunct="1">
              <a:lnSpc>
                <a:spcPct val="100000"/>
              </a:lnSpc>
              <a:spcBef>
                <a:spcPts val="0"/>
              </a:spcBef>
              <a:spcAft>
                <a:spcPts val="0"/>
              </a:spcAft>
              <a:buClrTx/>
              <a:buSzTx/>
              <a:buFontTx/>
              <a:buNone/>
              <a:tabLst/>
              <a:defRPr/>
            </a:pPr>
            <a:r>
              <a:rPr lang="es-CO" baseline="0" dirty="0" smtClean="0"/>
              <a:t>Declaración de las funciones. Parte de las funciones. Declaración , cuerpo, retorno, fin</a:t>
            </a:r>
          </a:p>
          <a:p>
            <a:endParaRPr lang="es-CO" dirty="0" smtClean="0"/>
          </a:p>
          <a:p>
            <a:endParaRPr lang="es-CO" baseline="0" dirty="0" smtClean="0"/>
          </a:p>
          <a:p>
            <a:r>
              <a:rPr lang="es-CO" baseline="0" dirty="0" smtClean="0"/>
              <a:t>Orden de las funciones</a:t>
            </a:r>
          </a:p>
          <a:p>
            <a:r>
              <a:rPr lang="es-CO" dirty="0" smtClean="0"/>
              <a:t>Nombres</a:t>
            </a:r>
            <a:r>
              <a:rPr lang="es-CO" baseline="0" dirty="0" smtClean="0"/>
              <a:t> de funciones y variables que se relacionen con lo que hace cada función.</a:t>
            </a:r>
          </a:p>
          <a:p>
            <a:endParaRPr lang="es-CO" baseline="0" dirty="0" smtClean="0"/>
          </a:p>
          <a:p>
            <a:endParaRPr lang="es-CO" baseline="0" dirty="0" smtClean="0"/>
          </a:p>
          <a:p>
            <a:endParaRPr lang="es-CO" dirty="0"/>
          </a:p>
        </p:txBody>
      </p:sp>
      <p:sp>
        <p:nvSpPr>
          <p:cNvPr id="4" name="3 Marcador de número de diapositiva"/>
          <p:cNvSpPr>
            <a:spLocks noGrp="1"/>
          </p:cNvSpPr>
          <p:nvPr>
            <p:ph type="sldNum" sz="quarter" idx="10"/>
          </p:nvPr>
        </p:nvSpPr>
        <p:spPr/>
        <p:txBody>
          <a:bodyPr/>
          <a:lstStyle/>
          <a:p>
            <a:fld id="{E21E405C-8F13-4C14-8D34-C311A8C5D90E}" type="slidenum">
              <a:rPr lang="es-CO" smtClean="0"/>
              <a:pPr/>
              <a:t>7</a:t>
            </a:fld>
            <a:endParaRPr lang="es-CO"/>
          </a:p>
        </p:txBody>
      </p:sp>
    </p:spTree>
    <p:extLst>
      <p:ext uri="{BB962C8B-B14F-4D97-AF65-F5344CB8AC3E}">
        <p14:creationId xmlns:p14="http://schemas.microsoft.com/office/powerpoint/2010/main" val="2438039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20000"/>
          </a:bodyPr>
          <a:lstStyle/>
          <a:p>
            <a:r>
              <a:rPr lang="es-CO" dirty="0" smtClean="0"/>
              <a:t>Declaración</a:t>
            </a:r>
            <a:r>
              <a:rPr lang="es-CO" baseline="0" dirty="0" smtClean="0"/>
              <a:t> de las variables, definición. Presentar en que casos tienen asignados valores directamente y en que casos primero se declara y luego se le asigna valores. Declaración nombre y tipo. Definición nombre, tipo y valor </a:t>
            </a:r>
            <a:endParaRPr lang="es-CO" dirty="0" smtClean="0"/>
          </a:p>
          <a:p>
            <a:endParaRPr lang="es-CO" dirty="0" smtClean="0"/>
          </a:p>
          <a:p>
            <a:r>
              <a:rPr lang="es-CO" dirty="0" smtClean="0"/>
              <a:t>Variables locales características</a:t>
            </a:r>
          </a:p>
          <a:p>
            <a:r>
              <a:rPr lang="es-CO" dirty="0" smtClean="0"/>
              <a:t>En el interior de una función, una variable local no puede ser modificada por ninguna sentencia externa a la función.</a:t>
            </a:r>
          </a:p>
          <a:p>
            <a:r>
              <a:rPr lang="es-CO" dirty="0" smtClean="0"/>
              <a:t>2. Los nombres de las variables locales no han de ser Únicos. Dos, tres o más funciones pueden definir variables de nombre Interruptor: Cada variable es distinta y pertenece a la función en que está declarada.</a:t>
            </a:r>
          </a:p>
          <a:p>
            <a:r>
              <a:rPr lang="es-CO" dirty="0" smtClean="0"/>
              <a:t>3. Las variables locales de las funciones no existen en memoria hasta que se ejecuta la función. Esta propiedad permite ahorrar memoria, ya que permite que varias funciones compartan la misma memoria para sus variables locales</a:t>
            </a:r>
          </a:p>
          <a:p>
            <a:endParaRPr lang="es-CO" dirty="0" smtClean="0"/>
          </a:p>
          <a:p>
            <a:r>
              <a:rPr lang="es-CO" b="1" dirty="0" smtClean="0"/>
              <a:t>Variables globales: </a:t>
            </a:r>
            <a:r>
              <a:rPr lang="es-CO" b="0" dirty="0" smtClean="0"/>
              <a:t>Las variables globales son variables que se declaran fuera de la función y por defecto (omisión) son visibles a cualquier función, incluyendo </a:t>
            </a:r>
            <a:r>
              <a:rPr lang="es-CO" b="0" dirty="0" err="1" smtClean="0"/>
              <a:t>main</a:t>
            </a:r>
            <a:r>
              <a:rPr lang="es-CO" b="0" dirty="0" smtClean="0"/>
              <a:t> ( ). Todas las variables locales desaparecen cuando termina su bloque. Una variable global es visible desde el punto en que se define hasta el final del programa (archivo fuente)</a:t>
            </a:r>
          </a:p>
          <a:p>
            <a:endParaRPr lang="es-CO" dirty="0" smtClean="0"/>
          </a:p>
          <a:p>
            <a:r>
              <a:rPr lang="es-CO" dirty="0" smtClean="0"/>
              <a:t>Método</a:t>
            </a:r>
            <a:r>
              <a:rPr lang="es-CO" baseline="0" dirty="0" smtClean="0"/>
              <a:t> principal. Las funciones se crean para hacer con ellas una única tarea</a:t>
            </a:r>
          </a:p>
          <a:p>
            <a:endParaRPr lang="es-CO" baseline="0" dirty="0" smtClean="0"/>
          </a:p>
          <a:p>
            <a:r>
              <a:rPr lang="es-CO" dirty="0" smtClean="0"/>
              <a:t>Funciones</a:t>
            </a:r>
          </a:p>
          <a:p>
            <a:pPr marL="0" marR="0" indent="0" algn="l" defTabSz="914400" rtl="0" eaLnBrk="1" fontAlgn="auto" latinLnBrk="0" hangingPunct="1">
              <a:lnSpc>
                <a:spcPct val="100000"/>
              </a:lnSpc>
              <a:spcBef>
                <a:spcPts val="0"/>
              </a:spcBef>
              <a:spcAft>
                <a:spcPts val="0"/>
              </a:spcAft>
              <a:buClrTx/>
              <a:buSzTx/>
              <a:buFontTx/>
              <a:buNone/>
              <a:tabLst/>
              <a:defRPr/>
            </a:pPr>
            <a:r>
              <a:rPr lang="es-CO" baseline="0" dirty="0" smtClean="0"/>
              <a:t>Declaración de las funciones. Parte de las funciones. Declaración , cuerpo, retorno, fin</a:t>
            </a:r>
          </a:p>
          <a:p>
            <a:endParaRPr lang="es-CO" dirty="0" smtClean="0"/>
          </a:p>
          <a:p>
            <a:endParaRPr lang="es-CO" baseline="0" dirty="0" smtClean="0"/>
          </a:p>
          <a:p>
            <a:r>
              <a:rPr lang="es-CO" baseline="0" dirty="0" smtClean="0"/>
              <a:t>Orden de las funciones</a:t>
            </a:r>
          </a:p>
          <a:p>
            <a:r>
              <a:rPr lang="es-CO" dirty="0" smtClean="0"/>
              <a:t>Nombres</a:t>
            </a:r>
            <a:r>
              <a:rPr lang="es-CO" baseline="0" dirty="0" smtClean="0"/>
              <a:t> de funciones y variables que se relacionen con lo que hace cada función.</a:t>
            </a:r>
          </a:p>
          <a:p>
            <a:endParaRPr lang="es-CO" baseline="0" dirty="0" smtClean="0"/>
          </a:p>
          <a:p>
            <a:endParaRPr lang="es-CO" baseline="0" dirty="0" smtClean="0"/>
          </a:p>
          <a:p>
            <a:endParaRPr lang="es-CO" dirty="0"/>
          </a:p>
        </p:txBody>
      </p:sp>
      <p:sp>
        <p:nvSpPr>
          <p:cNvPr id="4" name="3 Marcador de número de diapositiva"/>
          <p:cNvSpPr>
            <a:spLocks noGrp="1"/>
          </p:cNvSpPr>
          <p:nvPr>
            <p:ph type="sldNum" sz="quarter" idx="10"/>
          </p:nvPr>
        </p:nvSpPr>
        <p:spPr/>
        <p:txBody>
          <a:bodyPr/>
          <a:lstStyle/>
          <a:p>
            <a:fld id="{E21E405C-8F13-4C14-8D34-C311A8C5D90E}" type="slidenum">
              <a:rPr lang="es-CO" smtClean="0"/>
              <a:pPr/>
              <a:t>8</a:t>
            </a:fld>
            <a:endParaRPr lang="es-CO"/>
          </a:p>
        </p:txBody>
      </p:sp>
    </p:spTree>
    <p:extLst>
      <p:ext uri="{BB962C8B-B14F-4D97-AF65-F5344CB8AC3E}">
        <p14:creationId xmlns:p14="http://schemas.microsoft.com/office/powerpoint/2010/main" val="862401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20000"/>
          </a:bodyPr>
          <a:lstStyle/>
          <a:p>
            <a:r>
              <a:rPr lang="es-CO" dirty="0" smtClean="0"/>
              <a:t>Declaración</a:t>
            </a:r>
            <a:r>
              <a:rPr lang="es-CO" baseline="0" dirty="0" smtClean="0"/>
              <a:t> de las variables, definición. Presentar en que casos tienen asignados valores directamente y en que casos primero se declara y luego se le asigna valores. Declaración nombre y tipo. Definición nombre, tipo y valor </a:t>
            </a:r>
            <a:endParaRPr lang="es-CO" dirty="0" smtClean="0"/>
          </a:p>
          <a:p>
            <a:endParaRPr lang="es-CO" dirty="0" smtClean="0"/>
          </a:p>
          <a:p>
            <a:r>
              <a:rPr lang="es-CO" dirty="0" smtClean="0"/>
              <a:t>Variables locales características</a:t>
            </a:r>
          </a:p>
          <a:p>
            <a:r>
              <a:rPr lang="es-CO" dirty="0" smtClean="0"/>
              <a:t>En el interior de una función, una variable local no puede ser modificada por ninguna sentencia externa a la función.</a:t>
            </a:r>
          </a:p>
          <a:p>
            <a:r>
              <a:rPr lang="es-CO" dirty="0" smtClean="0"/>
              <a:t>2. Los nombres de las variables locales no han de ser Únicos. Dos, tres o más funciones pueden definir variables de nombre Interruptor: Cada variable es distinta y pertenece a la función en que está declarada.</a:t>
            </a:r>
          </a:p>
          <a:p>
            <a:r>
              <a:rPr lang="es-CO" dirty="0" smtClean="0"/>
              <a:t>3. Las variables locales de las funciones no existen en memoria hasta que se ejecuta la función. Esta propiedad permite ahorrar memoria, ya que permite que varias funciones compartan la misma memoria para sus variables locales</a:t>
            </a:r>
          </a:p>
          <a:p>
            <a:endParaRPr lang="es-CO" dirty="0" smtClean="0"/>
          </a:p>
          <a:p>
            <a:r>
              <a:rPr lang="es-CO" b="1" dirty="0" smtClean="0"/>
              <a:t>Variables globales: </a:t>
            </a:r>
            <a:r>
              <a:rPr lang="es-CO" b="0" dirty="0" smtClean="0"/>
              <a:t>Las variables globales son variables que se declaran fuera de la función y por defecto (omisión) son visibles a cualquier función, incluyendo </a:t>
            </a:r>
            <a:r>
              <a:rPr lang="es-CO" b="0" dirty="0" err="1" smtClean="0"/>
              <a:t>main</a:t>
            </a:r>
            <a:r>
              <a:rPr lang="es-CO" b="0" dirty="0" smtClean="0"/>
              <a:t> ( ). Todas las variables locales desaparecen cuando termina su bloque. Una variable global es visible desde el punto en que se define hasta el final del programa (archivo fuente)</a:t>
            </a:r>
          </a:p>
          <a:p>
            <a:endParaRPr lang="es-CO" dirty="0" smtClean="0"/>
          </a:p>
          <a:p>
            <a:r>
              <a:rPr lang="es-CO" dirty="0" smtClean="0"/>
              <a:t>Método</a:t>
            </a:r>
            <a:r>
              <a:rPr lang="es-CO" baseline="0" dirty="0" smtClean="0"/>
              <a:t> principal. Las funciones se crean para hacer con ellas una única tarea</a:t>
            </a:r>
          </a:p>
          <a:p>
            <a:endParaRPr lang="es-CO" baseline="0" dirty="0" smtClean="0"/>
          </a:p>
          <a:p>
            <a:r>
              <a:rPr lang="es-CO" dirty="0" smtClean="0"/>
              <a:t>Funciones</a:t>
            </a:r>
          </a:p>
          <a:p>
            <a:pPr marL="0" marR="0" indent="0" algn="l" defTabSz="914400" rtl="0" eaLnBrk="1" fontAlgn="auto" latinLnBrk="0" hangingPunct="1">
              <a:lnSpc>
                <a:spcPct val="100000"/>
              </a:lnSpc>
              <a:spcBef>
                <a:spcPts val="0"/>
              </a:spcBef>
              <a:spcAft>
                <a:spcPts val="0"/>
              </a:spcAft>
              <a:buClrTx/>
              <a:buSzTx/>
              <a:buFontTx/>
              <a:buNone/>
              <a:tabLst/>
              <a:defRPr/>
            </a:pPr>
            <a:r>
              <a:rPr lang="es-CO" baseline="0" dirty="0" smtClean="0"/>
              <a:t>Declaración de las funciones. Parte de las funciones. Declaración , cuerpo, retorno, fin</a:t>
            </a:r>
          </a:p>
          <a:p>
            <a:endParaRPr lang="es-CO" dirty="0" smtClean="0"/>
          </a:p>
          <a:p>
            <a:endParaRPr lang="es-CO" baseline="0" dirty="0" smtClean="0"/>
          </a:p>
          <a:p>
            <a:r>
              <a:rPr lang="es-CO" baseline="0" dirty="0" smtClean="0"/>
              <a:t>Orden de las funciones</a:t>
            </a:r>
          </a:p>
          <a:p>
            <a:r>
              <a:rPr lang="es-CO" dirty="0" smtClean="0"/>
              <a:t>Nombres</a:t>
            </a:r>
            <a:r>
              <a:rPr lang="es-CO" baseline="0" dirty="0" smtClean="0"/>
              <a:t> de funciones y variables que se relacionen con lo que hace cada función.</a:t>
            </a:r>
          </a:p>
          <a:p>
            <a:endParaRPr lang="es-CO" baseline="0" dirty="0" smtClean="0"/>
          </a:p>
          <a:p>
            <a:endParaRPr lang="es-CO" baseline="0" dirty="0" smtClean="0"/>
          </a:p>
          <a:p>
            <a:endParaRPr lang="es-CO" dirty="0"/>
          </a:p>
        </p:txBody>
      </p:sp>
      <p:sp>
        <p:nvSpPr>
          <p:cNvPr id="4" name="3 Marcador de número de diapositiva"/>
          <p:cNvSpPr>
            <a:spLocks noGrp="1"/>
          </p:cNvSpPr>
          <p:nvPr>
            <p:ph type="sldNum" sz="quarter" idx="10"/>
          </p:nvPr>
        </p:nvSpPr>
        <p:spPr/>
        <p:txBody>
          <a:bodyPr/>
          <a:lstStyle/>
          <a:p>
            <a:fld id="{E21E405C-8F13-4C14-8D34-C311A8C5D90E}" type="slidenum">
              <a:rPr lang="es-CO" smtClean="0"/>
              <a:pPr/>
              <a:t>9</a:t>
            </a:fld>
            <a:endParaRPr lang="es-CO"/>
          </a:p>
        </p:txBody>
      </p:sp>
    </p:spTree>
    <p:extLst>
      <p:ext uri="{BB962C8B-B14F-4D97-AF65-F5344CB8AC3E}">
        <p14:creationId xmlns:p14="http://schemas.microsoft.com/office/powerpoint/2010/main" val="1400489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20000"/>
          </a:bodyPr>
          <a:lstStyle/>
          <a:p>
            <a:r>
              <a:rPr lang="es-CO" dirty="0" smtClean="0"/>
              <a:t>Declaración</a:t>
            </a:r>
            <a:r>
              <a:rPr lang="es-CO" baseline="0" dirty="0" smtClean="0"/>
              <a:t> de las variables, definición. Presentar en que casos tienen asignados valores directamente y en que casos primero se declara y luego se le asigna valores. Declaración nombre y tipo. Definición nombre, tipo y valor </a:t>
            </a:r>
            <a:endParaRPr lang="es-CO" dirty="0" smtClean="0"/>
          </a:p>
          <a:p>
            <a:endParaRPr lang="es-CO" dirty="0" smtClean="0"/>
          </a:p>
          <a:p>
            <a:r>
              <a:rPr lang="es-CO" dirty="0" smtClean="0"/>
              <a:t>Variables locales características</a:t>
            </a:r>
          </a:p>
          <a:p>
            <a:r>
              <a:rPr lang="es-CO" dirty="0" smtClean="0"/>
              <a:t>En el interior de una función, una variable local no puede ser modificada por ninguna sentencia externa a la función.</a:t>
            </a:r>
          </a:p>
          <a:p>
            <a:r>
              <a:rPr lang="es-CO" dirty="0" smtClean="0"/>
              <a:t>2. Los nombres de las variables locales no han de ser Únicos. Dos, tres o más funciones pueden definir variables de nombre Interruptor: Cada variable es distinta y pertenece a la función en que está declarada.</a:t>
            </a:r>
          </a:p>
          <a:p>
            <a:r>
              <a:rPr lang="es-CO" dirty="0" smtClean="0"/>
              <a:t>3. Las variables locales de las funciones no existen en memoria hasta que se ejecuta la función. Esta propiedad permite ahorrar memoria, ya que permite que varias funciones compartan la misma memoria para sus variables locales</a:t>
            </a:r>
          </a:p>
          <a:p>
            <a:endParaRPr lang="es-CO" dirty="0" smtClean="0"/>
          </a:p>
          <a:p>
            <a:r>
              <a:rPr lang="es-CO" b="1" dirty="0" smtClean="0"/>
              <a:t>Variables globales: </a:t>
            </a:r>
            <a:r>
              <a:rPr lang="es-CO" b="0" dirty="0" smtClean="0"/>
              <a:t>Las variables globales son variables que se declaran fuera de la función y por defecto (omisión) son visibles a cualquier función, incluyendo </a:t>
            </a:r>
            <a:r>
              <a:rPr lang="es-CO" b="0" dirty="0" err="1" smtClean="0"/>
              <a:t>main</a:t>
            </a:r>
            <a:r>
              <a:rPr lang="es-CO" b="0" dirty="0" smtClean="0"/>
              <a:t> ( ). Todas las variables locales desaparecen cuando termina su bloque. Una variable global es visible desde el punto en que se define hasta el final del programa (archivo fuente)</a:t>
            </a:r>
          </a:p>
          <a:p>
            <a:endParaRPr lang="es-CO" dirty="0" smtClean="0"/>
          </a:p>
          <a:p>
            <a:r>
              <a:rPr lang="es-CO" dirty="0" smtClean="0"/>
              <a:t>Método</a:t>
            </a:r>
            <a:r>
              <a:rPr lang="es-CO" baseline="0" dirty="0" smtClean="0"/>
              <a:t> principal. Las funciones se crean para hacer con ellas una única tarea</a:t>
            </a:r>
          </a:p>
          <a:p>
            <a:endParaRPr lang="es-CO" baseline="0" dirty="0" smtClean="0"/>
          </a:p>
          <a:p>
            <a:r>
              <a:rPr lang="es-CO" dirty="0" smtClean="0"/>
              <a:t>Funciones</a:t>
            </a:r>
          </a:p>
          <a:p>
            <a:pPr marL="0" marR="0" indent="0" algn="l" defTabSz="914400" rtl="0" eaLnBrk="1" fontAlgn="auto" latinLnBrk="0" hangingPunct="1">
              <a:lnSpc>
                <a:spcPct val="100000"/>
              </a:lnSpc>
              <a:spcBef>
                <a:spcPts val="0"/>
              </a:spcBef>
              <a:spcAft>
                <a:spcPts val="0"/>
              </a:spcAft>
              <a:buClrTx/>
              <a:buSzTx/>
              <a:buFontTx/>
              <a:buNone/>
              <a:tabLst/>
              <a:defRPr/>
            </a:pPr>
            <a:r>
              <a:rPr lang="es-CO" baseline="0" dirty="0" smtClean="0"/>
              <a:t>Declaración de las funciones. Parte de las funciones. Declaración , cuerpo, retorno, fin</a:t>
            </a:r>
          </a:p>
          <a:p>
            <a:endParaRPr lang="es-CO" dirty="0" smtClean="0"/>
          </a:p>
          <a:p>
            <a:endParaRPr lang="es-CO" baseline="0" dirty="0" smtClean="0"/>
          </a:p>
          <a:p>
            <a:r>
              <a:rPr lang="es-CO" baseline="0" dirty="0" smtClean="0"/>
              <a:t>Orden de las funciones</a:t>
            </a:r>
          </a:p>
          <a:p>
            <a:r>
              <a:rPr lang="es-CO" dirty="0" smtClean="0"/>
              <a:t>Nombres</a:t>
            </a:r>
            <a:r>
              <a:rPr lang="es-CO" baseline="0" dirty="0" smtClean="0"/>
              <a:t> de funciones y variables que se relacionen con lo que hace cada función.</a:t>
            </a:r>
          </a:p>
          <a:p>
            <a:endParaRPr lang="es-CO" baseline="0" dirty="0" smtClean="0"/>
          </a:p>
          <a:p>
            <a:endParaRPr lang="es-CO" baseline="0" dirty="0" smtClean="0"/>
          </a:p>
          <a:p>
            <a:endParaRPr lang="es-CO" dirty="0"/>
          </a:p>
        </p:txBody>
      </p:sp>
      <p:sp>
        <p:nvSpPr>
          <p:cNvPr id="4" name="3 Marcador de número de diapositiva"/>
          <p:cNvSpPr>
            <a:spLocks noGrp="1"/>
          </p:cNvSpPr>
          <p:nvPr>
            <p:ph type="sldNum" sz="quarter" idx="10"/>
          </p:nvPr>
        </p:nvSpPr>
        <p:spPr/>
        <p:txBody>
          <a:bodyPr/>
          <a:lstStyle/>
          <a:p>
            <a:fld id="{E21E405C-8F13-4C14-8D34-C311A8C5D90E}" type="slidenum">
              <a:rPr lang="es-CO" smtClean="0"/>
              <a:pPr/>
              <a:t>10</a:t>
            </a:fld>
            <a:endParaRPr lang="es-CO"/>
          </a:p>
        </p:txBody>
      </p:sp>
    </p:spTree>
    <p:extLst>
      <p:ext uri="{BB962C8B-B14F-4D97-AF65-F5344CB8AC3E}">
        <p14:creationId xmlns:p14="http://schemas.microsoft.com/office/powerpoint/2010/main" val="2723473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dirty="0" err="1" smtClean="0"/>
              <a:t>Como.Programar.en.C</a:t>
            </a:r>
            <a:r>
              <a:rPr lang="es-CO" dirty="0" smtClean="0"/>
              <a:t>++.WWW.FREELIBROS.COM.pdf. (</a:t>
            </a:r>
            <a:r>
              <a:rPr lang="es-CO" dirty="0" err="1" smtClean="0"/>
              <a:t>n.d.</a:t>
            </a:r>
            <a:r>
              <a:rPr lang="es-CO" dirty="0" smtClean="0"/>
              <a:t>).</a:t>
            </a:r>
          </a:p>
          <a:p>
            <a:r>
              <a:rPr lang="es-CO" dirty="0" smtClean="0"/>
              <a:t>estructuras de control:</a:t>
            </a:r>
          </a:p>
          <a:p>
            <a:r>
              <a:rPr lang="es-CO" dirty="0" smtClean="0"/>
              <a:t>estructura de secuencia </a:t>
            </a:r>
          </a:p>
          <a:p>
            <a:r>
              <a:rPr lang="es-CO" dirty="0" smtClean="0"/>
              <a:t>estructura de selección</a:t>
            </a:r>
          </a:p>
          <a:p>
            <a:r>
              <a:rPr lang="es-CO" dirty="0" smtClean="0"/>
              <a:t>estructura de repetición</a:t>
            </a:r>
          </a:p>
          <a:p>
            <a:r>
              <a:rPr lang="es-CO" dirty="0" smtClean="0"/>
              <a:t/>
            </a:r>
            <a:br>
              <a:rPr lang="es-CO" dirty="0" smtClean="0"/>
            </a:br>
            <a:endParaRPr lang="es-CO" dirty="0" smtClean="0"/>
          </a:p>
          <a:p>
            <a:r>
              <a:rPr lang="es-CO" dirty="0" smtClean="0"/>
              <a:t>La estructura de secuencia existe por defecto en c </a:t>
            </a:r>
            <a:r>
              <a:rPr lang="es-CO" dirty="0" err="1" smtClean="0"/>
              <a:t>pq</a:t>
            </a:r>
            <a:r>
              <a:rPr lang="es-CO" dirty="0" smtClean="0"/>
              <a:t> las cosas se ejecutan en orden</a:t>
            </a:r>
          </a:p>
          <a:p>
            <a:r>
              <a:rPr lang="es-CO" dirty="0" smtClean="0"/>
              <a:t/>
            </a:r>
            <a:br>
              <a:rPr lang="es-CO" dirty="0" smtClean="0"/>
            </a:br>
            <a:endParaRPr lang="es-CO" dirty="0" smtClean="0"/>
          </a:p>
          <a:p>
            <a:r>
              <a:rPr lang="es-CO" dirty="0" smtClean="0"/>
              <a:t>Estructura de selección ( tres tipos=</a:t>
            </a:r>
          </a:p>
          <a:p>
            <a:r>
              <a:rPr lang="es-CO" dirty="0" err="1" smtClean="0"/>
              <a:t>If</a:t>
            </a:r>
            <a:r>
              <a:rPr lang="es-CO" dirty="0" smtClean="0"/>
              <a:t>: una sola selección</a:t>
            </a:r>
          </a:p>
          <a:p>
            <a:r>
              <a:rPr lang="es-CO" dirty="0" err="1" smtClean="0"/>
              <a:t>If</a:t>
            </a:r>
            <a:r>
              <a:rPr lang="es-CO" dirty="0" smtClean="0"/>
              <a:t> / </a:t>
            </a:r>
            <a:r>
              <a:rPr lang="es-CO" dirty="0" err="1" smtClean="0"/>
              <a:t>else</a:t>
            </a:r>
            <a:r>
              <a:rPr lang="es-CO" dirty="0" smtClean="0"/>
              <a:t>: </a:t>
            </a:r>
            <a:r>
              <a:rPr lang="es-CO" dirty="0" err="1" smtClean="0"/>
              <a:t>dobleselección</a:t>
            </a:r>
            <a:endParaRPr lang="es-CO" dirty="0" smtClean="0"/>
          </a:p>
          <a:p>
            <a:r>
              <a:rPr lang="es-CO" dirty="0" err="1" smtClean="0"/>
              <a:t>switch</a:t>
            </a:r>
            <a:r>
              <a:rPr lang="es-CO" dirty="0" smtClean="0"/>
              <a:t>: selección múltiple</a:t>
            </a:r>
          </a:p>
          <a:p>
            <a:r>
              <a:rPr lang="es-CO" dirty="0" smtClean="0"/>
              <a:t>Estructuras de repetición</a:t>
            </a:r>
          </a:p>
          <a:p>
            <a:r>
              <a:rPr lang="es-CO" dirty="0" err="1" smtClean="0"/>
              <a:t>While</a:t>
            </a:r>
            <a:endParaRPr lang="es-CO" dirty="0" smtClean="0"/>
          </a:p>
          <a:p>
            <a:r>
              <a:rPr lang="es-CO" dirty="0" smtClean="0"/>
              <a:t>do/</a:t>
            </a:r>
            <a:r>
              <a:rPr lang="es-CO" dirty="0" err="1" smtClean="0"/>
              <a:t>While</a:t>
            </a:r>
            <a:endParaRPr lang="es-CO" dirty="0" smtClean="0"/>
          </a:p>
          <a:p>
            <a:r>
              <a:rPr lang="es-CO" dirty="0" err="1" smtClean="0"/>
              <a:t>For</a:t>
            </a:r>
            <a:endParaRPr lang="es-CO" dirty="0" smtClean="0"/>
          </a:p>
          <a:p>
            <a:r>
              <a:rPr lang="es-CO" dirty="0" smtClean="0"/>
              <a:t/>
            </a:r>
            <a:br>
              <a:rPr lang="es-CO" dirty="0" smtClean="0"/>
            </a:br>
            <a:endParaRPr lang="es-CO" dirty="0" smtClean="0"/>
          </a:p>
          <a:p>
            <a:r>
              <a:rPr lang="es-CO" dirty="0" smtClean="0"/>
              <a:t>Estructura de selección con operador ternario: </a:t>
            </a:r>
            <a:r>
              <a:rPr lang="es-CO" dirty="0" err="1" smtClean="0"/>
              <a:t>condición?valor</a:t>
            </a:r>
            <a:r>
              <a:rPr lang="es-CO" dirty="0" smtClean="0"/>
              <a:t> </a:t>
            </a:r>
            <a:r>
              <a:rPr lang="es-CO" dirty="0" err="1" smtClean="0"/>
              <a:t>verdadero:valor</a:t>
            </a:r>
            <a:r>
              <a:rPr lang="es-CO" dirty="0" smtClean="0"/>
              <a:t> falso</a:t>
            </a:r>
          </a:p>
          <a:p>
            <a:r>
              <a:rPr lang="es-CO" dirty="0" smtClean="0"/>
              <a:t>Anidación de estructuras de control</a:t>
            </a:r>
          </a:p>
          <a:p>
            <a:r>
              <a:rPr lang="es-CO" dirty="0" err="1" smtClean="0"/>
              <a:t>if</a:t>
            </a:r>
            <a:endParaRPr lang="es-CO" dirty="0" smtClean="0"/>
          </a:p>
          <a:p>
            <a:r>
              <a:rPr lang="es-CO" dirty="0" err="1" smtClean="0"/>
              <a:t>if</a:t>
            </a:r>
            <a:r>
              <a:rPr lang="es-CO" dirty="0" smtClean="0"/>
              <a:t> </a:t>
            </a:r>
          </a:p>
          <a:p>
            <a:r>
              <a:rPr lang="es-CO" dirty="0" err="1" smtClean="0"/>
              <a:t>if</a:t>
            </a:r>
            <a:endParaRPr lang="es-CO" dirty="0" smtClean="0"/>
          </a:p>
          <a:p>
            <a:r>
              <a:rPr lang="es-CO" dirty="0" err="1" smtClean="0"/>
              <a:t>else</a:t>
            </a:r>
            <a:endParaRPr lang="es-CO" dirty="0" smtClean="0"/>
          </a:p>
          <a:p>
            <a:r>
              <a:rPr lang="es-CO" dirty="0" err="1" smtClean="0"/>
              <a:t>else</a:t>
            </a:r>
            <a:endParaRPr lang="es-CO" dirty="0" smtClean="0"/>
          </a:p>
          <a:p>
            <a:r>
              <a:rPr lang="es-CO" dirty="0" err="1" smtClean="0"/>
              <a:t>else</a:t>
            </a:r>
            <a:endParaRPr lang="es-CO" dirty="0"/>
          </a:p>
        </p:txBody>
      </p:sp>
      <p:sp>
        <p:nvSpPr>
          <p:cNvPr id="4" name="3 Marcador de número de diapositiva"/>
          <p:cNvSpPr>
            <a:spLocks noGrp="1"/>
          </p:cNvSpPr>
          <p:nvPr>
            <p:ph type="sldNum" sz="quarter" idx="10"/>
          </p:nvPr>
        </p:nvSpPr>
        <p:spPr/>
        <p:txBody>
          <a:bodyPr/>
          <a:lstStyle/>
          <a:p>
            <a:fld id="{E21E405C-8F13-4C14-8D34-C311A8C5D90E}" type="slidenum">
              <a:rPr lang="es-CO" smtClean="0"/>
              <a:pPr/>
              <a:t>24</a:t>
            </a:fld>
            <a:endParaRPr lang="es-CO"/>
          </a:p>
        </p:txBody>
      </p:sp>
    </p:spTree>
    <p:extLst>
      <p:ext uri="{BB962C8B-B14F-4D97-AF65-F5344CB8AC3E}">
        <p14:creationId xmlns:p14="http://schemas.microsoft.com/office/powerpoint/2010/main" val="26345165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Rectángulo"/>
          <p:cNvSpPr/>
          <p:nvPr userDrawn="1"/>
        </p:nvSpPr>
        <p:spPr>
          <a:xfrm>
            <a:off x="2520280" y="6237312"/>
            <a:ext cx="6660232" cy="692696"/>
          </a:xfrm>
          <a:prstGeom prst="rect">
            <a:avLst/>
          </a:prstGeom>
          <a:solidFill>
            <a:schemeClr val="bg1">
              <a:lumMod val="95000"/>
            </a:schemeClr>
          </a:solidFill>
          <a:ln>
            <a:noFill/>
          </a:ln>
          <a:effectLst>
            <a:outerShdw blurRad="40000" dist="20000" dir="5400000" rotWithShape="0">
              <a:srgbClr val="000000">
                <a:alpha val="38000"/>
              </a:srgbClr>
            </a:outerShdw>
            <a:softEdge rad="63500"/>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es-CO"/>
          </a:p>
        </p:txBody>
      </p:sp>
      <p:sp>
        <p:nvSpPr>
          <p:cNvPr id="8" name="7 Rectángulo"/>
          <p:cNvSpPr/>
          <p:nvPr userDrawn="1"/>
        </p:nvSpPr>
        <p:spPr>
          <a:xfrm>
            <a:off x="-29126" y="0"/>
            <a:ext cx="9144000" cy="692696"/>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s-CO" sz="3200" dirty="0">
              <a:solidFill>
                <a:schemeClr val="tx1">
                  <a:lumMod val="95000"/>
                  <a:lumOff val="5000"/>
                </a:schemeClr>
              </a:solidFill>
            </a:endParaRPr>
          </a:p>
        </p:txBody>
      </p:sp>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dirty="0"/>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5" name="4 Marcador de pie de página"/>
          <p:cNvSpPr>
            <a:spLocks noGrp="1"/>
          </p:cNvSpPr>
          <p:nvPr>
            <p:ph type="ftr" sz="quarter" idx="11"/>
          </p:nvPr>
        </p:nvSpPr>
        <p:spPr>
          <a:xfrm>
            <a:off x="2411760" y="6492875"/>
            <a:ext cx="4608512" cy="365125"/>
          </a:xfrm>
        </p:spPr>
        <p:txBody>
          <a:bodyPr/>
          <a:lstStyle>
            <a:lvl1pPr>
              <a:defRPr sz="1600" b="1">
                <a:solidFill>
                  <a:schemeClr val="tx1"/>
                </a:solidFill>
              </a:defRPr>
            </a:lvl1pPr>
          </a:lstStyle>
          <a:p>
            <a:endParaRPr lang="es-CO" dirty="0"/>
          </a:p>
        </p:txBody>
      </p:sp>
      <p:sp>
        <p:nvSpPr>
          <p:cNvPr id="6"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‹Nº›</a:t>
            </a:fld>
            <a:endParaRPr lang="es-CO"/>
          </a:p>
        </p:txBody>
      </p:sp>
      <p:pic>
        <p:nvPicPr>
          <p:cNvPr id="7" name="Picture 2" descr="http://quantil.com.co/site/media/images/javeriana.gif"/>
          <p:cNvPicPr>
            <a:picLocks noChangeAspect="1" noChangeArrowheads="1"/>
          </p:cNvPicPr>
          <p:nvPr userDrawn="1"/>
        </p:nvPicPr>
        <p:blipFill>
          <a:blip r:embed="rId2" cstate="print"/>
          <a:srcRect/>
          <a:stretch>
            <a:fillRect/>
          </a:stretch>
        </p:blipFill>
        <p:spPr bwMode="auto">
          <a:xfrm>
            <a:off x="0" y="6093296"/>
            <a:ext cx="2483768" cy="764704"/>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DCEF22F2-EA04-4B03-8A20-CFDE6BC87E1C}" type="datetimeFigureOut">
              <a:rPr lang="es-CO" smtClean="0"/>
              <a:pPr/>
              <a:t>02/02/2015</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2235B30C-86F8-49BD-820E-4721741473E2}" type="slidenum">
              <a:rPr lang="es-CO" smtClean="0"/>
              <a:pPr/>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DCEF22F2-EA04-4B03-8A20-CFDE6BC87E1C}" type="datetimeFigureOut">
              <a:rPr lang="es-CO" smtClean="0"/>
              <a:pPr/>
              <a:t>02/02/2015</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2235B30C-86F8-49BD-820E-4721741473E2}" type="slidenum">
              <a:rPr lang="es-CO" smtClean="0"/>
              <a:pPr/>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7 Rectángulo"/>
          <p:cNvSpPr/>
          <p:nvPr userDrawn="1"/>
        </p:nvSpPr>
        <p:spPr>
          <a:xfrm>
            <a:off x="2520280" y="6237312"/>
            <a:ext cx="6660232" cy="692696"/>
          </a:xfrm>
          <a:prstGeom prst="rect">
            <a:avLst/>
          </a:prstGeom>
          <a:solidFill>
            <a:schemeClr val="bg1">
              <a:lumMod val="95000"/>
            </a:schemeClr>
          </a:solidFill>
          <a:ln>
            <a:noFill/>
          </a:ln>
          <a:effectLst>
            <a:outerShdw blurRad="40000" dist="20000" dir="5400000" rotWithShape="0">
              <a:srgbClr val="000000">
                <a:alpha val="38000"/>
              </a:srgbClr>
            </a:outerShdw>
            <a:softEdge rad="63500"/>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es-CO"/>
          </a:p>
        </p:txBody>
      </p:sp>
      <p:sp>
        <p:nvSpPr>
          <p:cNvPr id="3" name="2 Marcador de contenido"/>
          <p:cNvSpPr>
            <a:spLocks noGrp="1"/>
          </p:cNvSpPr>
          <p:nvPr>
            <p:ph idx="1"/>
          </p:nvPr>
        </p:nvSpPr>
        <p:spPr>
          <a:xfrm>
            <a:off x="457200" y="908720"/>
            <a:ext cx="8229600" cy="521744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dirty="0"/>
          </a:p>
        </p:txBody>
      </p:sp>
      <p:sp>
        <p:nvSpPr>
          <p:cNvPr id="4" name="3 Marcador de fecha"/>
          <p:cNvSpPr>
            <a:spLocks noGrp="1"/>
          </p:cNvSpPr>
          <p:nvPr>
            <p:ph type="dt" sz="half" idx="10"/>
          </p:nvPr>
        </p:nvSpPr>
        <p:spPr/>
        <p:txBody>
          <a:bodyPr/>
          <a:lstStyle/>
          <a:p>
            <a:fld id="{DCEF22F2-EA04-4B03-8A20-CFDE6BC87E1C}" type="datetimeFigureOut">
              <a:rPr lang="es-CO" smtClean="0"/>
              <a:pPr/>
              <a:t>02/02/2015</a:t>
            </a:fld>
            <a:endParaRPr lang="es-CO"/>
          </a:p>
        </p:txBody>
      </p:sp>
      <p:pic>
        <p:nvPicPr>
          <p:cNvPr id="9" name="Picture 2" descr="http://quantil.com.co/site/media/images/javeriana.gif"/>
          <p:cNvPicPr>
            <a:picLocks noChangeAspect="1" noChangeArrowheads="1"/>
          </p:cNvPicPr>
          <p:nvPr userDrawn="1"/>
        </p:nvPicPr>
        <p:blipFill>
          <a:blip r:embed="rId2" cstate="print"/>
          <a:srcRect/>
          <a:stretch>
            <a:fillRect/>
          </a:stretch>
        </p:blipFill>
        <p:spPr bwMode="auto">
          <a:xfrm>
            <a:off x="0" y="6093296"/>
            <a:ext cx="2483768" cy="764704"/>
          </a:xfrm>
          <a:prstGeom prst="rect">
            <a:avLst/>
          </a:prstGeom>
          <a:noFill/>
        </p:spPr>
      </p:pic>
      <p:sp>
        <p:nvSpPr>
          <p:cNvPr id="10" name="4 Marcador de pie de página"/>
          <p:cNvSpPr>
            <a:spLocks noGrp="1"/>
          </p:cNvSpPr>
          <p:nvPr>
            <p:ph type="ftr" sz="quarter" idx="11"/>
          </p:nvPr>
        </p:nvSpPr>
        <p:spPr>
          <a:xfrm>
            <a:off x="2411760" y="6492875"/>
            <a:ext cx="4608512" cy="365125"/>
          </a:xfrm>
        </p:spPr>
        <p:txBody>
          <a:bodyPr/>
          <a:lstStyle>
            <a:lvl1pPr>
              <a:defRPr sz="1600" b="1">
                <a:solidFill>
                  <a:schemeClr val="tx1"/>
                </a:solidFill>
              </a:defRPr>
            </a:lvl1pPr>
          </a:lstStyle>
          <a:p>
            <a:endParaRPr lang="es-CO" dirty="0"/>
          </a:p>
        </p:txBody>
      </p:sp>
      <p:sp>
        <p:nvSpPr>
          <p:cNvPr id="11"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‹Nº›</a:t>
            </a:fld>
            <a:endParaRPr lang="es-CO"/>
          </a:p>
        </p:txBody>
      </p:sp>
      <p:sp>
        <p:nvSpPr>
          <p:cNvPr id="2" name="1 Título"/>
          <p:cNvSpPr>
            <a:spLocks noGrp="1"/>
          </p:cNvSpPr>
          <p:nvPr>
            <p:ph type="title" hasCustomPrompt="1"/>
          </p:nvPr>
        </p:nvSpPr>
        <p:spPr>
          <a:xfrm>
            <a:off x="-5680" y="-11324"/>
            <a:ext cx="9144000" cy="796950"/>
          </a:xfrm>
        </p:spPr>
        <p:style>
          <a:lnRef idx="1">
            <a:schemeClr val="accent5"/>
          </a:lnRef>
          <a:fillRef idx="3">
            <a:schemeClr val="accent5"/>
          </a:fillRef>
          <a:effectRef idx="2">
            <a:schemeClr val="accent5"/>
          </a:effectRef>
          <a:fontRef idx="none"/>
        </p:style>
        <p:txBody>
          <a:bodyPr>
            <a:noAutofit/>
          </a:bodyPr>
          <a:lstStyle>
            <a:lvl1pPr>
              <a:defRPr sz="2800" b="1">
                <a:solidFill>
                  <a:schemeClr val="bg1"/>
                </a:solidFill>
              </a:defRPr>
            </a:lvl1pPr>
          </a:lstStyle>
          <a:p>
            <a:r>
              <a:rPr lang="es-ES" dirty="0" smtClean="0"/>
              <a:t>de título del </a:t>
            </a:r>
            <a:r>
              <a:rPr lang="es-ES" dirty="0" err="1" smtClean="0"/>
              <a:t>patrónHaga</a:t>
            </a:r>
            <a:r>
              <a:rPr lang="es-ES" dirty="0" smtClean="0"/>
              <a:t> clic para modificar el estilo </a:t>
            </a:r>
            <a:endParaRPr lang="es-CO"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DCEF22F2-EA04-4B03-8A20-CFDE6BC87E1C}" type="datetimeFigureOut">
              <a:rPr lang="es-CO" smtClean="0"/>
              <a:pPr/>
              <a:t>02/02/2015</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2235B30C-86F8-49BD-820E-4721741473E2}" type="slidenum">
              <a:rPr lang="es-CO" smtClean="0"/>
              <a:pPr/>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DCEF22F2-EA04-4B03-8A20-CFDE6BC87E1C}" type="datetimeFigureOut">
              <a:rPr lang="es-CO" smtClean="0"/>
              <a:pPr/>
              <a:t>02/02/2015</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2235B30C-86F8-49BD-820E-4721741473E2}" type="slidenum">
              <a:rPr lang="es-CO" smtClean="0"/>
              <a:pPr/>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DCEF22F2-EA04-4B03-8A20-CFDE6BC87E1C}" type="datetimeFigureOut">
              <a:rPr lang="es-CO" smtClean="0"/>
              <a:pPr/>
              <a:t>02/02/2015</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2235B30C-86F8-49BD-820E-4721741473E2}" type="slidenum">
              <a:rPr lang="es-CO" smtClean="0"/>
              <a:pPr/>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DCEF22F2-EA04-4B03-8A20-CFDE6BC87E1C}" type="datetimeFigureOut">
              <a:rPr lang="es-CO" smtClean="0"/>
              <a:pPr/>
              <a:t>02/02/2015</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2235B30C-86F8-49BD-820E-4721741473E2}" type="slidenum">
              <a:rPr lang="es-CO" smtClean="0"/>
              <a:pPr/>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CEF22F2-EA04-4B03-8A20-CFDE6BC87E1C}" type="datetimeFigureOut">
              <a:rPr lang="es-CO" smtClean="0"/>
              <a:pPr/>
              <a:t>02/02/2015</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2235B30C-86F8-49BD-820E-4721741473E2}" type="slidenum">
              <a:rPr lang="es-CO" smtClean="0"/>
              <a:pPr/>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DCEF22F2-EA04-4B03-8A20-CFDE6BC87E1C}" type="datetimeFigureOut">
              <a:rPr lang="es-CO" smtClean="0"/>
              <a:pPr/>
              <a:t>02/02/2015</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2235B30C-86F8-49BD-820E-4721741473E2}" type="slidenum">
              <a:rPr lang="es-CO" smtClean="0"/>
              <a:pPr/>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DCEF22F2-EA04-4B03-8A20-CFDE6BC87E1C}" type="datetimeFigureOut">
              <a:rPr lang="es-CO" smtClean="0"/>
              <a:pPr/>
              <a:t>02/02/2015</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2235B30C-86F8-49BD-820E-4721741473E2}" type="slidenum">
              <a:rPr lang="es-CO" smtClean="0"/>
              <a:pPr/>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EF22F2-EA04-4B03-8A20-CFDE6BC87E1C}" type="datetimeFigureOut">
              <a:rPr lang="es-CO" smtClean="0"/>
              <a:pPr/>
              <a:t>02/02/2015</a:t>
            </a:fld>
            <a:endParaRPr lang="es-C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5B30C-86F8-49BD-820E-4721741473E2}" type="slidenum">
              <a:rPr lang="es-CO" smtClean="0"/>
              <a:pPr/>
              <a:t>‹Nº›</a:t>
            </a:fld>
            <a:endParaRPr lang="es-C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700808"/>
            <a:ext cx="7772400" cy="1470025"/>
          </a:xfrm>
        </p:spPr>
        <p:txBody>
          <a:bodyPr/>
          <a:lstStyle/>
          <a:p>
            <a:r>
              <a:rPr lang="es-CO" b="1" dirty="0" smtClean="0"/>
              <a:t>Laboratorio de programación</a:t>
            </a:r>
            <a:endParaRPr lang="es-CO" b="1" dirty="0"/>
          </a:p>
        </p:txBody>
      </p:sp>
      <p:sp>
        <p:nvSpPr>
          <p:cNvPr id="3" name="2 Subtítulo"/>
          <p:cNvSpPr>
            <a:spLocks noGrp="1"/>
          </p:cNvSpPr>
          <p:nvPr>
            <p:ph type="subTitle" idx="1"/>
          </p:nvPr>
        </p:nvSpPr>
        <p:spPr>
          <a:xfrm>
            <a:off x="1403648" y="3429000"/>
            <a:ext cx="6400800" cy="648072"/>
          </a:xfrm>
        </p:spPr>
        <p:txBody>
          <a:bodyPr/>
          <a:lstStyle/>
          <a:p>
            <a:r>
              <a:rPr lang="es-CO" dirty="0" smtClean="0"/>
              <a:t>Luisa Fernanda Rincón Pérez</a:t>
            </a:r>
          </a:p>
        </p:txBody>
      </p:sp>
      <p:sp>
        <p:nvSpPr>
          <p:cNvPr id="4" name="2 Subtítulo"/>
          <p:cNvSpPr txBox="1">
            <a:spLocks/>
          </p:cNvSpPr>
          <p:nvPr/>
        </p:nvSpPr>
        <p:spPr>
          <a:xfrm>
            <a:off x="1475656" y="4221088"/>
            <a:ext cx="6400800" cy="648072"/>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3200" b="0" i="0" u="none" strike="noStrike" kern="1200" cap="none" spc="0" normalizeH="0" baseline="0" noProof="0" dirty="0" smtClean="0">
                <a:ln>
                  <a:noFill/>
                </a:ln>
                <a:solidFill>
                  <a:schemeClr val="tx1">
                    <a:tint val="75000"/>
                  </a:schemeClr>
                </a:solidFill>
                <a:effectLst/>
                <a:uLnTx/>
                <a:uFillTx/>
                <a:latin typeface="+mn-lt"/>
                <a:ea typeface="+mn-ea"/>
                <a:cs typeface="+mn-cs"/>
              </a:rPr>
              <a:t>2015-1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CO" smtClean="0"/>
              <a:t>Laboratorio de programación</a:t>
            </a:r>
            <a:endParaRPr lang="es-CO" dirty="0"/>
          </a:p>
        </p:txBody>
      </p:sp>
      <p:sp>
        <p:nvSpPr>
          <p:cNvPr id="5" name="4 Marcador de número de diapositiva"/>
          <p:cNvSpPr>
            <a:spLocks noGrp="1"/>
          </p:cNvSpPr>
          <p:nvPr>
            <p:ph type="sldNum" sz="quarter" idx="12"/>
          </p:nvPr>
        </p:nvSpPr>
        <p:spPr/>
        <p:txBody>
          <a:bodyPr/>
          <a:lstStyle/>
          <a:p>
            <a:fld id="{2235B30C-86F8-49BD-820E-4721741473E2}" type="slidenum">
              <a:rPr lang="es-CO" smtClean="0"/>
              <a:pPr/>
              <a:t>10</a:t>
            </a:fld>
            <a:endParaRPr lang="es-CO"/>
          </a:p>
        </p:txBody>
      </p:sp>
      <p:pic>
        <p:nvPicPr>
          <p:cNvPr id="1026" name="Picture 2"/>
          <p:cNvPicPr>
            <a:picLocks noChangeAspect="1" noChangeArrowheads="1"/>
          </p:cNvPicPr>
          <p:nvPr/>
        </p:nvPicPr>
        <p:blipFill>
          <a:blip r:embed="rId3" cstate="print"/>
          <a:srcRect r="35261" b="7295"/>
          <a:stretch>
            <a:fillRect/>
          </a:stretch>
        </p:blipFill>
        <p:spPr bwMode="auto">
          <a:xfrm>
            <a:off x="1331640" y="0"/>
            <a:ext cx="7488832" cy="6777628"/>
          </a:xfrm>
          <a:prstGeom prst="rect">
            <a:avLst/>
          </a:prstGeom>
          <a:noFill/>
          <a:ln w="9525">
            <a:noFill/>
            <a:miter lim="800000"/>
            <a:headEnd/>
            <a:tailEnd/>
          </a:ln>
        </p:spPr>
      </p:pic>
      <p:sp>
        <p:nvSpPr>
          <p:cNvPr id="6" name="1 Título"/>
          <p:cNvSpPr>
            <a:spLocks noGrp="1"/>
          </p:cNvSpPr>
          <p:nvPr>
            <p:ph type="title"/>
          </p:nvPr>
        </p:nvSpPr>
        <p:spPr>
          <a:xfrm>
            <a:off x="467544" y="216024"/>
            <a:ext cx="864096" cy="6021288"/>
          </a:xfrm>
        </p:spPr>
        <p:style>
          <a:lnRef idx="1">
            <a:schemeClr val="accent5"/>
          </a:lnRef>
          <a:fillRef idx="2">
            <a:schemeClr val="accent5"/>
          </a:fillRef>
          <a:effectRef idx="1">
            <a:schemeClr val="accent5"/>
          </a:effectRef>
          <a:fontRef idx="minor">
            <a:schemeClr val="dk1"/>
          </a:fontRef>
        </p:style>
        <p:txBody>
          <a:bodyPr vert="vert270"/>
          <a:lstStyle/>
          <a:p>
            <a:r>
              <a:rPr lang="es-CO" dirty="0" smtClean="0"/>
              <a:t>Programa en C: ejemplo 2</a:t>
            </a:r>
            <a:endParaRPr lang="es-CO" dirty="0"/>
          </a:p>
        </p:txBody>
      </p:sp>
      <p:sp>
        <p:nvSpPr>
          <p:cNvPr id="8" name="7 Rectángulo"/>
          <p:cNvSpPr/>
          <p:nvPr/>
        </p:nvSpPr>
        <p:spPr>
          <a:xfrm>
            <a:off x="1925361" y="2420888"/>
            <a:ext cx="4752528" cy="7200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11</a:t>
            </a:r>
            <a:endParaRPr lang="es-CO" dirty="0"/>
          </a:p>
        </p:txBody>
      </p:sp>
      <p:sp>
        <p:nvSpPr>
          <p:cNvPr id="9" name="8 Rectángulo"/>
          <p:cNvSpPr/>
          <p:nvPr/>
        </p:nvSpPr>
        <p:spPr>
          <a:xfrm>
            <a:off x="2339752" y="5589240"/>
            <a:ext cx="6480720" cy="7920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2801994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Partes de una función en C</a:t>
            </a:r>
            <a:endParaRPr lang="es-CO" dirty="0"/>
          </a:p>
        </p:txBody>
      </p:sp>
      <p:sp>
        <p:nvSpPr>
          <p:cNvPr id="3" name="2 Marcador de contenido"/>
          <p:cNvSpPr>
            <a:spLocks noGrp="1"/>
          </p:cNvSpPr>
          <p:nvPr>
            <p:ph idx="1"/>
          </p:nvPr>
        </p:nvSpPr>
        <p:spPr>
          <a:xfrm>
            <a:off x="179512" y="980728"/>
            <a:ext cx="8568952" cy="3672408"/>
          </a:xfrm>
        </p:spPr>
        <p:txBody>
          <a:bodyPr>
            <a:noAutofit/>
          </a:bodyPr>
          <a:lstStyle/>
          <a:p>
            <a:pPr algn="just">
              <a:buNone/>
            </a:pPr>
            <a:r>
              <a:rPr lang="es-CO" dirty="0" smtClean="0"/>
              <a:t>Para definir una función se indica el </a:t>
            </a:r>
            <a:r>
              <a:rPr lang="es-CO" dirty="0" smtClean="0">
                <a:solidFill>
                  <a:srgbClr val="00B0F0"/>
                </a:solidFill>
              </a:rPr>
              <a:t>tipo de dato </a:t>
            </a:r>
            <a:r>
              <a:rPr lang="es-CO" dirty="0" smtClean="0"/>
              <a:t>que retorna la función, el </a:t>
            </a:r>
            <a:r>
              <a:rPr lang="es-CO" dirty="0" smtClean="0">
                <a:solidFill>
                  <a:srgbClr val="00B050"/>
                </a:solidFill>
              </a:rPr>
              <a:t>nombre de la función </a:t>
            </a:r>
            <a:r>
              <a:rPr lang="es-CO" dirty="0"/>
              <a:t>y para cada </a:t>
            </a:r>
            <a:r>
              <a:rPr lang="es-CO" dirty="0">
                <a:solidFill>
                  <a:srgbClr val="0070C0"/>
                </a:solidFill>
              </a:rPr>
              <a:t>parámetro</a:t>
            </a:r>
            <a:r>
              <a:rPr lang="es-CO" dirty="0"/>
              <a:t> su </a:t>
            </a:r>
            <a:r>
              <a:rPr lang="es-CO" dirty="0">
                <a:solidFill>
                  <a:schemeClr val="accent2">
                    <a:lumMod val="50000"/>
                  </a:schemeClr>
                </a:solidFill>
              </a:rPr>
              <a:t>tipo </a:t>
            </a:r>
            <a:r>
              <a:rPr lang="es-CO" dirty="0"/>
              <a:t>y </a:t>
            </a:r>
            <a:r>
              <a:rPr lang="es-CO" dirty="0">
                <a:solidFill>
                  <a:srgbClr val="0070C0"/>
                </a:solidFill>
              </a:rPr>
              <a:t>nombre</a:t>
            </a:r>
            <a:r>
              <a:rPr lang="es-CO" b="1" dirty="0" smtClean="0">
                <a:solidFill>
                  <a:schemeClr val="accent6">
                    <a:lumMod val="75000"/>
                  </a:schemeClr>
                </a:solidFill>
              </a:rPr>
              <a:t>.  </a:t>
            </a:r>
            <a:r>
              <a:rPr lang="es-CO" dirty="0" smtClean="0"/>
              <a:t>El tipo de dato de retorno, el nombre de la operación y los parámetros se llama </a:t>
            </a:r>
            <a:r>
              <a:rPr lang="es-CO" b="1" u="sng" dirty="0" smtClean="0">
                <a:solidFill>
                  <a:srgbClr val="FFC000"/>
                </a:solidFill>
              </a:rPr>
              <a:t>prototipo</a:t>
            </a:r>
            <a:endParaRPr lang="es-CO" b="1" dirty="0">
              <a:solidFill>
                <a:schemeClr val="accent6">
                  <a:lumMod val="75000"/>
                </a:schemeClr>
              </a:solidFill>
            </a:endParaRPr>
          </a:p>
        </p:txBody>
      </p:sp>
      <p:pic>
        <p:nvPicPr>
          <p:cNvPr id="307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3368" b="75455"/>
          <a:stretch/>
        </p:blipFill>
        <p:spPr bwMode="auto">
          <a:xfrm>
            <a:off x="171624" y="4581128"/>
            <a:ext cx="8934449" cy="4320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25430" b="74967"/>
          <a:stretch/>
        </p:blipFill>
        <p:spPr bwMode="auto">
          <a:xfrm>
            <a:off x="3419872" y="5373216"/>
            <a:ext cx="4824536" cy="8318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0877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Procedimientos en C</a:t>
            </a:r>
            <a:endParaRPr lang="es-CO" dirty="0"/>
          </a:p>
        </p:txBody>
      </p:sp>
      <p:sp>
        <p:nvSpPr>
          <p:cNvPr id="3" name="2 Marcador de contenido"/>
          <p:cNvSpPr>
            <a:spLocks noGrp="1"/>
          </p:cNvSpPr>
          <p:nvPr>
            <p:ph idx="1"/>
          </p:nvPr>
        </p:nvSpPr>
        <p:spPr>
          <a:xfrm>
            <a:off x="467544" y="980728"/>
            <a:ext cx="8229600" cy="2160240"/>
          </a:xfrm>
        </p:spPr>
        <p:txBody>
          <a:bodyPr>
            <a:noAutofit/>
          </a:bodyPr>
          <a:lstStyle/>
          <a:p>
            <a:pPr>
              <a:buNone/>
            </a:pPr>
            <a:r>
              <a:rPr lang="es-CO" sz="4000" dirty="0" smtClean="0"/>
              <a:t>Para definir un procedimiento se indica en el prototipo de la función que el </a:t>
            </a:r>
            <a:r>
              <a:rPr lang="es-CO" sz="4000" b="1" dirty="0" smtClean="0"/>
              <a:t>tipo de retorno es </a:t>
            </a:r>
            <a:r>
              <a:rPr lang="es-CO" sz="4000" dirty="0" err="1" smtClean="0">
                <a:solidFill>
                  <a:srgbClr val="0070C0"/>
                </a:solidFill>
              </a:rPr>
              <a:t>void</a:t>
            </a:r>
            <a:r>
              <a:rPr lang="es-CO" sz="4000" dirty="0">
                <a:solidFill>
                  <a:srgbClr val="0070C0"/>
                </a:solidFill>
              </a:rPr>
              <a:t>.</a:t>
            </a:r>
            <a:endParaRPr lang="es-CO" sz="4000" b="1" dirty="0">
              <a:solidFill>
                <a:schemeClr val="accent6">
                  <a:lumMod val="75000"/>
                </a:schemeClr>
              </a:solidFill>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4412" b="70032"/>
          <a:stretch/>
        </p:blipFill>
        <p:spPr bwMode="auto">
          <a:xfrm>
            <a:off x="2771800" y="3645024"/>
            <a:ext cx="3672408" cy="5923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3213" b="63097"/>
          <a:stretch/>
        </p:blipFill>
        <p:spPr bwMode="auto">
          <a:xfrm>
            <a:off x="48736" y="4741404"/>
            <a:ext cx="9067216" cy="49457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23793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2. Operadores en C </a:t>
            </a:r>
            <a:endParaRPr lang="es-CO" dirty="0"/>
          </a:p>
        </p:txBody>
      </p:sp>
      <p:sp>
        <p:nvSpPr>
          <p:cNvPr id="3" name="2 Marcador de contenido"/>
          <p:cNvSpPr>
            <a:spLocks noGrp="1"/>
          </p:cNvSpPr>
          <p:nvPr>
            <p:ph idx="1"/>
          </p:nvPr>
        </p:nvSpPr>
        <p:spPr>
          <a:xfrm>
            <a:off x="580528" y="1052736"/>
            <a:ext cx="8229600" cy="676672"/>
          </a:xfrm>
        </p:spPr>
        <p:style>
          <a:lnRef idx="0">
            <a:schemeClr val="accent6"/>
          </a:lnRef>
          <a:fillRef idx="3">
            <a:schemeClr val="accent6"/>
          </a:fillRef>
          <a:effectRef idx="3">
            <a:schemeClr val="accent6"/>
          </a:effectRef>
          <a:fontRef idx="minor">
            <a:schemeClr val="lt1"/>
          </a:fontRef>
        </p:style>
        <p:txBody>
          <a:bodyPr/>
          <a:lstStyle/>
          <a:p>
            <a:pPr algn="ctr">
              <a:buNone/>
            </a:pPr>
            <a:r>
              <a:rPr lang="es-CO" dirty="0" smtClean="0"/>
              <a:t>Aritméticos</a:t>
            </a:r>
            <a:endParaRPr lang="es-CO" dirty="0"/>
          </a:p>
        </p:txBody>
      </p:sp>
      <p:sp>
        <p:nvSpPr>
          <p:cNvPr id="4" name="3 Marcador de pie de página"/>
          <p:cNvSpPr>
            <a:spLocks noGrp="1"/>
          </p:cNvSpPr>
          <p:nvPr>
            <p:ph type="ftr" sz="quarter" idx="11"/>
          </p:nvPr>
        </p:nvSpPr>
        <p:spPr/>
        <p:txBody>
          <a:bodyPr/>
          <a:lstStyle/>
          <a:p>
            <a:r>
              <a:rPr lang="es-CO" smtClean="0"/>
              <a:t>Laboratorio de programación</a:t>
            </a:r>
            <a:endParaRPr lang="es-CO" dirty="0"/>
          </a:p>
        </p:txBody>
      </p:sp>
      <p:sp>
        <p:nvSpPr>
          <p:cNvPr id="5" name="4 Marcador de número de diapositiva"/>
          <p:cNvSpPr>
            <a:spLocks noGrp="1"/>
          </p:cNvSpPr>
          <p:nvPr>
            <p:ph type="sldNum" sz="quarter" idx="12"/>
          </p:nvPr>
        </p:nvSpPr>
        <p:spPr/>
        <p:txBody>
          <a:bodyPr/>
          <a:lstStyle/>
          <a:p>
            <a:fld id="{2235B30C-86F8-49BD-820E-4721741473E2}" type="slidenum">
              <a:rPr lang="es-CO" smtClean="0"/>
              <a:pPr/>
              <a:t>13</a:t>
            </a:fld>
            <a:endParaRPr lang="es-CO"/>
          </a:p>
        </p:txBody>
      </p:sp>
      <p:sp>
        <p:nvSpPr>
          <p:cNvPr id="6" name="5 CuadroTexto"/>
          <p:cNvSpPr txBox="1"/>
          <p:nvPr/>
        </p:nvSpPr>
        <p:spPr>
          <a:xfrm>
            <a:off x="590872" y="1729407"/>
            <a:ext cx="8208912" cy="5847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s-CO" sz="3200" dirty="0" smtClean="0"/>
              <a:t>+, -, *, / , %</a:t>
            </a:r>
            <a:endParaRPr lang="es-CO" sz="3200" dirty="0"/>
          </a:p>
        </p:txBody>
      </p:sp>
      <p:sp>
        <p:nvSpPr>
          <p:cNvPr id="7" name="2 Marcador de contenido"/>
          <p:cNvSpPr txBox="1">
            <a:spLocks/>
          </p:cNvSpPr>
          <p:nvPr/>
        </p:nvSpPr>
        <p:spPr>
          <a:xfrm>
            <a:off x="590872" y="2628201"/>
            <a:ext cx="8229600" cy="676672"/>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es-CO" sz="3200" dirty="0" smtClean="0"/>
              <a:t>Booleanos</a:t>
            </a:r>
            <a:endParaRPr kumimoji="0" lang="es-CO" sz="32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7 CuadroTexto"/>
          <p:cNvSpPr txBox="1"/>
          <p:nvPr/>
        </p:nvSpPr>
        <p:spPr>
          <a:xfrm>
            <a:off x="601216" y="3304872"/>
            <a:ext cx="8208912" cy="5847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s-CO" sz="3200" dirty="0" smtClean="0"/>
              <a:t>&gt;,&lt; , ==, !=,</a:t>
            </a:r>
            <a:r>
              <a:rPr lang="en-US" sz="3200" dirty="0" smtClean="0"/>
              <a:t>&gt;</a:t>
            </a:r>
            <a:r>
              <a:rPr lang="es-CO" sz="3200" dirty="0" smtClean="0"/>
              <a:t>=, &lt;=</a:t>
            </a:r>
            <a:endParaRPr lang="es-CO" sz="3200" dirty="0"/>
          </a:p>
        </p:txBody>
      </p:sp>
      <p:sp>
        <p:nvSpPr>
          <p:cNvPr id="9" name="2 Marcador de contenido"/>
          <p:cNvSpPr txBox="1">
            <a:spLocks/>
          </p:cNvSpPr>
          <p:nvPr/>
        </p:nvSpPr>
        <p:spPr>
          <a:xfrm>
            <a:off x="518864" y="4212377"/>
            <a:ext cx="8229600" cy="676672"/>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es-CO" sz="3200" dirty="0" smtClean="0"/>
              <a:t>Lógicos</a:t>
            </a:r>
            <a:endParaRPr kumimoji="0" lang="es-CO" sz="3200" b="0" i="0" u="none" strike="noStrike" kern="1200" cap="none" spc="0" normalizeH="0" baseline="0" noProof="0" dirty="0">
              <a:ln>
                <a:noFill/>
              </a:ln>
              <a:solidFill>
                <a:schemeClr val="lt1"/>
              </a:solidFill>
              <a:effectLst/>
              <a:uLnTx/>
              <a:uFillTx/>
              <a:latin typeface="+mn-lt"/>
              <a:ea typeface="+mn-ea"/>
              <a:cs typeface="+mn-cs"/>
            </a:endParaRPr>
          </a:p>
        </p:txBody>
      </p:sp>
      <p:sp>
        <p:nvSpPr>
          <p:cNvPr id="10" name="9 CuadroTexto"/>
          <p:cNvSpPr txBox="1"/>
          <p:nvPr/>
        </p:nvSpPr>
        <p:spPr>
          <a:xfrm>
            <a:off x="529208" y="4889048"/>
            <a:ext cx="8208912" cy="5847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s-CO" sz="3200" dirty="0" smtClean="0"/>
              <a:t>&amp;&amp;, ||, !</a:t>
            </a:r>
            <a:endParaRPr lang="es-CO" sz="3200" dirty="0"/>
          </a:p>
        </p:txBody>
      </p:sp>
    </p:spTree>
    <p:extLst>
      <p:ext uri="{BB962C8B-B14F-4D97-AF65-F5344CB8AC3E}">
        <p14:creationId xmlns:p14="http://schemas.microsoft.com/office/powerpoint/2010/main" val="35224623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519245" y="5099410"/>
            <a:ext cx="8229600" cy="464915"/>
          </a:xfrm>
        </p:spPr>
        <p:txBody>
          <a:bodyPr>
            <a:normAutofit fontScale="92500" lnSpcReduction="20000"/>
          </a:bodyPr>
          <a:lstStyle/>
          <a:p>
            <a:pPr marL="0" indent="0" algn="ctr">
              <a:buNone/>
            </a:pPr>
            <a:r>
              <a:rPr lang="es-CO" b="1" dirty="0" smtClean="0"/>
              <a:t>Tomado de </a:t>
            </a:r>
            <a:r>
              <a:rPr lang="es-CO" b="1" dirty="0" err="1" smtClean="0"/>
              <a:t>How</a:t>
            </a:r>
            <a:r>
              <a:rPr lang="es-CO" b="1" dirty="0" smtClean="0"/>
              <a:t> to </a:t>
            </a:r>
            <a:r>
              <a:rPr lang="es-CO" b="1" dirty="0" err="1" smtClean="0"/>
              <a:t>program</a:t>
            </a:r>
            <a:r>
              <a:rPr lang="es-CO" b="1" dirty="0" smtClean="0"/>
              <a:t> in C. </a:t>
            </a:r>
            <a:r>
              <a:rPr lang="es-CO" b="1" dirty="0" err="1" smtClean="0"/>
              <a:t>Pg</a:t>
            </a:r>
            <a:r>
              <a:rPr lang="es-CO" b="1" dirty="0" smtClean="0"/>
              <a:t> 38</a:t>
            </a:r>
            <a:endParaRPr lang="es-CO" b="1" dirty="0"/>
          </a:p>
        </p:txBody>
      </p:sp>
      <p:sp>
        <p:nvSpPr>
          <p:cNvPr id="3" name="Título 2"/>
          <p:cNvSpPr>
            <a:spLocks noGrp="1"/>
          </p:cNvSpPr>
          <p:nvPr>
            <p:ph type="title"/>
          </p:nvPr>
        </p:nvSpPr>
        <p:spPr/>
        <p:txBody>
          <a:bodyPr/>
          <a:lstStyle/>
          <a:p>
            <a:r>
              <a:rPr lang="es-CO" dirty="0" smtClean="0"/>
              <a:t>Ejemplo de operadores aritméticos</a:t>
            </a:r>
            <a:endParaRPr lang="es-CO" dirty="0"/>
          </a:p>
        </p:txBody>
      </p:sp>
      <p:pic>
        <p:nvPicPr>
          <p:cNvPr id="4" name="Imagen 3"/>
          <p:cNvPicPr>
            <a:picLocks noChangeAspect="1"/>
          </p:cNvPicPr>
          <p:nvPr/>
        </p:nvPicPr>
        <p:blipFill>
          <a:blip r:embed="rId2"/>
          <a:stretch>
            <a:fillRect/>
          </a:stretch>
        </p:blipFill>
        <p:spPr>
          <a:xfrm>
            <a:off x="163803" y="980728"/>
            <a:ext cx="8940485" cy="3888432"/>
          </a:xfrm>
          <a:prstGeom prst="rect">
            <a:avLst/>
          </a:prstGeom>
        </p:spPr>
      </p:pic>
    </p:spTree>
    <p:extLst>
      <p:ext uri="{BB962C8B-B14F-4D97-AF65-F5344CB8AC3E}">
        <p14:creationId xmlns:p14="http://schemas.microsoft.com/office/powerpoint/2010/main" val="6589705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sz="2400" dirty="0" smtClean="0"/>
              <a:t>Recordando los operadores lógicos</a:t>
            </a:r>
            <a:br>
              <a:rPr lang="es-CO" sz="2400" dirty="0" smtClean="0"/>
            </a:br>
            <a:r>
              <a:rPr lang="es-CO" sz="2400" dirty="0" smtClean="0"/>
              <a:t>¿Qué valor da estas operaciones?</a:t>
            </a:r>
            <a:endParaRPr lang="es-CO" sz="2400" dirty="0"/>
          </a:p>
        </p:txBody>
      </p:sp>
      <p:sp>
        <p:nvSpPr>
          <p:cNvPr id="3" name="2 Marcador de contenido"/>
          <p:cNvSpPr>
            <a:spLocks noGrp="1"/>
          </p:cNvSpPr>
          <p:nvPr>
            <p:ph idx="1"/>
          </p:nvPr>
        </p:nvSpPr>
        <p:spPr>
          <a:xfrm>
            <a:off x="457200" y="836713"/>
            <a:ext cx="8229600" cy="1224136"/>
          </a:xfrm>
        </p:spPr>
        <p:txBody>
          <a:bodyPr>
            <a:normAutofit/>
          </a:bodyPr>
          <a:lstStyle/>
          <a:p>
            <a:pPr algn="ctr">
              <a:buNone/>
            </a:pPr>
            <a:r>
              <a:rPr lang="es-CO" sz="6000" dirty="0" smtClean="0"/>
              <a:t>!(1 &amp;&amp;  !(1 || 0))</a:t>
            </a:r>
            <a:endParaRPr lang="es-CO" sz="6000" dirty="0"/>
          </a:p>
        </p:txBody>
      </p:sp>
      <p:sp>
        <p:nvSpPr>
          <p:cNvPr id="5" name="2 Marcador de contenido"/>
          <p:cNvSpPr txBox="1">
            <a:spLocks/>
          </p:cNvSpPr>
          <p:nvPr/>
        </p:nvSpPr>
        <p:spPr>
          <a:xfrm>
            <a:off x="518864" y="2636912"/>
            <a:ext cx="8229600" cy="1224136"/>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6000" b="0" i="0" u="none" strike="noStrike" kern="1200" cap="none" spc="0" normalizeH="0" baseline="0" noProof="0" dirty="0" smtClean="0">
                <a:ln>
                  <a:noFill/>
                </a:ln>
                <a:solidFill>
                  <a:schemeClr val="tx1"/>
                </a:solidFill>
                <a:effectLst/>
                <a:uLnTx/>
                <a:uFillTx/>
                <a:latin typeface="+mn-lt"/>
                <a:ea typeface="+mn-ea"/>
                <a:cs typeface="+mn-cs"/>
              </a:rPr>
              <a:t>(1 &amp;&amp;  !(1 || 0))</a:t>
            </a:r>
            <a:endParaRPr kumimoji="0" lang="es-CO" sz="60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5 CuadroTexto"/>
          <p:cNvSpPr txBox="1"/>
          <p:nvPr/>
        </p:nvSpPr>
        <p:spPr>
          <a:xfrm>
            <a:off x="4427984" y="1772816"/>
            <a:ext cx="2586670" cy="646331"/>
          </a:xfrm>
          <a:prstGeom prst="rect">
            <a:avLst/>
          </a:prstGeom>
          <a:noFill/>
        </p:spPr>
        <p:txBody>
          <a:bodyPr wrap="none" rtlCol="0">
            <a:spAutoFit/>
          </a:bodyPr>
          <a:lstStyle/>
          <a:p>
            <a:r>
              <a:rPr lang="es-CO" sz="3600" b="1" dirty="0" smtClean="0">
                <a:solidFill>
                  <a:srgbClr val="FF0000"/>
                </a:solidFill>
              </a:rPr>
              <a:t>VERDADERO</a:t>
            </a:r>
            <a:endParaRPr lang="es-CO" sz="3600" b="1" dirty="0">
              <a:solidFill>
                <a:srgbClr val="FF0000"/>
              </a:solidFill>
            </a:endParaRPr>
          </a:p>
        </p:txBody>
      </p:sp>
      <p:sp>
        <p:nvSpPr>
          <p:cNvPr id="7" name="6 CuadroTexto"/>
          <p:cNvSpPr txBox="1"/>
          <p:nvPr/>
        </p:nvSpPr>
        <p:spPr>
          <a:xfrm>
            <a:off x="4577618" y="3574757"/>
            <a:ext cx="1376787" cy="646331"/>
          </a:xfrm>
          <a:prstGeom prst="rect">
            <a:avLst/>
          </a:prstGeom>
          <a:noFill/>
        </p:spPr>
        <p:txBody>
          <a:bodyPr wrap="none" rtlCol="0">
            <a:spAutoFit/>
          </a:bodyPr>
          <a:lstStyle/>
          <a:p>
            <a:r>
              <a:rPr lang="es-CO" sz="3600" b="1" dirty="0" smtClean="0">
                <a:solidFill>
                  <a:srgbClr val="FF0000"/>
                </a:solidFill>
              </a:rPr>
              <a:t>FALSO</a:t>
            </a:r>
            <a:endParaRPr lang="es-CO" sz="3600" b="1" dirty="0">
              <a:solidFill>
                <a:srgbClr val="FF0000"/>
              </a:solidFill>
            </a:endParaRPr>
          </a:p>
        </p:txBody>
      </p:sp>
      <p:sp>
        <p:nvSpPr>
          <p:cNvPr id="8" name="2 Marcador de contenido"/>
          <p:cNvSpPr txBox="1">
            <a:spLocks/>
          </p:cNvSpPr>
          <p:nvPr/>
        </p:nvSpPr>
        <p:spPr>
          <a:xfrm>
            <a:off x="539552" y="4581128"/>
            <a:ext cx="8229600" cy="1224136"/>
          </a:xfrm>
          <a:prstGeom prst="rect">
            <a:avLst/>
          </a:prstGeom>
        </p:spPr>
        <p:txBody>
          <a:bodyPr vert="horz" lIns="91440" tIns="45720" rIns="91440" bIns="45720" rtlCol="0">
            <a:normAutofit fontScale="85000" lnSpcReduction="1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6000" b="0" i="0" u="none" strike="noStrike" kern="1200" cap="none" spc="0" normalizeH="0" baseline="0" noProof="0" dirty="0" smtClean="0">
                <a:ln>
                  <a:noFill/>
                </a:ln>
                <a:solidFill>
                  <a:schemeClr val="tx1"/>
                </a:solidFill>
                <a:effectLst/>
                <a:uLnTx/>
                <a:uFillTx/>
                <a:latin typeface="+mn-lt"/>
                <a:ea typeface="+mn-ea"/>
                <a:cs typeface="+mn-cs"/>
              </a:rPr>
              <a:t>!(1 &amp;&amp;  !(!1 || !0)) &amp;&amp; (!0)</a:t>
            </a:r>
            <a:endParaRPr kumimoji="0" lang="es-CO" sz="60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8 CuadroTexto"/>
          <p:cNvSpPr txBox="1"/>
          <p:nvPr/>
        </p:nvSpPr>
        <p:spPr>
          <a:xfrm>
            <a:off x="4644008" y="5589240"/>
            <a:ext cx="2586670" cy="646331"/>
          </a:xfrm>
          <a:prstGeom prst="rect">
            <a:avLst/>
          </a:prstGeom>
          <a:noFill/>
        </p:spPr>
        <p:txBody>
          <a:bodyPr wrap="none" rtlCol="0">
            <a:spAutoFit/>
          </a:bodyPr>
          <a:lstStyle/>
          <a:p>
            <a:r>
              <a:rPr lang="es-CO" sz="3600" b="1" dirty="0" smtClean="0">
                <a:solidFill>
                  <a:srgbClr val="FF0000"/>
                </a:solidFill>
              </a:rPr>
              <a:t>VERDADERO</a:t>
            </a:r>
            <a:endParaRPr lang="es-CO" sz="3600" b="1" dirty="0">
              <a:solidFill>
                <a:srgbClr val="FF0000"/>
              </a:solidFill>
            </a:endParaRPr>
          </a:p>
        </p:txBody>
      </p:sp>
      <p:sp>
        <p:nvSpPr>
          <p:cNvPr id="4" name="3 Rectángulo"/>
          <p:cNvSpPr/>
          <p:nvPr/>
        </p:nvSpPr>
        <p:spPr>
          <a:xfrm>
            <a:off x="2196553" y="5560115"/>
            <a:ext cx="2376264" cy="1297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dirty="0" smtClean="0"/>
              <a:t>1: Verdadero</a:t>
            </a:r>
          </a:p>
          <a:p>
            <a:pPr algn="ctr"/>
            <a:r>
              <a:rPr lang="es-CO" sz="2400" dirty="0" smtClean="0"/>
              <a:t>0: Falso</a:t>
            </a:r>
            <a:endParaRPr lang="es-CO" sz="2400" dirty="0"/>
          </a:p>
        </p:txBody>
      </p:sp>
    </p:spTree>
    <p:extLst>
      <p:ext uri="{BB962C8B-B14F-4D97-AF65-F5344CB8AC3E}">
        <p14:creationId xmlns:p14="http://schemas.microsoft.com/office/powerpoint/2010/main" val="3653791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 calcmode="lin" valueType="num">
                                      <p:cBhvr>
                                        <p:cTn id="14" dur="500" fill="hold"/>
                                        <p:tgtEl>
                                          <p:spTgt spid="7"/>
                                        </p:tgtEl>
                                        <p:attrNameLst>
                                          <p:attrName>style.rotation</p:attrName>
                                        </p:attrNameLst>
                                      </p:cBhvr>
                                      <p:tavLst>
                                        <p:tav tm="0">
                                          <p:val>
                                            <p:fltVal val="90"/>
                                          </p:val>
                                        </p:tav>
                                        <p:tav tm="100000">
                                          <p:val>
                                            <p:fltVal val="0"/>
                                          </p:val>
                                        </p:tav>
                                      </p:tavLst>
                                    </p:anim>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145">
                                          <p:stCondLst>
                                            <p:cond delay="0"/>
                                          </p:stCondLst>
                                        </p:cTn>
                                        <p:tgtEl>
                                          <p:spTgt spid="9"/>
                                        </p:tgtEl>
                                      </p:cBhvr>
                                    </p:animEffect>
                                    <p:anim calcmode="lin" valueType="num">
                                      <p:cBhvr>
                                        <p:cTn id="21" dur="456"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2" dur="166"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3" dur="166" tmFilter="0, 0; 0.125,0.2665; 0.25,0.4; 0.375,0.465; 0.5,0.5;  0.625,0.535; 0.75,0.6; 0.875,0.7335; 1,1">
                                          <p:stCondLst>
                                            <p:cond delay="166"/>
                                          </p:stCondLst>
                                        </p:cTn>
                                        <p:tgtEl>
                                          <p:spTgt spid="9"/>
                                        </p:tgtEl>
                                        <p:attrNameLst>
                                          <p:attrName>ppt_y</p:attrName>
                                        </p:attrNameLst>
                                      </p:cBhvr>
                                      <p:tavLst>
                                        <p:tav tm="0" fmla="#ppt_y-sin(pi*$)/9">
                                          <p:val>
                                            <p:fltVal val="0"/>
                                          </p:val>
                                        </p:tav>
                                        <p:tav tm="100000">
                                          <p:val>
                                            <p:fltVal val="1"/>
                                          </p:val>
                                        </p:tav>
                                      </p:tavLst>
                                    </p:anim>
                                    <p:anim calcmode="lin" valueType="num">
                                      <p:cBhvr>
                                        <p:cTn id="24" dur="83" tmFilter="0, 0; 0.125,0.2665; 0.25,0.4; 0.375,0.465; 0.5,0.5;  0.625,0.535; 0.75,0.6; 0.875,0.7335; 1,1">
                                          <p:stCondLst>
                                            <p:cond delay="331"/>
                                          </p:stCondLst>
                                        </p:cTn>
                                        <p:tgtEl>
                                          <p:spTgt spid="9"/>
                                        </p:tgtEl>
                                        <p:attrNameLst>
                                          <p:attrName>ppt_y</p:attrName>
                                        </p:attrNameLst>
                                      </p:cBhvr>
                                      <p:tavLst>
                                        <p:tav tm="0" fmla="#ppt_y-sin(pi*$)/27">
                                          <p:val>
                                            <p:fltVal val="0"/>
                                          </p:val>
                                        </p:tav>
                                        <p:tav tm="100000">
                                          <p:val>
                                            <p:fltVal val="1"/>
                                          </p:val>
                                        </p:tav>
                                      </p:tavLst>
                                    </p:anim>
                                    <p:anim calcmode="lin" valueType="num">
                                      <p:cBhvr>
                                        <p:cTn id="25" dur="41" tmFilter="0, 0; 0.125,0.2665; 0.25,0.4; 0.375,0.465; 0.5,0.5;  0.625,0.535; 0.75,0.6; 0.875,0.7335; 1,1">
                                          <p:stCondLst>
                                            <p:cond delay="414"/>
                                          </p:stCondLst>
                                        </p:cTn>
                                        <p:tgtEl>
                                          <p:spTgt spid="9"/>
                                        </p:tgtEl>
                                        <p:attrNameLst>
                                          <p:attrName>ppt_y</p:attrName>
                                        </p:attrNameLst>
                                      </p:cBhvr>
                                      <p:tavLst>
                                        <p:tav tm="0" fmla="#ppt_y-sin(pi*$)/81">
                                          <p:val>
                                            <p:fltVal val="0"/>
                                          </p:val>
                                        </p:tav>
                                        <p:tav tm="100000">
                                          <p:val>
                                            <p:fltVal val="1"/>
                                          </p:val>
                                        </p:tav>
                                      </p:tavLst>
                                    </p:anim>
                                    <p:animScale>
                                      <p:cBhvr>
                                        <p:cTn id="26" dur="6">
                                          <p:stCondLst>
                                            <p:cond delay="163"/>
                                          </p:stCondLst>
                                        </p:cTn>
                                        <p:tgtEl>
                                          <p:spTgt spid="9"/>
                                        </p:tgtEl>
                                      </p:cBhvr>
                                      <p:to x="100000" y="60000"/>
                                    </p:animScale>
                                    <p:animScale>
                                      <p:cBhvr>
                                        <p:cTn id="27" dur="41" decel="50000">
                                          <p:stCondLst>
                                            <p:cond delay="169"/>
                                          </p:stCondLst>
                                        </p:cTn>
                                        <p:tgtEl>
                                          <p:spTgt spid="9"/>
                                        </p:tgtEl>
                                      </p:cBhvr>
                                      <p:to x="100000" y="100000"/>
                                    </p:animScale>
                                    <p:animScale>
                                      <p:cBhvr>
                                        <p:cTn id="28" dur="6">
                                          <p:stCondLst>
                                            <p:cond delay="328"/>
                                          </p:stCondLst>
                                        </p:cTn>
                                        <p:tgtEl>
                                          <p:spTgt spid="9"/>
                                        </p:tgtEl>
                                      </p:cBhvr>
                                      <p:to x="100000" y="80000"/>
                                    </p:animScale>
                                    <p:animScale>
                                      <p:cBhvr>
                                        <p:cTn id="29" dur="41" decel="50000">
                                          <p:stCondLst>
                                            <p:cond delay="335"/>
                                          </p:stCondLst>
                                        </p:cTn>
                                        <p:tgtEl>
                                          <p:spTgt spid="9"/>
                                        </p:tgtEl>
                                      </p:cBhvr>
                                      <p:to x="100000" y="100000"/>
                                    </p:animScale>
                                    <p:animScale>
                                      <p:cBhvr>
                                        <p:cTn id="30" dur="6">
                                          <p:stCondLst>
                                            <p:cond delay="410"/>
                                          </p:stCondLst>
                                        </p:cTn>
                                        <p:tgtEl>
                                          <p:spTgt spid="9"/>
                                        </p:tgtEl>
                                      </p:cBhvr>
                                      <p:to x="100000" y="90000"/>
                                    </p:animScale>
                                    <p:animScale>
                                      <p:cBhvr>
                                        <p:cTn id="31" dur="41" decel="50000">
                                          <p:stCondLst>
                                            <p:cond delay="417"/>
                                          </p:stCondLst>
                                        </p:cTn>
                                        <p:tgtEl>
                                          <p:spTgt spid="9"/>
                                        </p:tgtEl>
                                      </p:cBhvr>
                                      <p:to x="100000" y="100000"/>
                                    </p:animScale>
                                    <p:animScale>
                                      <p:cBhvr>
                                        <p:cTn id="32" dur="6">
                                          <p:stCondLst>
                                            <p:cond delay="452"/>
                                          </p:stCondLst>
                                        </p:cTn>
                                        <p:tgtEl>
                                          <p:spTgt spid="9"/>
                                        </p:tgtEl>
                                      </p:cBhvr>
                                      <p:to x="100000" y="95000"/>
                                    </p:animScale>
                                    <p:animScale>
                                      <p:cBhvr>
                                        <p:cTn id="33" dur="41" decel="50000">
                                          <p:stCondLst>
                                            <p:cond delay="459"/>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CO" smtClean="0"/>
              <a:t>Laboratorio de programación</a:t>
            </a:r>
            <a:endParaRPr lang="es-CO" dirty="0"/>
          </a:p>
        </p:txBody>
      </p:sp>
      <p:sp>
        <p:nvSpPr>
          <p:cNvPr id="5" name="4 Marcador de número de diapositiva"/>
          <p:cNvSpPr>
            <a:spLocks noGrp="1"/>
          </p:cNvSpPr>
          <p:nvPr>
            <p:ph type="sldNum" sz="quarter" idx="12"/>
          </p:nvPr>
        </p:nvSpPr>
        <p:spPr/>
        <p:txBody>
          <a:bodyPr/>
          <a:lstStyle/>
          <a:p>
            <a:fld id="{2235B30C-86F8-49BD-820E-4721741473E2}" type="slidenum">
              <a:rPr lang="es-CO" smtClean="0"/>
              <a:pPr/>
              <a:t>16</a:t>
            </a:fld>
            <a:endParaRPr lang="es-CO"/>
          </a:p>
        </p:txBody>
      </p:sp>
      <p:sp>
        <p:nvSpPr>
          <p:cNvPr id="2" name="1 Título"/>
          <p:cNvSpPr>
            <a:spLocks noGrp="1"/>
          </p:cNvSpPr>
          <p:nvPr>
            <p:ph type="title"/>
          </p:nvPr>
        </p:nvSpPr>
        <p:spPr/>
        <p:txBody>
          <a:bodyPr/>
          <a:lstStyle/>
          <a:p>
            <a:r>
              <a:rPr lang="es-CO" dirty="0" smtClean="0"/>
              <a:t> Orden de precedencia de operadores</a:t>
            </a:r>
            <a:endParaRPr lang="es-CO" dirty="0"/>
          </a:p>
        </p:txBody>
      </p:sp>
      <p:graphicFrame>
        <p:nvGraphicFramePr>
          <p:cNvPr id="6" name="5 Tabla"/>
          <p:cNvGraphicFramePr>
            <a:graphicFrameLocks noGrp="1"/>
          </p:cNvGraphicFramePr>
          <p:nvPr>
            <p:extLst>
              <p:ext uri="{D42A27DB-BD31-4B8C-83A1-F6EECF244321}">
                <p14:modId xmlns:p14="http://schemas.microsoft.com/office/powerpoint/2010/main" val="215925996"/>
              </p:ext>
            </p:extLst>
          </p:nvPr>
        </p:nvGraphicFramePr>
        <p:xfrm>
          <a:off x="467544" y="980728"/>
          <a:ext cx="8352928" cy="4627557"/>
        </p:xfrm>
        <a:graphic>
          <a:graphicData uri="http://schemas.openxmlformats.org/drawingml/2006/table">
            <a:tbl>
              <a:tblPr>
                <a:tableStyleId>{85BE263C-DBD7-4A20-BB59-AAB30ACAA65A}</a:tableStyleId>
              </a:tblPr>
              <a:tblGrid>
                <a:gridCol w="4176464"/>
                <a:gridCol w="4176464"/>
              </a:tblGrid>
              <a:tr h="516418">
                <a:tc>
                  <a:txBody>
                    <a:bodyPr/>
                    <a:lstStyle/>
                    <a:p>
                      <a:pPr algn="ctr"/>
                      <a:r>
                        <a:rPr lang="es-CO" sz="2800" dirty="0" smtClean="0"/>
                        <a:t>1. ()</a:t>
                      </a:r>
                      <a:endParaRPr lang="es-CO" sz="2800" dirty="0"/>
                    </a:p>
                  </a:txBody>
                  <a:tcPr marL="8688" marR="8688" marT="8688" marB="8688" anchor="ctr"/>
                </a:tc>
                <a:tc>
                  <a:txBody>
                    <a:bodyPr/>
                    <a:lstStyle/>
                    <a:p>
                      <a:pPr algn="ctr"/>
                      <a:r>
                        <a:rPr lang="es-CO" sz="2800" dirty="0" smtClean="0"/>
                        <a:t>Izquierda</a:t>
                      </a:r>
                      <a:r>
                        <a:rPr lang="es-CO" sz="2800" baseline="0" dirty="0" smtClean="0"/>
                        <a:t> - derecha</a:t>
                      </a:r>
                      <a:endParaRPr lang="es-CO" sz="2800" dirty="0"/>
                    </a:p>
                  </a:txBody>
                  <a:tcPr marL="8688" marR="8688" marT="8688" marB="8688" anchor="ctr"/>
                </a:tc>
              </a:tr>
              <a:tr h="516418">
                <a:tc>
                  <a:txBody>
                    <a:bodyPr/>
                    <a:lstStyle/>
                    <a:p>
                      <a:pPr algn="ctr"/>
                      <a:r>
                        <a:rPr lang="es-CO" sz="2800" dirty="0" smtClean="0"/>
                        <a:t>2. * </a:t>
                      </a:r>
                      <a:r>
                        <a:rPr lang="es-CO" sz="2800" dirty="0"/>
                        <a:t>/ %</a:t>
                      </a:r>
                    </a:p>
                  </a:txBody>
                  <a:tcPr marL="8688" marR="8688" marT="8688" marB="868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800" dirty="0" smtClean="0"/>
                        <a:t>Izquierda</a:t>
                      </a:r>
                      <a:r>
                        <a:rPr lang="es-CO" sz="2800" baseline="0" dirty="0" smtClean="0"/>
                        <a:t> - derecha</a:t>
                      </a:r>
                      <a:endParaRPr lang="es-CO" sz="2800" dirty="0" smtClean="0"/>
                    </a:p>
                  </a:txBody>
                  <a:tcPr marL="8688" marR="8688" marT="8688" marB="8688" anchor="ctr"/>
                </a:tc>
              </a:tr>
              <a:tr h="516418">
                <a:tc>
                  <a:txBody>
                    <a:bodyPr/>
                    <a:lstStyle/>
                    <a:p>
                      <a:pPr algn="ctr"/>
                      <a:r>
                        <a:rPr lang="es-CO" sz="2800" dirty="0" smtClean="0"/>
                        <a:t>3. + </a:t>
                      </a:r>
                      <a:r>
                        <a:rPr lang="es-CO" sz="2800" dirty="0"/>
                        <a:t>-</a:t>
                      </a:r>
                    </a:p>
                  </a:txBody>
                  <a:tcPr marL="8688" marR="8688" marT="8688" marB="868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800" dirty="0" smtClean="0"/>
                        <a:t>Izquierda</a:t>
                      </a:r>
                      <a:r>
                        <a:rPr lang="es-CO" sz="2800" baseline="0" dirty="0" smtClean="0"/>
                        <a:t> - derecha</a:t>
                      </a:r>
                      <a:endParaRPr lang="es-CO" sz="2800" dirty="0" smtClean="0"/>
                    </a:p>
                  </a:txBody>
                  <a:tcPr marL="8688" marR="8688" marT="8688" marB="8688" anchor="ctr"/>
                </a:tc>
              </a:tr>
              <a:tr h="516418">
                <a:tc>
                  <a:txBody>
                    <a:bodyPr/>
                    <a:lstStyle/>
                    <a:p>
                      <a:pPr algn="ctr"/>
                      <a:r>
                        <a:rPr lang="es-CO" sz="2800" dirty="0" smtClean="0"/>
                        <a:t>4. &lt; </a:t>
                      </a:r>
                      <a:r>
                        <a:rPr lang="es-CO" sz="2800" dirty="0"/>
                        <a:t>&lt;= &gt; &gt;=</a:t>
                      </a:r>
                    </a:p>
                  </a:txBody>
                  <a:tcPr marL="8688" marR="8688" marT="8688" marB="868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800" dirty="0" smtClean="0"/>
                        <a:t>Izquierda</a:t>
                      </a:r>
                      <a:r>
                        <a:rPr lang="es-CO" sz="2800" baseline="0" dirty="0" smtClean="0"/>
                        <a:t> - derecha</a:t>
                      </a:r>
                      <a:endParaRPr lang="es-CO" sz="2800" dirty="0" smtClean="0"/>
                    </a:p>
                  </a:txBody>
                  <a:tcPr marL="8688" marR="8688" marT="8688" marB="8688" anchor="ctr"/>
                </a:tc>
              </a:tr>
              <a:tr h="516418">
                <a:tc>
                  <a:txBody>
                    <a:bodyPr/>
                    <a:lstStyle/>
                    <a:p>
                      <a:pPr algn="ctr"/>
                      <a:r>
                        <a:rPr lang="es-CO" sz="2800" dirty="0" smtClean="0"/>
                        <a:t>5. == </a:t>
                      </a:r>
                      <a:r>
                        <a:rPr lang="es-CO" sz="2800" dirty="0"/>
                        <a:t>!=</a:t>
                      </a:r>
                    </a:p>
                  </a:txBody>
                  <a:tcPr marL="8688" marR="8688" marT="8688" marB="868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800" dirty="0" smtClean="0"/>
                        <a:t>Izquierda</a:t>
                      </a:r>
                      <a:r>
                        <a:rPr lang="es-CO" sz="2800" baseline="0" dirty="0" smtClean="0"/>
                        <a:t> - derecha</a:t>
                      </a:r>
                      <a:endParaRPr lang="es-CO" sz="2800" dirty="0" smtClean="0"/>
                    </a:p>
                  </a:txBody>
                  <a:tcPr marL="8688" marR="8688" marT="8688" marB="8688" anchor="ctr"/>
                </a:tc>
              </a:tr>
              <a:tr h="516418">
                <a:tc>
                  <a:txBody>
                    <a:bodyPr/>
                    <a:lstStyle/>
                    <a:p>
                      <a:pPr algn="ctr"/>
                      <a:r>
                        <a:rPr lang="es-CO" sz="2800" dirty="0" smtClean="0"/>
                        <a:t>6. &amp;&amp;</a:t>
                      </a:r>
                      <a:endParaRPr lang="es-CO" sz="2800" dirty="0"/>
                    </a:p>
                  </a:txBody>
                  <a:tcPr marL="8688" marR="8688" marT="8688" marB="868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800" dirty="0" smtClean="0"/>
                        <a:t>Izquierda</a:t>
                      </a:r>
                      <a:r>
                        <a:rPr lang="es-CO" sz="2800" baseline="0" dirty="0" smtClean="0"/>
                        <a:t> – derecha</a:t>
                      </a:r>
                      <a:endParaRPr lang="es-CO" sz="2800" dirty="0" smtClean="0"/>
                    </a:p>
                  </a:txBody>
                  <a:tcPr marL="8688" marR="8688" marT="8688" marB="8688" anchor="ctr"/>
                </a:tc>
              </a:tr>
              <a:tr h="516418">
                <a:tc>
                  <a:txBody>
                    <a:bodyPr/>
                    <a:lstStyle/>
                    <a:p>
                      <a:pPr algn="ctr"/>
                      <a:r>
                        <a:rPr lang="es-CO" sz="2800" dirty="0" smtClean="0"/>
                        <a:t>7. ||</a:t>
                      </a:r>
                      <a:endParaRPr lang="es-CO" sz="2800" dirty="0"/>
                    </a:p>
                  </a:txBody>
                  <a:tcPr marL="8688" marR="8688" marT="8688" marB="868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2800" dirty="0" smtClean="0"/>
                        <a:t>Izquierda</a:t>
                      </a:r>
                      <a:r>
                        <a:rPr lang="es-CO" sz="2800" baseline="0" dirty="0" smtClean="0"/>
                        <a:t> – derecha</a:t>
                      </a:r>
                      <a:endParaRPr lang="es-CO" sz="2800" dirty="0" smtClean="0"/>
                    </a:p>
                  </a:txBody>
                  <a:tcPr marL="8688" marR="8688" marT="8688" marB="8688" anchor="ctr"/>
                </a:tc>
              </a:tr>
              <a:tr h="1012631">
                <a:tc>
                  <a:txBody>
                    <a:bodyPr/>
                    <a:lstStyle/>
                    <a:p>
                      <a:pPr algn="ctr"/>
                      <a:r>
                        <a:rPr lang="es-CO" sz="2800" dirty="0" smtClean="0"/>
                        <a:t>8. = </a:t>
                      </a:r>
                      <a:r>
                        <a:rPr lang="es-CO" sz="2800" dirty="0"/>
                        <a:t>+= -= *= /= </a:t>
                      </a:r>
                      <a:r>
                        <a:rPr lang="es-CO" sz="2800" dirty="0" smtClean="0"/>
                        <a:t>%=</a:t>
                      </a:r>
                      <a:endParaRPr lang="es-CO" sz="2800" dirty="0"/>
                    </a:p>
                  </a:txBody>
                  <a:tcPr marL="8688" marR="8688" marT="8688" marB="8688" anchor="ctr"/>
                </a:tc>
                <a:tc>
                  <a:txBody>
                    <a:bodyPr/>
                    <a:lstStyle/>
                    <a:p>
                      <a:pPr algn="ctr"/>
                      <a:r>
                        <a:rPr lang="es-CO" sz="2800" dirty="0" smtClean="0"/>
                        <a:t>Derecha-</a:t>
                      </a:r>
                      <a:r>
                        <a:rPr lang="es-CO" sz="2800" baseline="0" dirty="0" smtClean="0"/>
                        <a:t> izquierda</a:t>
                      </a:r>
                      <a:endParaRPr lang="es-CO" sz="2800" dirty="0"/>
                    </a:p>
                  </a:txBody>
                  <a:tcPr marL="8688" marR="8688" marT="8688" marB="8688" anchor="ctr"/>
                </a:tc>
              </a:tr>
            </a:tbl>
          </a:graphicData>
        </a:graphic>
      </p:graphicFrame>
    </p:spTree>
    <p:extLst>
      <p:ext uri="{BB962C8B-B14F-4D97-AF65-F5344CB8AC3E}">
        <p14:creationId xmlns:p14="http://schemas.microsoft.com/office/powerpoint/2010/main" val="15171208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846258"/>
            <a:ext cx="8280920" cy="5295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Título"/>
          <p:cNvSpPr>
            <a:spLocks noGrp="1"/>
          </p:cNvSpPr>
          <p:nvPr>
            <p:ph type="title"/>
          </p:nvPr>
        </p:nvSpPr>
        <p:spPr/>
        <p:txBody>
          <a:bodyPr/>
          <a:lstStyle/>
          <a:p>
            <a:r>
              <a:rPr lang="es-CO" dirty="0" smtClean="0"/>
              <a:t>Ejemplo orden de precedencia</a:t>
            </a:r>
            <a:endParaRPr lang="es-CO" dirty="0"/>
          </a:p>
        </p:txBody>
      </p:sp>
      <p:sp>
        <p:nvSpPr>
          <p:cNvPr id="4" name="3 Rectángulo"/>
          <p:cNvSpPr/>
          <p:nvPr/>
        </p:nvSpPr>
        <p:spPr>
          <a:xfrm>
            <a:off x="7585472" y="3861048"/>
            <a:ext cx="1534301" cy="1159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Tomado de: C </a:t>
            </a:r>
            <a:r>
              <a:rPr lang="es-CO" dirty="0" err="1" smtClean="0"/>
              <a:t>how</a:t>
            </a:r>
            <a:r>
              <a:rPr lang="es-CO" dirty="0" smtClean="0"/>
              <a:t> to </a:t>
            </a:r>
            <a:r>
              <a:rPr lang="es-CO" dirty="0" err="1" smtClean="0"/>
              <a:t>program</a:t>
            </a:r>
            <a:endParaRPr lang="es-CO" dirty="0" smtClean="0"/>
          </a:p>
          <a:p>
            <a:pPr algn="ctr"/>
            <a:r>
              <a:rPr lang="es-CO" dirty="0" err="1" smtClean="0"/>
              <a:t>Fig</a:t>
            </a:r>
            <a:r>
              <a:rPr lang="es-CO" dirty="0" smtClean="0"/>
              <a:t> 2.11</a:t>
            </a:r>
            <a:endParaRPr lang="es-CO" dirty="0"/>
          </a:p>
        </p:txBody>
      </p:sp>
      <p:sp>
        <p:nvSpPr>
          <p:cNvPr id="4102" name="4101 Forma libre"/>
          <p:cNvSpPr/>
          <p:nvPr/>
        </p:nvSpPr>
        <p:spPr>
          <a:xfrm>
            <a:off x="2886075" y="6198394"/>
            <a:ext cx="42863" cy="45244"/>
          </a:xfrm>
          <a:custGeom>
            <a:avLst/>
            <a:gdLst>
              <a:gd name="connsiteX0" fmla="*/ 0 w 42863"/>
              <a:gd name="connsiteY0" fmla="*/ 45244 h 45244"/>
              <a:gd name="connsiteX1" fmla="*/ 19050 w 42863"/>
              <a:gd name="connsiteY1" fmla="*/ 33337 h 45244"/>
              <a:gd name="connsiteX2" fmla="*/ 33338 w 42863"/>
              <a:gd name="connsiteY2" fmla="*/ 26194 h 45244"/>
              <a:gd name="connsiteX3" fmla="*/ 35719 w 42863"/>
              <a:gd name="connsiteY3" fmla="*/ 16669 h 45244"/>
              <a:gd name="connsiteX4" fmla="*/ 42863 w 42863"/>
              <a:gd name="connsiteY4" fmla="*/ 0 h 45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3" h="45244">
                <a:moveTo>
                  <a:pt x="0" y="45244"/>
                </a:moveTo>
                <a:cubicBezTo>
                  <a:pt x="27317" y="23390"/>
                  <a:pt x="441" y="42641"/>
                  <a:pt x="19050" y="33337"/>
                </a:cubicBezTo>
                <a:cubicBezTo>
                  <a:pt x="37508" y="24108"/>
                  <a:pt x="15388" y="32177"/>
                  <a:pt x="33338" y="26194"/>
                </a:cubicBezTo>
                <a:cubicBezTo>
                  <a:pt x="34132" y="23019"/>
                  <a:pt x="34779" y="19804"/>
                  <a:pt x="35719" y="16669"/>
                </a:cubicBezTo>
                <a:cubicBezTo>
                  <a:pt x="40105" y="2046"/>
                  <a:pt x="37094" y="5767"/>
                  <a:pt x="42863"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3282226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O" dirty="0" smtClean="0"/>
              <a:t>Ejercicio ( orden de precedencia)</a:t>
            </a:r>
            <a:endParaRPr lang="es-CO"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268760"/>
            <a:ext cx="7732275" cy="3384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1170752" y="4725144"/>
            <a:ext cx="7300227"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dirty="0" smtClean="0"/>
              <a:t>¿Cuál es el valor de cociente? ¿ Cuál sería el valor si le asigno 6 a la variable C?</a:t>
            </a:r>
            <a:endParaRPr lang="es-CO" sz="2400" dirty="0"/>
          </a:p>
        </p:txBody>
      </p:sp>
    </p:spTree>
    <p:extLst>
      <p:ext uri="{BB962C8B-B14F-4D97-AF65-F5344CB8AC3E}">
        <p14:creationId xmlns:p14="http://schemas.microsoft.com/office/powerpoint/2010/main" val="28260847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CO" dirty="0" smtClean="0"/>
              <a:t>3. Operaciones de asignación abreviadas</a:t>
            </a:r>
            <a:endParaRPr lang="es-CO" dirty="0"/>
          </a:p>
        </p:txBody>
      </p:sp>
      <p:sp>
        <p:nvSpPr>
          <p:cNvPr id="4" name="2 Marcador de contenido"/>
          <p:cNvSpPr>
            <a:spLocks noGrp="1"/>
          </p:cNvSpPr>
          <p:nvPr>
            <p:ph idx="1"/>
          </p:nvPr>
        </p:nvSpPr>
        <p:spPr>
          <a:xfrm>
            <a:off x="457200" y="836713"/>
            <a:ext cx="8229600" cy="1872208"/>
          </a:xfrm>
        </p:spPr>
        <p:txBody>
          <a:bodyPr/>
          <a:lstStyle/>
          <a:p>
            <a:pPr>
              <a:buNone/>
            </a:pPr>
            <a:r>
              <a:rPr lang="es-CO" dirty="0" smtClean="0"/>
              <a:t>C = C+ 3</a:t>
            </a:r>
          </a:p>
          <a:p>
            <a:pPr>
              <a:buNone/>
            </a:pPr>
            <a:r>
              <a:rPr lang="es-CO" dirty="0" smtClean="0"/>
              <a:t>			Abreviado como  C+=3;</a:t>
            </a:r>
          </a:p>
          <a:p>
            <a:pPr>
              <a:buNone/>
            </a:pPr>
            <a:r>
              <a:rPr lang="es-CO" dirty="0" smtClean="0"/>
              <a:t>			Se compila mas rápido</a:t>
            </a:r>
            <a:endParaRPr lang="es-CO" dirty="0"/>
          </a:p>
        </p:txBody>
      </p:sp>
      <p:pic>
        <p:nvPicPr>
          <p:cNvPr id="5" name="Imagen 4"/>
          <p:cNvPicPr>
            <a:picLocks noChangeAspect="1"/>
          </p:cNvPicPr>
          <p:nvPr/>
        </p:nvPicPr>
        <p:blipFill>
          <a:blip r:embed="rId2"/>
          <a:stretch>
            <a:fillRect/>
          </a:stretch>
        </p:blipFill>
        <p:spPr>
          <a:xfrm>
            <a:off x="-5680" y="2585825"/>
            <a:ext cx="9085349" cy="3312367"/>
          </a:xfrm>
          <a:prstGeom prst="rect">
            <a:avLst/>
          </a:prstGeom>
        </p:spPr>
      </p:pic>
      <p:sp>
        <p:nvSpPr>
          <p:cNvPr id="6" name="Marcador de contenido 1"/>
          <p:cNvSpPr txBox="1">
            <a:spLocks/>
          </p:cNvSpPr>
          <p:nvPr/>
        </p:nvSpPr>
        <p:spPr>
          <a:xfrm>
            <a:off x="457200" y="5898192"/>
            <a:ext cx="8229600" cy="464915"/>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s-CO" b="1" dirty="0" smtClean="0"/>
              <a:t>Tomado de </a:t>
            </a:r>
            <a:r>
              <a:rPr lang="es-CO" b="1" dirty="0" err="1" smtClean="0"/>
              <a:t>How</a:t>
            </a:r>
            <a:r>
              <a:rPr lang="es-CO" b="1" dirty="0" smtClean="0"/>
              <a:t> to </a:t>
            </a:r>
            <a:r>
              <a:rPr lang="es-CO" b="1" dirty="0" err="1" smtClean="0"/>
              <a:t>program</a:t>
            </a:r>
            <a:r>
              <a:rPr lang="es-CO" b="1" dirty="0" smtClean="0"/>
              <a:t> in C. </a:t>
            </a:r>
            <a:r>
              <a:rPr lang="es-CO" b="1" dirty="0" err="1" smtClean="0"/>
              <a:t>Pg</a:t>
            </a:r>
            <a:r>
              <a:rPr lang="es-CO" b="1" dirty="0" smtClean="0"/>
              <a:t> 77</a:t>
            </a:r>
            <a:endParaRPr lang="es-CO" b="1" dirty="0"/>
          </a:p>
        </p:txBody>
      </p:sp>
    </p:spTree>
    <p:extLst>
      <p:ext uri="{BB962C8B-B14F-4D97-AF65-F5344CB8AC3E}">
        <p14:creationId xmlns:p14="http://schemas.microsoft.com/office/powerpoint/2010/main" val="2992871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685800" y="1196752"/>
            <a:ext cx="7772400" cy="3240359"/>
          </a:xfrm>
        </p:spPr>
        <p:txBody>
          <a:bodyPr>
            <a:normAutofit/>
          </a:bodyPr>
          <a:lstStyle/>
          <a:p>
            <a:r>
              <a:rPr lang="es-CO" b="1" dirty="0" smtClean="0"/>
              <a:t>Sesión 3. Funciones – procedimientos orden de precedencia – estructura de selección</a:t>
            </a:r>
            <a:endParaRPr lang="es-CO" b="1" dirty="0"/>
          </a:p>
        </p:txBody>
      </p:sp>
      <p:sp>
        <p:nvSpPr>
          <p:cNvPr id="6" name="4 Marcador de número de diapositiva"/>
          <p:cNvSpPr>
            <a:spLocks noGrp="1"/>
          </p:cNvSpPr>
          <p:nvPr>
            <p:ph type="sldNum" sz="quarter" idx="12"/>
          </p:nvPr>
        </p:nvSpPr>
        <p:spPr>
          <a:xfrm>
            <a:off x="7020272" y="6520259"/>
            <a:ext cx="2133600" cy="365125"/>
          </a:xfrm>
        </p:spPr>
        <p:txBody>
          <a:bodyPr/>
          <a:lstStyle/>
          <a:p>
            <a:fld id="{2235B30C-86F8-49BD-820E-4721741473E2}" type="slidenum">
              <a:rPr lang="es-CO" smtClean="0"/>
              <a:pPr/>
              <a:t>2</a:t>
            </a:fld>
            <a:endParaRPr lang="es-CO"/>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4</a:t>
            </a:r>
            <a:r>
              <a:rPr lang="es-CO" dirty="0" smtClean="0"/>
              <a:t>. Operadores incrementales y </a:t>
            </a:r>
            <a:r>
              <a:rPr lang="es-CO" dirty="0" err="1" smtClean="0"/>
              <a:t>decrementales</a:t>
            </a:r>
            <a:endParaRPr lang="es-CO" dirty="0"/>
          </a:p>
        </p:txBody>
      </p:sp>
      <p:graphicFrame>
        <p:nvGraphicFramePr>
          <p:cNvPr id="4" name="Tabla 3"/>
          <p:cNvGraphicFramePr>
            <a:graphicFrameLocks noGrp="1"/>
          </p:cNvGraphicFramePr>
          <p:nvPr>
            <p:extLst>
              <p:ext uri="{D42A27DB-BD31-4B8C-83A1-F6EECF244321}">
                <p14:modId xmlns:p14="http://schemas.microsoft.com/office/powerpoint/2010/main" val="3337580239"/>
              </p:ext>
            </p:extLst>
          </p:nvPr>
        </p:nvGraphicFramePr>
        <p:xfrm>
          <a:off x="467544" y="980728"/>
          <a:ext cx="8424938" cy="5219378"/>
        </p:xfrm>
        <a:graphic>
          <a:graphicData uri="http://schemas.openxmlformats.org/drawingml/2006/table">
            <a:tbl>
              <a:tblPr firstRow="1" bandRow="1">
                <a:tableStyleId>{5C22544A-7EE6-4342-B048-85BDC9FD1C3A}</a:tableStyleId>
              </a:tblPr>
              <a:tblGrid>
                <a:gridCol w="1429231"/>
                <a:gridCol w="1254879"/>
                <a:gridCol w="5740828"/>
              </a:tblGrid>
              <a:tr h="600814">
                <a:tc>
                  <a:txBody>
                    <a:bodyPr/>
                    <a:lstStyle/>
                    <a:p>
                      <a:pPr algn="ctr"/>
                      <a:r>
                        <a:rPr lang="es-CO" dirty="0" smtClean="0"/>
                        <a:t>Operador unario</a:t>
                      </a:r>
                      <a:endParaRPr lang="es-CO" dirty="0"/>
                    </a:p>
                  </a:txBody>
                  <a:tcPr anchor="ctr"/>
                </a:tc>
                <a:tc>
                  <a:txBody>
                    <a:bodyPr/>
                    <a:lstStyle/>
                    <a:p>
                      <a:pPr algn="ctr"/>
                      <a:r>
                        <a:rPr lang="es-CO" dirty="0" smtClean="0"/>
                        <a:t>Expresión Ejemplo</a:t>
                      </a:r>
                      <a:endParaRPr lang="es-CO" dirty="0"/>
                    </a:p>
                  </a:txBody>
                  <a:tcPr anchor="ctr"/>
                </a:tc>
                <a:tc>
                  <a:txBody>
                    <a:bodyPr/>
                    <a:lstStyle/>
                    <a:p>
                      <a:pPr algn="ctr"/>
                      <a:r>
                        <a:rPr lang="es-CO" dirty="0" smtClean="0"/>
                        <a:t>Explicación</a:t>
                      </a:r>
                      <a:endParaRPr lang="es-CO" dirty="0"/>
                    </a:p>
                  </a:txBody>
                  <a:tcPr anchor="ctr"/>
                </a:tc>
              </a:tr>
              <a:tr h="1029966">
                <a:tc>
                  <a:txBody>
                    <a:bodyPr/>
                    <a:lstStyle/>
                    <a:p>
                      <a:pPr algn="ctr"/>
                      <a:r>
                        <a:rPr lang="es-CO" dirty="0" smtClean="0"/>
                        <a:t>++</a:t>
                      </a:r>
                      <a:endParaRPr lang="es-CO" dirty="0"/>
                    </a:p>
                  </a:txBody>
                  <a:tcPr anchor="ctr"/>
                </a:tc>
                <a:tc>
                  <a:txBody>
                    <a:bodyPr/>
                    <a:lstStyle/>
                    <a:p>
                      <a:pPr algn="ctr"/>
                      <a:r>
                        <a:rPr lang="es-CO" dirty="0" smtClean="0"/>
                        <a:t>++</a:t>
                      </a:r>
                      <a:r>
                        <a:rPr lang="es-CO" dirty="0" err="1" smtClean="0"/>
                        <a:t>num</a:t>
                      </a:r>
                      <a:endParaRPr lang="es-CO" dirty="0"/>
                    </a:p>
                  </a:txBody>
                  <a:tcPr anchor="ctr"/>
                </a:tc>
                <a:tc>
                  <a:txBody>
                    <a:bodyPr/>
                    <a:lstStyle/>
                    <a:p>
                      <a:pPr algn="ctr"/>
                      <a:r>
                        <a:rPr lang="es-CO" dirty="0" smtClean="0"/>
                        <a:t>Se </a:t>
                      </a:r>
                      <a:r>
                        <a:rPr lang="es-CO" b="1" dirty="0" smtClean="0">
                          <a:solidFill>
                            <a:srgbClr val="7030A0"/>
                          </a:solidFill>
                        </a:rPr>
                        <a:t>incrementa</a:t>
                      </a:r>
                      <a:r>
                        <a:rPr lang="es-CO" dirty="0" smtClean="0"/>
                        <a:t> </a:t>
                      </a:r>
                      <a:r>
                        <a:rPr lang="es-CO" sz="2400" b="1" dirty="0" err="1" smtClean="0">
                          <a:latin typeface="Consolas" panose="020B0609020204030204" pitchFamily="49" charset="0"/>
                          <a:cs typeface="Consolas" panose="020B0609020204030204" pitchFamily="49" charset="0"/>
                        </a:rPr>
                        <a:t>num</a:t>
                      </a:r>
                      <a:r>
                        <a:rPr lang="es-CO" sz="2400" dirty="0" smtClean="0"/>
                        <a:t> </a:t>
                      </a:r>
                      <a:r>
                        <a:rPr lang="es-CO" dirty="0" smtClean="0"/>
                        <a:t>en 1 y luego</a:t>
                      </a:r>
                      <a:r>
                        <a:rPr lang="es-CO" baseline="0" dirty="0" smtClean="0"/>
                        <a:t> se utiliza el nuevo valor de </a:t>
                      </a:r>
                      <a:r>
                        <a:rPr lang="es-CO" sz="2400" b="1" baseline="0" dirty="0" err="1" smtClean="0">
                          <a:latin typeface="Consolas" panose="020B0609020204030204" pitchFamily="49" charset="0"/>
                          <a:cs typeface="Consolas" panose="020B0609020204030204" pitchFamily="49" charset="0"/>
                        </a:rPr>
                        <a:t>num</a:t>
                      </a:r>
                      <a:r>
                        <a:rPr lang="es-CO" sz="2400" baseline="0" dirty="0" smtClean="0"/>
                        <a:t> </a:t>
                      </a:r>
                      <a:r>
                        <a:rPr lang="es-CO" baseline="0" dirty="0" smtClean="0"/>
                        <a:t>en la expresión en la que se encuentre</a:t>
                      </a:r>
                      <a:endParaRPr lang="es-CO" dirty="0"/>
                    </a:p>
                  </a:txBody>
                  <a:tcPr anchor="ctr"/>
                </a:tc>
              </a:tr>
              <a:tr h="1029966">
                <a:tc>
                  <a:txBody>
                    <a:bodyPr/>
                    <a:lstStyle/>
                    <a:p>
                      <a:pPr algn="ctr"/>
                      <a:r>
                        <a:rPr lang="es-CO" dirty="0" smtClean="0"/>
                        <a:t>++</a:t>
                      </a:r>
                      <a:endParaRPr lang="es-CO" dirty="0"/>
                    </a:p>
                  </a:txBody>
                  <a:tcPr anchor="ctr"/>
                </a:tc>
                <a:tc>
                  <a:txBody>
                    <a:bodyPr/>
                    <a:lstStyle/>
                    <a:p>
                      <a:pPr algn="ctr"/>
                      <a:r>
                        <a:rPr lang="es-CO" dirty="0" err="1" smtClean="0"/>
                        <a:t>Num</a:t>
                      </a:r>
                      <a:r>
                        <a:rPr lang="es-CO" dirty="0" smtClean="0"/>
                        <a:t>++</a:t>
                      </a:r>
                      <a:endParaRPr lang="es-CO" dirty="0"/>
                    </a:p>
                  </a:txBody>
                  <a:tcPr anchor="ctr"/>
                </a:tc>
                <a:tc>
                  <a:txBody>
                    <a:bodyPr/>
                    <a:lstStyle/>
                    <a:p>
                      <a:pPr algn="ctr"/>
                      <a:r>
                        <a:rPr lang="es-CO" dirty="0" err="1" smtClean="0"/>
                        <a:t>Uitliza</a:t>
                      </a:r>
                      <a:r>
                        <a:rPr lang="es-CO" dirty="0" smtClean="0"/>
                        <a:t> el valor actual de </a:t>
                      </a:r>
                      <a:r>
                        <a:rPr lang="es-CO" sz="2400" b="1" dirty="0" err="1" smtClean="0">
                          <a:latin typeface="Consolas" panose="020B0609020204030204" pitchFamily="49" charset="0"/>
                          <a:cs typeface="Consolas" panose="020B0609020204030204" pitchFamily="49" charset="0"/>
                        </a:rPr>
                        <a:t>num</a:t>
                      </a:r>
                      <a:r>
                        <a:rPr lang="es-CO" sz="1800" dirty="0" smtClean="0"/>
                        <a:t> </a:t>
                      </a:r>
                      <a:r>
                        <a:rPr lang="es-CO" dirty="0" smtClean="0"/>
                        <a:t>en la expresión en la que se encuentra la </a:t>
                      </a:r>
                      <a:r>
                        <a:rPr lang="es-CO" dirty="0" err="1" smtClean="0"/>
                        <a:t>ariable</a:t>
                      </a:r>
                      <a:r>
                        <a:rPr lang="es-CO" dirty="0" smtClean="0"/>
                        <a:t> y luego </a:t>
                      </a:r>
                      <a:r>
                        <a:rPr lang="es-CO" b="1" dirty="0" smtClean="0">
                          <a:solidFill>
                            <a:srgbClr val="7030A0"/>
                          </a:solidFill>
                        </a:rPr>
                        <a:t>incrementa</a:t>
                      </a:r>
                      <a:r>
                        <a:rPr lang="es-CO" dirty="0" smtClean="0"/>
                        <a:t> el valor de </a:t>
                      </a:r>
                      <a:r>
                        <a:rPr lang="es-CO" sz="2400" b="1" dirty="0" err="1" smtClean="0">
                          <a:latin typeface="Consolas" panose="020B0609020204030204" pitchFamily="49" charset="0"/>
                          <a:cs typeface="Consolas" panose="020B0609020204030204" pitchFamily="49" charset="0"/>
                        </a:rPr>
                        <a:t>num</a:t>
                      </a:r>
                      <a:r>
                        <a:rPr lang="es-CO" sz="2400" dirty="0" smtClean="0"/>
                        <a:t> </a:t>
                      </a:r>
                      <a:r>
                        <a:rPr lang="es-CO" dirty="0" smtClean="0"/>
                        <a:t>en 1</a:t>
                      </a:r>
                      <a:endParaRPr lang="es-CO" dirty="0"/>
                    </a:p>
                  </a:txBody>
                  <a:tcPr anchor="ctr"/>
                </a:tc>
              </a:tr>
              <a:tr h="1032870">
                <a:tc>
                  <a:txBody>
                    <a:bodyPr/>
                    <a:lstStyle/>
                    <a:p>
                      <a:pPr algn="ctr"/>
                      <a:r>
                        <a:rPr lang="es-CO" dirty="0" smtClean="0"/>
                        <a:t>--</a:t>
                      </a:r>
                      <a:endParaRPr lang="es-CO" dirty="0"/>
                    </a:p>
                  </a:txBody>
                  <a:tcPr anchor="ctr"/>
                </a:tc>
                <a:tc>
                  <a:txBody>
                    <a:bodyPr/>
                    <a:lstStyle/>
                    <a:p>
                      <a:pPr algn="ctr"/>
                      <a:r>
                        <a:rPr lang="es-CO" dirty="0" smtClean="0"/>
                        <a:t>--</a:t>
                      </a:r>
                      <a:r>
                        <a:rPr lang="es-CO" dirty="0" err="1" smtClean="0"/>
                        <a:t>num</a:t>
                      </a:r>
                      <a:endParaRPr lang="es-CO"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dirty="0" smtClean="0"/>
                        <a:t>Se </a:t>
                      </a:r>
                      <a:r>
                        <a:rPr lang="es-CO" b="1" dirty="0" err="1" smtClean="0">
                          <a:solidFill>
                            <a:srgbClr val="FF0000"/>
                          </a:solidFill>
                        </a:rPr>
                        <a:t>decrementa</a:t>
                      </a:r>
                      <a:r>
                        <a:rPr lang="es-CO" dirty="0" smtClean="0">
                          <a:solidFill>
                            <a:srgbClr val="FF0000"/>
                          </a:solidFill>
                        </a:rPr>
                        <a:t> </a:t>
                      </a:r>
                      <a:r>
                        <a:rPr lang="es-CO" sz="2400" b="1" dirty="0" err="1" smtClean="0">
                          <a:latin typeface="Consolas" panose="020B0609020204030204" pitchFamily="49" charset="0"/>
                          <a:cs typeface="Consolas" panose="020B0609020204030204" pitchFamily="49" charset="0"/>
                        </a:rPr>
                        <a:t>num</a:t>
                      </a:r>
                      <a:r>
                        <a:rPr lang="es-CO" sz="1600" dirty="0" smtClean="0"/>
                        <a:t> </a:t>
                      </a:r>
                      <a:r>
                        <a:rPr lang="es-CO" dirty="0" smtClean="0"/>
                        <a:t>en 1 y luego</a:t>
                      </a:r>
                      <a:r>
                        <a:rPr lang="es-CO" baseline="0" dirty="0" smtClean="0"/>
                        <a:t> se utiliza el nuevo valor de </a:t>
                      </a:r>
                      <a:r>
                        <a:rPr lang="es-CO" sz="2400" b="1" dirty="0" err="1" smtClean="0">
                          <a:latin typeface="Consolas" panose="020B0609020204030204" pitchFamily="49" charset="0"/>
                          <a:cs typeface="Consolas" panose="020B0609020204030204" pitchFamily="49" charset="0"/>
                        </a:rPr>
                        <a:t>num</a:t>
                      </a:r>
                      <a:r>
                        <a:rPr lang="es-CO" sz="2400" dirty="0" smtClean="0"/>
                        <a:t> </a:t>
                      </a:r>
                      <a:r>
                        <a:rPr lang="es-CO" baseline="0" dirty="0" smtClean="0"/>
                        <a:t>en la expresión en la que se encuentre</a:t>
                      </a:r>
                      <a:endParaRPr lang="es-CO" dirty="0" smtClean="0"/>
                    </a:p>
                  </a:txBody>
                  <a:tcPr anchor="ctr"/>
                </a:tc>
              </a:tr>
              <a:tr h="1287458">
                <a:tc>
                  <a:txBody>
                    <a:bodyPr/>
                    <a:lstStyle/>
                    <a:p>
                      <a:pPr algn="ctr"/>
                      <a:r>
                        <a:rPr lang="es-CO" dirty="0" smtClean="0"/>
                        <a:t>--</a:t>
                      </a:r>
                      <a:endParaRPr lang="es-CO" dirty="0"/>
                    </a:p>
                  </a:txBody>
                  <a:tcPr anchor="ctr"/>
                </a:tc>
                <a:tc>
                  <a:txBody>
                    <a:bodyPr/>
                    <a:lstStyle/>
                    <a:p>
                      <a:pPr algn="ctr"/>
                      <a:r>
                        <a:rPr lang="es-CO" dirty="0" err="1" smtClean="0"/>
                        <a:t>Num</a:t>
                      </a:r>
                      <a:r>
                        <a:rPr lang="es-CO" dirty="0" smtClean="0"/>
                        <a:t>--</a:t>
                      </a:r>
                      <a:endParaRPr lang="es-CO"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dirty="0" err="1" smtClean="0"/>
                        <a:t>Uitliza</a:t>
                      </a:r>
                      <a:r>
                        <a:rPr lang="es-CO" dirty="0" smtClean="0"/>
                        <a:t> el valor actual de </a:t>
                      </a:r>
                      <a:r>
                        <a:rPr lang="es-CO" sz="2400" b="1" dirty="0" err="1" smtClean="0">
                          <a:latin typeface="Consolas" panose="020B0609020204030204" pitchFamily="49" charset="0"/>
                          <a:cs typeface="Consolas" panose="020B0609020204030204" pitchFamily="49" charset="0"/>
                        </a:rPr>
                        <a:t>num</a:t>
                      </a:r>
                      <a:r>
                        <a:rPr lang="es-CO" sz="1800" dirty="0" smtClean="0"/>
                        <a:t> </a:t>
                      </a:r>
                      <a:r>
                        <a:rPr lang="es-CO" dirty="0" smtClean="0"/>
                        <a:t>en la expresión en la que se encuentra la </a:t>
                      </a:r>
                      <a:r>
                        <a:rPr lang="es-CO" dirty="0" err="1" smtClean="0"/>
                        <a:t>ariable</a:t>
                      </a:r>
                      <a:r>
                        <a:rPr lang="es-CO" dirty="0" smtClean="0"/>
                        <a:t> y luego </a:t>
                      </a:r>
                      <a:r>
                        <a:rPr lang="es-CO" b="1" dirty="0" err="1" smtClean="0">
                          <a:solidFill>
                            <a:srgbClr val="FF0000"/>
                          </a:solidFill>
                        </a:rPr>
                        <a:t>decrementa</a:t>
                      </a:r>
                      <a:r>
                        <a:rPr lang="es-CO" dirty="0" smtClean="0">
                          <a:solidFill>
                            <a:srgbClr val="FF0000"/>
                          </a:solidFill>
                        </a:rPr>
                        <a:t> </a:t>
                      </a:r>
                      <a:r>
                        <a:rPr lang="es-CO" dirty="0" smtClean="0"/>
                        <a:t>el valor de </a:t>
                      </a:r>
                      <a:r>
                        <a:rPr lang="es-CO" sz="2400" b="1" dirty="0" err="1" smtClean="0">
                          <a:latin typeface="Consolas" panose="020B0609020204030204" pitchFamily="49" charset="0"/>
                          <a:cs typeface="Consolas" panose="020B0609020204030204" pitchFamily="49" charset="0"/>
                        </a:rPr>
                        <a:t>num</a:t>
                      </a:r>
                      <a:r>
                        <a:rPr lang="es-CO" sz="2400" dirty="0" smtClean="0"/>
                        <a:t> </a:t>
                      </a:r>
                      <a:r>
                        <a:rPr lang="es-CO" dirty="0" smtClean="0"/>
                        <a:t>en 1</a:t>
                      </a:r>
                      <a:endParaRPr lang="es-CO" dirty="0"/>
                    </a:p>
                  </a:txBody>
                  <a:tcPr anchor="ctr"/>
                </a:tc>
              </a:tr>
            </a:tbl>
          </a:graphicData>
        </a:graphic>
      </p:graphicFrame>
    </p:spTree>
    <p:extLst>
      <p:ext uri="{BB962C8B-B14F-4D97-AF65-F5344CB8AC3E}">
        <p14:creationId xmlns:p14="http://schemas.microsoft.com/office/powerpoint/2010/main" val="151879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O" dirty="0" smtClean="0"/>
              <a:t>4. Ejercicio sobre pre incremento y post incremento</a:t>
            </a:r>
            <a:endParaRPr lang="es-CO"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107504" y="4299540"/>
            <a:ext cx="9144000" cy="2009780"/>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a:off x="845632" y="785664"/>
            <a:ext cx="6678696" cy="3369860"/>
          </a:xfrm>
          <a:prstGeom prst="rect">
            <a:avLst/>
          </a:prstGeom>
          <a:noFill/>
          <a:ln w="9525">
            <a:noFill/>
            <a:miter lim="800000"/>
            <a:headEnd/>
            <a:tailEnd/>
          </a:ln>
        </p:spPr>
      </p:pic>
      <p:sp>
        <p:nvSpPr>
          <p:cNvPr id="7" name="6 Rectángulo redondeado"/>
          <p:cNvSpPr/>
          <p:nvPr/>
        </p:nvSpPr>
        <p:spPr>
          <a:xfrm>
            <a:off x="2029520" y="5049180"/>
            <a:ext cx="1750392" cy="252028"/>
          </a:xfrm>
          <a:prstGeom prst="roundRect">
            <a:avLst/>
          </a:prstGeom>
          <a:noFill/>
          <a:ln w="38100">
            <a:solidFill>
              <a:srgbClr val="F945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8" name="7 Rectángulo redondeado"/>
          <p:cNvSpPr/>
          <p:nvPr/>
        </p:nvSpPr>
        <p:spPr>
          <a:xfrm>
            <a:off x="2029520" y="5733256"/>
            <a:ext cx="1894408" cy="360040"/>
          </a:xfrm>
          <a:prstGeom prst="roundRect">
            <a:avLst/>
          </a:prstGeom>
          <a:noFill/>
          <a:ln w="38100">
            <a:solidFill>
              <a:srgbClr val="F945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98539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pPr marL="0" indent="0" algn="just">
              <a:buNone/>
            </a:pPr>
            <a:r>
              <a:rPr lang="es-CO" sz="2400" dirty="0" smtClean="0"/>
              <a:t>Si el </a:t>
            </a:r>
            <a:r>
              <a:rPr lang="es-CO" sz="2400" dirty="0" err="1" smtClean="0"/>
              <a:t>preincremento</a:t>
            </a:r>
            <a:r>
              <a:rPr lang="es-CO" sz="2400" dirty="0" smtClean="0"/>
              <a:t> o </a:t>
            </a:r>
            <a:r>
              <a:rPr lang="es-CO" sz="2400" dirty="0" err="1" smtClean="0"/>
              <a:t>posincremento</a:t>
            </a:r>
            <a:r>
              <a:rPr lang="es-CO" sz="2400" dirty="0" smtClean="0"/>
              <a:t> son una instrucción sencilla tiene el mismo efecto. Es decir, es lo mismo i++ que ++i. </a:t>
            </a:r>
          </a:p>
          <a:p>
            <a:pPr marL="0" indent="0" algn="just">
              <a:buNone/>
            </a:pPr>
            <a:r>
              <a:rPr lang="es-CO" sz="2400" dirty="0" smtClean="0"/>
              <a:t>Por el contrario si hacen parte de una instrucción compleja, el </a:t>
            </a:r>
            <a:r>
              <a:rPr lang="es-CO" sz="2400" dirty="0" err="1" smtClean="0"/>
              <a:t>preincremento</a:t>
            </a:r>
            <a:r>
              <a:rPr lang="es-CO" sz="2400" dirty="0" smtClean="0"/>
              <a:t> o pos incremento puede cambiar el resultado. </a:t>
            </a:r>
          </a:p>
        </p:txBody>
      </p:sp>
      <p:sp>
        <p:nvSpPr>
          <p:cNvPr id="3" name="Título 2"/>
          <p:cNvSpPr>
            <a:spLocks noGrp="1"/>
          </p:cNvSpPr>
          <p:nvPr>
            <p:ph type="title"/>
          </p:nvPr>
        </p:nvSpPr>
        <p:spPr/>
        <p:txBody>
          <a:bodyPr/>
          <a:lstStyle/>
          <a:p>
            <a:r>
              <a:rPr lang="es-CO" dirty="0" smtClean="0"/>
              <a:t>4. Sobre </a:t>
            </a:r>
            <a:r>
              <a:rPr lang="es-CO" dirty="0" err="1" smtClean="0"/>
              <a:t>preincremento</a:t>
            </a:r>
            <a:r>
              <a:rPr lang="es-CO" dirty="0" smtClean="0"/>
              <a:t> y pos incremento</a:t>
            </a:r>
            <a:endParaRPr lang="es-CO" dirty="0"/>
          </a:p>
        </p:txBody>
      </p:sp>
      <p:pic>
        <p:nvPicPr>
          <p:cNvPr id="4" name="Imagen 3"/>
          <p:cNvPicPr>
            <a:picLocks noChangeAspect="1"/>
          </p:cNvPicPr>
          <p:nvPr/>
        </p:nvPicPr>
        <p:blipFill>
          <a:blip r:embed="rId2"/>
          <a:stretch>
            <a:fillRect/>
          </a:stretch>
        </p:blipFill>
        <p:spPr>
          <a:xfrm>
            <a:off x="323528" y="3399769"/>
            <a:ext cx="6992442" cy="2756979"/>
          </a:xfrm>
          <a:prstGeom prst="rect">
            <a:avLst/>
          </a:prstGeom>
        </p:spPr>
      </p:pic>
      <p:sp>
        <p:nvSpPr>
          <p:cNvPr id="5" name="Rectángulo 4"/>
          <p:cNvSpPr/>
          <p:nvPr/>
        </p:nvSpPr>
        <p:spPr>
          <a:xfrm>
            <a:off x="4283968" y="3517441"/>
            <a:ext cx="4402832" cy="149573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CO" sz="2400" dirty="0" smtClean="0"/>
              <a:t>El valor de suma es distinto si se tiene ++valor o valor++</a:t>
            </a:r>
            <a:endParaRPr lang="es-CO" sz="2400" dirty="0"/>
          </a:p>
        </p:txBody>
      </p:sp>
    </p:spTree>
    <p:extLst>
      <p:ext uri="{BB962C8B-B14F-4D97-AF65-F5344CB8AC3E}">
        <p14:creationId xmlns:p14="http://schemas.microsoft.com/office/powerpoint/2010/main" val="5924770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4. Operadores incrementales y </a:t>
            </a:r>
            <a:r>
              <a:rPr lang="es-CO" dirty="0" err="1" smtClean="0"/>
              <a:t>decrementales</a:t>
            </a:r>
            <a:endParaRPr lang="es-CO" dirty="0"/>
          </a:p>
        </p:txBody>
      </p:sp>
      <p:sp>
        <p:nvSpPr>
          <p:cNvPr id="3" name="2 Marcador de contenido"/>
          <p:cNvSpPr>
            <a:spLocks noGrp="1"/>
          </p:cNvSpPr>
          <p:nvPr>
            <p:ph idx="1"/>
          </p:nvPr>
        </p:nvSpPr>
        <p:spPr/>
        <p:txBody>
          <a:bodyPr/>
          <a:lstStyle/>
          <a:p>
            <a:pPr>
              <a:buNone/>
            </a:pPr>
            <a:r>
              <a:rPr lang="es-CO" dirty="0" smtClean="0"/>
              <a:t>Es igual:</a:t>
            </a:r>
          </a:p>
          <a:p>
            <a:pPr algn="ctr">
              <a:buNone/>
            </a:pPr>
            <a:r>
              <a:rPr lang="es-CO" sz="5400" dirty="0" smtClean="0">
                <a:solidFill>
                  <a:srgbClr val="00B050"/>
                </a:solidFill>
              </a:rPr>
              <a:t>a= a+1 ;         a+=1;            ++a;</a:t>
            </a:r>
          </a:p>
          <a:p>
            <a:pPr algn="ctr">
              <a:buNone/>
            </a:pPr>
            <a:endParaRPr lang="es-CO" sz="4400" dirty="0" smtClean="0"/>
          </a:p>
          <a:p>
            <a:pPr algn="ctr">
              <a:buNone/>
            </a:pPr>
            <a:r>
              <a:rPr lang="es-CO" sz="5400" dirty="0" smtClean="0">
                <a:solidFill>
                  <a:srgbClr val="00B0F0"/>
                </a:solidFill>
              </a:rPr>
              <a:t>a= a-1 ;         a-=1;           </a:t>
            </a:r>
          </a:p>
          <a:p>
            <a:pPr algn="ctr">
              <a:buNone/>
            </a:pPr>
            <a:r>
              <a:rPr lang="es-CO" sz="5400" dirty="0" smtClean="0">
                <a:solidFill>
                  <a:srgbClr val="00B0F0"/>
                </a:solidFill>
              </a:rPr>
              <a:t>--a;</a:t>
            </a:r>
          </a:p>
          <a:p>
            <a:pPr>
              <a:buNone/>
            </a:pPr>
            <a:endParaRPr lang="es-CO" sz="4400" dirty="0"/>
          </a:p>
        </p:txBody>
      </p:sp>
    </p:spTree>
    <p:extLst>
      <p:ext uri="{BB962C8B-B14F-4D97-AF65-F5344CB8AC3E}">
        <p14:creationId xmlns:p14="http://schemas.microsoft.com/office/powerpoint/2010/main" val="7299735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1397927387"/>
              </p:ext>
            </p:extLst>
          </p:nvPr>
        </p:nvGraphicFramePr>
        <p:xfrm>
          <a:off x="-6696" y="476672"/>
          <a:ext cx="9145016" cy="60723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2 Título"/>
          <p:cNvSpPr>
            <a:spLocks noGrp="1"/>
          </p:cNvSpPr>
          <p:nvPr>
            <p:ph type="title"/>
          </p:nvPr>
        </p:nvSpPr>
        <p:spPr/>
        <p:txBody>
          <a:bodyPr/>
          <a:lstStyle/>
          <a:p>
            <a:r>
              <a:rPr lang="es-CO" sz="2800" dirty="0" smtClean="0"/>
              <a:t>Estructuras de control en la programación estructurada</a:t>
            </a:r>
            <a:endParaRPr lang="es-CO" sz="2800" dirty="0"/>
          </a:p>
        </p:txBody>
      </p:sp>
      <p:sp>
        <p:nvSpPr>
          <p:cNvPr id="2" name="Rectángulo 1"/>
          <p:cNvSpPr/>
          <p:nvPr/>
        </p:nvSpPr>
        <p:spPr>
          <a:xfrm>
            <a:off x="2843808" y="5733256"/>
            <a:ext cx="496855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rPr>
              <a:t>Para el miércoles leer del  capítulo 3 la sección 3.7 y leer el capítulo 4 hasta la sección 4.8 inclusive</a:t>
            </a:r>
            <a:endParaRPr lang="es-CO" dirty="0">
              <a:solidFill>
                <a:schemeClr val="tx1"/>
              </a:solidFill>
            </a:endParaRPr>
          </a:p>
        </p:txBody>
      </p:sp>
    </p:spTree>
    <p:extLst>
      <p:ext uri="{BB962C8B-B14F-4D97-AF65-F5344CB8AC3E}">
        <p14:creationId xmlns:p14="http://schemas.microsoft.com/office/powerpoint/2010/main" val="40893546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Tipos de estructura de selección</a:t>
            </a:r>
            <a:endParaRPr lang="es-CO" dirty="0"/>
          </a:p>
        </p:txBody>
      </p:sp>
      <p:sp>
        <p:nvSpPr>
          <p:cNvPr id="3" name="2 Marcador de contenido"/>
          <p:cNvSpPr>
            <a:spLocks noGrp="1"/>
          </p:cNvSpPr>
          <p:nvPr>
            <p:ph idx="1"/>
          </p:nvPr>
        </p:nvSpPr>
        <p:spPr/>
        <p:txBody>
          <a:bodyPr>
            <a:normAutofit/>
          </a:bodyPr>
          <a:lstStyle/>
          <a:p>
            <a:pPr algn="just">
              <a:buNone/>
            </a:pPr>
            <a:r>
              <a:rPr lang="es-CO" sz="4800" dirty="0" smtClean="0"/>
              <a:t>Es una estructura de selección. Puede ser de tres tipos</a:t>
            </a:r>
          </a:p>
          <a:p>
            <a:pPr>
              <a:buNone/>
            </a:pPr>
            <a:r>
              <a:rPr lang="es-CO" sz="4800" dirty="0" smtClean="0"/>
              <a:t>	</a:t>
            </a:r>
            <a:r>
              <a:rPr lang="es-CO" sz="4800" dirty="0" err="1" smtClean="0">
                <a:solidFill>
                  <a:schemeClr val="bg2">
                    <a:lumMod val="50000"/>
                  </a:schemeClr>
                </a:solidFill>
              </a:rPr>
              <a:t>If</a:t>
            </a:r>
            <a:r>
              <a:rPr lang="es-CO" sz="4800" dirty="0" smtClean="0"/>
              <a:t>: una sola selección</a:t>
            </a:r>
            <a:br>
              <a:rPr lang="es-CO" sz="4800" dirty="0" smtClean="0"/>
            </a:br>
            <a:r>
              <a:rPr lang="es-CO" sz="4800" dirty="0" err="1" smtClean="0">
                <a:solidFill>
                  <a:schemeClr val="accent2">
                    <a:lumMod val="50000"/>
                  </a:schemeClr>
                </a:solidFill>
              </a:rPr>
              <a:t>If</a:t>
            </a:r>
            <a:r>
              <a:rPr lang="es-CO" sz="4800" dirty="0" smtClean="0">
                <a:solidFill>
                  <a:schemeClr val="accent2">
                    <a:lumMod val="50000"/>
                  </a:schemeClr>
                </a:solidFill>
              </a:rPr>
              <a:t> / </a:t>
            </a:r>
            <a:r>
              <a:rPr lang="es-CO" sz="4800" dirty="0" err="1" smtClean="0">
                <a:solidFill>
                  <a:schemeClr val="accent2">
                    <a:lumMod val="50000"/>
                  </a:schemeClr>
                </a:solidFill>
              </a:rPr>
              <a:t>else</a:t>
            </a:r>
            <a:r>
              <a:rPr lang="es-CO" sz="4800" dirty="0" smtClean="0"/>
              <a:t>: doble selección</a:t>
            </a:r>
            <a:br>
              <a:rPr lang="es-CO" sz="4800" dirty="0" smtClean="0"/>
            </a:br>
            <a:r>
              <a:rPr lang="es-CO" sz="4800" dirty="0" err="1" smtClean="0">
                <a:solidFill>
                  <a:schemeClr val="accent5">
                    <a:lumMod val="75000"/>
                  </a:schemeClr>
                </a:solidFill>
              </a:rPr>
              <a:t>switch</a:t>
            </a:r>
            <a:r>
              <a:rPr lang="es-CO" sz="4800" dirty="0" smtClean="0"/>
              <a:t>: selección múltiple</a:t>
            </a:r>
          </a:p>
        </p:txBody>
      </p:sp>
    </p:spTree>
    <p:extLst>
      <p:ext uri="{BB962C8B-B14F-4D97-AF65-F5344CB8AC3E}">
        <p14:creationId xmlns:p14="http://schemas.microsoft.com/office/powerpoint/2010/main" val="30341854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Ejemplo estructura de control </a:t>
            </a:r>
            <a:r>
              <a:rPr lang="es-CO" dirty="0" err="1" smtClean="0"/>
              <a:t>if</a:t>
            </a:r>
            <a:endParaRPr lang="es-CO" dirty="0"/>
          </a:p>
        </p:txBody>
      </p:sp>
      <p:pic>
        <p:nvPicPr>
          <p:cNvPr id="5" name="Picture 2"/>
          <p:cNvPicPr>
            <a:picLocks noChangeAspect="1" noChangeArrowheads="1"/>
          </p:cNvPicPr>
          <p:nvPr/>
        </p:nvPicPr>
        <p:blipFill>
          <a:blip r:embed="rId2" cstate="print"/>
          <a:srcRect/>
          <a:stretch>
            <a:fillRect/>
          </a:stretch>
        </p:blipFill>
        <p:spPr bwMode="auto">
          <a:xfrm>
            <a:off x="827584" y="1052736"/>
            <a:ext cx="7804861" cy="4608512"/>
          </a:xfrm>
          <a:prstGeom prst="rect">
            <a:avLst/>
          </a:prstGeom>
          <a:noFill/>
          <a:ln w="9525">
            <a:noFill/>
            <a:miter lim="800000"/>
            <a:headEnd/>
            <a:tailEnd/>
          </a:ln>
        </p:spPr>
      </p:pic>
    </p:spTree>
    <p:extLst>
      <p:ext uri="{BB962C8B-B14F-4D97-AF65-F5344CB8AC3E}">
        <p14:creationId xmlns:p14="http://schemas.microsoft.com/office/powerpoint/2010/main" val="24719041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Ejemplo estructura de selección </a:t>
            </a:r>
            <a:r>
              <a:rPr lang="es-CO" dirty="0" err="1" smtClean="0"/>
              <a:t>if</a:t>
            </a:r>
            <a:r>
              <a:rPr lang="es-CO" dirty="0" smtClean="0"/>
              <a:t> – </a:t>
            </a:r>
            <a:r>
              <a:rPr lang="es-CO" dirty="0" err="1" smtClean="0"/>
              <a:t>else</a:t>
            </a:r>
            <a:r>
              <a:rPr lang="es-CO" dirty="0" smtClean="0"/>
              <a:t>. </a:t>
            </a:r>
            <a:r>
              <a:rPr lang="es-CO" dirty="0" err="1" smtClean="0"/>
              <a:t>If</a:t>
            </a:r>
            <a:r>
              <a:rPr lang="es-CO" dirty="0" smtClean="0"/>
              <a:t> anidados y </a:t>
            </a:r>
            <a:r>
              <a:rPr lang="es-CO" dirty="0" err="1" smtClean="0"/>
              <a:t>if</a:t>
            </a:r>
            <a:r>
              <a:rPr lang="es-CO" dirty="0" smtClean="0"/>
              <a:t>- </a:t>
            </a:r>
            <a:r>
              <a:rPr lang="es-CO" dirty="0" err="1" smtClean="0"/>
              <a:t>else</a:t>
            </a:r>
            <a:r>
              <a:rPr lang="es-CO" dirty="0" smtClean="0"/>
              <a:t> </a:t>
            </a:r>
            <a:r>
              <a:rPr lang="es-CO" dirty="0" err="1" smtClean="0"/>
              <a:t>directament</a:t>
            </a:r>
            <a:endParaRPr lang="es-CO" dirty="0"/>
          </a:p>
        </p:txBody>
      </p:sp>
      <p:pic>
        <p:nvPicPr>
          <p:cNvPr id="5" name="Imagen 4"/>
          <p:cNvPicPr>
            <a:picLocks noChangeAspect="1"/>
          </p:cNvPicPr>
          <p:nvPr/>
        </p:nvPicPr>
        <p:blipFill>
          <a:blip r:embed="rId2"/>
          <a:stretch>
            <a:fillRect/>
          </a:stretch>
        </p:blipFill>
        <p:spPr>
          <a:xfrm>
            <a:off x="2483768" y="980728"/>
            <a:ext cx="4638675" cy="5534025"/>
          </a:xfrm>
          <a:prstGeom prst="rect">
            <a:avLst/>
          </a:prstGeom>
        </p:spPr>
      </p:pic>
    </p:spTree>
    <p:extLst>
      <p:ext uri="{BB962C8B-B14F-4D97-AF65-F5344CB8AC3E}">
        <p14:creationId xmlns:p14="http://schemas.microsoft.com/office/powerpoint/2010/main" val="11801292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Estructura de selección </a:t>
            </a:r>
            <a:r>
              <a:rPr lang="es-CO" dirty="0" err="1" smtClean="0"/>
              <a:t>switch</a:t>
            </a:r>
            <a:r>
              <a:rPr lang="es-CO" dirty="0" smtClean="0"/>
              <a:t>. Definición general</a:t>
            </a:r>
            <a:endParaRPr lang="es-CO" dirty="0"/>
          </a:p>
        </p:txBody>
      </p:sp>
      <p:sp>
        <p:nvSpPr>
          <p:cNvPr id="3" name="2 Marcador de contenido"/>
          <p:cNvSpPr>
            <a:spLocks noGrp="1"/>
          </p:cNvSpPr>
          <p:nvPr>
            <p:ph idx="1"/>
          </p:nvPr>
        </p:nvSpPr>
        <p:spPr>
          <a:xfrm>
            <a:off x="457200" y="836713"/>
            <a:ext cx="8229600" cy="1512168"/>
          </a:xfrm>
        </p:spPr>
        <p:txBody>
          <a:bodyPr>
            <a:normAutofit/>
          </a:bodyPr>
          <a:lstStyle/>
          <a:p>
            <a:pPr algn="just">
              <a:buNone/>
            </a:pPr>
            <a:r>
              <a:rPr lang="es-CO" sz="2800" dirty="0" smtClean="0"/>
              <a:t>¿Qué hacemos si necesitamos hacer algo cuando una variable vale 1, vale 2, vale 3 vale 4, vale 5?</a:t>
            </a:r>
            <a:endParaRPr lang="es-CO" sz="2800" dirty="0"/>
          </a:p>
        </p:txBody>
      </p:sp>
      <p:sp>
        <p:nvSpPr>
          <p:cNvPr id="4" name="3 CuadroTexto"/>
          <p:cNvSpPr txBox="1"/>
          <p:nvPr/>
        </p:nvSpPr>
        <p:spPr>
          <a:xfrm>
            <a:off x="539552" y="2204864"/>
            <a:ext cx="8064896" cy="9541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s-CO" sz="2800" b="1" dirty="0" err="1" smtClean="0"/>
              <a:t>Switch</a:t>
            </a:r>
            <a:r>
              <a:rPr lang="es-CO" sz="2800" dirty="0" smtClean="0"/>
              <a:t>: Hace una comparación y de acuerdo al resultado elige un camino u otro</a:t>
            </a:r>
            <a:endParaRPr lang="es-CO" sz="2800" dirty="0"/>
          </a:p>
        </p:txBody>
      </p:sp>
      <p:sp>
        <p:nvSpPr>
          <p:cNvPr id="5" name="4 Rectángulo"/>
          <p:cNvSpPr/>
          <p:nvPr/>
        </p:nvSpPr>
        <p:spPr>
          <a:xfrm>
            <a:off x="611560" y="3284984"/>
            <a:ext cx="7992888" cy="30243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s-CO" sz="3000" dirty="0" err="1" smtClean="0"/>
              <a:t>switch</a:t>
            </a:r>
            <a:r>
              <a:rPr lang="es-CO" sz="3000" dirty="0" smtClean="0"/>
              <a:t>(variable){ 		case 1: 	….</a:t>
            </a:r>
          </a:p>
          <a:p>
            <a:r>
              <a:rPr lang="es-CO" sz="3000" dirty="0" smtClean="0"/>
              <a:t>						break;</a:t>
            </a:r>
          </a:p>
          <a:p>
            <a:r>
              <a:rPr lang="es-CO" sz="3000" dirty="0" smtClean="0"/>
              <a:t>				case 2: 	…</a:t>
            </a:r>
          </a:p>
          <a:p>
            <a:r>
              <a:rPr lang="es-CO" sz="3000" dirty="0" smtClean="0"/>
              <a:t>						break;</a:t>
            </a:r>
          </a:p>
          <a:p>
            <a:r>
              <a:rPr lang="es-CO" sz="3000" dirty="0" smtClean="0"/>
              <a:t>				default: ...</a:t>
            </a:r>
          </a:p>
          <a:p>
            <a:r>
              <a:rPr lang="es-CO" sz="3000" dirty="0" smtClean="0"/>
              <a:t>					      break;</a:t>
            </a:r>
          </a:p>
          <a:p>
            <a:r>
              <a:rPr lang="es-CO" sz="3000" dirty="0" smtClean="0"/>
              <a:t>			   }</a:t>
            </a:r>
            <a:endParaRPr lang="es-CO" sz="3000" dirty="0"/>
          </a:p>
        </p:txBody>
      </p:sp>
      <p:sp>
        <p:nvSpPr>
          <p:cNvPr id="6" name="5 Elipse"/>
          <p:cNvSpPr/>
          <p:nvPr/>
        </p:nvSpPr>
        <p:spPr>
          <a:xfrm>
            <a:off x="5940152" y="3645024"/>
            <a:ext cx="1512168" cy="576064"/>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6 Elipse"/>
          <p:cNvSpPr/>
          <p:nvPr/>
        </p:nvSpPr>
        <p:spPr>
          <a:xfrm>
            <a:off x="4211960" y="5013176"/>
            <a:ext cx="1728192" cy="504056"/>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7 Elipse"/>
          <p:cNvSpPr/>
          <p:nvPr/>
        </p:nvSpPr>
        <p:spPr>
          <a:xfrm>
            <a:off x="539552" y="3140968"/>
            <a:ext cx="3168352" cy="576064"/>
          </a:xfrm>
          <a:prstGeom prst="ellipse">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8 CuadroTexto"/>
          <p:cNvSpPr txBox="1"/>
          <p:nvPr/>
        </p:nvSpPr>
        <p:spPr>
          <a:xfrm>
            <a:off x="1259632" y="4293096"/>
            <a:ext cx="2592697" cy="523220"/>
          </a:xfrm>
          <a:prstGeom prst="rect">
            <a:avLst/>
          </a:prstGeom>
          <a:noFill/>
        </p:spPr>
        <p:txBody>
          <a:bodyPr wrap="none" rtlCol="0">
            <a:spAutoFit/>
          </a:bodyPr>
          <a:lstStyle/>
          <a:p>
            <a:r>
              <a:rPr lang="es-CO" sz="2800" dirty="0" smtClean="0">
                <a:solidFill>
                  <a:srgbClr val="FF0000"/>
                </a:solidFill>
              </a:rPr>
              <a:t>Salida del </a:t>
            </a:r>
            <a:r>
              <a:rPr lang="es-CO" sz="2800" dirty="0" err="1" smtClean="0">
                <a:solidFill>
                  <a:srgbClr val="FF0000"/>
                </a:solidFill>
              </a:rPr>
              <a:t>switch</a:t>
            </a:r>
            <a:endParaRPr lang="es-CO" sz="2800" dirty="0">
              <a:solidFill>
                <a:srgbClr val="FF0000"/>
              </a:solidFill>
            </a:endParaRPr>
          </a:p>
        </p:txBody>
      </p:sp>
      <p:cxnSp>
        <p:nvCxnSpPr>
          <p:cNvPr id="11" name="10 Conector recto de flecha"/>
          <p:cNvCxnSpPr>
            <a:stCxn id="9" idx="3"/>
          </p:cNvCxnSpPr>
          <p:nvPr/>
        </p:nvCxnSpPr>
        <p:spPr>
          <a:xfrm flipV="1">
            <a:off x="3852329" y="3933056"/>
            <a:ext cx="2087823" cy="621650"/>
          </a:xfrm>
          <a:prstGeom prst="bentConnector3">
            <a:avLst>
              <a:gd name="adj1" fmla="val 17326"/>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12 CuadroTexto"/>
          <p:cNvSpPr txBox="1"/>
          <p:nvPr/>
        </p:nvSpPr>
        <p:spPr>
          <a:xfrm>
            <a:off x="755576" y="5157192"/>
            <a:ext cx="3054041" cy="707886"/>
          </a:xfrm>
          <a:prstGeom prst="rect">
            <a:avLst/>
          </a:prstGeom>
          <a:noFill/>
        </p:spPr>
        <p:txBody>
          <a:bodyPr wrap="none" rtlCol="0">
            <a:spAutoFit/>
          </a:bodyPr>
          <a:lstStyle/>
          <a:p>
            <a:r>
              <a:rPr lang="es-CO" sz="2000" b="1" dirty="0" smtClean="0">
                <a:solidFill>
                  <a:schemeClr val="accent2">
                    <a:lumMod val="75000"/>
                  </a:schemeClr>
                </a:solidFill>
              </a:rPr>
              <a:t>Cuando no se cumple </a:t>
            </a:r>
          </a:p>
          <a:p>
            <a:r>
              <a:rPr lang="es-CO" sz="2000" b="1" dirty="0" smtClean="0">
                <a:solidFill>
                  <a:schemeClr val="accent2">
                    <a:lumMod val="75000"/>
                  </a:schemeClr>
                </a:solidFill>
              </a:rPr>
              <a:t>nada (opcional)</a:t>
            </a:r>
            <a:endParaRPr lang="es-CO" sz="2000" b="1" dirty="0">
              <a:solidFill>
                <a:schemeClr val="accent2">
                  <a:lumMod val="75000"/>
                </a:schemeClr>
              </a:solidFill>
            </a:endParaRPr>
          </a:p>
        </p:txBody>
      </p:sp>
      <p:cxnSp>
        <p:nvCxnSpPr>
          <p:cNvPr id="16" name="15 Conector recto de flecha"/>
          <p:cNvCxnSpPr>
            <a:endCxn id="7" idx="4"/>
          </p:cNvCxnSpPr>
          <p:nvPr/>
        </p:nvCxnSpPr>
        <p:spPr>
          <a:xfrm flipV="1">
            <a:off x="3851920" y="5517232"/>
            <a:ext cx="1224136" cy="144016"/>
          </a:xfrm>
          <a:prstGeom prst="bentConnector2">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549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Restricciones </a:t>
            </a:r>
            <a:r>
              <a:rPr lang="es-CO" dirty="0" err="1" smtClean="0"/>
              <a:t>switch</a:t>
            </a:r>
            <a:endParaRPr lang="es-CO" dirty="0"/>
          </a:p>
        </p:txBody>
      </p:sp>
      <p:sp>
        <p:nvSpPr>
          <p:cNvPr id="3" name="2 Marcador de contenido"/>
          <p:cNvSpPr>
            <a:spLocks noGrp="1"/>
          </p:cNvSpPr>
          <p:nvPr>
            <p:ph idx="1"/>
          </p:nvPr>
        </p:nvSpPr>
        <p:spPr>
          <a:xfrm>
            <a:off x="251520" y="1268760"/>
            <a:ext cx="8661648" cy="4680520"/>
          </a:xfrm>
        </p:spPr>
        <p:txBody>
          <a:bodyPr>
            <a:normAutofit fontScale="77500" lnSpcReduction="20000"/>
          </a:bodyPr>
          <a:lstStyle/>
          <a:p>
            <a:pPr>
              <a:buNone/>
            </a:pPr>
            <a:r>
              <a:rPr lang="es-CO" sz="4300" dirty="0" smtClean="0"/>
              <a:t>Sólo para evaluar variables discretas ( </a:t>
            </a:r>
            <a:r>
              <a:rPr lang="es-CO" sz="4300" dirty="0" err="1" smtClean="0"/>
              <a:t>int</a:t>
            </a:r>
            <a:r>
              <a:rPr lang="es-CO" sz="4300" dirty="0" smtClean="0"/>
              <a:t>, </a:t>
            </a:r>
            <a:r>
              <a:rPr lang="es-CO" sz="4300" dirty="0" err="1" smtClean="0"/>
              <a:t>chars,shorts</a:t>
            </a:r>
            <a:r>
              <a:rPr lang="es-CO" sz="4300" dirty="0" smtClean="0"/>
              <a:t>).</a:t>
            </a:r>
          </a:p>
          <a:p>
            <a:pPr>
              <a:buNone/>
            </a:pPr>
            <a:r>
              <a:rPr lang="es-CO" sz="4300" dirty="0" smtClean="0"/>
              <a:t>Si se incluyen condiciones en la línea de evaluación se evaluará en el </a:t>
            </a:r>
            <a:r>
              <a:rPr lang="es-CO" sz="4300" dirty="0" err="1" smtClean="0"/>
              <a:t>switch</a:t>
            </a:r>
            <a:r>
              <a:rPr lang="es-CO" sz="4300" dirty="0" smtClean="0"/>
              <a:t> el resultado. Por ejemplo </a:t>
            </a:r>
          </a:p>
          <a:p>
            <a:pPr>
              <a:buNone/>
            </a:pPr>
            <a:r>
              <a:rPr lang="es-CO" sz="4300" dirty="0"/>
              <a:t>	</a:t>
            </a:r>
            <a:r>
              <a:rPr lang="es-CO" sz="4300" dirty="0" err="1" smtClean="0"/>
              <a:t>int</a:t>
            </a:r>
            <a:r>
              <a:rPr lang="es-CO" sz="4300" dirty="0" smtClean="0"/>
              <a:t> variable=10;</a:t>
            </a:r>
          </a:p>
          <a:p>
            <a:pPr>
              <a:buNone/>
            </a:pPr>
            <a:r>
              <a:rPr lang="es-CO" sz="4300" dirty="0"/>
              <a:t>	</a:t>
            </a:r>
            <a:r>
              <a:rPr lang="es-CO" sz="4300" dirty="0" err="1" smtClean="0"/>
              <a:t>switch</a:t>
            </a:r>
            <a:r>
              <a:rPr lang="es-CO" sz="4300" dirty="0" smtClean="0"/>
              <a:t> (variable &gt; 5)  // Evaluará un 1.</a:t>
            </a:r>
          </a:p>
          <a:p>
            <a:pPr>
              <a:buNone/>
            </a:pPr>
            <a:r>
              <a:rPr lang="es-CO" sz="4300" dirty="0" smtClean="0"/>
              <a:t>Break se sale de la selección. Se debe tener cuidado cuando no se pone</a:t>
            </a:r>
          </a:p>
          <a:p>
            <a:pPr>
              <a:buNone/>
            </a:pPr>
            <a:endParaRPr lang="es-CO" dirty="0"/>
          </a:p>
        </p:txBody>
      </p:sp>
    </p:spTree>
    <p:extLst>
      <p:ext uri="{BB962C8B-B14F-4D97-AF65-F5344CB8AC3E}">
        <p14:creationId xmlns:p14="http://schemas.microsoft.com/office/powerpoint/2010/main" val="1535942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O" dirty="0" smtClean="0"/>
              <a:t>¿Qué vimos la clase pasada?</a:t>
            </a:r>
            <a:endParaRPr lang="es-CO" dirty="0"/>
          </a:p>
        </p:txBody>
      </p:sp>
      <p:sp>
        <p:nvSpPr>
          <p:cNvPr id="6"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3</a:t>
            </a:fld>
            <a:endParaRPr lang="es-CO" dirty="0"/>
          </a:p>
        </p:txBody>
      </p:sp>
      <p:sp>
        <p:nvSpPr>
          <p:cNvPr id="2" name="Marcador de contenido 1"/>
          <p:cNvSpPr>
            <a:spLocks noGrp="1"/>
          </p:cNvSpPr>
          <p:nvPr>
            <p:ph idx="1"/>
          </p:nvPr>
        </p:nvSpPr>
        <p:spPr/>
        <p:txBody>
          <a:bodyPr/>
          <a:lstStyle/>
          <a:p>
            <a:endParaRPr lang="es-CO"/>
          </a:p>
        </p:txBody>
      </p:sp>
      <p:graphicFrame>
        <p:nvGraphicFramePr>
          <p:cNvPr id="7" name="3 Marcador de contenido"/>
          <p:cNvGraphicFramePr>
            <a:graphicFrameLocks/>
          </p:cNvGraphicFramePr>
          <p:nvPr>
            <p:extLst>
              <p:ext uri="{D42A27DB-BD31-4B8C-83A1-F6EECF244321}">
                <p14:modId xmlns:p14="http://schemas.microsoft.com/office/powerpoint/2010/main" val="2350495792"/>
              </p:ext>
            </p:extLst>
          </p:nvPr>
        </p:nvGraphicFramePr>
        <p:xfrm>
          <a:off x="0" y="785626"/>
          <a:ext cx="8928992" cy="53614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3309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CO" dirty="0" smtClean="0"/>
              <a:t>Flujo de datos en un </a:t>
            </a:r>
            <a:r>
              <a:rPr lang="es-CO" dirty="0" err="1" smtClean="0"/>
              <a:t>switch</a:t>
            </a:r>
            <a:endParaRPr lang="es-CO" dirty="0"/>
          </a:p>
        </p:txBody>
      </p:sp>
      <p:pic>
        <p:nvPicPr>
          <p:cNvPr id="4" name="Imagen 3"/>
          <p:cNvPicPr>
            <a:picLocks noChangeAspect="1"/>
          </p:cNvPicPr>
          <p:nvPr/>
        </p:nvPicPr>
        <p:blipFill>
          <a:blip r:embed="rId2"/>
          <a:stretch>
            <a:fillRect/>
          </a:stretch>
        </p:blipFill>
        <p:spPr>
          <a:xfrm>
            <a:off x="1282502" y="812281"/>
            <a:ext cx="7200800" cy="6063195"/>
          </a:xfrm>
          <a:prstGeom prst="rect">
            <a:avLst/>
          </a:prstGeom>
        </p:spPr>
      </p:pic>
      <p:sp>
        <p:nvSpPr>
          <p:cNvPr id="5" name="Marcador de contenido 1"/>
          <p:cNvSpPr txBox="1">
            <a:spLocks/>
          </p:cNvSpPr>
          <p:nvPr/>
        </p:nvSpPr>
        <p:spPr>
          <a:xfrm>
            <a:off x="1979712" y="6433481"/>
            <a:ext cx="8229600" cy="4649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s-CO" sz="2400" b="1" dirty="0" smtClean="0"/>
              <a:t>Tomado de </a:t>
            </a:r>
            <a:r>
              <a:rPr lang="es-CO" sz="2400" b="1" dirty="0" err="1" smtClean="0"/>
              <a:t>How</a:t>
            </a:r>
            <a:r>
              <a:rPr lang="es-CO" sz="2400" b="1" dirty="0" smtClean="0"/>
              <a:t> to </a:t>
            </a:r>
            <a:r>
              <a:rPr lang="es-CO" sz="2400" b="1" dirty="0" err="1" smtClean="0"/>
              <a:t>program</a:t>
            </a:r>
            <a:r>
              <a:rPr lang="es-CO" sz="2400" b="1" dirty="0" smtClean="0"/>
              <a:t> in C. </a:t>
            </a:r>
            <a:r>
              <a:rPr lang="es-CO" sz="2400" b="1" dirty="0" err="1" smtClean="0"/>
              <a:t>Pg</a:t>
            </a:r>
            <a:r>
              <a:rPr lang="es-CO" sz="2400" b="1" dirty="0" smtClean="0"/>
              <a:t> 111</a:t>
            </a:r>
            <a:endParaRPr lang="es-CO" sz="2400" b="1" dirty="0"/>
          </a:p>
        </p:txBody>
      </p:sp>
    </p:spTree>
    <p:extLst>
      <p:ext uri="{BB962C8B-B14F-4D97-AF65-F5344CB8AC3E}">
        <p14:creationId xmlns:p14="http://schemas.microsoft.com/office/powerpoint/2010/main" val="19803161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3169288637"/>
              </p:ext>
            </p:extLst>
          </p:nvPr>
        </p:nvGraphicFramePr>
        <p:xfrm>
          <a:off x="457200" y="908720"/>
          <a:ext cx="8229600" cy="52174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CO" dirty="0" smtClean="0"/>
              <a:t>Cuáles son las ventajas de usar un </a:t>
            </a:r>
            <a:r>
              <a:rPr lang="es-CO" dirty="0" err="1" smtClean="0"/>
              <a:t>switch</a:t>
            </a:r>
            <a:endParaRPr lang="es-CO" dirty="0"/>
          </a:p>
        </p:txBody>
      </p:sp>
    </p:spTree>
    <p:extLst>
      <p:ext uri="{BB962C8B-B14F-4D97-AF65-F5344CB8AC3E}">
        <p14:creationId xmlns:p14="http://schemas.microsoft.com/office/powerpoint/2010/main" val="7724682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Ejemplo </a:t>
            </a:r>
            <a:r>
              <a:rPr lang="es-CO" dirty="0" err="1" smtClean="0"/>
              <a:t>switch</a:t>
            </a:r>
            <a:r>
              <a:rPr lang="es-CO" dirty="0" smtClean="0"/>
              <a:t> </a:t>
            </a:r>
            <a:r>
              <a:rPr lang="es-CO" dirty="0"/>
              <a:t> </a:t>
            </a:r>
            <a:r>
              <a:rPr lang="es-CO" dirty="0" smtClean="0"/>
              <a:t>¿Qué hace este programa?</a:t>
            </a:r>
            <a:endParaRPr lang="es-CO" dirty="0"/>
          </a:p>
        </p:txBody>
      </p:sp>
      <p:pic>
        <p:nvPicPr>
          <p:cNvPr id="5122" name="Picture 2"/>
          <p:cNvPicPr>
            <a:picLocks noChangeAspect="1" noChangeArrowheads="1"/>
          </p:cNvPicPr>
          <p:nvPr/>
        </p:nvPicPr>
        <p:blipFill>
          <a:blip r:embed="rId2" cstate="print"/>
          <a:srcRect/>
          <a:stretch>
            <a:fillRect/>
          </a:stretch>
        </p:blipFill>
        <p:spPr bwMode="auto">
          <a:xfrm>
            <a:off x="683568" y="847725"/>
            <a:ext cx="8136904" cy="6010275"/>
          </a:xfrm>
          <a:prstGeom prst="rect">
            <a:avLst/>
          </a:prstGeom>
          <a:noFill/>
          <a:ln w="9525">
            <a:noFill/>
            <a:miter lim="800000"/>
            <a:headEnd/>
            <a:tailEnd/>
          </a:ln>
        </p:spPr>
      </p:pic>
    </p:spTree>
    <p:extLst>
      <p:ext uri="{BB962C8B-B14F-4D97-AF65-F5344CB8AC3E}">
        <p14:creationId xmlns:p14="http://schemas.microsoft.com/office/powerpoint/2010/main" val="27477971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O" dirty="0" err="1"/>
              <a:t>Switch</a:t>
            </a:r>
            <a:r>
              <a:rPr lang="es-CO" dirty="0"/>
              <a:t>. Salto de break</a:t>
            </a:r>
          </a:p>
        </p:txBody>
      </p:sp>
      <p:pic>
        <p:nvPicPr>
          <p:cNvPr id="4" name="3 Imagen"/>
          <p:cNvPicPr/>
          <p:nvPr/>
        </p:nvPicPr>
        <p:blipFill>
          <a:blip r:embed="rId2"/>
          <a:stretch>
            <a:fillRect/>
          </a:stretch>
        </p:blipFill>
        <p:spPr>
          <a:xfrm>
            <a:off x="323460" y="980728"/>
            <a:ext cx="4289678" cy="3600400"/>
          </a:xfrm>
          <a:prstGeom prst="rect">
            <a:avLst/>
          </a:prstGeom>
          <a:ln>
            <a:noFill/>
          </a:ln>
          <a:effectLst>
            <a:outerShdw blurRad="292100" dist="139700" dir="2700000" algn="tl" rotWithShape="0">
              <a:srgbClr val="333333">
                <a:alpha val="65000"/>
              </a:srgbClr>
            </a:outerShdw>
          </a:effectLst>
        </p:spPr>
      </p:pic>
      <p:graphicFrame>
        <p:nvGraphicFramePr>
          <p:cNvPr id="5" name="4 Tabla"/>
          <p:cNvGraphicFramePr>
            <a:graphicFrameLocks noGrp="1"/>
          </p:cNvGraphicFramePr>
          <p:nvPr>
            <p:extLst>
              <p:ext uri="{D42A27DB-BD31-4B8C-83A1-F6EECF244321}">
                <p14:modId xmlns:p14="http://schemas.microsoft.com/office/powerpoint/2010/main" val="1925420301"/>
              </p:ext>
            </p:extLst>
          </p:nvPr>
        </p:nvGraphicFramePr>
        <p:xfrm>
          <a:off x="3995936" y="995724"/>
          <a:ext cx="5010756" cy="2523744"/>
        </p:xfrm>
        <a:graphic>
          <a:graphicData uri="http://schemas.openxmlformats.org/drawingml/2006/table">
            <a:tbl>
              <a:tblPr firstRow="1" firstCol="1" bandRow="1">
                <a:tableStyleId>{5C22544A-7EE6-4342-B048-85BDC9FD1C3A}</a:tableStyleId>
              </a:tblPr>
              <a:tblGrid>
                <a:gridCol w="2505378"/>
                <a:gridCol w="2505378"/>
              </a:tblGrid>
              <a:tr h="0">
                <a:tc>
                  <a:txBody>
                    <a:bodyPr/>
                    <a:lstStyle/>
                    <a:p>
                      <a:pPr algn="ctr">
                        <a:lnSpc>
                          <a:spcPct val="115000"/>
                        </a:lnSpc>
                        <a:spcAft>
                          <a:spcPts val="0"/>
                        </a:spcAft>
                      </a:pPr>
                      <a:r>
                        <a:rPr lang="es-CO" sz="1800" dirty="0">
                          <a:effectLst/>
                        </a:rPr>
                        <a:t>Valor opción</a:t>
                      </a:r>
                      <a:endParaRPr lang="es-CO"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s-CO" sz="1800">
                          <a:effectLst/>
                        </a:rPr>
                        <a:t>Resultado en consola</a:t>
                      </a:r>
                      <a:endParaRPr lang="es-CO" sz="1800">
                        <a:effectLst/>
                        <a:latin typeface="Calibri"/>
                        <a:ea typeface="Calibri"/>
                        <a:cs typeface="Times New Roman"/>
                      </a:endParaRPr>
                    </a:p>
                  </a:txBody>
                  <a:tcPr marL="68580" marR="68580" marT="0" marB="0"/>
                </a:tc>
              </a:tr>
              <a:tr h="0">
                <a:tc>
                  <a:txBody>
                    <a:bodyPr/>
                    <a:lstStyle/>
                    <a:p>
                      <a:pPr algn="ctr">
                        <a:lnSpc>
                          <a:spcPct val="115000"/>
                        </a:lnSpc>
                        <a:spcAft>
                          <a:spcPts val="0"/>
                        </a:spcAft>
                      </a:pPr>
                      <a:r>
                        <a:rPr lang="es-CO" sz="1800" dirty="0" err="1">
                          <a:effectLst/>
                        </a:rPr>
                        <a:t>opcion</a:t>
                      </a:r>
                      <a:r>
                        <a:rPr lang="es-CO" sz="1800" dirty="0">
                          <a:effectLst/>
                        </a:rPr>
                        <a:t> =100</a:t>
                      </a:r>
                      <a:endParaRPr lang="es-CO"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s-CO" sz="1800">
                          <a:effectLst/>
                        </a:rPr>
                        <a:t> </a:t>
                      </a:r>
                    </a:p>
                    <a:p>
                      <a:pPr algn="ctr">
                        <a:lnSpc>
                          <a:spcPct val="115000"/>
                        </a:lnSpc>
                        <a:spcAft>
                          <a:spcPts val="0"/>
                        </a:spcAft>
                      </a:pPr>
                      <a:r>
                        <a:rPr lang="es-CO" sz="1800">
                          <a:effectLst/>
                        </a:rPr>
                        <a:t> </a:t>
                      </a:r>
                      <a:endParaRPr lang="es-CO" sz="1800">
                        <a:effectLst/>
                        <a:latin typeface="Calibri"/>
                        <a:ea typeface="Calibri"/>
                        <a:cs typeface="Times New Roman"/>
                      </a:endParaRPr>
                    </a:p>
                  </a:txBody>
                  <a:tcPr marL="68580" marR="68580" marT="0" marB="0"/>
                </a:tc>
              </a:tr>
              <a:tr h="0">
                <a:tc>
                  <a:txBody>
                    <a:bodyPr/>
                    <a:lstStyle/>
                    <a:p>
                      <a:pPr algn="ctr">
                        <a:lnSpc>
                          <a:spcPct val="115000"/>
                        </a:lnSpc>
                        <a:spcAft>
                          <a:spcPts val="0"/>
                        </a:spcAft>
                      </a:pPr>
                      <a:r>
                        <a:rPr lang="es-CO" sz="1800" dirty="0" err="1">
                          <a:effectLst/>
                        </a:rPr>
                        <a:t>opcion</a:t>
                      </a:r>
                      <a:r>
                        <a:rPr lang="es-CO" sz="1800" dirty="0">
                          <a:effectLst/>
                        </a:rPr>
                        <a:t>=0</a:t>
                      </a:r>
                      <a:endParaRPr lang="es-CO"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s-CO" sz="1800">
                          <a:effectLst/>
                        </a:rPr>
                        <a:t> </a:t>
                      </a:r>
                    </a:p>
                    <a:p>
                      <a:pPr algn="ctr">
                        <a:lnSpc>
                          <a:spcPct val="115000"/>
                        </a:lnSpc>
                        <a:spcAft>
                          <a:spcPts val="0"/>
                        </a:spcAft>
                      </a:pPr>
                      <a:r>
                        <a:rPr lang="es-CO" sz="1800">
                          <a:effectLst/>
                        </a:rPr>
                        <a:t> </a:t>
                      </a:r>
                      <a:endParaRPr lang="es-CO" sz="1800">
                        <a:effectLst/>
                        <a:latin typeface="Calibri"/>
                        <a:ea typeface="Calibri"/>
                        <a:cs typeface="Times New Roman"/>
                      </a:endParaRPr>
                    </a:p>
                  </a:txBody>
                  <a:tcPr marL="68580" marR="68580" marT="0" marB="0"/>
                </a:tc>
              </a:tr>
              <a:tr h="0">
                <a:tc>
                  <a:txBody>
                    <a:bodyPr/>
                    <a:lstStyle/>
                    <a:p>
                      <a:pPr algn="ctr">
                        <a:lnSpc>
                          <a:spcPct val="115000"/>
                        </a:lnSpc>
                        <a:spcAft>
                          <a:spcPts val="0"/>
                        </a:spcAft>
                      </a:pPr>
                      <a:r>
                        <a:rPr lang="es-CO" sz="1800">
                          <a:effectLst/>
                        </a:rPr>
                        <a:t>opcion =2</a:t>
                      </a:r>
                      <a:endParaRPr lang="es-CO" sz="1800">
                        <a:effectLst/>
                        <a:latin typeface="Calibri"/>
                        <a:ea typeface="Calibri"/>
                        <a:cs typeface="Times New Roman"/>
                      </a:endParaRPr>
                    </a:p>
                  </a:txBody>
                  <a:tcPr marL="68580" marR="68580" marT="0" marB="0"/>
                </a:tc>
                <a:tc>
                  <a:txBody>
                    <a:bodyPr/>
                    <a:lstStyle/>
                    <a:p>
                      <a:pPr algn="ctr">
                        <a:lnSpc>
                          <a:spcPct val="115000"/>
                        </a:lnSpc>
                        <a:spcAft>
                          <a:spcPts val="0"/>
                        </a:spcAft>
                      </a:pPr>
                      <a:r>
                        <a:rPr lang="es-CO" sz="1800" dirty="0">
                          <a:effectLst/>
                        </a:rPr>
                        <a:t> </a:t>
                      </a:r>
                    </a:p>
                    <a:p>
                      <a:pPr algn="ctr">
                        <a:lnSpc>
                          <a:spcPct val="115000"/>
                        </a:lnSpc>
                        <a:spcAft>
                          <a:spcPts val="0"/>
                        </a:spcAft>
                      </a:pPr>
                      <a:r>
                        <a:rPr lang="es-CO" sz="1800" dirty="0">
                          <a:effectLst/>
                        </a:rPr>
                        <a:t> </a:t>
                      </a:r>
                      <a:endParaRPr lang="es-CO" sz="1800" dirty="0">
                        <a:effectLst/>
                        <a:latin typeface="Calibri"/>
                        <a:ea typeface="Calibri"/>
                        <a:cs typeface="Times New Roman"/>
                      </a:endParaRPr>
                    </a:p>
                  </a:txBody>
                  <a:tcPr marL="68580" marR="68580" marT="0" marB="0"/>
                </a:tc>
              </a:tr>
            </a:tbl>
          </a:graphicData>
        </a:graphic>
      </p:graphicFrame>
      <p:graphicFrame>
        <p:nvGraphicFramePr>
          <p:cNvPr id="6" name="5 Tabla"/>
          <p:cNvGraphicFramePr>
            <a:graphicFrameLocks noGrp="1"/>
          </p:cNvGraphicFramePr>
          <p:nvPr>
            <p:extLst>
              <p:ext uri="{D42A27DB-BD31-4B8C-83A1-F6EECF244321}">
                <p14:modId xmlns:p14="http://schemas.microsoft.com/office/powerpoint/2010/main" val="1754907785"/>
              </p:ext>
            </p:extLst>
          </p:nvPr>
        </p:nvGraphicFramePr>
        <p:xfrm>
          <a:off x="3953732" y="4173052"/>
          <a:ext cx="5010756" cy="2523744"/>
        </p:xfrm>
        <a:graphic>
          <a:graphicData uri="http://schemas.openxmlformats.org/drawingml/2006/table">
            <a:tbl>
              <a:tblPr firstRow="1" firstCol="1" bandRow="1">
                <a:tableStyleId>{5C22544A-7EE6-4342-B048-85BDC9FD1C3A}</a:tableStyleId>
              </a:tblPr>
              <a:tblGrid>
                <a:gridCol w="2505378"/>
                <a:gridCol w="2505378"/>
              </a:tblGrid>
              <a:tr h="0">
                <a:tc>
                  <a:txBody>
                    <a:bodyPr/>
                    <a:lstStyle/>
                    <a:p>
                      <a:pPr algn="ctr">
                        <a:lnSpc>
                          <a:spcPct val="115000"/>
                        </a:lnSpc>
                        <a:spcAft>
                          <a:spcPts val="0"/>
                        </a:spcAft>
                      </a:pPr>
                      <a:r>
                        <a:rPr lang="es-CO" sz="1800">
                          <a:effectLst/>
                        </a:rPr>
                        <a:t>Valor opción</a:t>
                      </a:r>
                      <a:endParaRPr lang="es-CO" sz="1800">
                        <a:effectLst/>
                        <a:latin typeface="Calibri"/>
                        <a:ea typeface="Calibri"/>
                        <a:cs typeface="Times New Roman"/>
                      </a:endParaRPr>
                    </a:p>
                  </a:txBody>
                  <a:tcPr marL="68580" marR="68580" marT="0" marB="0"/>
                </a:tc>
                <a:tc>
                  <a:txBody>
                    <a:bodyPr/>
                    <a:lstStyle/>
                    <a:p>
                      <a:pPr algn="ctr">
                        <a:lnSpc>
                          <a:spcPct val="115000"/>
                        </a:lnSpc>
                        <a:spcAft>
                          <a:spcPts val="0"/>
                        </a:spcAft>
                      </a:pPr>
                      <a:r>
                        <a:rPr lang="es-CO" sz="1800">
                          <a:effectLst/>
                        </a:rPr>
                        <a:t>Resultado en consola</a:t>
                      </a:r>
                      <a:endParaRPr lang="es-CO" sz="1800">
                        <a:effectLst/>
                        <a:latin typeface="Calibri"/>
                        <a:ea typeface="Calibri"/>
                        <a:cs typeface="Times New Roman"/>
                      </a:endParaRPr>
                    </a:p>
                  </a:txBody>
                  <a:tcPr marL="68580" marR="68580" marT="0" marB="0"/>
                </a:tc>
              </a:tr>
              <a:tr h="0">
                <a:tc>
                  <a:txBody>
                    <a:bodyPr/>
                    <a:lstStyle/>
                    <a:p>
                      <a:pPr algn="ctr">
                        <a:lnSpc>
                          <a:spcPct val="115000"/>
                        </a:lnSpc>
                        <a:spcAft>
                          <a:spcPts val="0"/>
                        </a:spcAft>
                      </a:pPr>
                      <a:r>
                        <a:rPr lang="es-CO" sz="1800">
                          <a:effectLst/>
                          <a:latin typeface="Calibri"/>
                          <a:ea typeface="Calibri"/>
                          <a:cs typeface="Times New Roman"/>
                        </a:rPr>
                        <a:t>opcion =1 </a:t>
                      </a:r>
                    </a:p>
                  </a:txBody>
                  <a:tcPr marL="68580" marR="68580" marT="0" marB="0"/>
                </a:tc>
                <a:tc>
                  <a:txBody>
                    <a:bodyPr/>
                    <a:lstStyle/>
                    <a:p>
                      <a:pPr algn="ctr">
                        <a:lnSpc>
                          <a:spcPct val="115000"/>
                        </a:lnSpc>
                        <a:spcAft>
                          <a:spcPts val="0"/>
                        </a:spcAft>
                      </a:pPr>
                      <a:r>
                        <a:rPr lang="es-CO" sz="1800">
                          <a:effectLst/>
                        </a:rPr>
                        <a:t> </a:t>
                      </a:r>
                    </a:p>
                    <a:p>
                      <a:pPr algn="ctr">
                        <a:lnSpc>
                          <a:spcPct val="115000"/>
                        </a:lnSpc>
                        <a:spcAft>
                          <a:spcPts val="0"/>
                        </a:spcAft>
                      </a:pPr>
                      <a:r>
                        <a:rPr lang="es-CO" sz="1800">
                          <a:effectLst/>
                        </a:rPr>
                        <a:t> </a:t>
                      </a:r>
                      <a:endParaRPr lang="es-CO" sz="1800">
                        <a:effectLst/>
                        <a:latin typeface="Calibri"/>
                        <a:ea typeface="Calibri"/>
                        <a:cs typeface="Times New Roman"/>
                      </a:endParaRPr>
                    </a:p>
                  </a:txBody>
                  <a:tcPr marL="68580" marR="68580" marT="0" marB="0"/>
                </a:tc>
              </a:tr>
              <a:tr h="0">
                <a:tc>
                  <a:txBody>
                    <a:bodyPr/>
                    <a:lstStyle/>
                    <a:p>
                      <a:pPr algn="ctr">
                        <a:lnSpc>
                          <a:spcPct val="115000"/>
                        </a:lnSpc>
                        <a:spcAft>
                          <a:spcPts val="0"/>
                        </a:spcAft>
                      </a:pPr>
                      <a:r>
                        <a:rPr lang="es-CO" sz="1800">
                          <a:effectLst/>
                          <a:latin typeface="Calibri"/>
                          <a:ea typeface="Calibri"/>
                          <a:cs typeface="Times New Roman"/>
                        </a:rPr>
                        <a:t>opcion=500</a:t>
                      </a:r>
                    </a:p>
                  </a:txBody>
                  <a:tcPr marL="68580" marR="68580" marT="0" marB="0"/>
                </a:tc>
                <a:tc>
                  <a:txBody>
                    <a:bodyPr/>
                    <a:lstStyle/>
                    <a:p>
                      <a:pPr algn="ctr">
                        <a:lnSpc>
                          <a:spcPct val="115000"/>
                        </a:lnSpc>
                        <a:spcAft>
                          <a:spcPts val="0"/>
                        </a:spcAft>
                      </a:pPr>
                      <a:r>
                        <a:rPr lang="es-CO" sz="1800">
                          <a:effectLst/>
                        </a:rPr>
                        <a:t> </a:t>
                      </a:r>
                    </a:p>
                    <a:p>
                      <a:pPr algn="ctr">
                        <a:lnSpc>
                          <a:spcPct val="115000"/>
                        </a:lnSpc>
                        <a:spcAft>
                          <a:spcPts val="0"/>
                        </a:spcAft>
                      </a:pPr>
                      <a:r>
                        <a:rPr lang="es-CO" sz="1800">
                          <a:effectLst/>
                        </a:rPr>
                        <a:t> </a:t>
                      </a:r>
                      <a:endParaRPr lang="es-CO" sz="1800">
                        <a:effectLst/>
                        <a:latin typeface="Calibri"/>
                        <a:ea typeface="Calibri"/>
                        <a:cs typeface="Times New Roman"/>
                      </a:endParaRPr>
                    </a:p>
                  </a:txBody>
                  <a:tcPr marL="68580" marR="68580" marT="0" marB="0"/>
                </a:tc>
              </a:tr>
              <a:tr h="0">
                <a:tc>
                  <a:txBody>
                    <a:bodyPr/>
                    <a:lstStyle/>
                    <a:p>
                      <a:pPr algn="ctr">
                        <a:lnSpc>
                          <a:spcPct val="115000"/>
                        </a:lnSpc>
                        <a:spcAft>
                          <a:spcPts val="0"/>
                        </a:spcAft>
                      </a:pPr>
                      <a:r>
                        <a:rPr lang="es-CO" sz="1800" dirty="0" err="1">
                          <a:effectLst/>
                          <a:latin typeface="Calibri"/>
                          <a:ea typeface="Calibri"/>
                          <a:cs typeface="Times New Roman"/>
                        </a:rPr>
                        <a:t>opcion</a:t>
                      </a:r>
                      <a:r>
                        <a:rPr lang="es-CO" sz="1800" dirty="0">
                          <a:effectLst/>
                          <a:latin typeface="Calibri"/>
                          <a:ea typeface="Calibri"/>
                          <a:cs typeface="Times New Roman"/>
                        </a:rPr>
                        <a:t> =0</a:t>
                      </a:r>
                    </a:p>
                  </a:txBody>
                  <a:tcPr marL="68580" marR="68580" marT="0" marB="0"/>
                </a:tc>
                <a:tc>
                  <a:txBody>
                    <a:bodyPr/>
                    <a:lstStyle/>
                    <a:p>
                      <a:pPr algn="ctr">
                        <a:lnSpc>
                          <a:spcPct val="115000"/>
                        </a:lnSpc>
                        <a:spcAft>
                          <a:spcPts val="0"/>
                        </a:spcAft>
                      </a:pPr>
                      <a:r>
                        <a:rPr lang="es-CO" sz="1800" dirty="0">
                          <a:effectLst/>
                        </a:rPr>
                        <a:t> </a:t>
                      </a:r>
                    </a:p>
                    <a:p>
                      <a:pPr algn="ctr">
                        <a:lnSpc>
                          <a:spcPct val="115000"/>
                        </a:lnSpc>
                        <a:spcAft>
                          <a:spcPts val="0"/>
                        </a:spcAft>
                      </a:pPr>
                      <a:r>
                        <a:rPr lang="es-CO" sz="1800" dirty="0">
                          <a:effectLst/>
                        </a:rPr>
                        <a:t> </a:t>
                      </a:r>
                      <a:endParaRPr lang="es-CO" sz="18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0705345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685800" y="1844825"/>
            <a:ext cx="7772400" cy="1755626"/>
          </a:xfrm>
        </p:spPr>
        <p:txBody>
          <a:bodyPr>
            <a:normAutofit fontScale="90000"/>
          </a:bodyPr>
          <a:lstStyle/>
          <a:p>
            <a:r>
              <a:rPr lang="es-CO" b="1" dirty="0" smtClean="0"/>
              <a:t>Ejercicios en clase</a:t>
            </a:r>
            <a:br>
              <a:rPr lang="es-CO" b="1" dirty="0" smtClean="0"/>
            </a:br>
            <a:r>
              <a:rPr lang="es-CO" b="1" dirty="0" smtClean="0"/>
              <a:t>operaciones, estructuras de selección</a:t>
            </a:r>
            <a:endParaRPr lang="es-CO" b="1" dirty="0"/>
          </a:p>
        </p:txBody>
      </p:sp>
      <p:sp>
        <p:nvSpPr>
          <p:cNvPr id="5" name="Subtítulo 4"/>
          <p:cNvSpPr>
            <a:spLocks noGrp="1"/>
          </p:cNvSpPr>
          <p:nvPr>
            <p:ph type="subTitle" idx="1"/>
          </p:nvPr>
        </p:nvSpPr>
        <p:spPr/>
        <p:txBody>
          <a:bodyPr/>
          <a:lstStyle/>
          <a:p>
            <a:r>
              <a:rPr lang="es-CO" dirty="0" smtClean="0"/>
              <a:t>Subir hasta lunes 1 de febrero hasta las 11:55 pm en </a:t>
            </a:r>
            <a:r>
              <a:rPr lang="es-CO" dirty="0" err="1" smtClean="0"/>
              <a:t>gitlab</a:t>
            </a:r>
            <a:endParaRPr lang="es-CO" dirty="0"/>
          </a:p>
        </p:txBody>
      </p:sp>
    </p:spTree>
    <p:extLst>
      <p:ext uri="{BB962C8B-B14F-4D97-AF65-F5344CB8AC3E}">
        <p14:creationId xmlns:p14="http://schemas.microsoft.com/office/powerpoint/2010/main" val="3965748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1468003385"/>
              </p:ext>
            </p:extLst>
          </p:nvPr>
        </p:nvGraphicFramePr>
        <p:xfrm>
          <a:off x="0" y="785626"/>
          <a:ext cx="8928992" cy="53614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CO" dirty="0" smtClean="0"/>
              <a:t>¿Qué haremos hoy?</a:t>
            </a:r>
            <a:endParaRPr lang="es-CO" dirty="0"/>
          </a:p>
        </p:txBody>
      </p:sp>
      <p:sp>
        <p:nvSpPr>
          <p:cNvPr id="6"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4</a:t>
            </a:fld>
            <a:endParaRPr lang="es-CO" dirty="0"/>
          </a:p>
        </p:txBody>
      </p:sp>
    </p:spTree>
    <p:extLst>
      <p:ext uri="{BB962C8B-B14F-4D97-AF65-F5344CB8AC3E}">
        <p14:creationId xmlns:p14="http://schemas.microsoft.com/office/powerpoint/2010/main" val="103243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ctrTitle"/>
          </p:nvPr>
        </p:nvSpPr>
        <p:spPr/>
        <p:txBody>
          <a:bodyPr>
            <a:normAutofit fontScale="90000"/>
          </a:bodyPr>
          <a:lstStyle/>
          <a:p>
            <a:r>
              <a:rPr lang="es-CO" b="1" dirty="0" smtClean="0"/>
              <a:t>Separación del código</a:t>
            </a:r>
            <a:br>
              <a:rPr lang="es-CO" b="1" dirty="0" smtClean="0"/>
            </a:br>
            <a:r>
              <a:rPr lang="es-CO" b="1" dirty="0" smtClean="0"/>
              <a:t>Funciones y procedimientos en C</a:t>
            </a:r>
            <a:endParaRPr lang="es-CO" b="1" dirty="0"/>
          </a:p>
        </p:txBody>
      </p:sp>
      <p:sp>
        <p:nvSpPr>
          <p:cNvPr id="7" name="6 Subtítulo"/>
          <p:cNvSpPr>
            <a:spLocks noGrp="1"/>
          </p:cNvSpPr>
          <p:nvPr>
            <p:ph type="subTitle" idx="1"/>
          </p:nvPr>
        </p:nvSpPr>
        <p:spPr/>
        <p:txBody>
          <a:bodyPr/>
          <a:lstStyle/>
          <a:p>
            <a:endParaRPr lang="es-CO"/>
          </a:p>
        </p:txBody>
      </p:sp>
    </p:spTree>
    <p:extLst>
      <p:ext uri="{BB962C8B-B14F-4D97-AF65-F5344CB8AC3E}">
        <p14:creationId xmlns:p14="http://schemas.microsoft.com/office/powerpoint/2010/main" val="3005459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CO" dirty="0"/>
          </a:p>
        </p:txBody>
      </p:sp>
      <p:sp>
        <p:nvSpPr>
          <p:cNvPr id="3" name="2 Título"/>
          <p:cNvSpPr>
            <a:spLocks noGrp="1"/>
          </p:cNvSpPr>
          <p:nvPr>
            <p:ph type="title"/>
          </p:nvPr>
        </p:nvSpPr>
        <p:spPr/>
        <p:txBody>
          <a:bodyPr/>
          <a:lstStyle/>
          <a:p>
            <a:r>
              <a:rPr lang="es-CO" dirty="0" smtClean="0"/>
              <a:t>Ejemplo de programa en C más extenso</a:t>
            </a:r>
            <a:endParaRPr lang="es-CO" dirty="0"/>
          </a:p>
        </p:txBody>
      </p:sp>
      <p:pic>
        <p:nvPicPr>
          <p:cNvPr id="4" name="Picture 2"/>
          <p:cNvPicPr>
            <a:picLocks noChangeAspect="1" noChangeArrowheads="1"/>
          </p:cNvPicPr>
          <p:nvPr/>
        </p:nvPicPr>
        <p:blipFill>
          <a:blip r:embed="rId2" cstate="print"/>
          <a:srcRect r="35261" b="7295"/>
          <a:stretch>
            <a:fillRect/>
          </a:stretch>
        </p:blipFill>
        <p:spPr bwMode="auto">
          <a:xfrm>
            <a:off x="395536" y="780525"/>
            <a:ext cx="5887743" cy="5931566"/>
          </a:xfrm>
          <a:prstGeom prst="rect">
            <a:avLst/>
          </a:prstGeom>
          <a:noFill/>
          <a:ln w="9525">
            <a:noFill/>
            <a:miter lim="800000"/>
            <a:headEnd/>
            <a:tailEnd/>
          </a:ln>
        </p:spPr>
      </p:pic>
      <p:sp>
        <p:nvSpPr>
          <p:cNvPr id="5" name="4 Cerrar llave"/>
          <p:cNvSpPr/>
          <p:nvPr/>
        </p:nvSpPr>
        <p:spPr>
          <a:xfrm>
            <a:off x="3779912" y="1196752"/>
            <a:ext cx="360040" cy="6480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6" name="5 Rectángulo"/>
          <p:cNvSpPr/>
          <p:nvPr/>
        </p:nvSpPr>
        <p:spPr>
          <a:xfrm>
            <a:off x="4593704" y="1124744"/>
            <a:ext cx="3528392" cy="7200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2400" dirty="0" smtClean="0"/>
              <a:t>Funciones</a:t>
            </a:r>
          </a:p>
        </p:txBody>
      </p:sp>
      <p:sp>
        <p:nvSpPr>
          <p:cNvPr id="8" name="7 Elipse"/>
          <p:cNvSpPr/>
          <p:nvPr/>
        </p:nvSpPr>
        <p:spPr>
          <a:xfrm>
            <a:off x="2123728" y="1988840"/>
            <a:ext cx="2016224"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8 Rectángulo"/>
          <p:cNvSpPr/>
          <p:nvPr/>
        </p:nvSpPr>
        <p:spPr>
          <a:xfrm>
            <a:off x="4593704" y="2276872"/>
            <a:ext cx="3528392" cy="5760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2400" dirty="0" smtClean="0"/>
              <a:t>Parámetros</a:t>
            </a:r>
            <a:endParaRPr lang="es-CO" sz="2400" dirty="0"/>
          </a:p>
        </p:txBody>
      </p:sp>
      <p:cxnSp>
        <p:nvCxnSpPr>
          <p:cNvPr id="11" name="10 Conector recto de flecha"/>
          <p:cNvCxnSpPr>
            <a:endCxn id="9" idx="1"/>
          </p:cNvCxnSpPr>
          <p:nvPr/>
        </p:nvCxnSpPr>
        <p:spPr>
          <a:xfrm>
            <a:off x="4139952" y="2276872"/>
            <a:ext cx="453752" cy="288032"/>
          </a:xfrm>
          <a:prstGeom prst="bentConnector3">
            <a:avLst>
              <a:gd name="adj1" fmla="val 50000"/>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12 Rectángulo"/>
          <p:cNvSpPr/>
          <p:nvPr/>
        </p:nvSpPr>
        <p:spPr>
          <a:xfrm>
            <a:off x="4644008" y="3212976"/>
            <a:ext cx="3528392" cy="7200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2400" dirty="0" smtClean="0"/>
              <a:t>Variables locales / globales</a:t>
            </a:r>
            <a:endParaRPr lang="es-CO" sz="2400" dirty="0"/>
          </a:p>
        </p:txBody>
      </p:sp>
    </p:spTree>
    <p:extLst>
      <p:ext uri="{BB962C8B-B14F-4D97-AF65-F5344CB8AC3E}">
        <p14:creationId xmlns:p14="http://schemas.microsoft.com/office/powerpoint/2010/main" val="41769889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CO" smtClean="0"/>
              <a:t>Laboratorio de programación</a:t>
            </a:r>
            <a:endParaRPr lang="es-CO" dirty="0"/>
          </a:p>
        </p:txBody>
      </p:sp>
      <p:sp>
        <p:nvSpPr>
          <p:cNvPr id="5" name="4 Marcador de número de diapositiva"/>
          <p:cNvSpPr>
            <a:spLocks noGrp="1"/>
          </p:cNvSpPr>
          <p:nvPr>
            <p:ph type="sldNum" sz="quarter" idx="12"/>
          </p:nvPr>
        </p:nvSpPr>
        <p:spPr/>
        <p:txBody>
          <a:bodyPr/>
          <a:lstStyle/>
          <a:p>
            <a:fld id="{2235B30C-86F8-49BD-820E-4721741473E2}" type="slidenum">
              <a:rPr lang="es-CO" smtClean="0"/>
              <a:pPr/>
              <a:t>7</a:t>
            </a:fld>
            <a:endParaRPr lang="es-CO"/>
          </a:p>
        </p:txBody>
      </p:sp>
      <p:pic>
        <p:nvPicPr>
          <p:cNvPr id="1026" name="Picture 2"/>
          <p:cNvPicPr>
            <a:picLocks noChangeAspect="1" noChangeArrowheads="1"/>
          </p:cNvPicPr>
          <p:nvPr/>
        </p:nvPicPr>
        <p:blipFill>
          <a:blip r:embed="rId3" cstate="print"/>
          <a:srcRect r="35261" b="7295"/>
          <a:stretch>
            <a:fillRect/>
          </a:stretch>
        </p:blipFill>
        <p:spPr bwMode="auto">
          <a:xfrm>
            <a:off x="1331640" y="80372"/>
            <a:ext cx="7488832" cy="6777628"/>
          </a:xfrm>
          <a:prstGeom prst="rect">
            <a:avLst/>
          </a:prstGeom>
          <a:noFill/>
          <a:ln w="9525">
            <a:noFill/>
            <a:miter lim="800000"/>
            <a:headEnd/>
            <a:tailEnd/>
          </a:ln>
        </p:spPr>
      </p:pic>
      <p:sp>
        <p:nvSpPr>
          <p:cNvPr id="6" name="1 Título"/>
          <p:cNvSpPr>
            <a:spLocks noGrp="1"/>
          </p:cNvSpPr>
          <p:nvPr>
            <p:ph type="title"/>
          </p:nvPr>
        </p:nvSpPr>
        <p:spPr>
          <a:xfrm>
            <a:off x="467544" y="216024"/>
            <a:ext cx="864096" cy="6021288"/>
          </a:xfrm>
        </p:spPr>
        <p:style>
          <a:lnRef idx="1">
            <a:schemeClr val="accent5"/>
          </a:lnRef>
          <a:fillRef idx="2">
            <a:schemeClr val="accent5"/>
          </a:fillRef>
          <a:effectRef idx="1">
            <a:schemeClr val="accent5"/>
          </a:effectRef>
          <a:fontRef idx="minor">
            <a:schemeClr val="dk1"/>
          </a:fontRef>
        </p:style>
        <p:txBody>
          <a:bodyPr vert="vert270"/>
          <a:lstStyle/>
          <a:p>
            <a:r>
              <a:rPr lang="es-CO" dirty="0" smtClean="0"/>
              <a:t>Programa en C</a:t>
            </a:r>
            <a:endParaRPr lang="es-CO" dirty="0"/>
          </a:p>
        </p:txBody>
      </p:sp>
      <p:sp>
        <p:nvSpPr>
          <p:cNvPr id="2" name="1 Rectángulo"/>
          <p:cNvSpPr/>
          <p:nvPr/>
        </p:nvSpPr>
        <p:spPr>
          <a:xfrm>
            <a:off x="1907704" y="548680"/>
            <a:ext cx="4752528" cy="26642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7 Rectángulo"/>
          <p:cNvSpPr/>
          <p:nvPr/>
        </p:nvSpPr>
        <p:spPr>
          <a:xfrm>
            <a:off x="2339752" y="4797152"/>
            <a:ext cx="6480720" cy="13681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5177981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CO" smtClean="0"/>
              <a:t>Laboratorio de programación</a:t>
            </a:r>
            <a:endParaRPr lang="es-CO" dirty="0"/>
          </a:p>
        </p:txBody>
      </p:sp>
      <p:sp>
        <p:nvSpPr>
          <p:cNvPr id="5" name="4 Marcador de número de diapositiva"/>
          <p:cNvSpPr>
            <a:spLocks noGrp="1"/>
          </p:cNvSpPr>
          <p:nvPr>
            <p:ph type="sldNum" sz="quarter" idx="12"/>
          </p:nvPr>
        </p:nvSpPr>
        <p:spPr/>
        <p:txBody>
          <a:bodyPr/>
          <a:lstStyle/>
          <a:p>
            <a:fld id="{2235B30C-86F8-49BD-820E-4721741473E2}" type="slidenum">
              <a:rPr lang="es-CO" smtClean="0"/>
              <a:pPr/>
              <a:t>8</a:t>
            </a:fld>
            <a:endParaRPr lang="es-CO"/>
          </a:p>
        </p:txBody>
      </p:sp>
      <p:pic>
        <p:nvPicPr>
          <p:cNvPr id="1026" name="Picture 2"/>
          <p:cNvPicPr>
            <a:picLocks noChangeAspect="1" noChangeArrowheads="1"/>
          </p:cNvPicPr>
          <p:nvPr/>
        </p:nvPicPr>
        <p:blipFill>
          <a:blip r:embed="rId3" cstate="print"/>
          <a:srcRect r="35261" b="7295"/>
          <a:stretch>
            <a:fillRect/>
          </a:stretch>
        </p:blipFill>
        <p:spPr bwMode="auto">
          <a:xfrm>
            <a:off x="1331640" y="0"/>
            <a:ext cx="7488832" cy="6777628"/>
          </a:xfrm>
          <a:prstGeom prst="rect">
            <a:avLst/>
          </a:prstGeom>
          <a:noFill/>
          <a:ln w="9525">
            <a:noFill/>
            <a:miter lim="800000"/>
            <a:headEnd/>
            <a:tailEnd/>
          </a:ln>
        </p:spPr>
      </p:pic>
      <p:sp>
        <p:nvSpPr>
          <p:cNvPr id="6" name="1 Título"/>
          <p:cNvSpPr>
            <a:spLocks noGrp="1"/>
          </p:cNvSpPr>
          <p:nvPr>
            <p:ph type="title"/>
          </p:nvPr>
        </p:nvSpPr>
        <p:spPr>
          <a:xfrm>
            <a:off x="443464" y="378170"/>
            <a:ext cx="864096" cy="6021288"/>
          </a:xfrm>
        </p:spPr>
        <p:style>
          <a:lnRef idx="1">
            <a:schemeClr val="accent5"/>
          </a:lnRef>
          <a:fillRef idx="2">
            <a:schemeClr val="accent5"/>
          </a:fillRef>
          <a:effectRef idx="1">
            <a:schemeClr val="accent5"/>
          </a:effectRef>
          <a:fontRef idx="minor">
            <a:schemeClr val="dk1"/>
          </a:fontRef>
        </p:style>
        <p:txBody>
          <a:bodyPr vert="vert270"/>
          <a:lstStyle/>
          <a:p>
            <a:r>
              <a:rPr lang="es-CO" dirty="0" smtClean="0"/>
              <a:t>Programa en C</a:t>
            </a:r>
            <a:endParaRPr lang="es-CO" dirty="0"/>
          </a:p>
        </p:txBody>
      </p:sp>
      <p:sp>
        <p:nvSpPr>
          <p:cNvPr id="2" name="1 Rectángulo"/>
          <p:cNvSpPr/>
          <p:nvPr/>
        </p:nvSpPr>
        <p:spPr>
          <a:xfrm>
            <a:off x="1907704" y="1340768"/>
            <a:ext cx="4752528" cy="18722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7 Rectángulo"/>
          <p:cNvSpPr/>
          <p:nvPr/>
        </p:nvSpPr>
        <p:spPr>
          <a:xfrm>
            <a:off x="2339752" y="5229200"/>
            <a:ext cx="6480720" cy="7920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159780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CO" smtClean="0"/>
              <a:t>Laboratorio de programación</a:t>
            </a:r>
            <a:endParaRPr lang="es-CO" dirty="0"/>
          </a:p>
        </p:txBody>
      </p:sp>
      <p:sp>
        <p:nvSpPr>
          <p:cNvPr id="5" name="4 Marcador de número de diapositiva"/>
          <p:cNvSpPr>
            <a:spLocks noGrp="1"/>
          </p:cNvSpPr>
          <p:nvPr>
            <p:ph type="sldNum" sz="quarter" idx="12"/>
          </p:nvPr>
        </p:nvSpPr>
        <p:spPr/>
        <p:txBody>
          <a:bodyPr/>
          <a:lstStyle/>
          <a:p>
            <a:fld id="{2235B30C-86F8-49BD-820E-4721741473E2}" type="slidenum">
              <a:rPr lang="es-CO" smtClean="0"/>
              <a:pPr/>
              <a:t>9</a:t>
            </a:fld>
            <a:endParaRPr lang="es-CO"/>
          </a:p>
        </p:txBody>
      </p:sp>
      <p:pic>
        <p:nvPicPr>
          <p:cNvPr id="1026" name="Picture 2"/>
          <p:cNvPicPr>
            <a:picLocks noChangeAspect="1" noChangeArrowheads="1"/>
          </p:cNvPicPr>
          <p:nvPr/>
        </p:nvPicPr>
        <p:blipFill>
          <a:blip r:embed="rId3" cstate="print"/>
          <a:srcRect r="35261" b="7295"/>
          <a:stretch>
            <a:fillRect/>
          </a:stretch>
        </p:blipFill>
        <p:spPr bwMode="auto">
          <a:xfrm>
            <a:off x="1331640" y="0"/>
            <a:ext cx="7488832" cy="6777628"/>
          </a:xfrm>
          <a:prstGeom prst="rect">
            <a:avLst/>
          </a:prstGeom>
          <a:noFill/>
          <a:ln w="9525">
            <a:noFill/>
            <a:miter lim="800000"/>
            <a:headEnd/>
            <a:tailEnd/>
          </a:ln>
        </p:spPr>
      </p:pic>
      <p:sp>
        <p:nvSpPr>
          <p:cNvPr id="6" name="1 Título"/>
          <p:cNvSpPr>
            <a:spLocks noGrp="1"/>
          </p:cNvSpPr>
          <p:nvPr>
            <p:ph type="title"/>
          </p:nvPr>
        </p:nvSpPr>
        <p:spPr>
          <a:xfrm>
            <a:off x="467544" y="216024"/>
            <a:ext cx="864096" cy="6021288"/>
          </a:xfrm>
        </p:spPr>
        <p:style>
          <a:lnRef idx="1">
            <a:schemeClr val="accent5"/>
          </a:lnRef>
          <a:fillRef idx="2">
            <a:schemeClr val="accent5"/>
          </a:fillRef>
          <a:effectRef idx="1">
            <a:schemeClr val="accent5"/>
          </a:effectRef>
          <a:fontRef idx="minor">
            <a:schemeClr val="dk1"/>
          </a:fontRef>
        </p:style>
        <p:txBody>
          <a:bodyPr vert="vert270"/>
          <a:lstStyle/>
          <a:p>
            <a:r>
              <a:rPr lang="es-CO" dirty="0" smtClean="0"/>
              <a:t>Programa en C</a:t>
            </a:r>
            <a:endParaRPr lang="es-CO" dirty="0"/>
          </a:p>
        </p:txBody>
      </p:sp>
      <p:sp>
        <p:nvSpPr>
          <p:cNvPr id="8" name="7 Rectángulo"/>
          <p:cNvSpPr/>
          <p:nvPr/>
        </p:nvSpPr>
        <p:spPr>
          <a:xfrm>
            <a:off x="1925361" y="2420888"/>
            <a:ext cx="4752528" cy="7200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11</a:t>
            </a:r>
            <a:endParaRPr lang="es-CO" dirty="0"/>
          </a:p>
        </p:txBody>
      </p:sp>
      <p:sp>
        <p:nvSpPr>
          <p:cNvPr id="9" name="8 Rectángulo"/>
          <p:cNvSpPr/>
          <p:nvPr/>
        </p:nvSpPr>
        <p:spPr>
          <a:xfrm>
            <a:off x="2339752" y="5589240"/>
            <a:ext cx="6480720" cy="7920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791262986"/>
      </p:ext>
    </p:extLst>
  </p:cSld>
  <p:clrMapOvr>
    <a:masterClrMapping/>
  </p:clrMapOvr>
  <p:timing>
    <p:tnLst>
      <p:par>
        <p:cTn id="1" dur="indefinite" restart="never" nodeType="tmRoot"/>
      </p:par>
    </p:tnLst>
  </p:timing>
</p:sld>
</file>

<file path=ppt/theme/theme1.xml><?xml version="1.0" encoding="utf-8"?>
<a:theme xmlns:a="http://schemas.openxmlformats.org/drawingml/2006/main" name="Cursos2014-2">
  <a:themeElements>
    <a:clrScheme name="Personalizado 2">
      <a:dk1>
        <a:sysClr val="windowText" lastClr="000000"/>
      </a:dk1>
      <a:lt1>
        <a:sysClr val="window" lastClr="FFFFFF"/>
      </a:lt1>
      <a:dk2>
        <a:srgbClr val="242852"/>
      </a:dk2>
      <a:lt2>
        <a:srgbClr val="ACCBF9"/>
      </a:lt2>
      <a:accent1>
        <a:srgbClr val="629DD1"/>
      </a:accent1>
      <a:accent2>
        <a:srgbClr val="BE98DB"/>
      </a:accent2>
      <a:accent3>
        <a:srgbClr val="7F8FA9"/>
      </a:accent3>
      <a:accent4>
        <a:srgbClr val="4A66AC"/>
      </a:accent4>
      <a:accent5>
        <a:srgbClr val="5AA2AE"/>
      </a:accent5>
      <a:accent6>
        <a:srgbClr val="9D90A0"/>
      </a:accent6>
      <a:hlink>
        <a:srgbClr val="9454C3"/>
      </a:hlink>
      <a:folHlink>
        <a:srgbClr val="3EBBF0"/>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Sesion1. Introduccion</Template>
  <TotalTime>869</TotalTime>
  <Words>1995</Words>
  <Application>Microsoft Office PowerPoint</Application>
  <PresentationFormat>Presentación en pantalla (4:3)</PresentationFormat>
  <Paragraphs>283</Paragraphs>
  <Slides>34</Slides>
  <Notes>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34</vt:i4>
      </vt:variant>
    </vt:vector>
  </HeadingPairs>
  <TitlesOfParts>
    <vt:vector size="40" baseType="lpstr">
      <vt:lpstr>Arial</vt:lpstr>
      <vt:lpstr>Calibri</vt:lpstr>
      <vt:lpstr>Century Gothic</vt:lpstr>
      <vt:lpstr>Consolas</vt:lpstr>
      <vt:lpstr>Times New Roman</vt:lpstr>
      <vt:lpstr>Cursos2014-2</vt:lpstr>
      <vt:lpstr>Laboratorio de programación</vt:lpstr>
      <vt:lpstr>Sesión 3. Funciones – procedimientos orden de precedencia – estructura de selección</vt:lpstr>
      <vt:lpstr>¿Qué vimos la clase pasada?</vt:lpstr>
      <vt:lpstr>¿Qué haremos hoy?</vt:lpstr>
      <vt:lpstr>Separación del código Funciones y procedimientos en C</vt:lpstr>
      <vt:lpstr>Ejemplo de programa en C más extenso</vt:lpstr>
      <vt:lpstr>Programa en C</vt:lpstr>
      <vt:lpstr>Programa en C</vt:lpstr>
      <vt:lpstr>Programa en C</vt:lpstr>
      <vt:lpstr>Programa en C: ejemplo 2</vt:lpstr>
      <vt:lpstr>Partes de una función en C</vt:lpstr>
      <vt:lpstr>Procedimientos en C</vt:lpstr>
      <vt:lpstr>2. Operadores en C </vt:lpstr>
      <vt:lpstr>Ejemplo de operadores aritméticos</vt:lpstr>
      <vt:lpstr>Recordando los operadores lógicos ¿Qué valor da estas operaciones?</vt:lpstr>
      <vt:lpstr> Orden de precedencia de operadores</vt:lpstr>
      <vt:lpstr>Ejemplo orden de precedencia</vt:lpstr>
      <vt:lpstr>Ejercicio ( orden de precedencia)</vt:lpstr>
      <vt:lpstr>3. Operaciones de asignación abreviadas</vt:lpstr>
      <vt:lpstr>4. Operadores incrementales y decrementales</vt:lpstr>
      <vt:lpstr>4. Ejercicio sobre pre incremento y post incremento</vt:lpstr>
      <vt:lpstr>4. Sobre preincremento y pos incremento</vt:lpstr>
      <vt:lpstr>4. Operadores incrementales y decrementales</vt:lpstr>
      <vt:lpstr>Estructuras de control en la programación estructurada</vt:lpstr>
      <vt:lpstr>Tipos de estructura de selección</vt:lpstr>
      <vt:lpstr>Ejemplo estructura de control if</vt:lpstr>
      <vt:lpstr>Ejemplo estructura de selección if – else. If anidados y if- else directament</vt:lpstr>
      <vt:lpstr>Estructura de selección switch. Definición general</vt:lpstr>
      <vt:lpstr>Restricciones switch</vt:lpstr>
      <vt:lpstr>Flujo de datos en un switch</vt:lpstr>
      <vt:lpstr>Cuáles son las ventajas de usar un switch</vt:lpstr>
      <vt:lpstr>Ejemplo switch  ¿Qué hace este programa?</vt:lpstr>
      <vt:lpstr>Switch. Salto de break</vt:lpstr>
      <vt:lpstr>Ejercicios en clase operaciones, estructuras de selección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Laboratorio de programación</dc:title>
  <dc:creator>Luisa Fernanda Rincon Perez</dc:creator>
  <cp:lastModifiedBy>Luisa Fernanda Rincon Perez</cp:lastModifiedBy>
  <cp:revision>91</cp:revision>
  <dcterms:created xsi:type="dcterms:W3CDTF">2015-01-26T00:13:37Z</dcterms:created>
  <dcterms:modified xsi:type="dcterms:W3CDTF">2015-02-02T23:30:51Z</dcterms:modified>
</cp:coreProperties>
</file>