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7" r:id="rId3"/>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4643"/>
  </p:normalViewPr>
  <p:slideViewPr>
    <p:cSldViewPr snapToGrid="0">
      <p:cViewPr>
        <p:scale>
          <a:sx n="130" d="100"/>
          <a:sy n="130" d="100"/>
        </p:scale>
        <p:origin x="848" y="-10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BC6EA22-CCE4-4220-8B4C-68A9C409F945}" type="datetimeFigureOut">
              <a:rPr lang="en-AU" smtClean="0"/>
              <a:t>15/6/2024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5575B61-616C-404E-A025-756973606A09}" type="slidenum">
              <a:rPr lang="en-AU" smtClean="0"/>
              <a:t>‹#›</a:t>
            </a:fld>
            <a:endParaRPr lang="en-AU"/>
          </a:p>
        </p:txBody>
      </p:sp>
    </p:spTree>
    <p:extLst>
      <p:ext uri="{BB962C8B-B14F-4D97-AF65-F5344CB8AC3E}">
        <p14:creationId xmlns:p14="http://schemas.microsoft.com/office/powerpoint/2010/main" val="2163646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BC6EA22-CCE4-4220-8B4C-68A9C409F945}" type="datetimeFigureOut">
              <a:rPr lang="en-AU" smtClean="0"/>
              <a:t>15/6/2024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5575B61-616C-404E-A025-756973606A09}" type="slidenum">
              <a:rPr lang="en-AU" smtClean="0"/>
              <a:t>‹#›</a:t>
            </a:fld>
            <a:endParaRPr lang="en-AU"/>
          </a:p>
        </p:txBody>
      </p:sp>
    </p:spTree>
    <p:extLst>
      <p:ext uri="{BB962C8B-B14F-4D97-AF65-F5344CB8AC3E}">
        <p14:creationId xmlns:p14="http://schemas.microsoft.com/office/powerpoint/2010/main" val="2665239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BC6EA22-CCE4-4220-8B4C-68A9C409F945}" type="datetimeFigureOut">
              <a:rPr lang="en-AU" smtClean="0"/>
              <a:t>15/6/2024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5575B61-616C-404E-A025-756973606A09}" type="slidenum">
              <a:rPr lang="en-AU" smtClean="0"/>
              <a:t>‹#›</a:t>
            </a:fld>
            <a:endParaRPr lang="en-AU"/>
          </a:p>
        </p:txBody>
      </p:sp>
    </p:spTree>
    <p:extLst>
      <p:ext uri="{BB962C8B-B14F-4D97-AF65-F5344CB8AC3E}">
        <p14:creationId xmlns:p14="http://schemas.microsoft.com/office/powerpoint/2010/main" val="2764631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BC6EA22-CCE4-4220-8B4C-68A9C409F945}" type="datetimeFigureOut">
              <a:rPr lang="en-AU" smtClean="0"/>
              <a:t>15/6/2024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5575B61-616C-404E-A025-756973606A09}" type="slidenum">
              <a:rPr lang="en-AU" smtClean="0"/>
              <a:t>‹#›</a:t>
            </a:fld>
            <a:endParaRPr lang="en-AU"/>
          </a:p>
        </p:txBody>
      </p:sp>
    </p:spTree>
    <p:extLst>
      <p:ext uri="{BB962C8B-B14F-4D97-AF65-F5344CB8AC3E}">
        <p14:creationId xmlns:p14="http://schemas.microsoft.com/office/powerpoint/2010/main" val="3979870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BC6EA22-CCE4-4220-8B4C-68A9C409F945}" type="datetimeFigureOut">
              <a:rPr lang="en-AU" smtClean="0"/>
              <a:t>15/6/2024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5575B61-616C-404E-A025-756973606A09}" type="slidenum">
              <a:rPr lang="en-AU" smtClean="0"/>
              <a:t>‹#›</a:t>
            </a:fld>
            <a:endParaRPr lang="en-AU"/>
          </a:p>
        </p:txBody>
      </p:sp>
    </p:spTree>
    <p:extLst>
      <p:ext uri="{BB962C8B-B14F-4D97-AF65-F5344CB8AC3E}">
        <p14:creationId xmlns:p14="http://schemas.microsoft.com/office/powerpoint/2010/main" val="3083741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BC6EA22-CCE4-4220-8B4C-68A9C409F945}" type="datetimeFigureOut">
              <a:rPr lang="en-AU" smtClean="0"/>
              <a:t>15/6/2024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5575B61-616C-404E-A025-756973606A09}" type="slidenum">
              <a:rPr lang="en-AU" smtClean="0"/>
              <a:t>‹#›</a:t>
            </a:fld>
            <a:endParaRPr lang="en-AU"/>
          </a:p>
        </p:txBody>
      </p:sp>
    </p:spTree>
    <p:extLst>
      <p:ext uri="{BB962C8B-B14F-4D97-AF65-F5344CB8AC3E}">
        <p14:creationId xmlns:p14="http://schemas.microsoft.com/office/powerpoint/2010/main" val="1861034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BC6EA22-CCE4-4220-8B4C-68A9C409F945}" type="datetimeFigureOut">
              <a:rPr lang="en-AU" smtClean="0"/>
              <a:t>15/6/2024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5575B61-616C-404E-A025-756973606A09}" type="slidenum">
              <a:rPr lang="en-AU" smtClean="0"/>
              <a:t>‹#›</a:t>
            </a:fld>
            <a:endParaRPr lang="en-AU"/>
          </a:p>
        </p:txBody>
      </p:sp>
    </p:spTree>
    <p:extLst>
      <p:ext uri="{BB962C8B-B14F-4D97-AF65-F5344CB8AC3E}">
        <p14:creationId xmlns:p14="http://schemas.microsoft.com/office/powerpoint/2010/main" val="830392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BC6EA22-CCE4-4220-8B4C-68A9C409F945}" type="datetimeFigureOut">
              <a:rPr lang="en-AU" smtClean="0"/>
              <a:t>15/6/2024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5575B61-616C-404E-A025-756973606A09}" type="slidenum">
              <a:rPr lang="en-AU" smtClean="0"/>
              <a:t>‹#›</a:t>
            </a:fld>
            <a:endParaRPr lang="en-AU"/>
          </a:p>
        </p:txBody>
      </p:sp>
    </p:spTree>
    <p:extLst>
      <p:ext uri="{BB962C8B-B14F-4D97-AF65-F5344CB8AC3E}">
        <p14:creationId xmlns:p14="http://schemas.microsoft.com/office/powerpoint/2010/main" val="3481388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6EA22-CCE4-4220-8B4C-68A9C409F945}" type="datetimeFigureOut">
              <a:rPr lang="en-AU" smtClean="0"/>
              <a:t>15/6/2024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5575B61-616C-404E-A025-756973606A09}" type="slidenum">
              <a:rPr lang="en-AU" smtClean="0"/>
              <a:t>‹#›</a:t>
            </a:fld>
            <a:endParaRPr lang="en-AU"/>
          </a:p>
        </p:txBody>
      </p:sp>
    </p:spTree>
    <p:extLst>
      <p:ext uri="{BB962C8B-B14F-4D97-AF65-F5344CB8AC3E}">
        <p14:creationId xmlns:p14="http://schemas.microsoft.com/office/powerpoint/2010/main" val="1353980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BC6EA22-CCE4-4220-8B4C-68A9C409F945}" type="datetimeFigureOut">
              <a:rPr lang="en-AU" smtClean="0"/>
              <a:t>15/6/2024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5575B61-616C-404E-A025-756973606A09}" type="slidenum">
              <a:rPr lang="en-AU" smtClean="0"/>
              <a:t>‹#›</a:t>
            </a:fld>
            <a:endParaRPr lang="en-AU"/>
          </a:p>
        </p:txBody>
      </p:sp>
    </p:spTree>
    <p:extLst>
      <p:ext uri="{BB962C8B-B14F-4D97-AF65-F5344CB8AC3E}">
        <p14:creationId xmlns:p14="http://schemas.microsoft.com/office/powerpoint/2010/main" val="3848696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BC6EA22-CCE4-4220-8B4C-68A9C409F945}" type="datetimeFigureOut">
              <a:rPr lang="en-AU" smtClean="0"/>
              <a:t>15/6/2024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5575B61-616C-404E-A025-756973606A09}" type="slidenum">
              <a:rPr lang="en-AU" smtClean="0"/>
              <a:t>‹#›</a:t>
            </a:fld>
            <a:endParaRPr lang="en-AU"/>
          </a:p>
        </p:txBody>
      </p:sp>
    </p:spTree>
    <p:extLst>
      <p:ext uri="{BB962C8B-B14F-4D97-AF65-F5344CB8AC3E}">
        <p14:creationId xmlns:p14="http://schemas.microsoft.com/office/powerpoint/2010/main" val="922632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BC6EA22-CCE4-4220-8B4C-68A9C409F945}" type="datetimeFigureOut">
              <a:rPr lang="en-AU" smtClean="0"/>
              <a:t>15/6/2024</a:t>
            </a:fld>
            <a:endParaRPr lang="en-AU"/>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5575B61-616C-404E-A025-756973606A09}" type="slidenum">
              <a:rPr lang="en-AU" smtClean="0"/>
              <a:t>‹#›</a:t>
            </a:fld>
            <a:endParaRPr lang="en-AU"/>
          </a:p>
        </p:txBody>
      </p:sp>
    </p:spTree>
    <p:extLst>
      <p:ext uri="{BB962C8B-B14F-4D97-AF65-F5344CB8AC3E}">
        <p14:creationId xmlns:p14="http://schemas.microsoft.com/office/powerpoint/2010/main" val="27941841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Connector 35">
            <a:extLst>
              <a:ext uri="{FF2B5EF4-FFF2-40B4-BE49-F238E27FC236}">
                <a16:creationId xmlns:a16="http://schemas.microsoft.com/office/drawing/2014/main" id="{88FE6EE9-02B2-C074-0545-CB8D4C5B331D}"/>
              </a:ext>
            </a:extLst>
          </p:cNvPr>
          <p:cNvCxnSpPr/>
          <p:nvPr/>
        </p:nvCxnSpPr>
        <p:spPr>
          <a:xfrm>
            <a:off x="3106232" y="1046819"/>
            <a:ext cx="0" cy="3855308"/>
          </a:xfrm>
          <a:prstGeom prst="line">
            <a:avLst/>
          </a:prstGeom>
          <a:ln w="76200">
            <a:solidFill>
              <a:srgbClr val="00B050"/>
            </a:solidFill>
            <a:prstDash val="lgDash"/>
          </a:ln>
        </p:spPr>
        <p:style>
          <a:lnRef idx="2">
            <a:schemeClr val="accent1"/>
          </a:lnRef>
          <a:fillRef idx="0">
            <a:schemeClr val="accent1"/>
          </a:fillRef>
          <a:effectRef idx="1">
            <a:schemeClr val="accent1"/>
          </a:effectRef>
          <a:fontRef idx="minor">
            <a:schemeClr val="tx1"/>
          </a:fontRef>
        </p:style>
      </p:cxnSp>
      <p:sp>
        <p:nvSpPr>
          <p:cNvPr id="2" name="Rectangle 1">
            <a:extLst>
              <a:ext uri="{FF2B5EF4-FFF2-40B4-BE49-F238E27FC236}">
                <a16:creationId xmlns:a16="http://schemas.microsoft.com/office/drawing/2014/main" id="{C024CF45-75D7-B54F-7086-284695C7A82B}"/>
              </a:ext>
            </a:extLst>
          </p:cNvPr>
          <p:cNvSpPr/>
          <p:nvPr/>
        </p:nvSpPr>
        <p:spPr>
          <a:xfrm>
            <a:off x="417090" y="1136033"/>
            <a:ext cx="1714500" cy="965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Phone</a:t>
            </a:r>
          </a:p>
          <a:p>
            <a:pPr algn="ctr"/>
            <a:r>
              <a:rPr lang="en-AU" sz="1200" dirty="0">
                <a:solidFill>
                  <a:schemeClr val="tx1"/>
                </a:solidFill>
              </a:rPr>
              <a:t>Video feed</a:t>
            </a:r>
          </a:p>
        </p:txBody>
      </p:sp>
      <p:sp>
        <p:nvSpPr>
          <p:cNvPr id="3" name="Rectangle 2">
            <a:extLst>
              <a:ext uri="{FF2B5EF4-FFF2-40B4-BE49-F238E27FC236}">
                <a16:creationId xmlns:a16="http://schemas.microsoft.com/office/drawing/2014/main" id="{4C60DA63-4E1B-818D-DDDF-7E58127C9E3B}"/>
              </a:ext>
            </a:extLst>
          </p:cNvPr>
          <p:cNvSpPr/>
          <p:nvPr/>
        </p:nvSpPr>
        <p:spPr>
          <a:xfrm>
            <a:off x="7465419" y="3189666"/>
            <a:ext cx="1714500" cy="965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Path Planner</a:t>
            </a:r>
          </a:p>
          <a:p>
            <a:pPr algn="ctr"/>
            <a:r>
              <a:rPr lang="en-AU" sz="1200" dirty="0">
                <a:solidFill>
                  <a:schemeClr val="tx1"/>
                </a:solidFill>
              </a:rPr>
              <a:t>(direction, speed)</a:t>
            </a:r>
          </a:p>
          <a:p>
            <a:pPr algn="ctr"/>
            <a:r>
              <a:rPr lang="en-AU" sz="1200" dirty="0">
                <a:solidFill>
                  <a:schemeClr val="tx1"/>
                </a:solidFill>
              </a:rPr>
              <a:t>everyone</a:t>
            </a:r>
          </a:p>
        </p:txBody>
      </p:sp>
      <p:sp>
        <p:nvSpPr>
          <p:cNvPr id="4" name="Rectangle 3">
            <a:extLst>
              <a:ext uri="{FF2B5EF4-FFF2-40B4-BE49-F238E27FC236}">
                <a16:creationId xmlns:a16="http://schemas.microsoft.com/office/drawing/2014/main" id="{0C005588-925B-0C62-35A8-31CE442FFB20}"/>
              </a:ext>
            </a:extLst>
          </p:cNvPr>
          <p:cNvSpPr/>
          <p:nvPr/>
        </p:nvSpPr>
        <p:spPr>
          <a:xfrm>
            <a:off x="4021659" y="1151539"/>
            <a:ext cx="2065638" cy="965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Colour Mask</a:t>
            </a:r>
          </a:p>
          <a:p>
            <a:pPr algn="ctr"/>
            <a:r>
              <a:rPr lang="en-AU" sz="1200" dirty="0">
                <a:solidFill>
                  <a:schemeClr val="tx1"/>
                </a:solidFill>
              </a:rPr>
              <a:t>Output: 3 sets of </a:t>
            </a:r>
            <a:r>
              <a:rPr lang="en-AU" sz="1200" dirty="0" err="1">
                <a:solidFill>
                  <a:schemeClr val="tx1"/>
                </a:solidFill>
              </a:rPr>
              <a:t>np.array</a:t>
            </a:r>
            <a:endParaRPr lang="en-AU" sz="1200" dirty="0">
              <a:solidFill>
                <a:schemeClr val="tx1"/>
              </a:solidFill>
            </a:endParaRPr>
          </a:p>
          <a:p>
            <a:pPr algn="ctr"/>
            <a:r>
              <a:rPr lang="en-AU" sz="1200" dirty="0">
                <a:solidFill>
                  <a:schemeClr val="tx1"/>
                </a:solidFill>
              </a:rPr>
              <a:t>Who: Jack lord</a:t>
            </a:r>
          </a:p>
        </p:txBody>
      </p:sp>
      <p:sp>
        <p:nvSpPr>
          <p:cNvPr id="5" name="Rectangle 4">
            <a:extLst>
              <a:ext uri="{FF2B5EF4-FFF2-40B4-BE49-F238E27FC236}">
                <a16:creationId xmlns:a16="http://schemas.microsoft.com/office/drawing/2014/main" id="{7B3B57CF-C397-B4E0-EB9B-C1B3C0972444}"/>
              </a:ext>
            </a:extLst>
          </p:cNvPr>
          <p:cNvSpPr/>
          <p:nvPr/>
        </p:nvSpPr>
        <p:spPr>
          <a:xfrm>
            <a:off x="7036794" y="1151539"/>
            <a:ext cx="2571750" cy="965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Perspective Transform</a:t>
            </a:r>
          </a:p>
          <a:p>
            <a:pPr algn="ctr"/>
            <a:r>
              <a:rPr lang="en-AU" sz="1200" dirty="0">
                <a:solidFill>
                  <a:schemeClr val="tx1"/>
                </a:solidFill>
              </a:rPr>
              <a:t>3 sets of </a:t>
            </a:r>
            <a:r>
              <a:rPr lang="en-AU" sz="1200" dirty="0" err="1">
                <a:solidFill>
                  <a:schemeClr val="tx1"/>
                </a:solidFill>
              </a:rPr>
              <a:t>np.array</a:t>
            </a:r>
            <a:endParaRPr lang="en-AU" sz="1200" dirty="0">
              <a:solidFill>
                <a:schemeClr val="tx1"/>
              </a:solidFill>
            </a:endParaRPr>
          </a:p>
          <a:p>
            <a:pPr algn="ctr"/>
            <a:r>
              <a:rPr lang="en-AU" sz="1200" dirty="0">
                <a:solidFill>
                  <a:schemeClr val="tx1"/>
                </a:solidFill>
              </a:rPr>
              <a:t>Bryce</a:t>
            </a:r>
          </a:p>
        </p:txBody>
      </p:sp>
      <p:sp>
        <p:nvSpPr>
          <p:cNvPr id="6" name="Rectangle 5">
            <a:extLst>
              <a:ext uri="{FF2B5EF4-FFF2-40B4-BE49-F238E27FC236}">
                <a16:creationId xmlns:a16="http://schemas.microsoft.com/office/drawing/2014/main" id="{83ED7587-1177-1C38-4B4B-7980CCDB65C8}"/>
              </a:ext>
            </a:extLst>
          </p:cNvPr>
          <p:cNvSpPr/>
          <p:nvPr/>
        </p:nvSpPr>
        <p:spPr>
          <a:xfrm>
            <a:off x="3870330" y="3191777"/>
            <a:ext cx="1714500" cy="965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UART Thread</a:t>
            </a:r>
          </a:p>
          <a:p>
            <a:pPr algn="ctr"/>
            <a:r>
              <a:rPr lang="en-AU" sz="1200" dirty="0">
                <a:solidFill>
                  <a:schemeClr val="tx1"/>
                </a:solidFill>
              </a:rPr>
              <a:t>String</a:t>
            </a:r>
          </a:p>
          <a:p>
            <a:pPr algn="ctr"/>
            <a:r>
              <a:rPr lang="en-AU" sz="1200" dirty="0">
                <a:solidFill>
                  <a:schemeClr val="tx1"/>
                </a:solidFill>
              </a:rPr>
              <a:t>Jack Zhang</a:t>
            </a:r>
          </a:p>
        </p:txBody>
      </p:sp>
      <p:sp>
        <p:nvSpPr>
          <p:cNvPr id="7" name="Rectangle 6">
            <a:extLst>
              <a:ext uri="{FF2B5EF4-FFF2-40B4-BE49-F238E27FC236}">
                <a16:creationId xmlns:a16="http://schemas.microsoft.com/office/drawing/2014/main" id="{27D40B13-F823-A5AE-5DC7-7FCEE3A60148}"/>
              </a:ext>
            </a:extLst>
          </p:cNvPr>
          <p:cNvSpPr/>
          <p:nvPr/>
        </p:nvSpPr>
        <p:spPr>
          <a:xfrm>
            <a:off x="427345" y="3200015"/>
            <a:ext cx="1714500" cy="965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Car Control</a:t>
            </a:r>
          </a:p>
          <a:p>
            <a:pPr algn="ctr"/>
            <a:r>
              <a:rPr lang="en-AU" sz="1200" dirty="0">
                <a:solidFill>
                  <a:schemeClr val="tx1"/>
                </a:solidFill>
              </a:rPr>
              <a:t>Steers the car</a:t>
            </a:r>
          </a:p>
          <a:p>
            <a:pPr algn="ctr"/>
            <a:r>
              <a:rPr lang="en-AU" sz="1200" dirty="0">
                <a:solidFill>
                  <a:schemeClr val="tx1"/>
                </a:solidFill>
              </a:rPr>
              <a:t>Jack Zhang</a:t>
            </a:r>
          </a:p>
        </p:txBody>
      </p:sp>
      <p:sp>
        <p:nvSpPr>
          <p:cNvPr id="8" name="TextBox 7">
            <a:extLst>
              <a:ext uri="{FF2B5EF4-FFF2-40B4-BE49-F238E27FC236}">
                <a16:creationId xmlns:a16="http://schemas.microsoft.com/office/drawing/2014/main" id="{AC73690C-A65E-50B6-2BAB-8387DCBDD60F}"/>
              </a:ext>
            </a:extLst>
          </p:cNvPr>
          <p:cNvSpPr txBox="1"/>
          <p:nvPr/>
        </p:nvSpPr>
        <p:spPr>
          <a:xfrm>
            <a:off x="554524" y="4957199"/>
            <a:ext cx="6935263" cy="1384995"/>
          </a:xfrm>
          <a:prstGeom prst="rect">
            <a:avLst/>
          </a:prstGeom>
          <a:noFill/>
        </p:spPr>
        <p:txBody>
          <a:bodyPr wrap="square" rtlCol="0">
            <a:spAutoFit/>
          </a:bodyPr>
          <a:lstStyle/>
          <a:p>
            <a:r>
              <a:rPr lang="en-AU" sz="1200" dirty="0"/>
              <a:t>3 sets: blue, yellow and purple</a:t>
            </a:r>
          </a:p>
          <a:p>
            <a:r>
              <a:rPr lang="en-AU" sz="1200" dirty="0" err="1"/>
              <a:t>Np.array</a:t>
            </a:r>
            <a:r>
              <a:rPr lang="en-AU" sz="1200" dirty="0"/>
              <a:t>: Python </a:t>
            </a:r>
            <a:r>
              <a:rPr lang="en-AU" sz="1200" dirty="0" err="1"/>
              <a:t>Numpy</a:t>
            </a:r>
            <a:r>
              <a:rPr lang="en-AU" sz="1200" dirty="0"/>
              <a:t> arrays. Size NX2, where N is the number of points marking the outline of the colour region. The first column is the x- and second is the y-coordinates of each point.</a:t>
            </a:r>
          </a:p>
          <a:p>
            <a:r>
              <a:rPr lang="en-AU" sz="1200" dirty="0"/>
              <a:t>Direction: Integer in degrees (positive for turning left). direction the path planner tells the car to drive in (</a:t>
            </a:r>
            <a:r>
              <a:rPr lang="el-GR" sz="1200" b="0" i="0" dirty="0">
                <a:solidFill>
                  <a:srgbClr val="202124"/>
                </a:solidFill>
                <a:effectLst/>
                <a:highlight>
                  <a:srgbClr val="FFFFFF"/>
                </a:highlight>
                <a:latin typeface="Google Sans"/>
              </a:rPr>
              <a:t>Θ</a:t>
            </a:r>
            <a:r>
              <a:rPr lang="en-AU" sz="1200" b="0" i="0" dirty="0">
                <a:solidFill>
                  <a:srgbClr val="202124"/>
                </a:solidFill>
                <a:effectLst/>
                <a:highlight>
                  <a:srgbClr val="FFFFFF"/>
                </a:highlight>
                <a:latin typeface="Google Sans"/>
              </a:rPr>
              <a:t> in the diagram on the right)</a:t>
            </a:r>
          </a:p>
          <a:p>
            <a:r>
              <a:rPr lang="en-AU" sz="1200" dirty="0"/>
              <a:t>Speed: integer between 0 and 255. The maximum PWM value written to the motors on the car.</a:t>
            </a:r>
          </a:p>
          <a:p>
            <a:r>
              <a:rPr lang="en-AU" sz="1200" dirty="0"/>
              <a:t>Python queue: each element is a string in the format: </a:t>
            </a:r>
            <a:r>
              <a:rPr lang="en-US" sz="1200" dirty="0"/>
              <a:t>“/ &lt;direction&gt; &lt;speed&gt;”</a:t>
            </a:r>
            <a:endParaRPr lang="en-AU" sz="1200" dirty="0"/>
          </a:p>
        </p:txBody>
      </p:sp>
      <p:pic>
        <p:nvPicPr>
          <p:cNvPr id="1028" name="Picture 4" descr="Zenith angle (Θ) and the corresponding factor cos(Θ). n = surface... |  Download Scientific Diagram">
            <a:extLst>
              <a:ext uri="{FF2B5EF4-FFF2-40B4-BE49-F238E27FC236}">
                <a16:creationId xmlns:a16="http://schemas.microsoft.com/office/drawing/2014/main" id="{E0BC0EDD-8E82-D0E4-102D-117F26E33F9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258" r="36798" b="41237"/>
          <a:stretch/>
        </p:blipFill>
        <p:spPr bwMode="auto">
          <a:xfrm flipH="1">
            <a:off x="7327649" y="4949324"/>
            <a:ext cx="2253049" cy="1514273"/>
          </a:xfrm>
          <a:prstGeom prst="rect">
            <a:avLst/>
          </a:prstGeom>
          <a:noFill/>
          <a:extLst>
            <a:ext uri="{909E8E84-426E-40DD-AFC4-6F175D3DCCD1}">
              <a14:hiddenFill xmlns:a14="http://schemas.microsoft.com/office/drawing/2010/main">
                <a:solidFill>
                  <a:srgbClr val="FFFFFF"/>
                </a:solidFill>
              </a14:hiddenFill>
            </a:ext>
          </a:extLst>
        </p:spPr>
      </p:pic>
      <p:sp>
        <p:nvSpPr>
          <p:cNvPr id="19" name="Right Arrow 18">
            <a:extLst>
              <a:ext uri="{FF2B5EF4-FFF2-40B4-BE49-F238E27FC236}">
                <a16:creationId xmlns:a16="http://schemas.microsoft.com/office/drawing/2014/main" id="{79B3E685-2E07-F08F-B427-620BF8F4B9AC}"/>
              </a:ext>
            </a:extLst>
          </p:cNvPr>
          <p:cNvSpPr/>
          <p:nvPr/>
        </p:nvSpPr>
        <p:spPr>
          <a:xfrm rot="16200000">
            <a:off x="8429713" y="5470120"/>
            <a:ext cx="1119234" cy="47268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Forward</a:t>
            </a:r>
          </a:p>
        </p:txBody>
      </p:sp>
      <p:cxnSp>
        <p:nvCxnSpPr>
          <p:cNvPr id="21" name="Straight Arrow Connector 20">
            <a:extLst>
              <a:ext uri="{FF2B5EF4-FFF2-40B4-BE49-F238E27FC236}">
                <a16:creationId xmlns:a16="http://schemas.microsoft.com/office/drawing/2014/main" id="{425FC0E1-B2C0-D3DC-BFA5-1C3E01315000}"/>
              </a:ext>
            </a:extLst>
          </p:cNvPr>
          <p:cNvCxnSpPr>
            <a:stCxn id="2" idx="3"/>
            <a:endCxn id="4" idx="1"/>
          </p:cNvCxnSpPr>
          <p:nvPr/>
        </p:nvCxnSpPr>
        <p:spPr>
          <a:xfrm>
            <a:off x="2131590" y="1618633"/>
            <a:ext cx="1890069" cy="155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5D354775-76A4-E075-B803-A9ECEB7AB5AB}"/>
              </a:ext>
            </a:extLst>
          </p:cNvPr>
          <p:cNvCxnSpPr>
            <a:stCxn id="4" idx="3"/>
            <a:endCxn id="5" idx="1"/>
          </p:cNvCxnSpPr>
          <p:nvPr/>
        </p:nvCxnSpPr>
        <p:spPr>
          <a:xfrm>
            <a:off x="6087297" y="1634139"/>
            <a:ext cx="94949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5AAC3EF8-8A1F-84D9-989D-AFF963E134E5}"/>
              </a:ext>
            </a:extLst>
          </p:cNvPr>
          <p:cNvCxnSpPr>
            <a:stCxn id="5" idx="2"/>
            <a:endCxn id="3" idx="0"/>
          </p:cNvCxnSpPr>
          <p:nvPr/>
        </p:nvCxnSpPr>
        <p:spPr>
          <a:xfrm>
            <a:off x="8322669" y="2116739"/>
            <a:ext cx="0" cy="10729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99363E2D-6783-FCC2-D82C-B3318C7DC7C7}"/>
              </a:ext>
            </a:extLst>
          </p:cNvPr>
          <p:cNvCxnSpPr>
            <a:stCxn id="3" idx="1"/>
            <a:endCxn id="6" idx="3"/>
          </p:cNvCxnSpPr>
          <p:nvPr/>
        </p:nvCxnSpPr>
        <p:spPr>
          <a:xfrm flipH="1">
            <a:off x="5584830" y="3672266"/>
            <a:ext cx="1880589" cy="21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35AF6F9D-BB26-E273-7EDB-FD666B9D2774}"/>
              </a:ext>
            </a:extLst>
          </p:cNvPr>
          <p:cNvCxnSpPr>
            <a:stCxn id="6" idx="1"/>
            <a:endCxn id="7" idx="3"/>
          </p:cNvCxnSpPr>
          <p:nvPr/>
        </p:nvCxnSpPr>
        <p:spPr>
          <a:xfrm flipH="1">
            <a:off x="2141845" y="3674377"/>
            <a:ext cx="1728485" cy="82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08D872DD-D8F4-5BB1-D23E-C5231CF25151}"/>
              </a:ext>
            </a:extLst>
          </p:cNvPr>
          <p:cNvSpPr txBox="1"/>
          <p:nvPr/>
        </p:nvSpPr>
        <p:spPr>
          <a:xfrm>
            <a:off x="2342383" y="1330707"/>
            <a:ext cx="1468481" cy="276999"/>
          </a:xfrm>
          <a:prstGeom prst="rect">
            <a:avLst/>
          </a:prstGeom>
          <a:solidFill>
            <a:schemeClr val="bg1"/>
          </a:solidFill>
        </p:spPr>
        <p:txBody>
          <a:bodyPr wrap="square" rtlCol="0">
            <a:spAutoFit/>
          </a:bodyPr>
          <a:lstStyle/>
          <a:p>
            <a:r>
              <a:rPr lang="en-US" sz="1200" dirty="0"/>
              <a:t>Via IP Webcam app</a:t>
            </a:r>
          </a:p>
        </p:txBody>
      </p:sp>
      <p:sp>
        <p:nvSpPr>
          <p:cNvPr id="37" name="TextBox 36">
            <a:extLst>
              <a:ext uri="{FF2B5EF4-FFF2-40B4-BE49-F238E27FC236}">
                <a16:creationId xmlns:a16="http://schemas.microsoft.com/office/drawing/2014/main" id="{844DF12F-8946-2BA6-1F58-27A3B32769D6}"/>
              </a:ext>
            </a:extLst>
          </p:cNvPr>
          <p:cNvSpPr txBox="1"/>
          <p:nvPr/>
        </p:nvSpPr>
        <p:spPr>
          <a:xfrm>
            <a:off x="2481563" y="2492303"/>
            <a:ext cx="545342" cy="369332"/>
          </a:xfrm>
          <a:prstGeom prst="rect">
            <a:avLst/>
          </a:prstGeom>
          <a:noFill/>
        </p:spPr>
        <p:txBody>
          <a:bodyPr wrap="none" rtlCol="0">
            <a:spAutoFit/>
          </a:bodyPr>
          <a:lstStyle/>
          <a:p>
            <a:r>
              <a:rPr lang="en-US" dirty="0">
                <a:solidFill>
                  <a:srgbClr val="00B050"/>
                </a:solidFill>
              </a:rPr>
              <a:t>Car</a:t>
            </a:r>
          </a:p>
        </p:txBody>
      </p:sp>
      <p:sp>
        <p:nvSpPr>
          <p:cNvPr id="38" name="TextBox 37">
            <a:extLst>
              <a:ext uri="{FF2B5EF4-FFF2-40B4-BE49-F238E27FC236}">
                <a16:creationId xmlns:a16="http://schemas.microsoft.com/office/drawing/2014/main" id="{6F4732D5-2386-2470-E466-2A3066112C55}"/>
              </a:ext>
            </a:extLst>
          </p:cNvPr>
          <p:cNvSpPr txBox="1"/>
          <p:nvPr/>
        </p:nvSpPr>
        <p:spPr>
          <a:xfrm>
            <a:off x="3265893" y="2502540"/>
            <a:ext cx="886846" cy="369332"/>
          </a:xfrm>
          <a:prstGeom prst="rect">
            <a:avLst/>
          </a:prstGeom>
          <a:noFill/>
        </p:spPr>
        <p:txBody>
          <a:bodyPr wrap="none" rtlCol="0">
            <a:spAutoFit/>
          </a:bodyPr>
          <a:lstStyle/>
          <a:p>
            <a:r>
              <a:rPr lang="en-US" dirty="0">
                <a:solidFill>
                  <a:srgbClr val="00B050"/>
                </a:solidFill>
              </a:rPr>
              <a:t>Laptop</a:t>
            </a:r>
          </a:p>
        </p:txBody>
      </p:sp>
      <p:sp>
        <p:nvSpPr>
          <p:cNvPr id="39" name="TextBox 38">
            <a:extLst>
              <a:ext uri="{FF2B5EF4-FFF2-40B4-BE49-F238E27FC236}">
                <a16:creationId xmlns:a16="http://schemas.microsoft.com/office/drawing/2014/main" id="{DF4E1F2D-2BF1-6466-9FE7-17E411E748FF}"/>
              </a:ext>
            </a:extLst>
          </p:cNvPr>
          <p:cNvSpPr txBox="1"/>
          <p:nvPr/>
        </p:nvSpPr>
        <p:spPr>
          <a:xfrm>
            <a:off x="2342384" y="3723563"/>
            <a:ext cx="1388848" cy="461665"/>
          </a:xfrm>
          <a:prstGeom prst="rect">
            <a:avLst/>
          </a:prstGeom>
          <a:solidFill>
            <a:schemeClr val="bg1"/>
          </a:solidFill>
        </p:spPr>
        <p:txBody>
          <a:bodyPr wrap="square" rtlCol="0">
            <a:spAutoFit/>
          </a:bodyPr>
          <a:lstStyle/>
          <a:p>
            <a:r>
              <a:rPr lang="en-US" sz="1200" dirty="0"/>
              <a:t>Via Bluetooth Serial Connection</a:t>
            </a:r>
          </a:p>
        </p:txBody>
      </p:sp>
      <p:sp>
        <p:nvSpPr>
          <p:cNvPr id="41" name="TextBox 40">
            <a:extLst>
              <a:ext uri="{FF2B5EF4-FFF2-40B4-BE49-F238E27FC236}">
                <a16:creationId xmlns:a16="http://schemas.microsoft.com/office/drawing/2014/main" id="{25A98857-A406-5E8C-B80F-1A44A23FE597}"/>
              </a:ext>
            </a:extLst>
          </p:cNvPr>
          <p:cNvSpPr txBox="1"/>
          <p:nvPr/>
        </p:nvSpPr>
        <p:spPr>
          <a:xfrm>
            <a:off x="5916752" y="3682615"/>
            <a:ext cx="1216744" cy="279250"/>
          </a:xfrm>
          <a:prstGeom prst="rect">
            <a:avLst/>
          </a:prstGeom>
          <a:noFill/>
        </p:spPr>
        <p:txBody>
          <a:bodyPr wrap="square" rtlCol="0">
            <a:spAutoFit/>
          </a:bodyPr>
          <a:lstStyle/>
          <a:p>
            <a:r>
              <a:rPr lang="en-US" sz="1200" dirty="0"/>
              <a:t>Python queue</a:t>
            </a:r>
          </a:p>
        </p:txBody>
      </p:sp>
      <p:sp>
        <p:nvSpPr>
          <p:cNvPr id="50" name="TextBox 49">
            <a:extLst>
              <a:ext uri="{FF2B5EF4-FFF2-40B4-BE49-F238E27FC236}">
                <a16:creationId xmlns:a16="http://schemas.microsoft.com/office/drawing/2014/main" id="{C1E0F130-EB79-C181-FAA9-13E40719C517}"/>
              </a:ext>
            </a:extLst>
          </p:cNvPr>
          <p:cNvSpPr txBox="1"/>
          <p:nvPr/>
        </p:nvSpPr>
        <p:spPr>
          <a:xfrm>
            <a:off x="2754234" y="218719"/>
            <a:ext cx="4041747" cy="646331"/>
          </a:xfrm>
          <a:prstGeom prst="rect">
            <a:avLst/>
          </a:prstGeom>
          <a:noFill/>
        </p:spPr>
        <p:txBody>
          <a:bodyPr wrap="none" rtlCol="0">
            <a:spAutoFit/>
          </a:bodyPr>
          <a:lstStyle/>
          <a:p>
            <a:r>
              <a:rPr lang="en-US" sz="3600" dirty="0"/>
              <a:t>Software Flowchart</a:t>
            </a:r>
          </a:p>
        </p:txBody>
      </p:sp>
    </p:spTree>
    <p:extLst>
      <p:ext uri="{BB962C8B-B14F-4D97-AF65-F5344CB8AC3E}">
        <p14:creationId xmlns:p14="http://schemas.microsoft.com/office/powerpoint/2010/main" val="4111499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yellow line on the road&#10;&#10;Description automatically generated">
            <a:extLst>
              <a:ext uri="{FF2B5EF4-FFF2-40B4-BE49-F238E27FC236}">
                <a16:creationId xmlns:a16="http://schemas.microsoft.com/office/drawing/2014/main" id="{73A17DE3-B73D-CC75-B129-109EA6548E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72610" y="1244109"/>
            <a:ext cx="3237332" cy="2412824"/>
          </a:xfrm>
          <a:prstGeom prst="rect">
            <a:avLst/>
          </a:prstGeom>
        </p:spPr>
      </p:pic>
      <p:pic>
        <p:nvPicPr>
          <p:cNvPr id="5" name="Picture 4" descr="A graph with green lines and dots&#10;&#10;Description automatically generated">
            <a:extLst>
              <a:ext uri="{FF2B5EF4-FFF2-40B4-BE49-F238E27FC236}">
                <a16:creationId xmlns:a16="http://schemas.microsoft.com/office/drawing/2014/main" id="{2D4DDA9C-63BF-28DC-62AD-6A4616EBDA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4573" y="3844968"/>
            <a:ext cx="3585911" cy="2022201"/>
          </a:xfrm>
          <a:prstGeom prst="rect">
            <a:avLst/>
          </a:prstGeom>
        </p:spPr>
      </p:pic>
      <p:pic>
        <p:nvPicPr>
          <p:cNvPr id="9" name="Picture 8" descr="A close-up of a road&#10;&#10;Description automatically generated">
            <a:extLst>
              <a:ext uri="{FF2B5EF4-FFF2-40B4-BE49-F238E27FC236}">
                <a16:creationId xmlns:a16="http://schemas.microsoft.com/office/drawing/2014/main" id="{60ACE4F0-1F00-1269-9867-7D408A530F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4570" y="1229774"/>
            <a:ext cx="3237332" cy="2427159"/>
          </a:xfrm>
          <a:prstGeom prst="rect">
            <a:avLst/>
          </a:prstGeom>
        </p:spPr>
      </p:pic>
      <p:sp>
        <p:nvSpPr>
          <p:cNvPr id="10" name="TextBox 9">
            <a:extLst>
              <a:ext uri="{FF2B5EF4-FFF2-40B4-BE49-F238E27FC236}">
                <a16:creationId xmlns:a16="http://schemas.microsoft.com/office/drawing/2014/main" id="{464B86F7-1756-EAB6-5766-864D02725071}"/>
              </a:ext>
            </a:extLst>
          </p:cNvPr>
          <p:cNvSpPr txBox="1"/>
          <p:nvPr/>
        </p:nvSpPr>
        <p:spPr>
          <a:xfrm>
            <a:off x="883720" y="929692"/>
            <a:ext cx="2236574" cy="317459"/>
          </a:xfrm>
          <a:prstGeom prst="rect">
            <a:avLst/>
          </a:prstGeom>
          <a:noFill/>
        </p:spPr>
        <p:txBody>
          <a:bodyPr wrap="none" rtlCol="0">
            <a:spAutoFit/>
          </a:bodyPr>
          <a:lstStyle/>
          <a:p>
            <a:r>
              <a:rPr lang="en-AU" sz="1463" dirty="0"/>
              <a:t>Raw </a:t>
            </a:r>
            <a:r>
              <a:rPr lang="en-AU" sz="1463" b="1" dirty="0"/>
              <a:t>Video Feed </a:t>
            </a:r>
            <a:r>
              <a:rPr lang="en-AU" sz="1463" dirty="0"/>
              <a:t>(from </a:t>
            </a:r>
            <a:r>
              <a:rPr lang="en-AU" sz="1463" dirty="0" err="1"/>
              <a:t>Ib</a:t>
            </a:r>
            <a:r>
              <a:rPr lang="en-AU" sz="1463" dirty="0"/>
              <a:t>)</a:t>
            </a:r>
          </a:p>
        </p:txBody>
      </p:sp>
      <p:sp>
        <p:nvSpPr>
          <p:cNvPr id="11" name="TextBox 10">
            <a:extLst>
              <a:ext uri="{FF2B5EF4-FFF2-40B4-BE49-F238E27FC236}">
                <a16:creationId xmlns:a16="http://schemas.microsoft.com/office/drawing/2014/main" id="{A46F7782-97B2-2E2D-9A03-9E6BDB025A90}"/>
              </a:ext>
            </a:extLst>
          </p:cNvPr>
          <p:cNvSpPr txBox="1"/>
          <p:nvPr/>
        </p:nvSpPr>
        <p:spPr>
          <a:xfrm>
            <a:off x="3483138" y="929692"/>
            <a:ext cx="3695627" cy="317459"/>
          </a:xfrm>
          <a:prstGeom prst="rect">
            <a:avLst/>
          </a:prstGeom>
          <a:noFill/>
        </p:spPr>
        <p:txBody>
          <a:bodyPr wrap="none" rtlCol="0">
            <a:spAutoFit/>
          </a:bodyPr>
          <a:lstStyle/>
          <a:p>
            <a:r>
              <a:rPr lang="en-AU" sz="1463" dirty="0"/>
              <a:t>Outlines from </a:t>
            </a:r>
            <a:r>
              <a:rPr lang="en-AU" sz="1463" b="1" dirty="0"/>
              <a:t>colour masking</a:t>
            </a:r>
            <a:r>
              <a:rPr lang="en-AU" sz="1463" dirty="0"/>
              <a:t> (from Jack L)</a:t>
            </a:r>
          </a:p>
        </p:txBody>
      </p:sp>
      <p:sp>
        <p:nvSpPr>
          <p:cNvPr id="12" name="TextBox 11">
            <a:extLst>
              <a:ext uri="{FF2B5EF4-FFF2-40B4-BE49-F238E27FC236}">
                <a16:creationId xmlns:a16="http://schemas.microsoft.com/office/drawing/2014/main" id="{60520DE3-2E8E-CB3E-61A3-9D15E225407D}"/>
              </a:ext>
            </a:extLst>
          </p:cNvPr>
          <p:cNvSpPr txBox="1"/>
          <p:nvPr/>
        </p:nvSpPr>
        <p:spPr>
          <a:xfrm>
            <a:off x="3685851" y="3806974"/>
            <a:ext cx="3529171" cy="317459"/>
          </a:xfrm>
          <a:prstGeom prst="rect">
            <a:avLst/>
          </a:prstGeom>
          <a:noFill/>
        </p:spPr>
        <p:txBody>
          <a:bodyPr wrap="none" rtlCol="0">
            <a:spAutoFit/>
          </a:bodyPr>
          <a:lstStyle/>
          <a:p>
            <a:r>
              <a:rPr lang="en-AU" sz="1463" dirty="0"/>
              <a:t>After </a:t>
            </a:r>
            <a:r>
              <a:rPr lang="en-AU" sz="1463" b="1" dirty="0"/>
              <a:t>perspective transform </a:t>
            </a:r>
            <a:r>
              <a:rPr lang="en-AU" sz="1463" dirty="0"/>
              <a:t>(from Bryce)</a:t>
            </a:r>
          </a:p>
        </p:txBody>
      </p:sp>
      <p:sp>
        <p:nvSpPr>
          <p:cNvPr id="13" name="TextBox 12">
            <a:extLst>
              <a:ext uri="{FF2B5EF4-FFF2-40B4-BE49-F238E27FC236}">
                <a16:creationId xmlns:a16="http://schemas.microsoft.com/office/drawing/2014/main" id="{0EE28907-2501-3D65-CB4C-8821E90E283B}"/>
              </a:ext>
            </a:extLst>
          </p:cNvPr>
          <p:cNvSpPr txBox="1"/>
          <p:nvPr/>
        </p:nvSpPr>
        <p:spPr>
          <a:xfrm>
            <a:off x="581945" y="4193665"/>
            <a:ext cx="2599416" cy="542584"/>
          </a:xfrm>
          <a:prstGeom prst="rect">
            <a:avLst/>
          </a:prstGeom>
          <a:noFill/>
        </p:spPr>
        <p:txBody>
          <a:bodyPr wrap="square" rtlCol="0">
            <a:spAutoFit/>
          </a:bodyPr>
          <a:lstStyle/>
          <a:p>
            <a:r>
              <a:rPr lang="en-AU" sz="1463" dirty="0"/>
              <a:t>Empty space, just in case we need to add something else</a:t>
            </a:r>
          </a:p>
        </p:txBody>
      </p:sp>
      <p:cxnSp>
        <p:nvCxnSpPr>
          <p:cNvPr id="15" name="Straight Arrow Connector 14">
            <a:extLst>
              <a:ext uri="{FF2B5EF4-FFF2-40B4-BE49-F238E27FC236}">
                <a16:creationId xmlns:a16="http://schemas.microsoft.com/office/drawing/2014/main" id="{935FB350-8B82-A62F-1715-C3051AD392D2}"/>
              </a:ext>
            </a:extLst>
          </p:cNvPr>
          <p:cNvCxnSpPr>
            <a:cxnSpLocks/>
          </p:cNvCxnSpPr>
          <p:nvPr/>
        </p:nvCxnSpPr>
        <p:spPr>
          <a:xfrm flipH="1" flipV="1">
            <a:off x="4449881" y="2081914"/>
            <a:ext cx="2790601" cy="361439"/>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0366721C-20EF-1140-011E-0445F1238490}"/>
              </a:ext>
            </a:extLst>
          </p:cNvPr>
          <p:cNvSpPr txBox="1"/>
          <p:nvPr/>
        </p:nvSpPr>
        <p:spPr>
          <a:xfrm>
            <a:off x="7304373" y="2262635"/>
            <a:ext cx="1712695" cy="967894"/>
          </a:xfrm>
          <a:prstGeom prst="rect">
            <a:avLst/>
          </a:prstGeom>
          <a:noFill/>
        </p:spPr>
        <p:txBody>
          <a:bodyPr wrap="square" rtlCol="0">
            <a:spAutoFit/>
          </a:bodyPr>
          <a:lstStyle/>
          <a:p>
            <a:r>
              <a:rPr lang="en-AU" sz="1138" dirty="0"/>
              <a:t>The /</a:t>
            </a:r>
            <a:r>
              <a:rPr lang="en-AU" sz="1138" dirty="0" err="1"/>
              <a:t>example_code</a:t>
            </a:r>
            <a:r>
              <a:rPr lang="en-AU" sz="1138" dirty="0"/>
              <a:t> colour masking is bad, so this is the only correct outline marking the yellow line. LOL.</a:t>
            </a:r>
          </a:p>
        </p:txBody>
      </p:sp>
      <p:sp>
        <p:nvSpPr>
          <p:cNvPr id="18" name="TextBox 17">
            <a:extLst>
              <a:ext uri="{FF2B5EF4-FFF2-40B4-BE49-F238E27FC236}">
                <a16:creationId xmlns:a16="http://schemas.microsoft.com/office/drawing/2014/main" id="{B4E55617-9563-640E-F10F-1D240A179660}"/>
              </a:ext>
            </a:extLst>
          </p:cNvPr>
          <p:cNvSpPr txBox="1"/>
          <p:nvPr/>
        </p:nvSpPr>
        <p:spPr>
          <a:xfrm>
            <a:off x="7200411" y="4107057"/>
            <a:ext cx="2214024" cy="1143005"/>
          </a:xfrm>
          <a:prstGeom prst="rect">
            <a:avLst/>
          </a:prstGeom>
          <a:noFill/>
        </p:spPr>
        <p:txBody>
          <a:bodyPr wrap="square" rtlCol="0">
            <a:spAutoFit/>
          </a:bodyPr>
          <a:lstStyle/>
          <a:p>
            <a:r>
              <a:rPr lang="en-AU" sz="1138" dirty="0"/>
              <a:t>The gap is the black scribble from the video to simulate imperfect camera capture of the yellow line.</a:t>
            </a:r>
          </a:p>
          <a:p>
            <a:endParaRPr lang="en-AU" sz="1138" dirty="0"/>
          </a:p>
          <a:p>
            <a:r>
              <a:rPr lang="en-AU" sz="1138" dirty="0"/>
              <a:t>Ignore the green line</a:t>
            </a:r>
          </a:p>
        </p:txBody>
      </p:sp>
      <p:cxnSp>
        <p:nvCxnSpPr>
          <p:cNvPr id="19" name="Straight Arrow Connector 18">
            <a:extLst>
              <a:ext uri="{FF2B5EF4-FFF2-40B4-BE49-F238E27FC236}">
                <a16:creationId xmlns:a16="http://schemas.microsoft.com/office/drawing/2014/main" id="{55F64F63-CBC1-A0ED-86C0-11E8131B11A4}"/>
              </a:ext>
            </a:extLst>
          </p:cNvPr>
          <p:cNvCxnSpPr>
            <a:cxnSpLocks/>
          </p:cNvCxnSpPr>
          <p:nvPr/>
        </p:nvCxnSpPr>
        <p:spPr>
          <a:xfrm flipH="1">
            <a:off x="6006164" y="4274419"/>
            <a:ext cx="1265596" cy="888785"/>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1" name="Arrow: Right 20">
            <a:extLst>
              <a:ext uri="{FF2B5EF4-FFF2-40B4-BE49-F238E27FC236}">
                <a16:creationId xmlns:a16="http://schemas.microsoft.com/office/drawing/2014/main" id="{1D821824-503D-991A-4E83-5565FC09CD9D}"/>
              </a:ext>
            </a:extLst>
          </p:cNvPr>
          <p:cNvSpPr/>
          <p:nvPr/>
        </p:nvSpPr>
        <p:spPr>
          <a:xfrm rot="17605011">
            <a:off x="4002494" y="5190567"/>
            <a:ext cx="596646" cy="20284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1463"/>
          </a:p>
        </p:txBody>
      </p:sp>
      <p:sp>
        <p:nvSpPr>
          <p:cNvPr id="22" name="TextBox 21">
            <a:extLst>
              <a:ext uri="{FF2B5EF4-FFF2-40B4-BE49-F238E27FC236}">
                <a16:creationId xmlns:a16="http://schemas.microsoft.com/office/drawing/2014/main" id="{2894A088-C362-59B5-6C98-65ED9979E739}"/>
              </a:ext>
            </a:extLst>
          </p:cNvPr>
          <p:cNvSpPr txBox="1"/>
          <p:nvPr/>
        </p:nvSpPr>
        <p:spPr>
          <a:xfrm>
            <a:off x="4339732" y="5380017"/>
            <a:ext cx="1024489" cy="542584"/>
          </a:xfrm>
          <a:prstGeom prst="rect">
            <a:avLst/>
          </a:prstGeom>
          <a:noFill/>
        </p:spPr>
        <p:txBody>
          <a:bodyPr wrap="square" rtlCol="0">
            <a:spAutoFit/>
          </a:bodyPr>
          <a:lstStyle/>
          <a:p>
            <a:r>
              <a:rPr lang="en-AU" sz="1463" dirty="0">
                <a:solidFill>
                  <a:srgbClr val="00B050"/>
                </a:solidFill>
              </a:rPr>
              <a:t>-30 deg</a:t>
            </a:r>
          </a:p>
          <a:p>
            <a:r>
              <a:rPr lang="en-AU" sz="1463" dirty="0">
                <a:solidFill>
                  <a:srgbClr val="00B050"/>
                </a:solidFill>
              </a:rPr>
              <a:t>PWM: 200</a:t>
            </a:r>
          </a:p>
        </p:txBody>
      </p:sp>
      <p:sp>
        <p:nvSpPr>
          <p:cNvPr id="23" name="TextBox 22">
            <a:extLst>
              <a:ext uri="{FF2B5EF4-FFF2-40B4-BE49-F238E27FC236}">
                <a16:creationId xmlns:a16="http://schemas.microsoft.com/office/drawing/2014/main" id="{440DCDF0-23E0-ED34-8A18-899FEE4D8C7C}"/>
              </a:ext>
            </a:extLst>
          </p:cNvPr>
          <p:cNvSpPr txBox="1"/>
          <p:nvPr/>
        </p:nvSpPr>
        <p:spPr>
          <a:xfrm>
            <a:off x="0" y="4941248"/>
            <a:ext cx="3492064" cy="1292662"/>
          </a:xfrm>
          <a:prstGeom prst="rect">
            <a:avLst/>
          </a:prstGeom>
          <a:noFill/>
        </p:spPr>
        <p:txBody>
          <a:bodyPr wrap="square" rtlCol="0">
            <a:spAutoFit/>
          </a:bodyPr>
          <a:lstStyle/>
          <a:p>
            <a:r>
              <a:rPr lang="en-AU" sz="1300" dirty="0"/>
              <a:t>The arrow indicate the direction the </a:t>
            </a:r>
            <a:r>
              <a:rPr lang="en-AU" sz="1300" b="1" dirty="0"/>
              <a:t>path planner</a:t>
            </a:r>
            <a:r>
              <a:rPr lang="en-AU" sz="1300" dirty="0"/>
              <a:t> tells the car to drive in. Its length represents the speed. Car is at the base of the arrow. Needs text annotation showing direction and speed in PWM. Negative degree is turn right, and positive degree is turn left.</a:t>
            </a:r>
          </a:p>
        </p:txBody>
      </p:sp>
      <p:cxnSp>
        <p:nvCxnSpPr>
          <p:cNvPr id="24" name="Straight Arrow Connector 23">
            <a:extLst>
              <a:ext uri="{FF2B5EF4-FFF2-40B4-BE49-F238E27FC236}">
                <a16:creationId xmlns:a16="http://schemas.microsoft.com/office/drawing/2014/main" id="{D29EC88F-8C93-7828-EF96-BB15D4A89BC7}"/>
              </a:ext>
            </a:extLst>
          </p:cNvPr>
          <p:cNvCxnSpPr>
            <a:cxnSpLocks/>
          </p:cNvCxnSpPr>
          <p:nvPr/>
        </p:nvCxnSpPr>
        <p:spPr>
          <a:xfrm flipV="1">
            <a:off x="3379692" y="5291992"/>
            <a:ext cx="818637" cy="246507"/>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CC9B048E-2685-2AF5-A714-7AD8CE7C3B21}"/>
              </a:ext>
            </a:extLst>
          </p:cNvPr>
          <p:cNvSpPr txBox="1"/>
          <p:nvPr/>
        </p:nvSpPr>
        <p:spPr>
          <a:xfrm>
            <a:off x="2614596" y="139918"/>
            <a:ext cx="2142510" cy="584775"/>
          </a:xfrm>
          <a:prstGeom prst="rect">
            <a:avLst/>
          </a:prstGeom>
          <a:noFill/>
        </p:spPr>
        <p:txBody>
          <a:bodyPr wrap="none" rtlCol="0">
            <a:spAutoFit/>
          </a:bodyPr>
          <a:lstStyle/>
          <a:p>
            <a:r>
              <a:rPr lang="en-US" sz="3200" dirty="0"/>
              <a:t>GUI Layout</a:t>
            </a:r>
          </a:p>
        </p:txBody>
      </p:sp>
    </p:spTree>
    <p:extLst>
      <p:ext uri="{BB962C8B-B14F-4D97-AF65-F5344CB8AC3E}">
        <p14:creationId xmlns:p14="http://schemas.microsoft.com/office/powerpoint/2010/main" val="2448069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60</TotalTime>
  <Words>322</Words>
  <Application>Microsoft Macintosh PowerPoint</Application>
  <PresentationFormat>A4 Paper (210x297 mm)</PresentationFormat>
  <Paragraphs>41</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Google Sans</vt:lpstr>
      <vt:lpstr>Aptos</vt:lpstr>
      <vt:lpstr>Aptos Display</vt:lpstr>
      <vt:lpstr>Arial</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c:creator>
  <cp:lastModifiedBy>Bolong Zhang</cp:lastModifiedBy>
  <cp:revision>10</cp:revision>
  <cp:lastPrinted>2024-06-15T08:32:03Z</cp:lastPrinted>
  <dcterms:created xsi:type="dcterms:W3CDTF">2024-06-13T07:58:59Z</dcterms:created>
  <dcterms:modified xsi:type="dcterms:W3CDTF">2024-06-15T08:36:22Z</dcterms:modified>
</cp:coreProperties>
</file>