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64B"/>
    <a:srgbClr val="9467BD"/>
    <a:srgbClr val="2CA02C"/>
    <a:srgbClr val="D62728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59623"/>
            <a:ext cx="539948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796016"/>
            <a:ext cx="539948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8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82055"/>
            <a:ext cx="1552352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82055"/>
            <a:ext cx="4567064" cy="28978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52495"/>
            <a:ext cx="6209407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288357"/>
            <a:ext cx="6209407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82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82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10277"/>
            <a:ext cx="3059708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10277"/>
            <a:ext cx="3059708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2056"/>
            <a:ext cx="6209407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38246"/>
            <a:ext cx="304564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249058"/>
            <a:ext cx="3045647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38246"/>
            <a:ext cx="3060646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249058"/>
            <a:ext cx="3060646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7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7965"/>
            <a:ext cx="2321966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92341"/>
            <a:ext cx="3644652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25843"/>
            <a:ext cx="2321966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7965"/>
            <a:ext cx="2321966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92341"/>
            <a:ext cx="3644652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25843"/>
            <a:ext cx="2321966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82056"/>
            <a:ext cx="620940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10277"/>
            <a:ext cx="620940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169347"/>
            <a:ext cx="1619845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0C380-2A8E-499A-8832-EAD7EF5934E7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169347"/>
            <a:ext cx="24297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169347"/>
            <a:ext cx="1619845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749AC-4532-4A32-A938-40AB9CB3C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C4A5A4A8-B74D-BFA9-BCC4-BD3BB430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260"/>
            <a:ext cx="7199313" cy="3104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DB8354-F604-E570-D261-747D8C37E92A}"/>
                  </a:ext>
                </a:extLst>
              </p:cNvPr>
              <p:cNvSpPr txBox="1"/>
              <p:nvPr/>
            </p:nvSpPr>
            <p:spPr>
              <a:xfrm>
                <a:off x="5213608" y="2123833"/>
                <a:ext cx="1415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1F77B4"/>
                        </a:solidFill>
                        <a:latin typeface="Cambria Math" panose="02040503050406030204" pitchFamily="18" charset="0"/>
                      </a:rPr>
                      <m:t>𝑓𝑟𝑜𝑧𝑒𝑛</m:t>
                    </m:r>
                  </m:oMath>
                </a14:m>
                <a:r>
                  <a:rPr lang="en-US" altLang="zh-CN" sz="1400" dirty="0">
                    <a:solidFill>
                      <a:srgbClr val="1F77B4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1F77B4"/>
                        </a:solidFill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endParaRPr lang="zh-CN" altLang="en-US" sz="1400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DB8354-F604-E570-D261-747D8C37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608" y="2123833"/>
                <a:ext cx="1415799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04EFD4-E6C4-2D97-970A-2536B32E5BAB}"/>
                  </a:ext>
                </a:extLst>
              </p:cNvPr>
              <p:cNvSpPr txBox="1"/>
              <p:nvPr/>
            </p:nvSpPr>
            <p:spPr>
              <a:xfrm>
                <a:off x="5663211" y="225326"/>
                <a:ext cx="1456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7F0E"/>
                        </a:solidFill>
                        <a:latin typeface="Cambria Math" panose="02040503050406030204" pitchFamily="18" charset="0"/>
                      </a:rPr>
                      <m:t>𝑓𝑟𝑜𝑧𝑒𝑛</m:t>
                    </m:r>
                  </m:oMath>
                </a14:m>
                <a:r>
                  <a:rPr lang="en-US" altLang="zh-CN" sz="1400" dirty="0">
                    <a:solidFill>
                      <a:srgbClr val="FF7F0E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FF7F0E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zh-CN" altLang="en-US" sz="1400" dirty="0">
                    <a:solidFill>
                      <a:srgbClr val="FF7F0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04EFD4-E6C4-2D97-970A-2536B32E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11" y="225326"/>
                <a:ext cx="1456190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D191A6-13E1-9BBC-6983-B95E1C3225F5}"/>
                  </a:ext>
                </a:extLst>
              </p:cNvPr>
              <p:cNvSpPr txBox="1"/>
              <p:nvPr/>
            </p:nvSpPr>
            <p:spPr>
              <a:xfrm>
                <a:off x="5514663" y="1378236"/>
                <a:ext cx="1960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2CA02C"/>
                        </a:solidFill>
                        <a:latin typeface="Cambria Math" panose="02040503050406030204" pitchFamily="18" charset="0"/>
                      </a:rPr>
                      <m:t>𝑚𝑖𝑥𝑒𝑑</m:t>
                    </m:r>
                  </m:oMath>
                </a14:m>
                <a:r>
                  <a:rPr lang="en-US" altLang="zh-CN" sz="1400" dirty="0">
                    <a:solidFill>
                      <a:srgbClr val="2CA02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2CA02C"/>
                        </a:solidFill>
                        <a:latin typeface="Cambria Math" panose="02040503050406030204" pitchFamily="18" charset="0"/>
                      </a:rPr>
                      <m:t>𝑓𝑟𝑜𝑧𝑒𝑛</m:t>
                    </m:r>
                  </m:oMath>
                </a14:m>
                <a:r>
                  <a:rPr lang="zh-CN" altLang="en-US" sz="1400" dirty="0">
                    <a:solidFill>
                      <a:srgbClr val="2CA02C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D191A6-13E1-9BBC-6983-B95E1C32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63" y="1378236"/>
                <a:ext cx="1960637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D11840-C21E-168C-7F39-A3A0E148CB62}"/>
                  </a:ext>
                </a:extLst>
              </p:cNvPr>
              <p:cNvSpPr txBox="1"/>
              <p:nvPr/>
            </p:nvSpPr>
            <p:spPr>
              <a:xfrm>
                <a:off x="5594247" y="773143"/>
                <a:ext cx="1960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D62728"/>
                        </a:solidFill>
                        <a:latin typeface="Cambria Math" panose="02040503050406030204" pitchFamily="18" charset="0"/>
                      </a:rPr>
                      <m:t>𝑐𝑟𝑖𝑡𝑖𝑐𝑎𝑙</m:t>
                    </m:r>
                  </m:oMath>
                </a14:m>
                <a:r>
                  <a:rPr lang="zh-CN" altLang="en-US" sz="1400" dirty="0">
                    <a:solidFill>
                      <a:srgbClr val="D6272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D62728"/>
                        </a:solidFill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zh-CN" altLang="en-US" sz="1400" dirty="0">
                    <a:solidFill>
                      <a:srgbClr val="D62728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6D11840-C21E-168C-7F39-A3A0E148C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47" y="773143"/>
                <a:ext cx="1960637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44C5BC-1090-079C-3DA8-B111D9593300}"/>
                  </a:ext>
                </a:extLst>
              </p:cNvPr>
              <p:cNvSpPr txBox="1"/>
              <p:nvPr/>
            </p:nvSpPr>
            <p:spPr>
              <a:xfrm>
                <a:off x="4899886" y="1736280"/>
                <a:ext cx="2054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9467BD"/>
                        </a:solidFill>
                        <a:latin typeface="Cambria Math" panose="02040503050406030204" pitchFamily="18" charset="0"/>
                      </a:rPr>
                      <m:t>𝑐𝑟𝑖𝑡𝑖𝑐𝑎𝑙</m:t>
                    </m:r>
                  </m:oMath>
                </a14:m>
                <a:r>
                  <a:rPr lang="en-US" altLang="zh-CN" sz="1400" b="0" dirty="0">
                    <a:solidFill>
                      <a:srgbClr val="9467BD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9467BD"/>
                        </a:solidFill>
                        <a:latin typeface="Cambria Math" panose="02040503050406030204" pitchFamily="18" charset="0"/>
                      </a:rPr>
                      <m:t>𝑓𝑟𝑜𝑧𝑒𝑛</m:t>
                    </m:r>
                  </m:oMath>
                </a14:m>
                <a:r>
                  <a:rPr lang="en-US" altLang="zh-CN" sz="1400" dirty="0">
                    <a:solidFill>
                      <a:srgbClr val="9467BD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9467BD"/>
                        </a:solidFill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endParaRPr lang="zh-CN" altLang="en-US" sz="1400" i="1" dirty="0">
                  <a:solidFill>
                    <a:srgbClr val="9467BD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44C5BC-1090-079C-3DA8-B111D959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86" y="1736280"/>
                <a:ext cx="2054213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192BE0-818E-B63B-BF51-B44856511DDB}"/>
                  </a:ext>
                </a:extLst>
              </p:cNvPr>
              <p:cNvSpPr txBox="1"/>
              <p:nvPr/>
            </p:nvSpPr>
            <p:spPr>
              <a:xfrm>
                <a:off x="3845235" y="478750"/>
                <a:ext cx="2354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8C564B"/>
                        </a:solidFill>
                        <a:latin typeface="Cambria Math" panose="02040503050406030204" pitchFamily="18" charset="0"/>
                      </a:rPr>
                      <m:t>𝑐𝑟𝑖𝑡𝑖𝑐𝑎𝑙</m:t>
                    </m:r>
                  </m:oMath>
                </a14:m>
                <a:r>
                  <a:rPr lang="en-US" altLang="zh-CN" sz="1400" b="0" dirty="0">
                    <a:solidFill>
                      <a:srgbClr val="8C564B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8C564B"/>
                        </a:solidFill>
                        <a:latin typeface="Cambria Math" panose="02040503050406030204" pitchFamily="18" charset="0"/>
                      </a:rPr>
                      <m:t>𝑓𝑟𝑜𝑧𝑒𝑛</m:t>
                    </m:r>
                  </m:oMath>
                </a14:m>
                <a:r>
                  <a:rPr lang="en-US" altLang="zh-CN" sz="1400" dirty="0">
                    <a:solidFill>
                      <a:srgbClr val="8C564B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8C564B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zh-CN" altLang="en-US" sz="1400" dirty="0">
                  <a:solidFill>
                    <a:srgbClr val="8C564B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192BE0-818E-B63B-BF51-B4485651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35" y="478750"/>
                <a:ext cx="2354576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2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Bingzhi Zhang</dc:creator>
  <cp:lastModifiedBy>Bingzhi Zhang</cp:lastModifiedBy>
  <cp:revision>5</cp:revision>
  <dcterms:created xsi:type="dcterms:W3CDTF">2024-08-06T01:03:37Z</dcterms:created>
  <dcterms:modified xsi:type="dcterms:W3CDTF">2024-09-19T22:47:11Z</dcterms:modified>
</cp:coreProperties>
</file>