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6" r:id="rId5"/>
    <p:sldId id="265" r:id="rId6"/>
    <p:sldId id="263" r:id="rId7"/>
    <p:sldId id="264" r:id="rId8"/>
    <p:sldId id="267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1CB-5A16-46CD-9DCE-803BFF7DE911}" type="datetimeFigureOut">
              <a:rPr lang="en-CA" smtClean="0"/>
              <a:t>2018-05-15</a:t>
            </a:fld>
            <a:endParaRPr lang="en-C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4A62F-78C8-457B-9382-B7B939732FFC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98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4A62F-78C8-457B-9382-B7B939732F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301841"/>
            <a:ext cx="7770600" cy="26512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COLISIONES DE ABEJAS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Esteban Zapata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Camilo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Restrepo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2400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Medellín, </a:t>
            </a:r>
            <a:r>
              <a:rPr lang="en-US" sz="2400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Mayo 15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>
            <a:extLst>
              <a:ext uri="{FF2B5EF4-FFF2-40B4-BE49-F238E27FC236}">
                <a16:creationId xmlns:a16="http://schemas.microsoft.com/office/drawing/2014/main" id="{AF63AC01-707A-4F49-A32A-B34F4633D11A}"/>
              </a:ext>
            </a:extLst>
          </p:cNvPr>
          <p:cNvSpPr/>
          <p:nvPr/>
        </p:nvSpPr>
        <p:spPr>
          <a:xfrm>
            <a:off x="337456" y="275522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Ordenamiento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QuickSort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respect a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eje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x: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27" y="1494668"/>
            <a:ext cx="4554442" cy="2875110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AF63AC01-707A-4F49-A32A-B34F4633D11A}"/>
              </a:ext>
            </a:extLst>
          </p:cNvPr>
          <p:cNvSpPr/>
          <p:nvPr/>
        </p:nvSpPr>
        <p:spPr>
          <a:xfrm>
            <a:off x="1258560" y="4781332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Grafico</a:t>
            </a:r>
            <a:r>
              <a:rPr lang="en-US" sz="16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1: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Representa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un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ejemplo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un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ordenamiento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QuickSort</a:t>
            </a:r>
            <a:endParaRPr lang="en-US" sz="16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987735" y="199811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Estructura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datos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diseñada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40" y="1110394"/>
            <a:ext cx="3448783" cy="3433248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AF63AC01-707A-4F49-A32A-B34F4633D11A}"/>
              </a:ext>
            </a:extLst>
          </p:cNvPr>
          <p:cNvSpPr/>
          <p:nvPr/>
        </p:nvSpPr>
        <p:spPr>
          <a:xfrm>
            <a:off x="1258560" y="4781332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Grafico</a:t>
            </a:r>
            <a:r>
              <a:rPr lang="en-US" sz="16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2: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Representa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 division del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Abejas</a:t>
            </a:r>
            <a:endParaRPr lang="en-US" sz="16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229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077981" y="595465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Complejidad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48024" y="5078435"/>
            <a:ext cx="3795976" cy="617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5DCD083-D36E-4A30-A10D-26A31BF2F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1399"/>
              </p:ext>
            </p:extLst>
          </p:nvPr>
        </p:nvGraphicFramePr>
        <p:xfrm>
          <a:off x="390089" y="2334997"/>
          <a:ext cx="8363822" cy="1512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1911">
                  <a:extLst>
                    <a:ext uri="{9D8B030D-6E8A-4147-A177-3AD203B41FA5}">
                      <a16:colId xmlns:a16="http://schemas.microsoft.com/office/drawing/2014/main" val="747644055"/>
                    </a:ext>
                  </a:extLst>
                </a:gridCol>
                <a:gridCol w="4181911">
                  <a:extLst>
                    <a:ext uri="{9D8B030D-6E8A-4147-A177-3AD203B41FA5}">
                      <a16:colId xmlns:a16="http://schemas.microsoft.com/office/drawing/2014/main" val="3819754069"/>
                    </a:ext>
                  </a:extLst>
                </a:gridCol>
              </a:tblGrid>
              <a:tr h="374522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Clases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Complejidad</a:t>
                      </a:r>
                      <a:endParaRPr lang="en-C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412173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LeerTxt</a:t>
                      </a:r>
                      <a:r>
                        <a:rPr lang="en-CA" sz="1200" dirty="0" smtClean="0"/>
                        <a:t>()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O(n)</a:t>
                      </a:r>
                      <a:endParaRPr lang="en-C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2612"/>
                  </a:ext>
                </a:extLst>
              </a:tr>
              <a:tr h="374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/>
                        <a:t>Ordenador</a:t>
                      </a:r>
                      <a:r>
                        <a:rPr lang="en-CA" sz="1200" dirty="0" smtClean="0"/>
                        <a:t>()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O(</a:t>
                      </a:r>
                      <a:r>
                        <a:rPr lang="en-CA" sz="1200" dirty="0" err="1" smtClean="0"/>
                        <a:t>nlog</a:t>
                      </a:r>
                      <a:r>
                        <a:rPr lang="en-CA" sz="1200" dirty="0" smtClean="0"/>
                        <a:t>(n</a:t>
                      </a:r>
                      <a:r>
                        <a:rPr lang="en-CA" sz="1200" dirty="0"/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437482"/>
                  </a:ext>
                </a:extLst>
              </a:tr>
              <a:tr h="374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Tree()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O(</a:t>
                      </a:r>
                      <a:r>
                        <a:rPr lang="en-CA" sz="1200" dirty="0" err="1" smtClean="0"/>
                        <a:t>nlog</a:t>
                      </a:r>
                      <a:r>
                        <a:rPr lang="en-CA" sz="1200" dirty="0" smtClean="0"/>
                        <a:t>(n))</a:t>
                      </a:r>
                      <a:endParaRPr lang="en-C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93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737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5312" y="85511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Criterios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diseño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85090" y="1071577"/>
            <a:ext cx="7682964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El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proceso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ordenamiento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tiene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O(</a:t>
            </a:r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nLog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(n))</a:t>
            </a:r>
            <a:endParaRPr lang="en-U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solucion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las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basicas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requiere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tener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como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O(1)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division de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ArrayList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no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debe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ser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mayor a O(n) 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El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analisis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colisiones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se subdivide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dos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analisis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con 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O(</a:t>
            </a:r>
            <a:r>
              <a:rPr lang="en-US" sz="16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nLog</a:t>
            </a:r>
            <a:r>
              <a:rPr lang="en-US" sz="1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(n))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261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85312" y="85511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Consumo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tiempo</a:t>
            </a:r>
            <a:r>
              <a:rPr lang="en-US" sz="28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 </a:t>
            </a:r>
            <a:r>
              <a:rPr lang="en-US" sz="28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087019" y="4639397"/>
            <a:ext cx="7666892" cy="568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muestra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cuanto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tarda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realizar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las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1A28EA9-55CF-46C9-846B-283052E83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62345"/>
              </p:ext>
            </p:extLst>
          </p:nvPr>
        </p:nvGraphicFramePr>
        <p:xfrm>
          <a:off x="396815" y="1602883"/>
          <a:ext cx="8357096" cy="2417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9246">
                  <a:extLst>
                    <a:ext uri="{9D8B030D-6E8A-4147-A177-3AD203B41FA5}">
                      <a16:colId xmlns:a16="http://schemas.microsoft.com/office/drawing/2014/main" val="3164005427"/>
                    </a:ext>
                  </a:extLst>
                </a:gridCol>
                <a:gridCol w="1307631">
                  <a:extLst>
                    <a:ext uri="{9D8B030D-6E8A-4147-A177-3AD203B41FA5}">
                      <a16:colId xmlns:a16="http://schemas.microsoft.com/office/drawing/2014/main" val="2888163661"/>
                    </a:ext>
                  </a:extLst>
                </a:gridCol>
                <a:gridCol w="1324394">
                  <a:extLst>
                    <a:ext uri="{9D8B030D-6E8A-4147-A177-3AD203B41FA5}">
                      <a16:colId xmlns:a16="http://schemas.microsoft.com/office/drawing/2014/main" val="822052323"/>
                    </a:ext>
                  </a:extLst>
                </a:gridCol>
                <a:gridCol w="1508805">
                  <a:extLst>
                    <a:ext uri="{9D8B030D-6E8A-4147-A177-3AD203B41FA5}">
                      <a16:colId xmlns:a16="http://schemas.microsoft.com/office/drawing/2014/main" val="2768498451"/>
                    </a:ext>
                  </a:extLst>
                </a:gridCol>
                <a:gridCol w="1550715">
                  <a:extLst>
                    <a:ext uri="{9D8B030D-6E8A-4147-A177-3AD203B41FA5}">
                      <a16:colId xmlns:a16="http://schemas.microsoft.com/office/drawing/2014/main" val="2483286110"/>
                    </a:ext>
                  </a:extLst>
                </a:gridCol>
                <a:gridCol w="1366305">
                  <a:extLst>
                    <a:ext uri="{9D8B030D-6E8A-4147-A177-3AD203B41FA5}">
                      <a16:colId xmlns:a16="http://schemas.microsoft.com/office/drawing/2014/main" val="2052123067"/>
                    </a:ext>
                  </a:extLst>
                </a:gridCol>
              </a:tblGrid>
              <a:tr h="541236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Operaciones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10 Bees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100 Bees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1.000 Bees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10.000 Bees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100.000 Bees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70806"/>
                  </a:ext>
                </a:extLst>
              </a:tr>
              <a:tr h="667277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Leer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0.004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0.043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0.48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5.31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smtClean="0">
                          <a:effectLst/>
                        </a:rPr>
                        <a:t>56.85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066297"/>
                  </a:ext>
                </a:extLst>
              </a:tr>
              <a:tr h="667277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Ordenar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0.006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0.061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0,68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7.25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76,41</a:t>
                      </a:r>
                      <a:endParaRPr lang="en-C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312485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err="1" smtClean="0"/>
                        <a:t>Colisiones</a:t>
                      </a:r>
                      <a:endParaRPr lang="en-CA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 smtClean="0"/>
                        <a:t>0.008</a:t>
                      </a:r>
                      <a:endParaRPr lang="en-CA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0.082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0,96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11.85</a:t>
                      </a:r>
                      <a:endParaRPr lang="en-C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/>
                        <a:t>113,87</a:t>
                      </a:r>
                      <a:endParaRPr lang="en-CA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06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Funcionamiento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07831" y="1591408"/>
            <a:ext cx="2848707" cy="2409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049716" y="1591408"/>
            <a:ext cx="2848707" cy="24090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49717" y="1591408"/>
            <a:ext cx="735622" cy="2409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474069" y="1591408"/>
            <a:ext cx="735622" cy="2409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049717" y="1591408"/>
            <a:ext cx="375137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168661" y="1591408"/>
            <a:ext cx="375137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5049716" y="1591408"/>
            <a:ext cx="1430215" cy="24090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424354" y="2523392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2974730" y="2341685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1922584" y="3250224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3147645" y="3552093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300045" y="3704493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027484" y="2409092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1887414" y="2214196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5445367" y="2523392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6995743" y="2341685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5943597" y="3250224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7168658" y="3552093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7321058" y="3704493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7048497" y="2409092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5908427" y="2214196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F63AC01-707A-4F49-A32A-B34F4633D11A}"/>
              </a:ext>
            </a:extLst>
          </p:cNvPr>
          <p:cNvSpPr/>
          <p:nvPr/>
        </p:nvSpPr>
        <p:spPr>
          <a:xfrm>
            <a:off x="1258560" y="507564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16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Grafico</a:t>
            </a:r>
            <a:r>
              <a:rPr lang="en-US" sz="16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3: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Representa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la division del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ArrayList</a:t>
            </a:r>
            <a:r>
              <a:rPr lang="en-US" sz="1600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1600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Abejas</a:t>
            </a:r>
            <a:endParaRPr lang="en-US" sz="16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82853"/>
              </p:ext>
            </p:extLst>
          </p:nvPr>
        </p:nvGraphicFramePr>
        <p:xfrm>
          <a:off x="1125413" y="4168330"/>
          <a:ext cx="2831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890">
                  <a:extLst>
                    <a:ext uri="{9D8B030D-6E8A-4147-A177-3AD203B41FA5}">
                      <a16:colId xmlns:a16="http://schemas.microsoft.com/office/drawing/2014/main" val="94715958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663957853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872041838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1244327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1728173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5979696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610171843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1819200067"/>
                    </a:ext>
                  </a:extLst>
                </a:gridCol>
              </a:tblGrid>
              <a:tr h="2483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65055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32567"/>
              </p:ext>
            </p:extLst>
          </p:nvPr>
        </p:nvGraphicFramePr>
        <p:xfrm>
          <a:off x="5049716" y="4182208"/>
          <a:ext cx="2831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890">
                  <a:extLst>
                    <a:ext uri="{9D8B030D-6E8A-4147-A177-3AD203B41FA5}">
                      <a16:colId xmlns:a16="http://schemas.microsoft.com/office/drawing/2014/main" val="94715958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663957853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872041838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1244327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1728173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259796969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1819200067"/>
                    </a:ext>
                  </a:extLst>
                </a:gridCol>
                <a:gridCol w="353890">
                  <a:extLst>
                    <a:ext uri="{9D8B030D-6E8A-4147-A177-3AD203B41FA5}">
                      <a16:colId xmlns:a16="http://schemas.microsoft.com/office/drawing/2014/main" val="791701776"/>
                    </a:ext>
                  </a:extLst>
                </a:gridCol>
              </a:tblGrid>
              <a:tr h="2483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65055"/>
                  </a:ext>
                </a:extLst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1355480" y="2260335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1</a:t>
            </a:r>
            <a:endParaRPr lang="es-CO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87769" y="1902688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2</a:t>
            </a:r>
            <a:endParaRPr lang="es-CO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840523" y="2970828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3</a:t>
            </a:r>
            <a:endParaRPr lang="es-CO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892669" y="2069030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4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45069" y="2221430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5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065584" y="3266826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6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17984" y="3419226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7</a:t>
            </a:r>
            <a:endParaRPr lang="es-CO" sz="1200" dirty="0"/>
          </a:p>
        </p:txBody>
      </p:sp>
      <p:sp>
        <p:nvSpPr>
          <p:cNvPr id="37" name="Elipse 36"/>
          <p:cNvSpPr/>
          <p:nvPr/>
        </p:nvSpPr>
        <p:spPr>
          <a:xfrm>
            <a:off x="3569678" y="2765259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3487617" y="2479992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8</a:t>
            </a:r>
            <a:endParaRPr lang="es-CO" sz="1200" dirty="0"/>
          </a:p>
        </p:txBody>
      </p:sp>
      <p:sp>
        <p:nvSpPr>
          <p:cNvPr id="39" name="Elipse 38"/>
          <p:cNvSpPr/>
          <p:nvPr/>
        </p:nvSpPr>
        <p:spPr>
          <a:xfrm>
            <a:off x="7564317" y="2731488"/>
            <a:ext cx="10550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7482256" y="2446221"/>
            <a:ext cx="37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8</a:t>
            </a:r>
            <a:endParaRPr lang="es-CO" sz="12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1875"/>
              </p:ext>
            </p:extLst>
          </p:nvPr>
        </p:nvGraphicFramePr>
        <p:xfrm>
          <a:off x="5049716" y="4657579"/>
          <a:ext cx="12983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83">
                  <a:extLst>
                    <a:ext uri="{9D8B030D-6E8A-4147-A177-3AD203B41FA5}">
                      <a16:colId xmlns:a16="http://schemas.microsoft.com/office/drawing/2014/main" val="2213769450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823537013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229661442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712989240"/>
                    </a:ext>
                  </a:extLst>
                </a:gridCol>
              </a:tblGrid>
              <a:tr h="264649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69437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83738"/>
              </p:ext>
            </p:extLst>
          </p:nvPr>
        </p:nvGraphicFramePr>
        <p:xfrm>
          <a:off x="6559062" y="4657579"/>
          <a:ext cx="12983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83">
                  <a:extLst>
                    <a:ext uri="{9D8B030D-6E8A-4147-A177-3AD203B41FA5}">
                      <a16:colId xmlns:a16="http://schemas.microsoft.com/office/drawing/2014/main" val="2213769450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823537013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229661442"/>
                    </a:ext>
                  </a:extLst>
                </a:gridCol>
                <a:gridCol w="324583">
                  <a:extLst>
                    <a:ext uri="{9D8B030D-6E8A-4147-A177-3AD203B41FA5}">
                      <a16:colId xmlns:a16="http://schemas.microsoft.com/office/drawing/2014/main" val="1712989240"/>
                    </a:ext>
                  </a:extLst>
                </a:gridCol>
              </a:tblGrid>
              <a:tr h="264649"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6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1259</TotalTime>
  <Words>224</Words>
  <Application>Microsoft Office PowerPoint</Application>
  <PresentationFormat>Presentación en pantalla (4:3)</PresentationFormat>
  <Paragraphs>89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Braimer Esteban Zapata Espinosa</cp:lastModifiedBy>
  <cp:revision>119</cp:revision>
  <dcterms:created xsi:type="dcterms:W3CDTF">2015-03-03T14:30:17Z</dcterms:created>
  <dcterms:modified xsi:type="dcterms:W3CDTF">2018-05-15T16:36:58Z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