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78" d="100"/>
          <a:sy n="78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4506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494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4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13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1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C128A7-D4EE-4E0E-88E8-4AE68D2F4DA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483953-D72C-4409-B3EF-7BE81973A1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39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xasenterprise.utexas.edu/article/affordable-care-act-small-business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F940-5B18-4BFC-BFFA-29EFFE647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 </a:t>
            </a:r>
            <a:r>
              <a:rPr lang="en-US" dirty="0" err="1"/>
              <a:t>MarketPlace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DFCE4-D070-4C44-9D1F-2C4089373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  <a:p>
            <a:r>
              <a:rPr lang="en-US" dirty="0"/>
              <a:t>Barbara Zappala</a:t>
            </a:r>
          </a:p>
        </p:txBody>
      </p:sp>
    </p:spTree>
    <p:extLst>
      <p:ext uri="{BB962C8B-B14F-4D97-AF65-F5344CB8AC3E}">
        <p14:creationId xmlns:p14="http://schemas.microsoft.com/office/powerpoint/2010/main" val="287301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5F1-4E0F-49E3-8B03-C43930CF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431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we predict a health insurance plan price based on the number of benefits and network providers for that plan?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B2964-78D2-4DB8-A29D-0B535307B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0979" y="3641558"/>
            <a:ext cx="2395621" cy="1796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91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4AF1-B2F0-4AB6-955E-523A541A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E90B8E-F69A-41E9-9860-D2000ED3FCF7}"/>
              </a:ext>
            </a:extLst>
          </p:cNvPr>
          <p:cNvSpPr/>
          <p:nvPr/>
        </p:nvSpPr>
        <p:spPr>
          <a:xfrm>
            <a:off x="1733550" y="2181224"/>
            <a:ext cx="2667000" cy="189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PlanId</a:t>
            </a:r>
            <a:br>
              <a:rPr lang="en-US" dirty="0"/>
            </a:br>
            <a:r>
              <a:rPr lang="en-US" dirty="0" err="1"/>
              <a:t>IssuerId</a:t>
            </a:r>
            <a:br>
              <a:rPr lang="en-US" dirty="0"/>
            </a:br>
            <a:r>
              <a:rPr lang="en-US" dirty="0" err="1"/>
              <a:t>IndividualRate</a:t>
            </a:r>
            <a:br>
              <a:rPr lang="en-US" dirty="0"/>
            </a:br>
            <a:r>
              <a:rPr lang="en-US" dirty="0" err="1"/>
              <a:t>StateCode</a:t>
            </a:r>
            <a:br>
              <a:rPr lang="en-US" dirty="0"/>
            </a:br>
            <a:r>
              <a:rPr lang="en-US" dirty="0" err="1"/>
              <a:t>RatingAreaId</a:t>
            </a:r>
            <a:br>
              <a:rPr lang="en-US" dirty="0"/>
            </a:br>
            <a:r>
              <a:rPr lang="en-US" dirty="0"/>
              <a:t>Tobacco</a:t>
            </a:r>
            <a:br>
              <a:rPr lang="en-US" dirty="0"/>
            </a:br>
            <a:r>
              <a:rPr lang="en-US" dirty="0"/>
              <a:t>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0B6A69-0C4E-4B9A-8E7C-B33EF4AD22D1}"/>
              </a:ext>
            </a:extLst>
          </p:cNvPr>
          <p:cNvSpPr/>
          <p:nvPr/>
        </p:nvSpPr>
        <p:spPr>
          <a:xfrm>
            <a:off x="5200650" y="2181225"/>
            <a:ext cx="2667000" cy="189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Issuer Id</a:t>
            </a:r>
          </a:p>
          <a:p>
            <a:pPr algn="ctr"/>
            <a:r>
              <a:rPr lang="en-US" dirty="0"/>
              <a:t>Network Count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215128-3300-437A-9370-A94289DE5E05}"/>
              </a:ext>
            </a:extLst>
          </p:cNvPr>
          <p:cNvSpPr/>
          <p:nvPr/>
        </p:nvSpPr>
        <p:spPr>
          <a:xfrm>
            <a:off x="8667750" y="2181224"/>
            <a:ext cx="2667000" cy="1896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Pland</a:t>
            </a:r>
            <a:r>
              <a:rPr lang="en-US" dirty="0"/>
              <a:t> Id</a:t>
            </a:r>
          </a:p>
          <a:p>
            <a:pPr algn="ctr"/>
            <a:r>
              <a:rPr lang="en-US" dirty="0"/>
              <a:t>Benefit 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DDB9B-4207-4D8F-940B-679281642E02}"/>
              </a:ext>
            </a:extLst>
          </p:cNvPr>
          <p:cNvSpPr txBox="1"/>
          <p:nvPr/>
        </p:nvSpPr>
        <p:spPr>
          <a:xfrm>
            <a:off x="9258300" y="1771590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Benefit</a:t>
            </a:r>
            <a:r>
              <a:rPr lang="en-US" dirty="0"/>
              <a:t>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14E98-3B14-43FD-BA1F-BA631DD29268}"/>
              </a:ext>
            </a:extLst>
          </p:cNvPr>
          <p:cNvSpPr txBox="1"/>
          <p:nvPr/>
        </p:nvSpPr>
        <p:spPr>
          <a:xfrm>
            <a:off x="2457450" y="17715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Rate</a:t>
            </a:r>
            <a:r>
              <a:rPr lang="en-US" dirty="0"/>
              <a:t>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6E3D0-9163-4B53-B6A9-02C49A1F7469}"/>
              </a:ext>
            </a:extLst>
          </p:cNvPr>
          <p:cNvSpPr txBox="1"/>
          <p:nvPr/>
        </p:nvSpPr>
        <p:spPr>
          <a:xfrm>
            <a:off x="5732145" y="1781115"/>
            <a:ext cx="160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Network</a:t>
            </a:r>
            <a:r>
              <a:rPr lang="en-US" dirty="0"/>
              <a:t>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12037-EA56-4520-BAF2-47B78C789D7D}"/>
              </a:ext>
            </a:extLst>
          </p:cNvPr>
          <p:cNvSpPr txBox="1"/>
          <p:nvPr/>
        </p:nvSpPr>
        <p:spPr>
          <a:xfrm>
            <a:off x="5867313" y="5605494"/>
            <a:ext cx="133367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Clean</a:t>
            </a:r>
            <a:r>
              <a:rPr lang="en-US" dirty="0"/>
              <a:t>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55AF7-DFF0-4AD9-8376-EAD971250492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3067050" y="4077729"/>
            <a:ext cx="2800263" cy="1727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07DD82-B2A1-42EE-8617-0E89A864CAA3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534150" y="4077729"/>
            <a:ext cx="0" cy="1527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0F9F75-59D1-4906-9BDC-29ED90EDA8FA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7200986" y="4077727"/>
            <a:ext cx="2800264" cy="1727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980-3460-413B-9391-177E1D50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4931-DF2C-40BB-A068-772713CD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 with multiple features</a:t>
            </a:r>
          </a:p>
          <a:p>
            <a:r>
              <a:rPr lang="en-US" dirty="0"/>
              <a:t>Model: y = 125.2 + 28.3*(</a:t>
            </a:r>
            <a:r>
              <a:rPr lang="en-US" dirty="0" err="1"/>
              <a:t>benefits_count</a:t>
            </a:r>
            <a:r>
              <a:rPr lang="en-US" dirty="0"/>
              <a:t>) + 10*(</a:t>
            </a:r>
            <a:r>
              <a:rPr lang="en-US" dirty="0" err="1"/>
              <a:t>network_count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51EC2-59F7-4A18-B896-02BE41DDA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4" b="3719"/>
          <a:stretch/>
        </p:blipFill>
        <p:spPr>
          <a:xfrm>
            <a:off x="1913021" y="3651583"/>
            <a:ext cx="4796590" cy="22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4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5577-AEEB-44B5-BB70-2ABE7B96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CA9710-A0D2-4467-B670-73531B4C6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979350"/>
              </p:ext>
            </p:extLst>
          </p:nvPr>
        </p:nvGraphicFramePr>
        <p:xfrm>
          <a:off x="1371600" y="3924301"/>
          <a:ext cx="64960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0">
                  <a:extLst>
                    <a:ext uri="{9D8B030D-6E8A-4147-A177-3AD203B41FA5}">
                      <a16:colId xmlns:a16="http://schemas.microsoft.com/office/drawing/2014/main" val="17370216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3159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3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Network_count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Benefits_count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5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Network_count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Benefits_count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4277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EB9F8F2-CB66-4BE5-A1C4-E6EF6581E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817341"/>
              </p:ext>
            </p:extLst>
          </p:nvPr>
        </p:nvGraphicFramePr>
        <p:xfrm>
          <a:off x="1371600" y="2687320"/>
          <a:ext cx="64960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737021664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333159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3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598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E144707-C38F-45C9-8CD8-BCDA4A047CDA}"/>
              </a:ext>
            </a:extLst>
          </p:cNvPr>
          <p:cNvSpPr/>
          <p:nvPr/>
        </p:nvSpPr>
        <p:spPr>
          <a:xfrm rot="5400000">
            <a:off x="7292022" y="3558858"/>
            <a:ext cx="3043556" cy="1244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8110F8-FA80-44F5-A6E7-89E5C348BB92}"/>
              </a:ext>
            </a:extLst>
          </p:cNvPr>
          <p:cNvSpPr/>
          <p:nvPr/>
        </p:nvSpPr>
        <p:spPr>
          <a:xfrm>
            <a:off x="1047750" y="4961256"/>
            <a:ext cx="5715000" cy="7416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9DE80-D9F2-4F8C-9147-2D727625439C}"/>
              </a:ext>
            </a:extLst>
          </p:cNvPr>
          <p:cNvSpPr txBox="1"/>
          <p:nvPr/>
        </p:nvSpPr>
        <p:spPr>
          <a:xfrm>
            <a:off x="1371600" y="1714501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Root Mean Squared Error represents the sample standard deviation of the differences between predicted values and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28852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A703-6C0D-4CA9-8F6E-B957CA30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24DC-A34D-4FFE-802E-F2EFDB03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other possible features to numeric columns and look at impact in model</a:t>
            </a:r>
          </a:p>
          <a:p>
            <a:r>
              <a:rPr lang="en-US" dirty="0"/>
              <a:t>Explore polynomial options for model</a:t>
            </a:r>
          </a:p>
          <a:p>
            <a:r>
              <a:rPr lang="en-US" dirty="0"/>
              <a:t>Explore Random Forest Regressor option for model</a:t>
            </a:r>
          </a:p>
        </p:txBody>
      </p:sp>
    </p:spTree>
    <p:extLst>
      <p:ext uri="{BB962C8B-B14F-4D97-AF65-F5344CB8AC3E}">
        <p14:creationId xmlns:p14="http://schemas.microsoft.com/office/powerpoint/2010/main" val="2517037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415</TotalTime>
  <Words>150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Insurance MarketPlace Data</vt:lpstr>
      <vt:lpstr>Can we predict a health insurance plan price based on the number of benefits and network providers for that plan?</vt:lpstr>
      <vt:lpstr>Data</vt:lpstr>
      <vt:lpstr>Data Model</vt:lpstr>
      <vt:lpstr>Performance Evaluation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MarketPlace Data</dc:title>
  <dc:creator>Barbara Zappala</dc:creator>
  <cp:lastModifiedBy>Barbara Zappala</cp:lastModifiedBy>
  <cp:revision>17</cp:revision>
  <dcterms:created xsi:type="dcterms:W3CDTF">2018-03-21T21:28:44Z</dcterms:created>
  <dcterms:modified xsi:type="dcterms:W3CDTF">2018-03-22T04:24:28Z</dcterms:modified>
</cp:coreProperties>
</file>