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3" r:id="rId2"/>
    <p:sldId id="262" r:id="rId3"/>
    <p:sldId id="550" r:id="rId4"/>
    <p:sldId id="259" r:id="rId5"/>
    <p:sldId id="269" r:id="rId6"/>
    <p:sldId id="274" r:id="rId7"/>
    <p:sldId id="275" r:id="rId8"/>
    <p:sldId id="528" r:id="rId9"/>
    <p:sldId id="507" r:id="rId10"/>
    <p:sldId id="554" r:id="rId11"/>
    <p:sldId id="300" r:id="rId12"/>
    <p:sldId id="284" r:id="rId13"/>
    <p:sldId id="555" r:id="rId14"/>
    <p:sldId id="286" r:id="rId15"/>
    <p:sldId id="290" r:id="rId16"/>
    <p:sldId id="291" r:id="rId17"/>
    <p:sldId id="556" r:id="rId18"/>
    <p:sldId id="551" r:id="rId19"/>
    <p:sldId id="552" r:id="rId20"/>
    <p:sldId id="557" r:id="rId21"/>
    <p:sldId id="295" r:id="rId22"/>
    <p:sldId id="5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39BBE-3369-4384-8D48-3C17FCE1E91B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ACECA-9C7E-4695-B3A7-37B3F1B1C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21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F72AA8EA-71B5-4742-B7ED-D31C5A9054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B9428333-D992-480E-8F2F-FE50CCA3552B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EC4B5E61-0129-442E-B5BB-5AF74455D4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EB63E32-9FAA-4808-9939-4F7D183260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E5E5C177-F2C9-41F7-91B6-E65D51428E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6AB23FE-9348-46A7-ACFE-6D58A10D98C4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B9F70614-953A-4DD7-B432-89F9CB3764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F117096F-4C1B-4537-8871-A6E95DF7DB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1565F790-E267-4BA4-B83E-05428E450A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5F459E7-EF4A-4044-B9E2-C7E7E7EE38FE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D852AB43-566A-4BB6-A363-E443F6629D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44FBBDF7-8648-4EC2-B74D-E975EC7F26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A8D19276-445D-4119-827A-13CAEDEA30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4E79C38B-318A-4B20-B5C0-1BFBC433821E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52F7BF10-668D-43FE-BAE8-B139D12AC1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06024849-3EA4-4B64-BD23-C767885EED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A883BB64-FC50-4250-A0E3-83079050FF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8B5DDF6B-623C-4BC5-9152-374C37F32C78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01E916D2-AFE5-4976-A6EC-D1248EBE6C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58CB0DD7-12E1-4B9A-B26D-6226DCE9CD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52C9F91A-2BE3-4032-958B-B2F7EDA32E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71A5A282-FE49-4A17-8098-4323248CC1FC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917B5044-7267-47E6-8FE2-34C3B70BE5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F06C7BCB-0C98-4506-A295-D70D1D00F1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F46BAC27-5B23-4D37-BB62-6FEBEA8055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6B50F5B-39AF-4771-BDAF-9436E6BF0FEC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C57D19F3-3B5B-410E-A772-B9E834A5C0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52305185-64A7-44F2-9EB8-061183C7C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3BDE87-3229-4228-A5DA-685009CBC432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110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FF82656D-16F4-4170-BA99-2BB01FF70A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BB8BE06-9FDB-402D-B5D0-0CDC08E99610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F5E8F8E6-E843-4094-B1B1-02195C06BD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0FDDAFFE-F441-4AC4-9177-98613CCE4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3BA49D32-75A5-43CD-AA77-DAC763CB3F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D490145-B56D-498E-B9CB-7D94C135B3F3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15AFCC79-4396-4191-81AF-08FF2C0702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8C8DF131-DDC5-44BF-A239-C34685201D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8EF22447-F56E-4C5D-9898-CD49B36693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F871537D-0D8B-4388-9602-34855B8E828A}" type="slidenum">
              <a:rPr lang="en-US" altLang="en-US" sz="1200" smtClean="0"/>
              <a:pPr/>
              <a:t>22</a:t>
            </a:fld>
            <a:endParaRPr lang="en-US" altLang="en-US" sz="12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F4B9AE76-7E49-4D50-BD5D-F23B096DD9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9E8781E7-63FC-453D-818B-FA7909AA15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D3708B34-4E9F-412B-9EEE-B8595A6CAF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9D3C3D1-C722-4B41-B0FD-ED14B2990097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2D337F9-9D6E-4893-9789-CAACC70399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A7A8FD69-B708-47DE-A219-EE8CA3FA78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AE0E14DD-7C3B-4BE2-9E0E-76287061E3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FB42595-CDCA-4958-AE0A-C14326A0E5A3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F6CFD3B-14C3-424B-BF46-1C813A1BEB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EFBF140-F348-469A-98D1-71C4F647A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568F71F9-68D0-4A5F-81D4-B7902CD8C9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A440A102-A64D-4030-8A0E-59BCBDBC921F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473CEBA-82EE-4CC2-B0CD-955B0BD8FE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AE4E1E47-B7FF-455C-811D-C5D879CDDA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609D6D58-2360-4A48-A1B8-03E6A1AAB0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42478FF-9124-4128-BFDE-DB0ACCC87FD6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325E2F0-CD77-4E33-B16C-A0DBE87BD1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581DE004-E73F-4787-804E-38519AE08A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800">
                <a:latin typeface="Times" panose="02020603050405020304" pitchFamily="18" charset="0"/>
              </a:rPr>
              <a:t>Requirements for balanced braces</a:t>
            </a:r>
          </a:p>
          <a:p>
            <a:pPr lvl="1" eaLnBrk="1" hangingPunct="1"/>
            <a:r>
              <a:rPr lang="en-US" altLang="en-US" sz="2400">
                <a:latin typeface="Times" panose="02020603050405020304" pitchFamily="18" charset="0"/>
              </a:rPr>
              <a:t>Each time you encounter a “}”, it matches an already encountered “{”</a:t>
            </a:r>
          </a:p>
          <a:p>
            <a:pPr lvl="1" eaLnBrk="1" hangingPunct="1"/>
            <a:r>
              <a:rPr lang="en-US" altLang="en-US" sz="2400">
                <a:latin typeface="Times" panose="02020603050405020304" pitchFamily="18" charset="0"/>
              </a:rPr>
              <a:t>When you reach the end of the string, you have matched each “{”</a:t>
            </a:r>
          </a:p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F971315D-688A-4C43-8CF2-56D33280C1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96F43C62-EAFC-4D4E-9876-6E504FC6520E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F890FD4F-8F28-42B0-AA06-70501A683D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B722E3A-D9EE-402D-B9B7-5ABBFF61CB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FC7E6DB6-23D1-49D1-B351-16A1D2A800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70BCEE53-54A8-4992-846A-3CBAEFC2B11A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3FD8B34-7DD7-4C1E-8E4F-131E25E52B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84EC10A-94A9-46C1-A44D-12A4859C2A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49341B9F-4C4F-476B-93FB-7FA1C40D60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4B48030A-8BC9-460F-9AF6-39443494C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  <a:cs typeface="Courier New" panose="02070309020205020404" pitchFamily="49" charset="0"/>
              </a:rPr>
              <a:t>Both designs are fine, but using composition is better because it enables you to define a complete new stack class and queue class without inheriting the unnecessary and inappropriate methods from the array list and linked list. </a:t>
            </a:r>
          </a:p>
          <a:p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9601346C-F66D-4A98-9D69-087BF15F7F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BE5581E7-7FD7-40E6-AA8B-441956159835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63BE1F38-FD74-4A38-94E0-69D8CC97B0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B49CF68F-9EA1-4E75-9B1B-A35480E72075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42E60C35-A5FA-44FB-96E1-DDD019A07F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FD275B77-2517-42AA-9102-1DECF0E327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63E8-5EF7-4AB8-8CC4-D2F2BF396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606FE-42BC-4D71-9D25-68EF868DE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BC446-A35A-4287-8E33-70B53B18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391F-CC68-4DC9-B15D-70ECE07C913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F3504-0ACC-4A27-8EE1-2529661F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B9C6C-D447-4556-8DE7-CB3D594C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8E58-2554-4A65-845B-64D3A83DC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1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8F624-F819-4888-882F-D6D5853E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29BB1-FD6B-4655-9C81-061A89B4D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02624-2F1D-4288-80D3-BA3D7AEB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391F-CC68-4DC9-B15D-70ECE07C913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DF577-D314-4107-B0C5-0C4CFBA4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16AA8-ABE0-4EE9-B401-407DD2E5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8E58-2554-4A65-845B-64D3A83DC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4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E605A-6BD1-456E-B4B3-604156206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51D01-E23A-4F43-A0C2-5D76FE0ED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F5BF0-4935-4D6F-BB8C-BCA76DBE8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391F-CC68-4DC9-B15D-70ECE07C913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CA7D9-E7D1-48CE-80ED-D87B0263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8B6EF-3DF9-4FD5-8BCA-819AB6B3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8E58-2554-4A65-845B-64D3A83DC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41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20800" y="1828800"/>
            <a:ext cx="5080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828800"/>
            <a:ext cx="5080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D0A55E-AB12-4A8C-A986-A4EAF417B68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2011 Pearson Addison-Wesley. All rights reserved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ACCFEC-3DB8-4A80-A61C-894BCB08B2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5 A-</a:t>
            </a:r>
            <a:fld id="{A0D6E54E-3EB1-48E3-B4BD-BC3D1595BD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278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1A17-E4B4-4033-9959-7ECDCD28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FB251-1D6F-4BE6-8213-9CEA4DD8C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5EDA5-C5C9-412E-AE0A-13E8BF3B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391F-CC68-4DC9-B15D-70ECE07C913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8DFAC-2064-42FF-AF7E-179560F7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88D86-F22F-49A3-AA76-244AA8F5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8E58-2554-4A65-845B-64D3A83DC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6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3BAD-67BE-4A4D-8033-51C99C09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6398A-8818-4BF4-890E-CA4EBB4A6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EB236-5F4D-4FAB-BBF6-33AB33CF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391F-CC68-4DC9-B15D-70ECE07C913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E3E8E-2089-451E-BC2B-556F323D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A2623-57EB-453F-9D15-C1F0BF90D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8E58-2554-4A65-845B-64D3A83DC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6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7ABA-D01A-4395-9ACA-C166EAFA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0F946-737E-4137-8261-98F988E1F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9A8BD-1621-4D4A-9DA8-DEACB57F3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5062C-EA28-4473-93F7-97D37204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391F-CC68-4DC9-B15D-70ECE07C913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BB0B4-875A-4701-9869-57218BB9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6843B-80BC-4A7D-B826-59467FC1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8E58-2554-4A65-845B-64D3A83DC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1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A765-3878-41B0-A298-C7798C18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7C7E2-DDD7-49A1-8BB4-5EC931E6C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AE55-58FB-4CFB-A69C-3416FBBAE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5917A7-4DE0-4CF3-8106-C5248CA48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A6E39-4F3E-4925-BBD7-F8AA9DE0D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45572-F694-4C6A-AE74-493952BF9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391F-CC68-4DC9-B15D-70ECE07C913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F64128-5447-47E2-A68F-ED8C5C38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6B24B0-8386-4F61-B541-FEAC4C0E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8E58-2554-4A65-845B-64D3A83DC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9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C526-7636-4FE2-8AB0-DAE16239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C1AD4-E32E-4864-808A-499AF322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391F-CC68-4DC9-B15D-70ECE07C913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A8F74-BAF5-4D13-B74C-0DBB6983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1FB42-9E50-473B-808E-88DA3C41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8E58-2554-4A65-845B-64D3A83DC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6E5D3-A645-44DE-9A78-2F140058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391F-CC68-4DC9-B15D-70ECE07C913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AD480-9F04-49DC-9ABC-E11AF1D8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493B5-482C-4417-81C2-A032A8CD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8E58-2554-4A65-845B-64D3A83DC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2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586B-2D0E-4E35-90F9-922248CD3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3442-1720-46F8-8475-B53CCEFA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80CCE-DCBF-479E-B801-629561366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4008A-584F-4697-923C-59E018E2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391F-CC68-4DC9-B15D-70ECE07C913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88896-DC8A-4BFC-988B-FE10BB0A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3E82-16D2-4906-BA0B-1113A397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8E58-2554-4A65-845B-64D3A83DC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0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61C0-5C38-41D3-855A-C69FE71CE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626EA0-0CAD-4CF1-AD8C-2B4AD71FE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7A1FC-2A0A-4B6C-A7B6-09A7135F2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238CD-F611-4D5C-8623-62F2F7D4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391F-CC68-4DC9-B15D-70ECE07C913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F9A4B-E75C-4C11-A301-EE1B1B207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69296-5179-4423-AE1A-9E9A573E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8E58-2554-4A65-845B-64D3A83DC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7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112B47-4BF1-4995-9D58-F3623060A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78F73-B8C0-4834-83C6-F8AC5C8D8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6DE4C-6EC1-48C3-BD74-3186ADF7E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B391F-CC68-4DC9-B15D-70ECE07C9133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DE931-6006-4DF7-8349-E5F648B96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CCF44-A800-4E97-BD95-79B1A0F80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98E58-2554-4A65-845B-64D3A83DC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4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7A2E3C1-8CE4-41BE-9D16-C056A86EAF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© 2011 Pearson Addison-Wesley. All rights reserved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CEDEF7A-B278-4C56-A1C5-6593858A8D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7A-</a:t>
            </a:r>
            <a:fld id="{F180A523-13D8-4225-945D-62D57BD8F211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1F3ED695-122B-4E0A-B62A-B891A1E6A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3432" y="365125"/>
            <a:ext cx="9210368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	</a:t>
            </a:r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4BED664B-31F7-4B93-B1E7-2D52A55764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4800"/>
              <a:t>Stacks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>
            <a:extLst>
              <a:ext uri="{FF2B5EF4-FFF2-40B4-BE49-F238E27FC236}">
                <a16:creationId xmlns:a16="http://schemas.microsoft.com/office/drawing/2014/main" id="{5B314A20-B2D2-47D5-8088-94F705B4FC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6C52FC-8282-41F6-8A0A-DE0ADAE4CBC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graphicFrame>
        <p:nvGraphicFramePr>
          <p:cNvPr id="43011" name="Object 25">
            <a:extLst>
              <a:ext uri="{FF2B5EF4-FFF2-40B4-BE49-F238E27FC236}">
                <a16:creationId xmlns:a16="http://schemas.microsoft.com/office/drawing/2014/main" id="{73570395-4111-4247-A8D1-E95001987D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3" y="765175"/>
          <a:ext cx="7956550" cy="301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Picture" r:id="rId3" imgW="3797300" imgH="1435100" progId="Word.Picture.8">
                  <p:embed/>
                </p:oleObj>
              </mc:Choice>
              <mc:Fallback>
                <p:oleObj name="Picture" r:id="rId3" imgW="3797300" imgH="1435100" progId="Word.Picture.8">
                  <p:embed/>
                  <p:pic>
                    <p:nvPicPr>
                      <p:cNvPr id="43011" name="Object 25">
                        <a:extLst>
                          <a:ext uri="{FF2B5EF4-FFF2-40B4-BE49-F238E27FC236}">
                            <a16:creationId xmlns:a16="http://schemas.microsoft.com/office/drawing/2014/main" id="{73570395-4111-4247-A8D1-E95001987D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765175"/>
                        <a:ext cx="7956550" cy="301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Rectangle 2">
            <a:extLst>
              <a:ext uri="{FF2B5EF4-FFF2-40B4-BE49-F238E27FC236}">
                <a16:creationId xmlns:a16="http://schemas.microsoft.com/office/drawing/2014/main" id="{457D3AA3-5E26-4B67-8301-3A56346BD4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8839200" cy="5334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600"/>
              <a:t>MyStack and MyQueue</a:t>
            </a:r>
          </a:p>
        </p:txBody>
      </p:sp>
      <p:sp>
        <p:nvSpPr>
          <p:cNvPr id="43014" name="Rectangle 3">
            <a:extLst>
              <a:ext uri="{FF2B5EF4-FFF2-40B4-BE49-F238E27FC236}">
                <a16:creationId xmlns:a16="http://schemas.microsoft.com/office/drawing/2014/main" id="{36B9A749-F0FF-488E-9E21-925E36F0A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488" y="2084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3015" name="Rectangle 4">
            <a:extLst>
              <a:ext uri="{FF2B5EF4-FFF2-40B4-BE49-F238E27FC236}">
                <a16:creationId xmlns:a16="http://schemas.microsoft.com/office/drawing/2014/main" id="{CC0F9D34-8D05-42B4-BFD6-F9BEBE22D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4304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3016" name="Rectangle 5">
            <a:extLst>
              <a:ext uri="{FF2B5EF4-FFF2-40B4-BE49-F238E27FC236}">
                <a16:creationId xmlns:a16="http://schemas.microsoft.com/office/drawing/2014/main" id="{7FC73CC3-6593-4496-84DA-214C6ED40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338" y="30956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3017" name="Rectangle 6">
            <a:extLst>
              <a:ext uri="{FF2B5EF4-FFF2-40B4-BE49-F238E27FC236}">
                <a16:creationId xmlns:a16="http://schemas.microsoft.com/office/drawing/2014/main" id="{7D53D643-F49D-4DF6-81A2-2BAED8743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150" y="16430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3018" name="Rectangle 8">
            <a:extLst>
              <a:ext uri="{FF2B5EF4-FFF2-40B4-BE49-F238E27FC236}">
                <a16:creationId xmlns:a16="http://schemas.microsoft.com/office/drawing/2014/main" id="{85BBFDC8-4271-49B5-A86C-44E715ED9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3019" name="Rectangle 9">
            <a:extLst>
              <a:ext uri="{FF2B5EF4-FFF2-40B4-BE49-F238E27FC236}">
                <a16:creationId xmlns:a16="http://schemas.microsoft.com/office/drawing/2014/main" id="{80102967-3E31-42AF-A53B-A5E9BF5D4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3" y="2566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3020" name="Rectangle 10">
            <a:extLst>
              <a:ext uri="{FF2B5EF4-FFF2-40B4-BE49-F238E27FC236}">
                <a16:creationId xmlns:a16="http://schemas.microsoft.com/office/drawing/2014/main" id="{F6E895EF-18BA-4B47-8CF9-CCC098DBF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25" y="21717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3021" name="Rectangle 11">
            <a:extLst>
              <a:ext uri="{FF2B5EF4-FFF2-40B4-BE49-F238E27FC236}">
                <a16:creationId xmlns:a16="http://schemas.microsoft.com/office/drawing/2014/main" id="{70249130-CF39-4E2D-8F20-F32F4147D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0" y="22574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3022" name="Rectangle 12">
            <a:extLst>
              <a:ext uri="{FF2B5EF4-FFF2-40B4-BE49-F238E27FC236}">
                <a16:creationId xmlns:a16="http://schemas.microsoft.com/office/drawing/2014/main" id="{F195ED25-47C3-4C2B-BC90-614AC341F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275" y="21145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3023" name="Rectangle 13">
            <a:extLst>
              <a:ext uri="{FF2B5EF4-FFF2-40B4-BE49-F238E27FC236}">
                <a16:creationId xmlns:a16="http://schemas.microsoft.com/office/drawing/2014/main" id="{7F5C0489-1D64-480A-B7A5-D5C8569E4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275" y="24003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3024" name="Rectangle 16">
            <a:extLst>
              <a:ext uri="{FF2B5EF4-FFF2-40B4-BE49-F238E27FC236}">
                <a16:creationId xmlns:a16="http://schemas.microsoft.com/office/drawing/2014/main" id="{71F0E0D3-2122-440D-937E-0B9DA3598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7146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3025" name="Rectangle 18">
            <a:extLst>
              <a:ext uri="{FF2B5EF4-FFF2-40B4-BE49-F238E27FC236}">
                <a16:creationId xmlns:a16="http://schemas.microsoft.com/office/drawing/2014/main" id="{F8791217-8C1C-462D-9EE1-3EB5B5B88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9432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3026" name="Rectangle 22">
            <a:extLst>
              <a:ext uri="{FF2B5EF4-FFF2-40B4-BE49-F238E27FC236}">
                <a16:creationId xmlns:a16="http://schemas.microsoft.com/office/drawing/2014/main" id="{7458FBDF-BD58-4B15-A945-B11E56325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7108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3027" name="Rectangle 24">
            <a:extLst>
              <a:ext uri="{FF2B5EF4-FFF2-40B4-BE49-F238E27FC236}">
                <a16:creationId xmlns:a16="http://schemas.microsoft.com/office/drawing/2014/main" id="{DF590CA5-0B48-4A20-81DC-A7D0B171A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71239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3028" name="Rectangle 26">
            <a:extLst>
              <a:ext uri="{FF2B5EF4-FFF2-40B4-BE49-F238E27FC236}">
                <a16:creationId xmlns:a16="http://schemas.microsoft.com/office/drawing/2014/main" id="{26F913C8-10C6-4304-9104-06C9DF60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4790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>
            <a:extLst>
              <a:ext uri="{FF2B5EF4-FFF2-40B4-BE49-F238E27FC236}">
                <a16:creationId xmlns:a16="http://schemas.microsoft.com/office/drawing/2014/main" id="{E7D2CE19-BB7E-42D0-BFA4-3F2ECA7FCE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© 2011 Pearson Addison-Wesley. All rights reserved</a:t>
            </a:r>
          </a:p>
        </p:txBody>
      </p:sp>
      <p:sp>
        <p:nvSpPr>
          <p:cNvPr id="53251" name="Slide Number Placeholder 4">
            <a:extLst>
              <a:ext uri="{FF2B5EF4-FFF2-40B4-BE49-F238E27FC236}">
                <a16:creationId xmlns:a16="http://schemas.microsoft.com/office/drawing/2014/main" id="{2EB94010-E57F-4280-ABD5-3998249DCF4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5 B-</a:t>
            </a:r>
            <a:fld id="{B0FAB5A1-8008-4994-8544-148EE21C45B8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28A09623-2BA8-4E55-87A5-942F4F089A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Java Collections Framework Class </a:t>
            </a:r>
            <a:r>
              <a:rPr lang="en-US" altLang="en-US" b="1"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80984C0A-EC43-41A9-A3F7-A6A766D76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JCF contains an implementation of a stack class called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Stack </a:t>
            </a:r>
            <a:r>
              <a:rPr lang="en-US" altLang="en-US">
                <a:latin typeface="Times New Roman" panose="02020603050405020304" pitchFamily="18" charset="0"/>
              </a:rPr>
              <a:t>(generic)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Derived from </a:t>
            </a:r>
            <a:r>
              <a:rPr lang="en-US" altLang="en-US">
                <a:latin typeface="Courier New" panose="02070309020205020404" pitchFamily="49" charset="0"/>
              </a:rPr>
              <a:t>Vector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Includes methods:</a:t>
            </a:r>
            <a:r>
              <a:rPr lang="en-US" altLang="en-US">
                <a:latin typeface="Courier New" panose="02070309020205020404" pitchFamily="49" charset="0"/>
              </a:rPr>
              <a:t> peek, pop, push, and search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search </a:t>
            </a:r>
            <a:r>
              <a:rPr lang="en-US" altLang="en-US">
                <a:latin typeface="Times New Roman" panose="02020603050405020304" pitchFamily="18" charset="0"/>
              </a:rPr>
              <a:t>returns the 1-based position of an object on the stack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>
            <a:extLst>
              <a:ext uri="{FF2B5EF4-FFF2-40B4-BE49-F238E27FC236}">
                <a16:creationId xmlns:a16="http://schemas.microsoft.com/office/drawing/2014/main" id="{79DF8DD9-CDC9-4448-AB9C-E0E1841E659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© 2011 Pearson Addison-Wesley. All rights reserved</a:t>
            </a:r>
          </a:p>
        </p:txBody>
      </p:sp>
      <p:sp>
        <p:nvSpPr>
          <p:cNvPr id="55299" name="Slide Number Placeholder 4">
            <a:extLst>
              <a:ext uri="{FF2B5EF4-FFF2-40B4-BE49-F238E27FC236}">
                <a16:creationId xmlns:a16="http://schemas.microsoft.com/office/drawing/2014/main" id="{222B26EC-13D3-47D0-81CD-804C8BD97A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7 B-</a:t>
            </a:r>
            <a:fld id="{E4774734-CADF-4B6F-A0FF-E30D7BFED435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9DC92436-F5B2-4B9F-BD6A-7D698408B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Application: </a:t>
            </a:r>
            <a:br>
              <a:rPr lang="en-US" altLang="en-US"/>
            </a:br>
            <a:r>
              <a:rPr lang="en-US" altLang="en-US"/>
              <a:t>Algebraic Expressions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34A411D3-8E02-448F-89F4-512EE64E2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the ADT stack is used to solve a problem, the use of the ADT’s operations should not depend on its implementation</a:t>
            </a:r>
          </a:p>
          <a:p>
            <a:pPr lvl="1" eaLnBrk="1" hangingPunct="1"/>
            <a:r>
              <a:rPr lang="en-US" altLang="en-US"/>
              <a:t>Convert the infix expression to postfix form</a:t>
            </a:r>
          </a:p>
          <a:p>
            <a:pPr lvl="1" eaLnBrk="1" hangingPunct="1"/>
            <a:r>
              <a:rPr lang="en-US" altLang="en-US"/>
              <a:t>Evaluate the postfix expression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>
            <a:extLst>
              <a:ext uri="{FF2B5EF4-FFF2-40B4-BE49-F238E27FC236}">
                <a16:creationId xmlns:a16="http://schemas.microsoft.com/office/drawing/2014/main" id="{135C581E-972C-4C37-B2CB-59788B145DE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© 2011 Pearson Addison-Wesley. All rights reserved</a:t>
            </a:r>
          </a:p>
        </p:txBody>
      </p:sp>
      <p:sp>
        <p:nvSpPr>
          <p:cNvPr id="63491" name="Slide Number Placeholder 4">
            <a:extLst>
              <a:ext uri="{FF2B5EF4-FFF2-40B4-BE49-F238E27FC236}">
                <a16:creationId xmlns:a16="http://schemas.microsoft.com/office/drawing/2014/main" id="{00D6D54B-B5E4-4988-A302-B83FD734D72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7 B-</a:t>
            </a:r>
            <a:fld id="{9016B68E-1FF1-4849-84D5-89FC6A74D2E0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5A398E90-C067-4D3C-86B5-C05E50735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Converting Infix Expressions to Equivalent Postfix Expressions</a:t>
            </a:r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4936A12D-69CC-43BF-9FB2-30840D5465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infix expression can be evaluated by first being converted into an equivalent postfix expression</a:t>
            </a:r>
          </a:p>
          <a:p>
            <a:pPr eaLnBrk="1" hangingPunct="1"/>
            <a:r>
              <a:rPr lang="en-US" altLang="en-US"/>
              <a:t>Facts about converting from infix to postfix</a:t>
            </a:r>
          </a:p>
          <a:p>
            <a:pPr lvl="1" eaLnBrk="1" hangingPunct="1"/>
            <a:r>
              <a:rPr lang="en-US" altLang="en-US"/>
              <a:t>Operands always stay in the same order with respect to one another</a:t>
            </a:r>
          </a:p>
          <a:p>
            <a:pPr lvl="1" eaLnBrk="1" hangingPunct="1"/>
            <a:r>
              <a:rPr lang="en-US" altLang="en-US"/>
              <a:t>An operator will move only “to the right” with respect to the operands</a:t>
            </a:r>
          </a:p>
          <a:p>
            <a:pPr lvl="1" eaLnBrk="1" hangingPunct="1"/>
            <a:r>
              <a:rPr lang="en-US" altLang="en-US"/>
              <a:t>All parentheses are removed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>
            <a:extLst>
              <a:ext uri="{FF2B5EF4-FFF2-40B4-BE49-F238E27FC236}">
                <a16:creationId xmlns:a16="http://schemas.microsoft.com/office/drawing/2014/main" id="{7FA4E389-0623-4D84-B7F6-F541FC14B0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© 2011 Pearson Addison-Wesley. All rights reserved</a:t>
            </a:r>
          </a:p>
        </p:txBody>
      </p:sp>
      <p:sp>
        <p:nvSpPr>
          <p:cNvPr id="57347" name="Slide Number Placeholder 4">
            <a:extLst>
              <a:ext uri="{FF2B5EF4-FFF2-40B4-BE49-F238E27FC236}">
                <a16:creationId xmlns:a16="http://schemas.microsoft.com/office/drawing/2014/main" id="{02F988ED-9E20-447F-86E6-6BE63C60F5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7 B-</a:t>
            </a:r>
            <a:fld id="{F1E3A7BD-E42A-4CC7-A907-644648D4905C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71D97F47-9001-42F7-87FD-08F492FDA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Evaluating Postfix Expressions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05392167-3523-4FA8-9C01-60C90306AF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 postfix calculator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Requires you to enter postfix expressions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Example: 2, 3, 4, +, *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When an operand is entered, the calculator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Pushes it onto a stack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When an operator is entered, the calculator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Applies it to the top two operands of the stack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Pops the operands from the stack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Pushes the result of the operation on the stack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>
            <a:extLst>
              <a:ext uri="{FF2B5EF4-FFF2-40B4-BE49-F238E27FC236}">
                <a16:creationId xmlns:a16="http://schemas.microsoft.com/office/drawing/2014/main" id="{08373E9F-D13B-4DDA-8716-70ABDA58522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© 2011 Pearson Addison-Wesley. All rights reserved</a:t>
            </a:r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AB7A0F73-5407-4387-9B17-9197775F075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7 B-</a:t>
            </a:r>
            <a:fld id="{56CB948A-954F-458C-A5FC-CD860B3211AF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DFD82FBE-0439-4290-9BC2-E0E35CE0E5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Application: A Search Problem</a:t>
            </a:r>
          </a:p>
        </p:txBody>
      </p:sp>
      <p:sp>
        <p:nvSpPr>
          <p:cNvPr id="67589" name="Rectangle 3">
            <a:extLst>
              <a:ext uri="{FF2B5EF4-FFF2-40B4-BE49-F238E27FC236}">
                <a16:creationId xmlns:a16="http://schemas.microsoft.com/office/drawing/2014/main" id="{1BA0FD36-F659-4AFD-A1CC-239361F47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High Planes Airline Company (HPAir)</a:t>
            </a:r>
          </a:p>
          <a:p>
            <a:pPr lvl="1" eaLnBrk="1" hangingPunct="1"/>
            <a:r>
              <a:rPr lang="en-US" altLang="en-US"/>
              <a:t>Problem</a:t>
            </a:r>
          </a:p>
          <a:p>
            <a:pPr lvl="2" eaLnBrk="1" hangingPunct="1"/>
            <a:r>
              <a:rPr lang="en-US" altLang="en-US"/>
              <a:t>For each customer request, indicate whether a sequence of HPAir flights exists from the origin city to the destination city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4">
            <a:extLst>
              <a:ext uri="{FF2B5EF4-FFF2-40B4-BE49-F238E27FC236}">
                <a16:creationId xmlns:a16="http://schemas.microsoft.com/office/drawing/2014/main" id="{C7B57237-C12B-4A67-ABB4-E928187D09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© 2011 Pearson Addison-Wesley. All rights reserved</a:t>
            </a:r>
          </a:p>
        </p:txBody>
      </p:sp>
      <p:sp>
        <p:nvSpPr>
          <p:cNvPr id="69635" name="Slide Number Placeholder 5">
            <a:extLst>
              <a:ext uri="{FF2B5EF4-FFF2-40B4-BE49-F238E27FC236}">
                <a16:creationId xmlns:a16="http://schemas.microsoft.com/office/drawing/2014/main" id="{D4B06BC1-11A1-41FC-8FF4-0291ECB8EB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7 B-</a:t>
            </a:r>
            <a:fld id="{0F8E761C-06F0-412D-837E-12084412BDF3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5CB0BEAE-E3C3-4178-8E94-AF372424E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Representing the Flight Data</a:t>
            </a:r>
          </a:p>
        </p:txBody>
      </p:sp>
      <p:sp>
        <p:nvSpPr>
          <p:cNvPr id="69637" name="Rectangle 3">
            <a:extLst>
              <a:ext uri="{FF2B5EF4-FFF2-40B4-BE49-F238E27FC236}">
                <a16:creationId xmlns:a16="http://schemas.microsoft.com/office/drawing/2014/main" id="{F483C950-A51C-46C7-A7E2-1A6CA3169D6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0" y="1828800"/>
            <a:ext cx="3810000" cy="4038600"/>
          </a:xfrm>
        </p:spPr>
        <p:txBody>
          <a:bodyPr/>
          <a:lstStyle/>
          <a:p>
            <a:pPr eaLnBrk="1" hangingPunct="1"/>
            <a:r>
              <a:rPr lang="en-US" altLang="en-US"/>
              <a:t>The flight map for HPAir is a graph</a:t>
            </a:r>
          </a:p>
          <a:p>
            <a:pPr lvl="1" eaLnBrk="1" hangingPunct="1"/>
            <a:r>
              <a:rPr lang="en-US" altLang="en-US"/>
              <a:t>Adjacent vertices</a:t>
            </a:r>
          </a:p>
          <a:p>
            <a:pPr lvl="2" eaLnBrk="1" hangingPunct="1"/>
            <a:r>
              <a:rPr lang="en-US" altLang="en-US"/>
              <a:t>Two vertices that are joined by an edge</a:t>
            </a:r>
          </a:p>
          <a:p>
            <a:pPr lvl="1" eaLnBrk="1" hangingPunct="1"/>
            <a:r>
              <a:rPr lang="en-US" altLang="en-US"/>
              <a:t>Directed path</a:t>
            </a:r>
          </a:p>
          <a:p>
            <a:pPr lvl="2" eaLnBrk="1" hangingPunct="1"/>
            <a:r>
              <a:rPr lang="en-US" altLang="en-US"/>
              <a:t>A sequence of directed edges</a:t>
            </a:r>
          </a:p>
        </p:txBody>
      </p:sp>
      <p:pic>
        <p:nvPicPr>
          <p:cNvPr id="69638" name="Picture 5">
            <a:extLst>
              <a:ext uri="{FF2B5EF4-FFF2-40B4-BE49-F238E27FC236}">
                <a16:creationId xmlns:a16="http://schemas.microsoft.com/office/drawing/2014/main" id="{7FC30681-41AA-4812-B8F9-DCA58C66554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02464" y="1371600"/>
            <a:ext cx="2376487" cy="4038600"/>
          </a:xfrm>
        </p:spPr>
      </p:pic>
      <p:sp>
        <p:nvSpPr>
          <p:cNvPr id="46086" name="Text Box 6">
            <a:extLst>
              <a:ext uri="{FF2B5EF4-FFF2-40B4-BE49-F238E27FC236}">
                <a16:creationId xmlns:a16="http://schemas.microsoft.com/office/drawing/2014/main" id="{E37D0C3F-5C32-40E9-BA6F-E16ED19BC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562601"/>
            <a:ext cx="3276600" cy="40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sz="1600" dirty="0">
                <a:latin typeface="Arial" charset="0"/>
              </a:rPr>
              <a:t>Flight map for </a:t>
            </a:r>
            <a:r>
              <a:rPr lang="en-US" sz="1600" dirty="0" err="1">
                <a:latin typeface="Arial" charset="0"/>
              </a:rPr>
              <a:t>HPAir</a:t>
            </a:r>
            <a:endParaRPr lang="en-US" sz="16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>
            <a:extLst>
              <a:ext uri="{FF2B5EF4-FFF2-40B4-BE49-F238E27FC236}">
                <a16:creationId xmlns:a16="http://schemas.microsoft.com/office/drawing/2014/main" id="{706817AA-10FF-4EFF-B0D0-ECD52AAC2C4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© 2011 Pearson Addison-Wesley. All rights reserved</a:t>
            </a:r>
          </a:p>
        </p:txBody>
      </p:sp>
      <p:sp>
        <p:nvSpPr>
          <p:cNvPr id="71683" name="Slide Number Placeholder 4">
            <a:extLst>
              <a:ext uri="{FF2B5EF4-FFF2-40B4-BE49-F238E27FC236}">
                <a16:creationId xmlns:a16="http://schemas.microsoft.com/office/drawing/2014/main" id="{62E4898D-B996-42A0-ADF3-E50F16A1F31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7 B-</a:t>
            </a:r>
            <a:fld id="{76D26543-D87C-49E7-939D-F0C93169E0C5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7EAD30E1-67F5-468E-908E-1562B6E80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Nonrecursive Solution that Uses a Stack</a:t>
            </a:r>
          </a:p>
        </p:txBody>
      </p:sp>
      <p:sp>
        <p:nvSpPr>
          <p:cNvPr id="71685" name="Rectangle 3">
            <a:extLst>
              <a:ext uri="{FF2B5EF4-FFF2-40B4-BE49-F238E27FC236}">
                <a16:creationId xmlns:a16="http://schemas.microsoft.com/office/drawing/2014/main" id="{C90714BC-21EC-4B0E-8C1E-98170D5B87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solution performs an exhaustive search</a:t>
            </a:r>
          </a:p>
          <a:p>
            <a:pPr lvl="1" eaLnBrk="1" hangingPunct="1"/>
            <a:r>
              <a:rPr lang="en-US" altLang="en-US"/>
              <a:t>Beginning at the origin city, the solution will try every possible sequence of flights until either</a:t>
            </a:r>
          </a:p>
          <a:p>
            <a:pPr lvl="2" eaLnBrk="1" hangingPunct="1"/>
            <a:r>
              <a:rPr lang="en-US" altLang="en-US"/>
              <a:t>It finds a sequence that gets to the destination city</a:t>
            </a:r>
          </a:p>
          <a:p>
            <a:pPr lvl="2" eaLnBrk="1" hangingPunct="1"/>
            <a:r>
              <a:rPr lang="en-US" altLang="en-US"/>
              <a:t>It determines that no such sequence exists</a:t>
            </a:r>
          </a:p>
          <a:p>
            <a:pPr eaLnBrk="1" hangingPunct="1"/>
            <a:r>
              <a:rPr lang="en-US" altLang="en-US"/>
              <a:t>The ADT stack is useful in organizing an exhaustive search</a:t>
            </a:r>
          </a:p>
          <a:p>
            <a:pPr eaLnBrk="1" hangingPunct="1"/>
            <a:r>
              <a:rPr lang="en-US" altLang="en-US"/>
              <a:t>Backtracking can be used to recover from a wrong choice of a city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093E-B0AE-4BCC-AF45-A1C2F501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Representing the Flight Data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3A0A6-9EE0-415A-9BF8-375926EBF4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7A-</a:t>
            </a:r>
            <a:fld id="{E6DA0E0D-1EAE-40E3-929E-7203F9A7B0FE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DD4290-B772-4EBC-BBC8-A5201822941B}"/>
              </a:ext>
            </a:extLst>
          </p:cNvPr>
          <p:cNvSpPr/>
          <p:nvPr/>
        </p:nvSpPr>
        <p:spPr bwMode="auto">
          <a:xfrm>
            <a:off x="2740413" y="900916"/>
            <a:ext cx="517844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CBAA9A-F041-41B6-9C17-679752339532}"/>
              </a:ext>
            </a:extLst>
          </p:cNvPr>
          <p:cNvSpPr txBox="1"/>
          <p:nvPr/>
        </p:nvSpPr>
        <p:spPr>
          <a:xfrm>
            <a:off x="2801791" y="1042806"/>
            <a:ext cx="40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14F90B-70A8-4195-88DE-E9293C3F2DB1}"/>
              </a:ext>
            </a:extLst>
          </p:cNvPr>
          <p:cNvSpPr/>
          <p:nvPr/>
        </p:nvSpPr>
        <p:spPr bwMode="auto">
          <a:xfrm>
            <a:off x="3651653" y="1036303"/>
            <a:ext cx="765160" cy="44168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"/>
              </a:rPr>
              <a:t>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A20C392-4704-4232-9590-975DB0ED006D}"/>
              </a:ext>
            </a:extLst>
          </p:cNvPr>
          <p:cNvCxnSpPr>
            <a:stCxn id="36" idx="0"/>
          </p:cNvCxnSpPr>
          <p:nvPr/>
        </p:nvCxnSpPr>
        <p:spPr bwMode="auto">
          <a:xfrm flipH="1">
            <a:off x="4032653" y="1036303"/>
            <a:ext cx="1580" cy="474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FD49899-D68D-4B85-B6EC-B68E82EFC5E1}"/>
              </a:ext>
            </a:extLst>
          </p:cNvPr>
          <p:cNvSpPr/>
          <p:nvPr/>
        </p:nvSpPr>
        <p:spPr bwMode="auto">
          <a:xfrm>
            <a:off x="5136138" y="1035885"/>
            <a:ext cx="765160" cy="44168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"/>
              </a:rPr>
              <a:t>W</a:t>
            </a:r>
            <a:endParaRPr lang="en-US" sz="2400" dirty="0">
              <a:latin typeface="Times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518361B-D270-445A-A1AF-5E7C2C41AF37}"/>
              </a:ext>
            </a:extLst>
          </p:cNvPr>
          <p:cNvCxnSpPr>
            <a:cxnSpLocks/>
          </p:cNvCxnSpPr>
          <p:nvPr/>
        </p:nvCxnSpPr>
        <p:spPr bwMode="auto">
          <a:xfrm>
            <a:off x="4261253" y="1273639"/>
            <a:ext cx="88380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19D11BE-7E26-4D20-8608-54DECD1F77ED}"/>
              </a:ext>
            </a:extLst>
          </p:cNvPr>
          <p:cNvCxnSpPr>
            <a:stCxn id="39" idx="0"/>
            <a:endCxn id="39" idx="2"/>
          </p:cNvCxnSpPr>
          <p:nvPr/>
        </p:nvCxnSpPr>
        <p:spPr bwMode="auto">
          <a:xfrm>
            <a:off x="5518718" y="1035885"/>
            <a:ext cx="0" cy="4416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AC9C8C0-11E4-4EE3-BD4F-8BDE54AE7EF4}"/>
              </a:ext>
            </a:extLst>
          </p:cNvPr>
          <p:cNvCxnSpPr/>
          <p:nvPr/>
        </p:nvCxnSpPr>
        <p:spPr bwMode="auto">
          <a:xfrm flipH="1">
            <a:off x="5518718" y="1035885"/>
            <a:ext cx="382580" cy="4416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846B6AF-4CE8-4DCD-A7A4-3ABB789C4CD1}"/>
              </a:ext>
            </a:extLst>
          </p:cNvPr>
          <p:cNvSpPr/>
          <p:nvPr/>
        </p:nvSpPr>
        <p:spPr bwMode="auto">
          <a:xfrm>
            <a:off x="3118253" y="1099409"/>
            <a:ext cx="228600" cy="3781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57CDF24-EC15-4B0C-9F99-1F5CCC49395A}"/>
              </a:ext>
            </a:extLst>
          </p:cNvPr>
          <p:cNvCxnSpPr>
            <a:cxnSpLocks/>
            <a:stCxn id="48" idx="3"/>
          </p:cNvCxnSpPr>
          <p:nvPr/>
        </p:nvCxnSpPr>
        <p:spPr bwMode="auto">
          <a:xfrm flipV="1">
            <a:off x="3346853" y="1273639"/>
            <a:ext cx="303220" cy="14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4D570BA-83D2-46AC-BF45-20019AAB1698}"/>
              </a:ext>
            </a:extLst>
          </p:cNvPr>
          <p:cNvSpPr/>
          <p:nvPr/>
        </p:nvSpPr>
        <p:spPr bwMode="auto">
          <a:xfrm>
            <a:off x="2740413" y="1593901"/>
            <a:ext cx="517844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72CED6-7294-4E01-9EF8-097109BA5CE9}"/>
              </a:ext>
            </a:extLst>
          </p:cNvPr>
          <p:cNvSpPr txBox="1"/>
          <p:nvPr/>
        </p:nvSpPr>
        <p:spPr>
          <a:xfrm>
            <a:off x="2801791" y="1735791"/>
            <a:ext cx="40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F778081-2A85-4BE1-9D25-A615A4D5FC25}"/>
              </a:ext>
            </a:extLst>
          </p:cNvPr>
          <p:cNvSpPr/>
          <p:nvPr/>
        </p:nvSpPr>
        <p:spPr bwMode="auto">
          <a:xfrm>
            <a:off x="3651653" y="1729288"/>
            <a:ext cx="765160" cy="44168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"/>
              </a:rPr>
              <a:t>X</a:t>
            </a:r>
            <a:endParaRPr lang="en-US" sz="2400" dirty="0">
              <a:latin typeface="Times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E31925A-0EFD-4C0B-9F87-90A0ECF9FCCF}"/>
              </a:ext>
            </a:extLst>
          </p:cNvPr>
          <p:cNvCxnSpPr>
            <a:stCxn id="57" idx="0"/>
          </p:cNvCxnSpPr>
          <p:nvPr/>
        </p:nvCxnSpPr>
        <p:spPr bwMode="auto">
          <a:xfrm flipH="1">
            <a:off x="4032653" y="1729288"/>
            <a:ext cx="1580" cy="474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6FFA9F0-E4D6-49C1-9F08-69CB98FE16BD}"/>
              </a:ext>
            </a:extLst>
          </p:cNvPr>
          <p:cNvCxnSpPr/>
          <p:nvPr/>
        </p:nvCxnSpPr>
        <p:spPr bwMode="auto">
          <a:xfrm flipH="1">
            <a:off x="4066803" y="1736473"/>
            <a:ext cx="382580" cy="4416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F93066E-B223-4696-8B69-51D79F44D4FB}"/>
              </a:ext>
            </a:extLst>
          </p:cNvPr>
          <p:cNvSpPr/>
          <p:nvPr/>
        </p:nvSpPr>
        <p:spPr bwMode="auto">
          <a:xfrm>
            <a:off x="3118253" y="1792394"/>
            <a:ext cx="228600" cy="3781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D94B273-B49E-446C-B2D1-15EC66F8E96B}"/>
              </a:ext>
            </a:extLst>
          </p:cNvPr>
          <p:cNvCxnSpPr>
            <a:cxnSpLocks/>
            <a:stCxn id="63" idx="3"/>
          </p:cNvCxnSpPr>
          <p:nvPr/>
        </p:nvCxnSpPr>
        <p:spPr bwMode="auto">
          <a:xfrm flipV="1">
            <a:off x="3346853" y="1966624"/>
            <a:ext cx="303220" cy="14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B9A7BB9D-3C40-40CA-8F12-17FFB7ED76E8}"/>
              </a:ext>
            </a:extLst>
          </p:cNvPr>
          <p:cNvSpPr/>
          <p:nvPr/>
        </p:nvSpPr>
        <p:spPr bwMode="auto">
          <a:xfrm>
            <a:off x="2733351" y="2287570"/>
            <a:ext cx="517844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A523AB5-868B-4ED7-BB95-44BDDFE9C0DB}"/>
              </a:ext>
            </a:extLst>
          </p:cNvPr>
          <p:cNvSpPr txBox="1"/>
          <p:nvPr/>
        </p:nvSpPr>
        <p:spPr>
          <a:xfrm>
            <a:off x="2794729" y="2429460"/>
            <a:ext cx="40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63310E8-AFC3-4F86-A369-A67FAF67C52A}"/>
              </a:ext>
            </a:extLst>
          </p:cNvPr>
          <p:cNvSpPr/>
          <p:nvPr/>
        </p:nvSpPr>
        <p:spPr bwMode="auto">
          <a:xfrm>
            <a:off x="3644591" y="2422957"/>
            <a:ext cx="765160" cy="44168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"/>
              </a:rPr>
              <a:t>X</a:t>
            </a:r>
            <a:endParaRPr lang="en-US" sz="2400" dirty="0">
              <a:latin typeface="Times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71D8494-EC01-4E20-9DFA-AF4D9E7B1914}"/>
              </a:ext>
            </a:extLst>
          </p:cNvPr>
          <p:cNvCxnSpPr>
            <a:stCxn id="78" idx="0"/>
          </p:cNvCxnSpPr>
          <p:nvPr/>
        </p:nvCxnSpPr>
        <p:spPr bwMode="auto">
          <a:xfrm flipH="1">
            <a:off x="4025591" y="2422957"/>
            <a:ext cx="1580" cy="474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F3E0A65-7866-4ED8-912D-47C3286328A2}"/>
              </a:ext>
            </a:extLst>
          </p:cNvPr>
          <p:cNvCxnSpPr/>
          <p:nvPr/>
        </p:nvCxnSpPr>
        <p:spPr bwMode="auto">
          <a:xfrm flipH="1">
            <a:off x="4059741" y="2430142"/>
            <a:ext cx="382580" cy="4416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492B0F9D-BEAE-49E6-84F2-730FE360E864}"/>
              </a:ext>
            </a:extLst>
          </p:cNvPr>
          <p:cNvSpPr/>
          <p:nvPr/>
        </p:nvSpPr>
        <p:spPr bwMode="auto">
          <a:xfrm>
            <a:off x="3111191" y="2486063"/>
            <a:ext cx="228600" cy="3781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1C634EB-6F94-4A8D-A1CD-69390D535DDF}"/>
              </a:ext>
            </a:extLst>
          </p:cNvPr>
          <p:cNvCxnSpPr>
            <a:cxnSpLocks/>
            <a:stCxn id="81" idx="3"/>
          </p:cNvCxnSpPr>
          <p:nvPr/>
        </p:nvCxnSpPr>
        <p:spPr bwMode="auto">
          <a:xfrm flipV="1">
            <a:off x="3339791" y="2660293"/>
            <a:ext cx="303220" cy="14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A36A5B3-BD51-406E-98C2-A067C0148146}"/>
              </a:ext>
            </a:extLst>
          </p:cNvPr>
          <p:cNvSpPr/>
          <p:nvPr/>
        </p:nvSpPr>
        <p:spPr bwMode="auto">
          <a:xfrm>
            <a:off x="2732979" y="2980555"/>
            <a:ext cx="517844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B0DD4B7-DC9D-4AE0-8D64-91EAEC84B6EF}"/>
              </a:ext>
            </a:extLst>
          </p:cNvPr>
          <p:cNvSpPr txBox="1"/>
          <p:nvPr/>
        </p:nvSpPr>
        <p:spPr>
          <a:xfrm>
            <a:off x="2794357" y="3122445"/>
            <a:ext cx="40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4911E8-D31F-4EE6-8D40-04357C30A2FD}"/>
              </a:ext>
            </a:extLst>
          </p:cNvPr>
          <p:cNvSpPr/>
          <p:nvPr/>
        </p:nvSpPr>
        <p:spPr bwMode="auto">
          <a:xfrm>
            <a:off x="3644219" y="3115942"/>
            <a:ext cx="765160" cy="44168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"/>
              </a:rPr>
              <a:t>T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11E0E9F-2178-4822-B040-B324035F5FF6}"/>
              </a:ext>
            </a:extLst>
          </p:cNvPr>
          <p:cNvCxnSpPr>
            <a:stCxn id="85" idx="0"/>
          </p:cNvCxnSpPr>
          <p:nvPr/>
        </p:nvCxnSpPr>
        <p:spPr bwMode="auto">
          <a:xfrm flipH="1">
            <a:off x="4025219" y="3115942"/>
            <a:ext cx="1580" cy="474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62BF9CF-9F18-49D5-9BD6-01B66F2914FB}"/>
              </a:ext>
            </a:extLst>
          </p:cNvPr>
          <p:cNvCxnSpPr/>
          <p:nvPr/>
        </p:nvCxnSpPr>
        <p:spPr bwMode="auto">
          <a:xfrm flipH="1">
            <a:off x="4059369" y="3123127"/>
            <a:ext cx="382580" cy="4416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87F84B0E-E76B-41EF-98BC-6B110D3820EF}"/>
              </a:ext>
            </a:extLst>
          </p:cNvPr>
          <p:cNvSpPr/>
          <p:nvPr/>
        </p:nvSpPr>
        <p:spPr bwMode="auto">
          <a:xfrm>
            <a:off x="3110819" y="3179048"/>
            <a:ext cx="228600" cy="3781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BF1E3E8-DD63-4785-B72C-92CF98A92FBB}"/>
              </a:ext>
            </a:extLst>
          </p:cNvPr>
          <p:cNvCxnSpPr>
            <a:cxnSpLocks/>
            <a:stCxn id="88" idx="3"/>
          </p:cNvCxnSpPr>
          <p:nvPr/>
        </p:nvCxnSpPr>
        <p:spPr bwMode="auto">
          <a:xfrm flipV="1">
            <a:off x="3339419" y="3353278"/>
            <a:ext cx="303220" cy="14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219DDE4E-78DF-448C-A886-11E49C3F8226}"/>
              </a:ext>
            </a:extLst>
          </p:cNvPr>
          <p:cNvSpPr/>
          <p:nvPr/>
        </p:nvSpPr>
        <p:spPr bwMode="auto">
          <a:xfrm>
            <a:off x="2740413" y="4371497"/>
            <a:ext cx="517844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14936F3-9052-4DEF-A3B7-D4132430A069}"/>
              </a:ext>
            </a:extLst>
          </p:cNvPr>
          <p:cNvSpPr txBox="1"/>
          <p:nvPr/>
        </p:nvSpPr>
        <p:spPr>
          <a:xfrm>
            <a:off x="2734837" y="4529327"/>
            <a:ext cx="40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A5FB60E-DE11-46A3-9CF3-429665EC9E57}"/>
              </a:ext>
            </a:extLst>
          </p:cNvPr>
          <p:cNvSpPr/>
          <p:nvPr/>
        </p:nvSpPr>
        <p:spPr bwMode="auto">
          <a:xfrm>
            <a:off x="3651653" y="4506884"/>
            <a:ext cx="765160" cy="44168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"/>
              </a:rPr>
              <a:t>S</a:t>
            </a:r>
            <a:endParaRPr lang="en-US" sz="2400" dirty="0">
              <a:latin typeface="Times"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8D42E1F-4D2B-4F9B-B8D6-336D624CDE65}"/>
              </a:ext>
            </a:extLst>
          </p:cNvPr>
          <p:cNvCxnSpPr>
            <a:stCxn id="92" idx="0"/>
          </p:cNvCxnSpPr>
          <p:nvPr/>
        </p:nvCxnSpPr>
        <p:spPr bwMode="auto">
          <a:xfrm flipH="1">
            <a:off x="4032653" y="4506884"/>
            <a:ext cx="1580" cy="474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39C9315D-B3BE-433D-AD38-40D4A724C045}"/>
              </a:ext>
            </a:extLst>
          </p:cNvPr>
          <p:cNvSpPr/>
          <p:nvPr/>
        </p:nvSpPr>
        <p:spPr bwMode="auto">
          <a:xfrm>
            <a:off x="5136138" y="4506466"/>
            <a:ext cx="765160" cy="44168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"/>
              </a:rPr>
              <a:t>Y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7D2172B-AC8D-4ECD-9171-DBBE8B87EE6E}"/>
              </a:ext>
            </a:extLst>
          </p:cNvPr>
          <p:cNvCxnSpPr>
            <a:cxnSpLocks/>
          </p:cNvCxnSpPr>
          <p:nvPr/>
        </p:nvCxnSpPr>
        <p:spPr bwMode="auto">
          <a:xfrm>
            <a:off x="4261253" y="4744220"/>
            <a:ext cx="88380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5E488D5-51D6-4FFA-98F5-6FFA49BA4B65}"/>
              </a:ext>
            </a:extLst>
          </p:cNvPr>
          <p:cNvCxnSpPr>
            <a:stCxn id="94" idx="0"/>
            <a:endCxn id="94" idx="2"/>
          </p:cNvCxnSpPr>
          <p:nvPr/>
        </p:nvCxnSpPr>
        <p:spPr bwMode="auto">
          <a:xfrm>
            <a:off x="5518718" y="4506466"/>
            <a:ext cx="0" cy="4416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07BDA60-7562-49C8-894E-91E073DB47EA}"/>
              </a:ext>
            </a:extLst>
          </p:cNvPr>
          <p:cNvCxnSpPr/>
          <p:nvPr/>
        </p:nvCxnSpPr>
        <p:spPr bwMode="auto">
          <a:xfrm flipH="1">
            <a:off x="5518718" y="4506466"/>
            <a:ext cx="382580" cy="4416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0FEFC35-DA85-4212-A842-7C7326CEA241}"/>
              </a:ext>
            </a:extLst>
          </p:cNvPr>
          <p:cNvSpPr/>
          <p:nvPr/>
        </p:nvSpPr>
        <p:spPr bwMode="auto">
          <a:xfrm>
            <a:off x="3118253" y="4569990"/>
            <a:ext cx="228600" cy="3781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D2A9B63-2BAC-42CD-BB05-F990233B32B4}"/>
              </a:ext>
            </a:extLst>
          </p:cNvPr>
          <p:cNvCxnSpPr>
            <a:cxnSpLocks/>
            <a:stCxn id="98" idx="3"/>
          </p:cNvCxnSpPr>
          <p:nvPr/>
        </p:nvCxnSpPr>
        <p:spPr bwMode="auto">
          <a:xfrm flipV="1">
            <a:off x="3346853" y="4744220"/>
            <a:ext cx="303220" cy="14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D3F65AE1-E6FD-459C-9489-4D80F5D1BFFF}"/>
              </a:ext>
            </a:extLst>
          </p:cNvPr>
          <p:cNvSpPr/>
          <p:nvPr/>
        </p:nvSpPr>
        <p:spPr bwMode="auto">
          <a:xfrm>
            <a:off x="2732979" y="5521176"/>
            <a:ext cx="517844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8D2B919-DDB5-40D5-B458-39C79D108CAE}"/>
              </a:ext>
            </a:extLst>
          </p:cNvPr>
          <p:cNvSpPr txBox="1"/>
          <p:nvPr/>
        </p:nvSpPr>
        <p:spPr>
          <a:xfrm>
            <a:off x="2794357" y="5663066"/>
            <a:ext cx="40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3F14CB1-0F40-4471-B73E-AEDFC2A35420}"/>
              </a:ext>
            </a:extLst>
          </p:cNvPr>
          <p:cNvSpPr/>
          <p:nvPr/>
        </p:nvSpPr>
        <p:spPr bwMode="auto">
          <a:xfrm>
            <a:off x="3644219" y="5656563"/>
            <a:ext cx="765160" cy="44168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"/>
              </a:rPr>
              <a:t>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17DFA4F-D965-419B-B10B-3B85E4059935}"/>
              </a:ext>
            </a:extLst>
          </p:cNvPr>
          <p:cNvCxnSpPr>
            <a:stCxn id="102" idx="0"/>
          </p:cNvCxnSpPr>
          <p:nvPr/>
        </p:nvCxnSpPr>
        <p:spPr bwMode="auto">
          <a:xfrm flipH="1">
            <a:off x="4025219" y="5656563"/>
            <a:ext cx="1580" cy="474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9ED8A1C-A840-4A00-A83F-60B2C165A76E}"/>
              </a:ext>
            </a:extLst>
          </p:cNvPr>
          <p:cNvSpPr/>
          <p:nvPr/>
        </p:nvSpPr>
        <p:spPr bwMode="auto">
          <a:xfrm>
            <a:off x="5128704" y="5656145"/>
            <a:ext cx="765160" cy="44168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"/>
              </a:rPr>
              <a:t>Z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294E14B-079F-46D8-A0B0-162752FE1711}"/>
              </a:ext>
            </a:extLst>
          </p:cNvPr>
          <p:cNvCxnSpPr>
            <a:cxnSpLocks/>
          </p:cNvCxnSpPr>
          <p:nvPr/>
        </p:nvCxnSpPr>
        <p:spPr bwMode="auto">
          <a:xfrm>
            <a:off x="4253819" y="5893899"/>
            <a:ext cx="88380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C195DA0-34DA-4CF4-B574-0F57EB06B472}"/>
              </a:ext>
            </a:extLst>
          </p:cNvPr>
          <p:cNvCxnSpPr>
            <a:stCxn id="104" idx="0"/>
            <a:endCxn id="104" idx="2"/>
          </p:cNvCxnSpPr>
          <p:nvPr/>
        </p:nvCxnSpPr>
        <p:spPr bwMode="auto">
          <a:xfrm>
            <a:off x="5511284" y="5656145"/>
            <a:ext cx="0" cy="4416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635D5F9-0746-479E-A6F1-93F1887E187A}"/>
              </a:ext>
            </a:extLst>
          </p:cNvPr>
          <p:cNvCxnSpPr/>
          <p:nvPr/>
        </p:nvCxnSpPr>
        <p:spPr bwMode="auto">
          <a:xfrm flipH="1">
            <a:off x="5511284" y="5656145"/>
            <a:ext cx="382580" cy="4416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A6DF994-286A-4AAE-95AD-AA033A912E33}"/>
              </a:ext>
            </a:extLst>
          </p:cNvPr>
          <p:cNvSpPr/>
          <p:nvPr/>
        </p:nvSpPr>
        <p:spPr bwMode="auto">
          <a:xfrm>
            <a:off x="3110819" y="5719669"/>
            <a:ext cx="228600" cy="3781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7686779-A84E-47B4-A397-7515BCD8629C}"/>
              </a:ext>
            </a:extLst>
          </p:cNvPr>
          <p:cNvCxnSpPr>
            <a:cxnSpLocks/>
            <a:stCxn id="108" idx="3"/>
          </p:cNvCxnSpPr>
          <p:nvPr/>
        </p:nvCxnSpPr>
        <p:spPr bwMode="auto">
          <a:xfrm flipV="1">
            <a:off x="3339419" y="5893899"/>
            <a:ext cx="303220" cy="14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EB4B1D5-C1EB-4BE6-9EEA-3E7B740429F9}"/>
              </a:ext>
            </a:extLst>
          </p:cNvPr>
          <p:cNvSpPr/>
          <p:nvPr/>
        </p:nvSpPr>
        <p:spPr bwMode="auto">
          <a:xfrm>
            <a:off x="2740413" y="3686583"/>
            <a:ext cx="5178440" cy="685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A04FD31-AE3D-430B-A85E-C6A40241F90B}"/>
              </a:ext>
            </a:extLst>
          </p:cNvPr>
          <p:cNvSpPr txBox="1"/>
          <p:nvPr/>
        </p:nvSpPr>
        <p:spPr>
          <a:xfrm>
            <a:off x="2801791" y="3828473"/>
            <a:ext cx="40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971FAE5-5019-4440-84FC-CE51EB6CBF43}"/>
              </a:ext>
            </a:extLst>
          </p:cNvPr>
          <p:cNvSpPr/>
          <p:nvPr/>
        </p:nvSpPr>
        <p:spPr bwMode="auto">
          <a:xfrm>
            <a:off x="3651653" y="3821970"/>
            <a:ext cx="765160" cy="44168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"/>
              </a:rPr>
              <a:t>W</a:t>
            </a:r>
            <a:endParaRPr lang="en-US" sz="2400" dirty="0">
              <a:latin typeface="Times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8DEF7EB-263D-4FCB-97E7-442DF529A52B}"/>
              </a:ext>
            </a:extLst>
          </p:cNvPr>
          <p:cNvCxnSpPr>
            <a:stCxn id="112" idx="0"/>
          </p:cNvCxnSpPr>
          <p:nvPr/>
        </p:nvCxnSpPr>
        <p:spPr bwMode="auto">
          <a:xfrm flipH="1">
            <a:off x="4032653" y="3821970"/>
            <a:ext cx="1580" cy="4746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769B478-03C9-46B0-BF4A-024A5B81F30C}"/>
              </a:ext>
            </a:extLst>
          </p:cNvPr>
          <p:cNvCxnSpPr/>
          <p:nvPr/>
        </p:nvCxnSpPr>
        <p:spPr bwMode="auto">
          <a:xfrm flipH="1">
            <a:off x="4066803" y="3829155"/>
            <a:ext cx="382580" cy="4416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7732FE6-E312-40FE-9698-94BC4558E8A5}"/>
              </a:ext>
            </a:extLst>
          </p:cNvPr>
          <p:cNvSpPr/>
          <p:nvPr/>
        </p:nvSpPr>
        <p:spPr bwMode="auto">
          <a:xfrm>
            <a:off x="3118253" y="3885076"/>
            <a:ext cx="228600" cy="3781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"/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B09B04F-BA4D-4430-8937-9305B19088A4}"/>
              </a:ext>
            </a:extLst>
          </p:cNvPr>
          <p:cNvCxnSpPr>
            <a:cxnSpLocks/>
            <a:stCxn id="115" idx="3"/>
          </p:cNvCxnSpPr>
          <p:nvPr/>
        </p:nvCxnSpPr>
        <p:spPr bwMode="auto">
          <a:xfrm flipV="1">
            <a:off x="3346853" y="4059306"/>
            <a:ext cx="303220" cy="14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7F5EEAE-C158-449E-8558-406F44001ED7}"/>
              </a:ext>
            </a:extLst>
          </p:cNvPr>
          <p:cNvSpPr/>
          <p:nvPr/>
        </p:nvSpPr>
        <p:spPr bwMode="auto">
          <a:xfrm>
            <a:off x="2740413" y="5057298"/>
            <a:ext cx="5178436" cy="4571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"/>
              </a:rPr>
              <a:t>X 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48E90E6-6D81-4910-99C7-4C1389EDC247}"/>
              </a:ext>
            </a:extLst>
          </p:cNvPr>
          <p:cNvSpPr/>
          <p:nvPr/>
        </p:nvSpPr>
        <p:spPr bwMode="auto">
          <a:xfrm>
            <a:off x="3118253" y="5101351"/>
            <a:ext cx="228600" cy="3781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8BD3F6A-C682-4E0E-BDC6-33A31D79730F}"/>
              </a:ext>
            </a:extLst>
          </p:cNvPr>
          <p:cNvCxnSpPr/>
          <p:nvPr/>
        </p:nvCxnSpPr>
        <p:spPr bwMode="auto">
          <a:xfrm flipH="1">
            <a:off x="3110819" y="5101351"/>
            <a:ext cx="228600" cy="3781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B3C7801-0F35-42C5-B08C-9517B0CD30E7}"/>
              </a:ext>
            </a:extLst>
          </p:cNvPr>
          <p:cNvSpPr/>
          <p:nvPr/>
        </p:nvSpPr>
        <p:spPr bwMode="auto">
          <a:xfrm>
            <a:off x="2732979" y="6187841"/>
            <a:ext cx="5178436" cy="4571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"/>
              </a:rPr>
              <a:t>Z</a:t>
            </a:r>
            <a:r>
              <a:rPr lang="en-US" sz="2400" dirty="0">
                <a:latin typeface="Times"/>
              </a:rPr>
              <a:t> 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2B5EF73-07CB-413C-825E-1D6F4969D35B}"/>
              </a:ext>
            </a:extLst>
          </p:cNvPr>
          <p:cNvSpPr/>
          <p:nvPr/>
        </p:nvSpPr>
        <p:spPr bwMode="auto">
          <a:xfrm>
            <a:off x="3110819" y="6231894"/>
            <a:ext cx="228600" cy="3781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"/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5C0DD2E-1172-42A1-9929-AFE6DC09B5D6}"/>
              </a:ext>
            </a:extLst>
          </p:cNvPr>
          <p:cNvCxnSpPr/>
          <p:nvPr/>
        </p:nvCxnSpPr>
        <p:spPr bwMode="auto">
          <a:xfrm flipH="1">
            <a:off x="3103385" y="6231894"/>
            <a:ext cx="228600" cy="3781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34074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1928-612E-4451-8DC6-45A0EFF5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Non-Recursive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C18F7-D1A8-47CE-AE7B-538ECDED1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3113" y="1219200"/>
            <a:ext cx="7772400" cy="5181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Create a stack (</a:t>
            </a:r>
            <a:r>
              <a:rPr lang="en-US" sz="1400" dirty="0" err="1"/>
              <a:t>aStack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Create a visited list (LinkedList)</a:t>
            </a:r>
          </a:p>
          <a:p>
            <a:pPr marL="0" indent="0">
              <a:buNone/>
            </a:pPr>
            <a:r>
              <a:rPr lang="en-US" sz="1400" dirty="0" err="1"/>
              <a:t>aStack.push</a:t>
            </a:r>
            <a:r>
              <a:rPr lang="en-US" sz="1400" dirty="0"/>
              <a:t>(</a:t>
            </a:r>
            <a:r>
              <a:rPr lang="en-US" sz="1400" dirty="0" err="1"/>
              <a:t>originalCity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add the </a:t>
            </a:r>
            <a:r>
              <a:rPr lang="en-US" sz="1400" dirty="0" err="1"/>
              <a:t>originalCity</a:t>
            </a:r>
            <a:r>
              <a:rPr lang="en-US" sz="1400" dirty="0"/>
              <a:t> to visited</a:t>
            </a:r>
          </a:p>
          <a:p>
            <a:pPr marL="0" indent="0">
              <a:buNone/>
            </a:pPr>
            <a:r>
              <a:rPr lang="en-US" sz="1400" dirty="0"/>
              <a:t>While ( !</a:t>
            </a:r>
            <a:r>
              <a:rPr lang="en-US" sz="1400" dirty="0" err="1"/>
              <a:t>aStack.isEmpty</a:t>
            </a:r>
            <a:r>
              <a:rPr lang="en-US" sz="1400" dirty="0"/>
              <a:t>()) {</a:t>
            </a:r>
          </a:p>
          <a:p>
            <a:pPr marL="0" indent="0">
              <a:buNone/>
            </a:pPr>
            <a:r>
              <a:rPr lang="en-US" sz="1400" dirty="0"/>
              <a:t> if top of </a:t>
            </a:r>
            <a:r>
              <a:rPr lang="en-US" sz="1400" dirty="0" err="1"/>
              <a:t>aStack</a:t>
            </a:r>
            <a:r>
              <a:rPr lang="en-US" sz="1400" dirty="0"/>
              <a:t> is </a:t>
            </a:r>
            <a:r>
              <a:rPr lang="en-US" sz="1400" dirty="0" err="1"/>
              <a:t>endcity</a:t>
            </a:r>
            <a:r>
              <a:rPr lang="en-US" sz="1400" dirty="0"/>
              <a:t>, then</a:t>
            </a:r>
          </a:p>
          <a:p>
            <a:pPr marL="0" indent="0">
              <a:buNone/>
            </a:pPr>
            <a:r>
              <a:rPr lang="en-US" sz="1400" dirty="0"/>
              <a:t>   print the content of </a:t>
            </a:r>
            <a:r>
              <a:rPr lang="en-US" sz="1400" dirty="0" err="1"/>
              <a:t>aStack</a:t>
            </a:r>
            <a:r>
              <a:rPr lang="en-US" sz="1400" dirty="0"/>
              <a:t> in reverse order</a:t>
            </a:r>
          </a:p>
          <a:p>
            <a:pPr marL="0" indent="0">
              <a:buNone/>
            </a:pPr>
            <a:r>
              <a:rPr lang="en-US" sz="1400" dirty="0"/>
              <a:t>Else {</a:t>
            </a:r>
          </a:p>
          <a:p>
            <a:pPr marL="0" indent="0">
              <a:buNone/>
            </a:pPr>
            <a:r>
              <a:rPr lang="en-US" sz="1400" dirty="0"/>
              <a:t>if ( no flight exist from city on top of stack to unvisited cities) </a:t>
            </a:r>
          </a:p>
          <a:p>
            <a:pPr marL="0" indent="0">
              <a:buNone/>
            </a:pPr>
            <a:r>
              <a:rPr lang="en-US" sz="1400" dirty="0"/>
              <a:t>     temp = </a:t>
            </a:r>
            <a:r>
              <a:rPr lang="en-US" sz="1400" dirty="0" err="1"/>
              <a:t>aStack.pop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  else {</a:t>
            </a:r>
          </a:p>
          <a:p>
            <a:pPr marL="0" indent="0">
              <a:buNone/>
            </a:pPr>
            <a:r>
              <a:rPr lang="en-US" sz="1400" dirty="0"/>
              <a:t>     select an unvisited </a:t>
            </a:r>
            <a:r>
              <a:rPr lang="en-US" sz="1400" dirty="0" err="1"/>
              <a:t>dest</a:t>
            </a:r>
            <a:r>
              <a:rPr lang="en-US" sz="1400" dirty="0"/>
              <a:t>. city c for a flight from the city on the top of the stack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aStack.push</a:t>
            </a:r>
            <a:r>
              <a:rPr lang="en-US" sz="1400" dirty="0"/>
              <a:t>(c)</a:t>
            </a:r>
          </a:p>
          <a:p>
            <a:pPr marL="0" indent="0">
              <a:buNone/>
            </a:pPr>
            <a:r>
              <a:rPr lang="en-US" sz="1400" dirty="0"/>
              <a:t>      mark c as visited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r>
              <a:rPr lang="en-US" sz="1400" dirty="0"/>
              <a:t>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514350" lvl="1" indent="0">
              <a:buNone/>
            </a:pPr>
            <a:endParaRPr lang="en-US" sz="2200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B614A-B8B1-4952-9EF0-12EB1B764D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2011 Pearson Addison-Wesley.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026A5-7200-431E-83CB-1D120AEC3F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7A-</a:t>
            </a:r>
            <a:fld id="{AC0378AB-D0F2-45EA-8970-0B6628712464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C0A7EA-E785-4A5C-BBD0-7AD97A7BB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29601" y="1371600"/>
            <a:ext cx="2376487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3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EB89361-D8A0-40BA-A34C-470E224EF6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© 2011 Pearson Addison-Wesley. All rights reserved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DE07F93-880F-4DDA-BA43-A0365D5E58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7A-</a:t>
            </a:r>
            <a:fld id="{BC91BD35-B4A1-45B1-B506-C580F81BDF7C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A94A9A1B-38DF-4973-9EF7-14E685AABF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Developing an ADT During the Design of a Solution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363E4E8A-1293-47EE-BBCA-6864CB65857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stack</a:t>
            </a:r>
          </a:p>
          <a:p>
            <a:pPr lvl="1" eaLnBrk="1" hangingPunct="1"/>
            <a:r>
              <a:rPr lang="en-US" altLang="en-US"/>
              <a:t>Last-in, first-out (LIFO) property</a:t>
            </a:r>
          </a:p>
          <a:p>
            <a:pPr lvl="2" eaLnBrk="1" hangingPunct="1"/>
            <a:r>
              <a:rPr lang="en-US" altLang="en-US"/>
              <a:t>The last item placed on the stack will be the first item removed</a:t>
            </a:r>
          </a:p>
          <a:p>
            <a:pPr lvl="1" eaLnBrk="1" hangingPunct="1"/>
            <a:r>
              <a:rPr lang="en-US" altLang="en-US"/>
              <a:t>Analogy</a:t>
            </a:r>
          </a:p>
          <a:p>
            <a:pPr lvl="2" eaLnBrk="1" hangingPunct="1"/>
            <a:r>
              <a:rPr lang="en-US" altLang="en-US"/>
              <a:t>A stack of dishes in a cafeteria</a:t>
            </a:r>
          </a:p>
          <a:p>
            <a:pPr lvl="2" eaLnBrk="1" hangingPunct="1"/>
            <a:endParaRPr lang="en-US" altLang="en-US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E292EB96-B555-4058-93D4-8DBB8696038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51689" y="1828800"/>
            <a:ext cx="2460625" cy="3048000"/>
          </a:xfr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>
            <a:extLst>
              <a:ext uri="{FF2B5EF4-FFF2-40B4-BE49-F238E27FC236}">
                <a16:creationId xmlns:a16="http://schemas.microsoft.com/office/drawing/2014/main" id="{1BEA1D2C-30CE-4D67-AE95-AD2C17C4278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© 2011 Pearson Addison-Wesley. All rights reserved</a:t>
            </a:r>
          </a:p>
        </p:txBody>
      </p:sp>
      <p:sp>
        <p:nvSpPr>
          <p:cNvPr id="77827" name="Slide Number Placeholder 4">
            <a:extLst>
              <a:ext uri="{FF2B5EF4-FFF2-40B4-BE49-F238E27FC236}">
                <a16:creationId xmlns:a16="http://schemas.microsoft.com/office/drawing/2014/main" id="{0E227839-5864-4061-8FF2-3626DD7DDB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7 B-</a:t>
            </a:r>
            <a:fld id="{0B2891CA-FED1-4CAA-BE18-A5E6B0D2DBB3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E0DB2E7E-CE9A-49D4-84C9-245B50DD0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Recursive Solution</a:t>
            </a:r>
          </a:p>
        </p:txBody>
      </p:sp>
      <p:sp>
        <p:nvSpPr>
          <p:cNvPr id="77829" name="Rectangle 3">
            <a:extLst>
              <a:ext uri="{FF2B5EF4-FFF2-40B4-BE49-F238E27FC236}">
                <a16:creationId xmlns:a16="http://schemas.microsoft.com/office/drawing/2014/main" id="{265AE3A4-51F5-4CB8-BC41-9D3B28270A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Possible outcomes of the recursive search strategy</a:t>
            </a:r>
          </a:p>
          <a:p>
            <a:pPr lvl="1" eaLnBrk="1" hangingPunct="1"/>
            <a:r>
              <a:rPr lang="en-US" altLang="en-US"/>
              <a:t>You eventually reach the destination city and can conclude that it is possible to fly from the origin to the destination</a:t>
            </a:r>
          </a:p>
          <a:p>
            <a:pPr lvl="1" eaLnBrk="1" hangingPunct="1"/>
            <a:r>
              <a:rPr lang="en-US" altLang="en-US"/>
              <a:t>You reach a city C from which there are no departing flights</a:t>
            </a:r>
          </a:p>
          <a:p>
            <a:pPr lvl="1" eaLnBrk="1" hangingPunct="1"/>
            <a:r>
              <a:rPr lang="en-US" altLang="en-US"/>
              <a:t>You go around in circles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3">
            <a:extLst>
              <a:ext uri="{FF2B5EF4-FFF2-40B4-BE49-F238E27FC236}">
                <a16:creationId xmlns:a16="http://schemas.microsoft.com/office/drawing/2014/main" id="{9F2C3857-1E99-4B77-907B-A76CDFA9CED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© 2011 Pearson Addison-Wesley. All rights reserved</a:t>
            </a:r>
          </a:p>
        </p:txBody>
      </p:sp>
      <p:sp>
        <p:nvSpPr>
          <p:cNvPr id="79875" name="Slide Number Placeholder 4">
            <a:extLst>
              <a:ext uri="{FF2B5EF4-FFF2-40B4-BE49-F238E27FC236}">
                <a16:creationId xmlns:a16="http://schemas.microsoft.com/office/drawing/2014/main" id="{23C2C5CD-FC35-4722-A510-8CAD3659E49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7 B-</a:t>
            </a:r>
            <a:fld id="{F85E30E4-C882-4F10-9503-2B97880E97DB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13EB8FD7-C587-48CF-B60E-1A9CECB87B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Recursive Solution</a:t>
            </a:r>
          </a:p>
        </p:txBody>
      </p:sp>
      <p:sp>
        <p:nvSpPr>
          <p:cNvPr id="79877" name="Rectangle 3">
            <a:extLst>
              <a:ext uri="{FF2B5EF4-FFF2-40B4-BE49-F238E27FC236}">
                <a16:creationId xmlns:a16="http://schemas.microsoft.com/office/drawing/2014/main" id="{1076BF8B-3130-4D5D-AB86-7A7B38E923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828800"/>
            <a:ext cx="8305800" cy="4038600"/>
          </a:xfrm>
        </p:spPr>
        <p:txBody>
          <a:bodyPr/>
          <a:lstStyle/>
          <a:p>
            <a:pPr eaLnBrk="1" hangingPunct="1"/>
            <a:r>
              <a:rPr lang="en-US" altLang="en-US"/>
              <a:t>A refined recursive search strategy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searchR(originCity, destinationCity)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Mark originCity as visited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if (originCity is destinationCity) {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Terminate -- the destination is reached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}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else {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for (each unvisited city C adjacent to originCity) {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  searchR(C, destinationCity)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}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>
            <a:extLst>
              <a:ext uri="{FF2B5EF4-FFF2-40B4-BE49-F238E27FC236}">
                <a16:creationId xmlns:a16="http://schemas.microsoft.com/office/drawing/2014/main" id="{56E8E372-DED5-4D3C-BC38-76BC50A9FA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© 2011 Pearson Addison-Wesley. All rights reserved</a:t>
            </a:r>
          </a:p>
        </p:txBody>
      </p:sp>
      <p:sp>
        <p:nvSpPr>
          <p:cNvPr id="81923" name="Slide Number Placeholder 4">
            <a:extLst>
              <a:ext uri="{FF2B5EF4-FFF2-40B4-BE49-F238E27FC236}">
                <a16:creationId xmlns:a16="http://schemas.microsoft.com/office/drawing/2014/main" id="{9BA241E5-4F00-40BD-8905-062ECEE143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7 B-</a:t>
            </a:r>
            <a:fld id="{8CE28533-F7D9-409E-A1F5-9C22816755E8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37F428CA-4B6D-4D64-9E96-0391C3AA2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Relationship Between Stacks and Recursion</a:t>
            </a:r>
          </a:p>
        </p:txBody>
      </p:sp>
      <p:sp>
        <p:nvSpPr>
          <p:cNvPr id="81925" name="Rectangle 3">
            <a:extLst>
              <a:ext uri="{FF2B5EF4-FFF2-40B4-BE49-F238E27FC236}">
                <a16:creationId xmlns:a16="http://schemas.microsoft.com/office/drawing/2014/main" id="{17A46A13-4A2E-4ECC-8617-1DE888A958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ADT stack has a hidden presence in the concept of recursion</a:t>
            </a:r>
          </a:p>
          <a:p>
            <a:pPr eaLnBrk="1" hangingPunct="1"/>
            <a:r>
              <a:rPr lang="en-US" altLang="en-US"/>
              <a:t>Typically, stacks are used by compilers to implement recursive methods</a:t>
            </a:r>
          </a:p>
          <a:p>
            <a:pPr lvl="1" eaLnBrk="1" hangingPunct="1"/>
            <a:r>
              <a:rPr lang="en-US" altLang="en-US"/>
              <a:t>During execution, each recursive call generates an activation record that is pushed onto a stack</a:t>
            </a:r>
          </a:p>
          <a:p>
            <a:pPr eaLnBrk="1" hangingPunct="1"/>
            <a:r>
              <a:rPr lang="en-US" altLang="en-US"/>
              <a:t>Stacks can be used to implement a nonrecursive version of a recursive algorithm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>
            <a:extLst>
              <a:ext uri="{FF2B5EF4-FFF2-40B4-BE49-F238E27FC236}">
                <a16:creationId xmlns:a16="http://schemas.microsoft.com/office/drawing/2014/main" id="{AD538CD0-AECE-4357-97F2-E3EEB21744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© 2011 Pearson Addison-Wesley. All rights reserved</a:t>
            </a:r>
          </a:p>
        </p:txBody>
      </p:sp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CB43AD32-9FC6-45CF-BB66-B3F71CF59A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7A-</a:t>
            </a:r>
            <a:fld id="{E4E2DDDF-A6C9-409B-B3AC-6C83EEC96FEF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55F322BE-A957-4378-85D2-49B4006AA7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6663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Stack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100C9847-EABC-4648-BE17-A40AEC1979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ADT stack operations</a:t>
            </a:r>
          </a:p>
          <a:p>
            <a:pPr lvl="1" eaLnBrk="1" hangingPunct="1"/>
            <a:r>
              <a:rPr lang="en-US" altLang="en-US"/>
              <a:t>Create an empty stack</a:t>
            </a:r>
          </a:p>
          <a:p>
            <a:pPr lvl="1" eaLnBrk="1" hangingPunct="1"/>
            <a:r>
              <a:rPr lang="en-US" altLang="en-US"/>
              <a:t>Determine whether a stack is empty</a:t>
            </a:r>
          </a:p>
          <a:p>
            <a:pPr lvl="1" eaLnBrk="1" hangingPunct="1"/>
            <a:r>
              <a:rPr lang="en-US" altLang="en-US"/>
              <a:t>Add a new item to the stack</a:t>
            </a:r>
          </a:p>
          <a:p>
            <a:pPr lvl="1" eaLnBrk="1" hangingPunct="1"/>
            <a:r>
              <a:rPr lang="en-US" altLang="en-US"/>
              <a:t>Remove from the stack the item that was added most recently</a:t>
            </a:r>
          </a:p>
          <a:p>
            <a:pPr lvl="1" eaLnBrk="1" hangingPunct="1"/>
            <a:r>
              <a:rPr lang="en-US" altLang="en-US"/>
              <a:t>Remove all the items from the stack</a:t>
            </a:r>
          </a:p>
          <a:p>
            <a:pPr lvl="1" eaLnBrk="1" hangingPunct="1"/>
            <a:r>
              <a:rPr lang="en-US" altLang="en-US"/>
              <a:t>Retrieve from the stack the item that was added most recently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94503-2715-489F-A45B-FA7313F2D4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© 2011 Pearson Addison-Wesley.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8B710-AFCD-4D80-913B-26521AE096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7A-</a:t>
            </a:r>
            <a:fld id="{1DF1866B-D0D4-4297-9DE7-2F794F00831C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0E41934A-4296-4FCA-A106-D50A76F6A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5334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The Abstract Data Type:</a:t>
            </a:r>
            <a:br>
              <a:rPr lang="en-US" altLang="en-US"/>
            </a:br>
            <a:r>
              <a:rPr lang="en-US" altLang="en-US"/>
              <a:t>Developing an ADT During the Design of a Solution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E303DB3D-3E87-44E0-A538-FC9C7B6321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2286000"/>
            <a:ext cx="7772400" cy="4038600"/>
          </a:xfrm>
        </p:spPr>
        <p:txBody>
          <a:bodyPr/>
          <a:lstStyle/>
          <a:p>
            <a:pPr eaLnBrk="1" hangingPunct="1"/>
            <a:r>
              <a:rPr lang="en-US" altLang="en-US" dirty="0"/>
              <a:t>Specifications of an abstract data type for a particular problem</a:t>
            </a:r>
          </a:p>
          <a:p>
            <a:pPr lvl="1" eaLnBrk="1" hangingPunct="1"/>
            <a:r>
              <a:rPr lang="en-US" altLang="en-US" dirty="0"/>
              <a:t>Can emerge during the design of the problem’s solution</a:t>
            </a:r>
          </a:p>
          <a:p>
            <a:pPr lvl="1" eaLnBrk="1" hangingPunct="1"/>
            <a:r>
              <a:rPr lang="en-US" altLang="en-US" dirty="0"/>
              <a:t>Examples</a:t>
            </a:r>
          </a:p>
          <a:p>
            <a:pPr lvl="2" eaLnBrk="1" hangingPunct="1"/>
            <a:r>
              <a:rPr lang="en-US" altLang="en-US" dirty="0" err="1">
                <a:latin typeface="Courier New" panose="02070309020205020404" pitchFamily="49" charset="0"/>
              </a:rPr>
              <a:t>SolveMaze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/>
              <a:t>algorithm</a:t>
            </a:r>
          </a:p>
          <a:p>
            <a:pPr lvl="2" eaLnBrk="1" hangingPunct="1"/>
            <a:r>
              <a:rPr lang="en-US" altLang="en-US" dirty="0" err="1">
                <a:latin typeface="Courier New" panose="02070309020205020404" pitchFamily="49" charset="0"/>
              </a:rPr>
              <a:t>displayBackward</a:t>
            </a:r>
            <a:r>
              <a:rPr lang="en-US" altLang="en-US" dirty="0"/>
              <a:t> algorithm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2D617991-C1A6-4AE2-9B76-025891F955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© 2011 Pearson Addison-Wesley. All rights reserved</a:t>
            </a:r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25269D8E-01A8-41B8-B11B-37A3FEBAD08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7A-</a:t>
            </a:r>
            <a:fld id="{034660C4-861F-48A5-AEED-72B434AFB582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0AAA028C-84D0-409B-B5EF-C27A40CA6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5334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Simple Applications of the ADT Stack: Checking for Balanced Braces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8B8DECB5-4BD3-4979-828C-5479068C20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2286000"/>
            <a:ext cx="7772400" cy="4038600"/>
          </a:xfrm>
        </p:spPr>
        <p:txBody>
          <a:bodyPr/>
          <a:lstStyle/>
          <a:p>
            <a:pPr eaLnBrk="1" hangingPunct="1"/>
            <a:r>
              <a:rPr lang="en-US" altLang="en-US"/>
              <a:t>A stack can be used to verify whether a program contains balanced braces</a:t>
            </a:r>
          </a:p>
          <a:p>
            <a:pPr lvl="1" eaLnBrk="1" hangingPunct="1"/>
            <a:r>
              <a:rPr lang="en-US" altLang="en-US"/>
              <a:t>An example of balanced braces</a:t>
            </a: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abc{defg{ijk}{l{mn}}op}qr</a:t>
            </a:r>
          </a:p>
          <a:p>
            <a:pPr lvl="1" eaLnBrk="1" hangingPunct="1"/>
            <a:r>
              <a:rPr lang="en-US" altLang="en-US"/>
              <a:t>An example of unbalanced braces</a:t>
            </a: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abc{def}}{ghij{kl}m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>
            <a:extLst>
              <a:ext uri="{FF2B5EF4-FFF2-40B4-BE49-F238E27FC236}">
                <a16:creationId xmlns:a16="http://schemas.microsoft.com/office/drawing/2014/main" id="{420A3276-F658-4C05-B9F8-B0354A894F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© 2011 Pearson Addison-Wesley. All rights reserved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9B39FCF3-3820-4466-9F70-7193C5C51B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7A-</a:t>
            </a:r>
            <a:fld id="{C6FE090F-B78F-4D48-8BA1-EE0F2A28EA6C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90321FB5-0AB0-4487-9CF8-02DAAD9628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Implementations of the ADT Stack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ED8F3744-2E3F-490D-80F3-27CAE730A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ADT stack can be implemented using </a:t>
            </a:r>
          </a:p>
          <a:p>
            <a:pPr lvl="1" eaLnBrk="1" hangingPunct="1"/>
            <a:r>
              <a:rPr lang="en-US" altLang="en-US" sz="2200" dirty="0"/>
              <a:t>An array</a:t>
            </a:r>
          </a:p>
          <a:p>
            <a:pPr lvl="1" eaLnBrk="1" hangingPunct="1"/>
            <a:r>
              <a:rPr lang="en-US" altLang="en-US" sz="2200" dirty="0"/>
              <a:t>A linked list</a:t>
            </a:r>
          </a:p>
          <a:p>
            <a:pPr marL="457200" lvl="1" indent="0">
              <a:buNone/>
            </a:pPr>
            <a:endParaRPr lang="en-US" altLang="en-US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>
            <a:extLst>
              <a:ext uri="{FF2B5EF4-FFF2-40B4-BE49-F238E27FC236}">
                <a16:creationId xmlns:a16="http://schemas.microsoft.com/office/drawing/2014/main" id="{145BD93F-E7B8-4DF8-80EE-1FE9A76E420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© 2011 Pearson Addison-Wesley. All rights reserved</a:t>
            </a:r>
          </a:p>
        </p:txBody>
      </p:sp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BF7E8C1B-39B2-493B-91B9-365A5B7C4EB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7A-</a:t>
            </a:r>
            <a:fld id="{3066194C-2664-4154-8429-959A602BE2A3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53EADE9D-A866-47B9-B721-0C78AB15D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Implementations of the ADT Stack</a:t>
            </a:r>
          </a:p>
        </p:txBody>
      </p:sp>
      <p:pic>
        <p:nvPicPr>
          <p:cNvPr id="28677" name="Picture 5">
            <a:extLst>
              <a:ext uri="{FF2B5EF4-FFF2-40B4-BE49-F238E27FC236}">
                <a16:creationId xmlns:a16="http://schemas.microsoft.com/office/drawing/2014/main" id="{71F59EC2-6ED3-49C0-902A-2DD8659A5B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53"/>
          <a:stretch/>
        </p:blipFill>
        <p:spPr>
          <a:xfrm>
            <a:off x="2568576" y="1828800"/>
            <a:ext cx="3832225" cy="4038600"/>
          </a:xfrm>
        </p:spPr>
      </p:pic>
      <p:sp>
        <p:nvSpPr>
          <p:cNvPr id="25606" name="Text Box 6">
            <a:extLst>
              <a:ext uri="{FF2B5EF4-FFF2-40B4-BE49-F238E27FC236}">
                <a16:creationId xmlns:a16="http://schemas.microsoft.com/office/drawing/2014/main" id="{44EC8528-5EE8-4ED1-9834-F14212198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752600"/>
            <a:ext cx="36576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800" dirty="0"/>
              <a:t>The ADT stack can be implemented using </a:t>
            </a:r>
          </a:p>
          <a:p>
            <a:pPr lvl="1" eaLnBrk="1" hangingPunct="1"/>
            <a:r>
              <a:rPr lang="en-US" altLang="en-US" sz="2200" dirty="0"/>
              <a:t>a) An array</a:t>
            </a:r>
          </a:p>
          <a:p>
            <a:pPr lvl="1" eaLnBrk="1" hangingPunct="1"/>
            <a:r>
              <a:rPr lang="en-US" altLang="en-US" sz="2200" dirty="0"/>
              <a:t>b) A linked list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>
            <a:extLst>
              <a:ext uri="{FF2B5EF4-FFF2-40B4-BE49-F238E27FC236}">
                <a16:creationId xmlns:a16="http://schemas.microsoft.com/office/drawing/2014/main" id="{2CDB39CA-B15C-4568-9BA4-024F8DB493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1B9411-26F6-4D35-A45A-BCDF980D610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CCA05F5A-2CD2-426F-9118-C41C78EDA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8839200" cy="5334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600" dirty="0"/>
              <a:t>Implementing Stacks (</a:t>
            </a:r>
            <a:r>
              <a:rPr lang="en-US" altLang="en-US" sz="3600" dirty="0" err="1"/>
              <a:t>ArrayList</a:t>
            </a:r>
            <a:r>
              <a:rPr lang="en-US" altLang="en-US" sz="3600" dirty="0"/>
              <a:t> or LinkedList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46C5DD72-4EB0-4576-AD91-CDDB421A8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488" y="2084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9941" name="Rectangle 4">
            <a:extLst>
              <a:ext uri="{FF2B5EF4-FFF2-40B4-BE49-F238E27FC236}">
                <a16:creationId xmlns:a16="http://schemas.microsoft.com/office/drawing/2014/main" id="{4EAB71AA-2B3C-4E6A-8D3E-3C89D7634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4304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9942" name="Rectangle 5">
            <a:extLst>
              <a:ext uri="{FF2B5EF4-FFF2-40B4-BE49-F238E27FC236}">
                <a16:creationId xmlns:a16="http://schemas.microsoft.com/office/drawing/2014/main" id="{4CDA8327-C1EC-4E81-B5D4-D0D21D04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338" y="30956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9943" name="Rectangle 6">
            <a:extLst>
              <a:ext uri="{FF2B5EF4-FFF2-40B4-BE49-F238E27FC236}">
                <a16:creationId xmlns:a16="http://schemas.microsoft.com/office/drawing/2014/main" id="{A15C449F-2292-4E65-A97C-11B3C5FA5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150" y="16430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9944" name="Rectangle 7">
            <a:extLst>
              <a:ext uri="{FF2B5EF4-FFF2-40B4-BE49-F238E27FC236}">
                <a16:creationId xmlns:a16="http://schemas.microsoft.com/office/drawing/2014/main" id="{86B3BC06-6E89-4ABA-806D-BCF7B8F22B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990600"/>
            <a:ext cx="8686800" cy="533400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Using an array list to implement Stack</a:t>
            </a:r>
          </a:p>
          <a:p>
            <a:pPr marL="0" indent="0"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Since the insertion and deletion operations on a stack are made only at the end of the stack, using an array list to implement a stack is more efficient than a linked list. </a:t>
            </a:r>
          </a:p>
        </p:txBody>
      </p:sp>
      <p:sp>
        <p:nvSpPr>
          <p:cNvPr id="39945" name="Rectangle 8">
            <a:extLst>
              <a:ext uri="{FF2B5EF4-FFF2-40B4-BE49-F238E27FC236}">
                <a16:creationId xmlns:a16="http://schemas.microsoft.com/office/drawing/2014/main" id="{C94782A6-2E5E-4375-B053-336372DC2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9946" name="Rectangle 9">
            <a:extLst>
              <a:ext uri="{FF2B5EF4-FFF2-40B4-BE49-F238E27FC236}">
                <a16:creationId xmlns:a16="http://schemas.microsoft.com/office/drawing/2014/main" id="{DB1C6A3F-31B7-4E4A-BB96-4CF132087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63" y="25669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9947" name="Rectangle 10">
            <a:extLst>
              <a:ext uri="{FF2B5EF4-FFF2-40B4-BE49-F238E27FC236}">
                <a16:creationId xmlns:a16="http://schemas.microsoft.com/office/drawing/2014/main" id="{AA682045-BF06-45D9-B7DE-B2A45FDBE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25" y="21717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9948" name="Rectangle 11">
            <a:extLst>
              <a:ext uri="{FF2B5EF4-FFF2-40B4-BE49-F238E27FC236}">
                <a16:creationId xmlns:a16="http://schemas.microsoft.com/office/drawing/2014/main" id="{2AD63634-DF73-47E4-87F2-521FEB986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0" y="22574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9949" name="Rectangle 12">
            <a:extLst>
              <a:ext uri="{FF2B5EF4-FFF2-40B4-BE49-F238E27FC236}">
                <a16:creationId xmlns:a16="http://schemas.microsoft.com/office/drawing/2014/main" id="{E8A02666-84F5-4557-AC64-C57664A06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275" y="21145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9950" name="Rectangle 13">
            <a:extLst>
              <a:ext uri="{FF2B5EF4-FFF2-40B4-BE49-F238E27FC236}">
                <a16:creationId xmlns:a16="http://schemas.microsoft.com/office/drawing/2014/main" id="{D5F9759F-A2C8-48F5-A93B-C0A365BE1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275" y="24003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>
            <a:extLst>
              <a:ext uri="{FF2B5EF4-FFF2-40B4-BE49-F238E27FC236}">
                <a16:creationId xmlns:a16="http://schemas.microsoft.com/office/drawing/2014/main" id="{DEC579C7-DD34-4B12-9570-B3A8BBDEE0D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91B196-97D7-48C4-94FD-EB23A82627B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43299E99-BE00-4BB3-B570-39AD0C8F5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8839200" cy="533400"/>
          </a:xfrm>
        </p:spPr>
        <p:txBody>
          <a:bodyPr>
            <a:normAutofit fontScale="90000"/>
          </a:bodyPr>
          <a:lstStyle/>
          <a:p>
            <a:r>
              <a:rPr lang="en-US" altLang="en-US" sz="3600"/>
              <a:t>Design of the Stack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F0A56239-7181-4B83-B564-2C748BC09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488" y="20843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61" name="Rectangle 4">
            <a:extLst>
              <a:ext uri="{FF2B5EF4-FFF2-40B4-BE49-F238E27FC236}">
                <a16:creationId xmlns:a16="http://schemas.microsoft.com/office/drawing/2014/main" id="{ED702ACE-2236-465E-B859-7F0AF8E6D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4304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62" name="Rectangle 5">
            <a:extLst>
              <a:ext uri="{FF2B5EF4-FFF2-40B4-BE49-F238E27FC236}">
                <a16:creationId xmlns:a16="http://schemas.microsoft.com/office/drawing/2014/main" id="{B217DBFF-CE2C-4A20-B686-BEC641DF2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338" y="30956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63" name="Rectangle 6">
            <a:extLst>
              <a:ext uri="{FF2B5EF4-FFF2-40B4-BE49-F238E27FC236}">
                <a16:creationId xmlns:a16="http://schemas.microsoft.com/office/drawing/2014/main" id="{4EB41E00-00ED-4DC2-BDCD-35F653AF3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150" y="164306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64" name="Rectangle 7">
            <a:extLst>
              <a:ext uri="{FF2B5EF4-FFF2-40B4-BE49-F238E27FC236}">
                <a16:creationId xmlns:a16="http://schemas.microsoft.com/office/drawing/2014/main" id="{25C5D0DE-7232-4D34-9B3D-2830C8A8F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914400"/>
            <a:ext cx="8458200" cy="144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>
                <a:cs typeface="Courier New" panose="02070309020205020404" pitchFamily="49" charset="0"/>
              </a:rPr>
              <a:t>There are two ways to design the Stack class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cs typeface="Courier New" panose="02070309020205020404" pitchFamily="49" charset="0"/>
              </a:rPr>
              <a:t>Using inheritance: You can define the stack class by extending the array list class, or the stack class by extending the linked list class.</a:t>
            </a:r>
          </a:p>
        </p:txBody>
      </p:sp>
      <p:sp>
        <p:nvSpPr>
          <p:cNvPr id="45065" name="Rectangle 8">
            <a:extLst>
              <a:ext uri="{FF2B5EF4-FFF2-40B4-BE49-F238E27FC236}">
                <a16:creationId xmlns:a16="http://schemas.microsoft.com/office/drawing/2014/main" id="{8B18AB26-82E5-429F-BE59-CE005CF0E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311943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66" name="Rectangle 10">
            <a:extLst>
              <a:ext uri="{FF2B5EF4-FFF2-40B4-BE49-F238E27FC236}">
                <a16:creationId xmlns:a16="http://schemas.microsoft.com/office/drawing/2014/main" id="{8C3D236F-6FD4-4298-83B3-807955B8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25" y="21717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67" name="Rectangle 11">
            <a:extLst>
              <a:ext uri="{FF2B5EF4-FFF2-40B4-BE49-F238E27FC236}">
                <a16:creationId xmlns:a16="http://schemas.microsoft.com/office/drawing/2014/main" id="{60BF7CFD-0F13-4EEB-B259-F88EABF88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0" y="22574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68" name="Rectangle 12">
            <a:extLst>
              <a:ext uri="{FF2B5EF4-FFF2-40B4-BE49-F238E27FC236}">
                <a16:creationId xmlns:a16="http://schemas.microsoft.com/office/drawing/2014/main" id="{12601D1B-F3FF-449E-89EF-3817760ED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275" y="211455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69" name="Rectangle 15">
            <a:extLst>
              <a:ext uri="{FF2B5EF4-FFF2-40B4-BE49-F238E27FC236}">
                <a16:creationId xmlns:a16="http://schemas.microsoft.com/office/drawing/2014/main" id="{A5393468-DBF9-438B-A8F9-CF555417B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70" name="Rectangle 17">
            <a:extLst>
              <a:ext uri="{FF2B5EF4-FFF2-40B4-BE49-F238E27FC236}">
                <a16:creationId xmlns:a16="http://schemas.microsoft.com/office/drawing/2014/main" id="{FD7FAB3C-AEBD-4EBE-BA5A-4B065737B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775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71" name="Rectangle 18">
            <a:extLst>
              <a:ext uri="{FF2B5EF4-FFF2-40B4-BE49-F238E27FC236}">
                <a16:creationId xmlns:a16="http://schemas.microsoft.com/office/drawing/2014/main" id="{147D7494-3179-4EEF-BDD9-FB6836837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886200"/>
            <a:ext cx="8686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altLang="en-US" sz="2400">
                <a:latin typeface="Times New Roman" panose="02020603050405020304" pitchFamily="18" charset="0"/>
                <a:cs typeface="Courier New" panose="02070309020205020404" pitchFamily="49" charset="0"/>
              </a:rPr>
              <a:t>Using composition: You can define an array list as a data field in the stack class, and a linked list as a data field in the queue class.</a:t>
            </a:r>
          </a:p>
        </p:txBody>
      </p:sp>
      <p:sp>
        <p:nvSpPr>
          <p:cNvPr id="45072" name="Rectangle 20">
            <a:extLst>
              <a:ext uri="{FF2B5EF4-FFF2-40B4-BE49-F238E27FC236}">
                <a16:creationId xmlns:a16="http://schemas.microsoft.com/office/drawing/2014/main" id="{7F2A7D26-DC0F-4BA2-ACA9-AD03B9838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84098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73" name="Rectangle 21">
            <a:extLst>
              <a:ext uri="{FF2B5EF4-FFF2-40B4-BE49-F238E27FC236}">
                <a16:creationId xmlns:a16="http://schemas.microsoft.com/office/drawing/2014/main" id="{48BB6FE9-8B58-45F2-82EC-9F801DF07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513139"/>
            <a:ext cx="2470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 i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altLang="en-US" sz="2400"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45074" name="Rectangle 23">
            <a:extLst>
              <a:ext uri="{FF2B5EF4-FFF2-40B4-BE49-F238E27FC236}">
                <a16:creationId xmlns:a16="http://schemas.microsoft.com/office/drawing/2014/main" id="{9BDE3BEA-55D9-481D-8F12-C526FCA0C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743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75" name="Rectangle 25">
            <a:extLst>
              <a:ext uri="{FF2B5EF4-FFF2-40B4-BE49-F238E27FC236}">
                <a16:creationId xmlns:a16="http://schemas.microsoft.com/office/drawing/2014/main" id="{758587C6-BA55-4A16-B5B8-931605BA4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743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76" name="TextBox 24">
            <a:extLst>
              <a:ext uri="{FF2B5EF4-FFF2-40B4-BE49-F238E27FC236}">
                <a16:creationId xmlns:a16="http://schemas.microsoft.com/office/drawing/2014/main" id="{53AF019A-CC56-46EE-B81D-F7B7EDA64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7288" y="1019176"/>
            <a:ext cx="7239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5077" name="TextBox 4">
            <a:extLst>
              <a:ext uri="{FF2B5EF4-FFF2-40B4-BE49-F238E27FC236}">
                <a16:creationId xmlns:a16="http://schemas.microsoft.com/office/drawing/2014/main" id="{0A160C7D-82A2-46BC-934B-6E78CA161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651" y="3479801"/>
            <a:ext cx="27797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(a) Using inheritance</a:t>
            </a:r>
          </a:p>
        </p:txBody>
      </p:sp>
      <p:pic>
        <p:nvPicPr>
          <p:cNvPr id="45078" name="Picture 5">
            <a:extLst>
              <a:ext uri="{FF2B5EF4-FFF2-40B4-BE49-F238E27FC236}">
                <a16:creationId xmlns:a16="http://schemas.microsoft.com/office/drawing/2014/main" id="{E3BA76BB-139F-4AD1-A3F2-F72CDA561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9" y="2765426"/>
            <a:ext cx="7858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79" name="Picture 6">
            <a:extLst>
              <a:ext uri="{FF2B5EF4-FFF2-40B4-BE49-F238E27FC236}">
                <a16:creationId xmlns:a16="http://schemas.microsoft.com/office/drawing/2014/main" id="{D975FE24-D606-4BED-9DB2-CD5ADF94D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1" y="4926014"/>
            <a:ext cx="80057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0" name="TextBox 32">
            <a:extLst>
              <a:ext uri="{FF2B5EF4-FFF2-40B4-BE49-F238E27FC236}">
                <a16:creationId xmlns:a16="http://schemas.microsoft.com/office/drawing/2014/main" id="{D635CE92-6F0B-4999-8003-E121E8A9D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691188"/>
            <a:ext cx="2952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/>
              <a:t>(b) Using composition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1282</Words>
  <Application>Microsoft Office PowerPoint</Application>
  <PresentationFormat>Widescreen</PresentationFormat>
  <Paragraphs>215</Paragraphs>
  <Slides>22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Times</vt:lpstr>
      <vt:lpstr>Times New Roman</vt:lpstr>
      <vt:lpstr>Office Theme</vt:lpstr>
      <vt:lpstr>Picture</vt:lpstr>
      <vt:lpstr> </vt:lpstr>
      <vt:lpstr>Developing an ADT During the Design of a Solution</vt:lpstr>
      <vt:lpstr>Stack</vt:lpstr>
      <vt:lpstr>The Abstract Data Type: Developing an ADT During the Design of a Solution</vt:lpstr>
      <vt:lpstr>Simple Applications of the ADT Stack: Checking for Balanced Braces</vt:lpstr>
      <vt:lpstr>Implementations of the ADT Stack</vt:lpstr>
      <vt:lpstr>Implementations of the ADT Stack</vt:lpstr>
      <vt:lpstr>Implementing Stacks (ArrayList or LinkedList</vt:lpstr>
      <vt:lpstr>Design of the Stack</vt:lpstr>
      <vt:lpstr>MyStack and MyQueue</vt:lpstr>
      <vt:lpstr>The Java Collections Framework Class Stack</vt:lpstr>
      <vt:lpstr>Application:  Algebraic Expressions</vt:lpstr>
      <vt:lpstr>Converting Infix Expressions to Equivalent Postfix Expressions</vt:lpstr>
      <vt:lpstr>Evaluating Postfix Expressions</vt:lpstr>
      <vt:lpstr>Application: A Search Problem</vt:lpstr>
      <vt:lpstr>Representing the Flight Data</vt:lpstr>
      <vt:lpstr>A Nonrecursive Solution that Uses a Stack</vt:lpstr>
      <vt:lpstr>Representing the Flight Data</vt:lpstr>
      <vt:lpstr>A Non-Recursive Solution</vt:lpstr>
      <vt:lpstr>A Recursive Solution</vt:lpstr>
      <vt:lpstr>A Recursive Solution</vt:lpstr>
      <vt:lpstr>The Relationship Between Stacks and Recursion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Chapter 7</dc:title>
  <dc:creator>Zartoshty, Bahram</dc:creator>
  <cp:lastModifiedBy>Zartoshty, Bahram</cp:lastModifiedBy>
  <cp:revision>7</cp:revision>
  <dcterms:created xsi:type="dcterms:W3CDTF">2021-10-05T16:43:08Z</dcterms:created>
  <dcterms:modified xsi:type="dcterms:W3CDTF">2024-10-07T19:25:24Z</dcterms:modified>
</cp:coreProperties>
</file>