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38" r:id="rId2"/>
    <p:sldId id="435" r:id="rId3"/>
    <p:sldId id="477" r:id="rId4"/>
    <p:sldId id="478" r:id="rId5"/>
    <p:sldId id="497" r:id="rId6"/>
    <p:sldId id="352" r:id="rId7"/>
    <p:sldId id="603" r:id="rId8"/>
    <p:sldId id="510" r:id="rId9"/>
    <p:sldId id="355" r:id="rId10"/>
    <p:sldId id="282" r:id="rId11"/>
    <p:sldId id="353" r:id="rId12"/>
    <p:sldId id="512" r:id="rId13"/>
    <p:sldId id="513" r:id="rId14"/>
    <p:sldId id="518" r:id="rId15"/>
    <p:sldId id="525" r:id="rId16"/>
    <p:sldId id="526" r:id="rId17"/>
    <p:sldId id="527" r:id="rId18"/>
    <p:sldId id="547" r:id="rId19"/>
    <p:sldId id="531" r:id="rId20"/>
    <p:sldId id="532" r:id="rId21"/>
    <p:sldId id="536" r:id="rId22"/>
    <p:sldId id="542" r:id="rId23"/>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3" autoAdjust="0"/>
    <p:restoredTop sz="94660"/>
  </p:normalViewPr>
  <p:slideViewPr>
    <p:cSldViewPr snapToGrid="0">
      <p:cViewPr varScale="1">
        <p:scale>
          <a:sx n="161" d="100"/>
          <a:sy n="161" d="100"/>
        </p:scale>
        <p:origin x="243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79"/>
          </a:xfrm>
          <a:prstGeom prst="rect">
            <a:avLst/>
          </a:prstGeom>
        </p:spPr>
        <p:txBody>
          <a:bodyPr vert="horz" lIns="93932" tIns="46966" rIns="93932" bIns="46966" rtlCol="0"/>
          <a:lstStyle>
            <a:lvl1pPr algn="l">
              <a:defRPr sz="1200"/>
            </a:lvl1pPr>
          </a:lstStyle>
          <a:p>
            <a:endParaRPr lang="en-US"/>
          </a:p>
        </p:txBody>
      </p:sp>
      <p:sp>
        <p:nvSpPr>
          <p:cNvPr id="3" name="Date Placeholder 2"/>
          <p:cNvSpPr>
            <a:spLocks noGrp="1"/>
          </p:cNvSpPr>
          <p:nvPr>
            <p:ph type="dt" idx="1"/>
          </p:nvPr>
        </p:nvSpPr>
        <p:spPr>
          <a:xfrm>
            <a:off x="4008705" y="0"/>
            <a:ext cx="3066733" cy="469779"/>
          </a:xfrm>
          <a:prstGeom prst="rect">
            <a:avLst/>
          </a:prstGeom>
        </p:spPr>
        <p:txBody>
          <a:bodyPr vert="horz" lIns="93932" tIns="46966" rIns="93932" bIns="46966" rtlCol="0"/>
          <a:lstStyle>
            <a:lvl1pPr algn="r">
              <a:defRPr sz="1200"/>
            </a:lvl1pPr>
          </a:lstStyle>
          <a:p>
            <a:fld id="{993E40A1-DC65-4947-8DF0-D3C31AACBE85}" type="datetimeFigureOut">
              <a:rPr lang="en-US" smtClean="0"/>
              <a:t>4/2/2025</a:t>
            </a:fld>
            <a:endParaRPr lang="en-US"/>
          </a:p>
        </p:txBody>
      </p:sp>
      <p:sp>
        <p:nvSpPr>
          <p:cNvPr id="4" name="Slide Image Placeholder 3"/>
          <p:cNvSpPr>
            <a:spLocks noGrp="1" noRot="1" noChangeAspect="1"/>
          </p:cNvSpPr>
          <p:nvPr>
            <p:ph type="sldImg" idx="2"/>
          </p:nvPr>
        </p:nvSpPr>
        <p:spPr>
          <a:xfrm>
            <a:off x="730250" y="1169988"/>
            <a:ext cx="5616575" cy="3159125"/>
          </a:xfrm>
          <a:prstGeom prst="rect">
            <a:avLst/>
          </a:prstGeom>
          <a:noFill/>
          <a:ln w="12700">
            <a:solidFill>
              <a:prstClr val="black"/>
            </a:solidFill>
          </a:ln>
        </p:spPr>
        <p:txBody>
          <a:bodyPr vert="horz" lIns="93932" tIns="46966" rIns="93932" bIns="46966" rtlCol="0" anchor="ctr"/>
          <a:lstStyle/>
          <a:p>
            <a:endParaRPr lang="en-US"/>
          </a:p>
        </p:txBody>
      </p:sp>
      <p:sp>
        <p:nvSpPr>
          <p:cNvPr id="5" name="Notes Placeholder 4"/>
          <p:cNvSpPr>
            <a:spLocks noGrp="1"/>
          </p:cNvSpPr>
          <p:nvPr>
            <p:ph type="body" sz="quarter" idx="3"/>
          </p:nvPr>
        </p:nvSpPr>
        <p:spPr>
          <a:xfrm>
            <a:off x="707708" y="4505979"/>
            <a:ext cx="5661660" cy="3686711"/>
          </a:xfrm>
          <a:prstGeom prst="rect">
            <a:avLst/>
          </a:prstGeom>
        </p:spPr>
        <p:txBody>
          <a:bodyPr vert="horz" lIns="93932" tIns="46966" rIns="93932" bIns="4696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8"/>
          </a:xfrm>
          <a:prstGeom prst="rect">
            <a:avLst/>
          </a:prstGeom>
        </p:spPr>
        <p:txBody>
          <a:bodyPr vert="horz" lIns="93932" tIns="46966" rIns="93932" bIns="46966"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8"/>
          </a:xfrm>
          <a:prstGeom prst="rect">
            <a:avLst/>
          </a:prstGeom>
        </p:spPr>
        <p:txBody>
          <a:bodyPr vert="horz" lIns="93932" tIns="46966" rIns="93932" bIns="46966" rtlCol="0" anchor="b"/>
          <a:lstStyle>
            <a:lvl1pPr algn="r">
              <a:defRPr sz="1200"/>
            </a:lvl1pPr>
          </a:lstStyle>
          <a:p>
            <a:fld id="{E8631268-D2B4-4E84-A5FE-CD41F80475AA}" type="slidenum">
              <a:rPr lang="en-US" smtClean="0"/>
              <a:t>‹#›</a:t>
            </a:fld>
            <a:endParaRPr lang="en-US"/>
          </a:p>
        </p:txBody>
      </p:sp>
    </p:spTree>
    <p:extLst>
      <p:ext uri="{BB962C8B-B14F-4D97-AF65-F5344CB8AC3E}">
        <p14:creationId xmlns:p14="http://schemas.microsoft.com/office/powerpoint/2010/main" val="242497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iveexample.pearsoncmg.com/html/GeometricObject.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liveexample.pearsoncmg.com/html/TestGeometricObject.html" TargetMode="External"/><Relationship Id="rId5" Type="http://schemas.openxmlformats.org/officeDocument/2006/relationships/hyperlink" Target="https://liveexample.pearsoncmg.com/html/Rectangle.html" TargetMode="External"/><Relationship Id="rId4" Type="http://schemas.openxmlformats.org/officeDocument/2006/relationships/hyperlink" Target="https://liveexample.pearsoncmg.com/html/Circle.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liveexample.pearsoncmg.com/html/ComparableRectangle.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liveexample.pearsoncmg.com/html/SortRectangles.htm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iveexample.pearsoncmg.com/html/SimpleGeometricObject.html"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liveexample.pearsoncmg.com/html/TestCircleRectangle.html" TargetMode="External"/><Relationship Id="rId5" Type="http://schemas.openxmlformats.org/officeDocument/2006/relationships/hyperlink" Target="https://liveexample.pearsoncmg.com/html/RectangleFromSimpleGeometricObject.html" TargetMode="External"/><Relationship Id="rId4" Type="http://schemas.openxmlformats.org/officeDocument/2006/relationships/hyperlink" Target="https://liveexample.pearsoncmg.com/html/CircleFromSimpleGeometricObject.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97B448DD-704A-4E24-9DD9-A065661D77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63198" indent="-293538">
              <a:defRPr sz="2400">
                <a:solidFill>
                  <a:schemeClr val="tx1"/>
                </a:solidFill>
                <a:latin typeface="Times" panose="02020603050405020304" pitchFamily="18" charset="0"/>
              </a:defRPr>
            </a:lvl2pPr>
            <a:lvl3pPr marL="1174151" indent="-234830">
              <a:defRPr sz="2400">
                <a:solidFill>
                  <a:schemeClr val="tx1"/>
                </a:solidFill>
                <a:latin typeface="Times" panose="02020603050405020304" pitchFamily="18" charset="0"/>
              </a:defRPr>
            </a:lvl3pPr>
            <a:lvl4pPr marL="1643812" indent="-234830">
              <a:defRPr sz="2400">
                <a:solidFill>
                  <a:schemeClr val="tx1"/>
                </a:solidFill>
                <a:latin typeface="Times" panose="02020603050405020304" pitchFamily="18" charset="0"/>
              </a:defRPr>
            </a:lvl4pPr>
            <a:lvl5pPr marL="2113473" indent="-234830">
              <a:defRPr sz="2400">
                <a:solidFill>
                  <a:schemeClr val="tx1"/>
                </a:solidFill>
                <a:latin typeface="Times" panose="02020603050405020304" pitchFamily="18" charset="0"/>
              </a:defRPr>
            </a:lvl5pPr>
            <a:lvl6pPr marL="2583132" indent="-234830" eaLnBrk="0" fontAlgn="base" hangingPunct="0">
              <a:spcBef>
                <a:spcPct val="0"/>
              </a:spcBef>
              <a:spcAft>
                <a:spcPct val="0"/>
              </a:spcAft>
              <a:defRPr sz="2400">
                <a:solidFill>
                  <a:schemeClr val="tx1"/>
                </a:solidFill>
                <a:latin typeface="Times" panose="02020603050405020304" pitchFamily="18" charset="0"/>
              </a:defRPr>
            </a:lvl6pPr>
            <a:lvl7pPr marL="3052793" indent="-234830" eaLnBrk="0" fontAlgn="base" hangingPunct="0">
              <a:spcBef>
                <a:spcPct val="0"/>
              </a:spcBef>
              <a:spcAft>
                <a:spcPct val="0"/>
              </a:spcAft>
              <a:defRPr sz="2400">
                <a:solidFill>
                  <a:schemeClr val="tx1"/>
                </a:solidFill>
                <a:latin typeface="Times" panose="02020603050405020304" pitchFamily="18" charset="0"/>
              </a:defRPr>
            </a:lvl7pPr>
            <a:lvl8pPr marL="3522454" indent="-234830" eaLnBrk="0" fontAlgn="base" hangingPunct="0">
              <a:spcBef>
                <a:spcPct val="0"/>
              </a:spcBef>
              <a:spcAft>
                <a:spcPct val="0"/>
              </a:spcAft>
              <a:defRPr sz="2400">
                <a:solidFill>
                  <a:schemeClr val="tx1"/>
                </a:solidFill>
                <a:latin typeface="Times" panose="02020603050405020304" pitchFamily="18" charset="0"/>
              </a:defRPr>
            </a:lvl8pPr>
            <a:lvl9pPr marL="3992114" indent="-234830" eaLnBrk="0" fontAlgn="base" hangingPunct="0">
              <a:spcBef>
                <a:spcPct val="0"/>
              </a:spcBef>
              <a:spcAft>
                <a:spcPct val="0"/>
              </a:spcAft>
              <a:defRPr sz="2400">
                <a:solidFill>
                  <a:schemeClr val="tx1"/>
                </a:solidFill>
                <a:latin typeface="Times" panose="02020603050405020304" pitchFamily="18" charset="0"/>
              </a:defRPr>
            </a:lvl9pPr>
          </a:lstStyle>
          <a:p>
            <a:fld id="{B3692875-0BDB-4FBA-9AC9-C656A906B2D7}" type="slidenum">
              <a:rPr lang="en-US" altLang="en-US" sz="1200"/>
              <a:pPr/>
              <a:t>1</a:t>
            </a:fld>
            <a:endParaRPr lang="en-US" altLang="en-US" sz="1200"/>
          </a:p>
        </p:txBody>
      </p:sp>
      <p:sp>
        <p:nvSpPr>
          <p:cNvPr id="45059" name="Rectangle 2">
            <a:extLst>
              <a:ext uri="{FF2B5EF4-FFF2-40B4-BE49-F238E27FC236}">
                <a16:creationId xmlns:a16="http://schemas.microsoft.com/office/drawing/2014/main" id="{6D7A784E-D893-4982-BE72-800FF67B16F0}"/>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E3FFA3AE-3608-441F-A1B8-DDF238BA71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5B08BEB4-4CC5-4C9F-A192-D6D694E72C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63198" indent="-293538">
              <a:defRPr sz="2400">
                <a:solidFill>
                  <a:schemeClr val="tx1"/>
                </a:solidFill>
                <a:latin typeface="Times" panose="02020603050405020304" pitchFamily="18" charset="0"/>
              </a:defRPr>
            </a:lvl2pPr>
            <a:lvl3pPr marL="1174151" indent="-234830">
              <a:defRPr sz="2400">
                <a:solidFill>
                  <a:schemeClr val="tx1"/>
                </a:solidFill>
                <a:latin typeface="Times" panose="02020603050405020304" pitchFamily="18" charset="0"/>
              </a:defRPr>
            </a:lvl3pPr>
            <a:lvl4pPr marL="1643812" indent="-234830">
              <a:defRPr sz="2400">
                <a:solidFill>
                  <a:schemeClr val="tx1"/>
                </a:solidFill>
                <a:latin typeface="Times" panose="02020603050405020304" pitchFamily="18" charset="0"/>
              </a:defRPr>
            </a:lvl4pPr>
            <a:lvl5pPr marL="2113473" indent="-234830">
              <a:defRPr sz="2400">
                <a:solidFill>
                  <a:schemeClr val="tx1"/>
                </a:solidFill>
                <a:latin typeface="Times" panose="02020603050405020304" pitchFamily="18" charset="0"/>
              </a:defRPr>
            </a:lvl5pPr>
            <a:lvl6pPr marL="2583132" indent="-234830" eaLnBrk="0" fontAlgn="base" hangingPunct="0">
              <a:spcBef>
                <a:spcPct val="0"/>
              </a:spcBef>
              <a:spcAft>
                <a:spcPct val="0"/>
              </a:spcAft>
              <a:defRPr sz="2400">
                <a:solidFill>
                  <a:schemeClr val="tx1"/>
                </a:solidFill>
                <a:latin typeface="Times" panose="02020603050405020304" pitchFamily="18" charset="0"/>
              </a:defRPr>
            </a:lvl6pPr>
            <a:lvl7pPr marL="3052793" indent="-234830" eaLnBrk="0" fontAlgn="base" hangingPunct="0">
              <a:spcBef>
                <a:spcPct val="0"/>
              </a:spcBef>
              <a:spcAft>
                <a:spcPct val="0"/>
              </a:spcAft>
              <a:defRPr sz="2400">
                <a:solidFill>
                  <a:schemeClr val="tx1"/>
                </a:solidFill>
                <a:latin typeface="Times" panose="02020603050405020304" pitchFamily="18" charset="0"/>
              </a:defRPr>
            </a:lvl7pPr>
            <a:lvl8pPr marL="3522454" indent="-234830" eaLnBrk="0" fontAlgn="base" hangingPunct="0">
              <a:spcBef>
                <a:spcPct val="0"/>
              </a:spcBef>
              <a:spcAft>
                <a:spcPct val="0"/>
              </a:spcAft>
              <a:defRPr sz="2400">
                <a:solidFill>
                  <a:schemeClr val="tx1"/>
                </a:solidFill>
                <a:latin typeface="Times" panose="02020603050405020304" pitchFamily="18" charset="0"/>
              </a:defRPr>
            </a:lvl8pPr>
            <a:lvl9pPr marL="3992114" indent="-234830" eaLnBrk="0" fontAlgn="base" hangingPunct="0">
              <a:spcBef>
                <a:spcPct val="0"/>
              </a:spcBef>
              <a:spcAft>
                <a:spcPct val="0"/>
              </a:spcAft>
              <a:defRPr sz="2400">
                <a:solidFill>
                  <a:schemeClr val="tx1"/>
                </a:solidFill>
                <a:latin typeface="Times" panose="02020603050405020304" pitchFamily="18" charset="0"/>
              </a:defRPr>
            </a:lvl9pPr>
          </a:lstStyle>
          <a:p>
            <a:fld id="{F74EF397-F7B3-4BB0-986C-5A6F147B57E3}" type="slidenum">
              <a:rPr lang="en-US" altLang="en-US" sz="1200"/>
              <a:pPr/>
              <a:t>10</a:t>
            </a:fld>
            <a:endParaRPr lang="en-US" altLang="en-US" sz="1200"/>
          </a:p>
        </p:txBody>
      </p:sp>
      <p:sp>
        <p:nvSpPr>
          <p:cNvPr id="81923" name="Rectangle 2">
            <a:extLst>
              <a:ext uri="{FF2B5EF4-FFF2-40B4-BE49-F238E27FC236}">
                <a16:creationId xmlns:a16="http://schemas.microsoft.com/office/drawing/2014/main" id="{33E09288-02D8-41D0-8AC0-3B385A51300E}"/>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1513FEDB-34E5-4AFE-A2DD-50E4112652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631268-D2B4-4E84-A5FE-CD41F80475AA}" type="slidenum">
              <a:rPr lang="en-US" smtClean="0"/>
              <a:t>11</a:t>
            </a:fld>
            <a:endParaRPr lang="en-US"/>
          </a:p>
        </p:txBody>
      </p:sp>
    </p:spTree>
    <p:extLst>
      <p:ext uri="{BB962C8B-B14F-4D97-AF65-F5344CB8AC3E}">
        <p14:creationId xmlns:p14="http://schemas.microsoft.com/office/powerpoint/2010/main" val="412564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61">
              <a:defRPr/>
            </a:pPr>
            <a:r>
              <a:rPr lang="en-US" altLang="en-US" dirty="0"/>
              <a:t>The code is divided into 3 boxes that are for Geometric Object, Circle, and Rectangle. A Geometric Object box shows the coding, and it's divided into 2 rows. Row 1 shows the coding for 3 lines. Line 1, minus color colon String. Line 2, minus filled colon </a:t>
            </a:r>
            <a:r>
              <a:rPr lang="en-US" altLang="en-US" dirty="0" err="1"/>
              <a:t>boolean</a:t>
            </a:r>
            <a:r>
              <a:rPr lang="en-US" altLang="en-US" dirty="0"/>
              <a:t>. Line 3, minus Date Create colon java period util period Date. Row 2 also shows the coding but for 11 lines. Line 1, protected modifier Geometric Object open parenthesis close parenthesis. Line 2, protected modifier Geometric Object open parenthesis color colon String comma. Line 3, filled colon </a:t>
            </a:r>
            <a:r>
              <a:rPr lang="en-US" altLang="en-US" dirty="0" err="1"/>
              <a:t>boolean</a:t>
            </a:r>
            <a:r>
              <a:rPr lang="en-US" altLang="en-US" dirty="0"/>
              <a:t> close parenthesis. Line 4, plus get Color open parenthesis close parenthesis colon String. Line 5, plus set Color open parenthesis color colon String close parenthesis colon void. Line 6, plus is Filled open parenthesis close parenthesis colon </a:t>
            </a:r>
            <a:r>
              <a:rPr lang="en-US" altLang="en-US" dirty="0" err="1"/>
              <a:t>boolean</a:t>
            </a:r>
            <a:r>
              <a:rPr lang="en-US" altLang="en-US" dirty="0"/>
              <a:t>. Line 7, plus set Filled open parenthesis filled colon </a:t>
            </a:r>
            <a:r>
              <a:rPr lang="en-US" altLang="en-US" dirty="0" err="1"/>
              <a:t>boolean</a:t>
            </a:r>
            <a:r>
              <a:rPr lang="en-US" altLang="en-US" dirty="0"/>
              <a:t> close parenthesis colon void. Line 8, plus get Date Created open parenthesis close parenthesis colon java period util period Date. Line 9, plus to String open parenthesis close parenthesis colon String. Line 10, plus get Area open parenthesis close parenthesis colon double. Line 11, plus get Perimeter open parenthesis close parenthesis colon double. A Circle box shows the coding, but it's divided into two rows. Row 1, shows the coding for 1 line. Line 1, minus radius colon double. Row 2, also shows the coding but for 7 lines. Line 1, plus Circle open parenthesis close parenthesis. Line 2, plus Circle open parenthesis radius colon double close parenthesis. Line 3, plus Circle open parenthesis radius colon double comma color colon string comma. Line 4, filled colon </a:t>
            </a:r>
            <a:r>
              <a:rPr lang="en-US" altLang="en-US" dirty="0" err="1"/>
              <a:t>boolean</a:t>
            </a:r>
            <a:r>
              <a:rPr lang="en-US" altLang="en-US" dirty="0"/>
              <a:t> close parenthesis. Line 5, plus get Radius open parenthesis close parenthesis colon double. Line 6, plus set Radius open parenthesis radius colon double close parenthesis colon void. Line 7, plus get Diameter open parenthesis close parenthesis colon double and this box makes an arrow to represent the Geometric Object box. A Rectangle box also shows the coding and divided into 2 rows. Row 1, shows the coding for 2 lines. Line 1, minus width colon double. Line 2, minus height colon double. Row 2, also shows coding but for 8 lines. Line 1, plus Rectangle open parenthesis close parenthesis. Line 2, plus Rectangle open parenthesis width colon double comma height colon double close parenthesis. Line 3, plus Rectangle open parenthesis width colon double comma height colon double comma. Line 4, color colon string comma filled colon </a:t>
            </a:r>
            <a:r>
              <a:rPr lang="en-US" altLang="en-US" dirty="0" err="1"/>
              <a:t>boolean</a:t>
            </a:r>
            <a:r>
              <a:rPr lang="en-US" altLang="en-US" dirty="0"/>
              <a:t> close parenthesis. Line 5, plus get Width open parenthesis close parenthesis colon double. Line 6, plus set Width open parenthesis width colon double close parenthesis colon void. Line 7, plus get Height open parenthesis close parenthesis colon double. Line 8, plus set Height open parenthesis height colon double close parenthesis colon void. </a:t>
            </a:r>
          </a:p>
          <a:p>
            <a:pPr defTabSz="469661">
              <a:defRPr/>
            </a:pPr>
            <a:endParaRPr lang="en-US" altLang="en-US" dirty="0"/>
          </a:p>
          <a:p>
            <a:pPr defTabSz="469661">
              <a:defRPr/>
            </a:pPr>
            <a:r>
              <a:rPr lang="en-US" altLang="en-US" dirty="0"/>
              <a:t>GeometricObject</a:t>
            </a:r>
            <a:r>
              <a:rPr lang="en-IN" altLang="en-US" dirty="0"/>
              <a:t>: </a:t>
            </a:r>
            <a:r>
              <a:rPr lang="en-IN" dirty="0">
                <a:hlinkClick r:id="rId3"/>
              </a:rPr>
              <a:t>https://liveexample.pearsoncmg.com/html/GeometricObject.html</a:t>
            </a:r>
            <a:endParaRPr lang="en-IN" dirty="0"/>
          </a:p>
          <a:p>
            <a:pPr defTabSz="469661">
              <a:defRPr/>
            </a:pPr>
            <a:r>
              <a:rPr lang="en-US" altLang="en-US" dirty="0"/>
              <a:t>Circle: </a:t>
            </a:r>
            <a:r>
              <a:rPr lang="en-IN" dirty="0">
                <a:hlinkClick r:id="rId4"/>
              </a:rPr>
              <a:t>https://liveexample.pearsoncmg.com/html/Circle.html</a:t>
            </a:r>
            <a:endParaRPr lang="en-IN" dirty="0"/>
          </a:p>
          <a:p>
            <a:pPr defTabSz="469661">
              <a:defRPr/>
            </a:pPr>
            <a:r>
              <a:rPr lang="en-US" altLang="en-US" dirty="0"/>
              <a:t>Rectangle: </a:t>
            </a:r>
            <a:r>
              <a:rPr lang="en-IN" dirty="0">
                <a:hlinkClick r:id="rId5"/>
              </a:rPr>
              <a:t>https://liveexample.pearsoncmg.com/html/Rectangle.html</a:t>
            </a:r>
            <a:endParaRPr lang="en-IN" dirty="0"/>
          </a:p>
          <a:p>
            <a:pPr defTabSz="469661">
              <a:defRPr/>
            </a:pPr>
            <a:r>
              <a:rPr lang="en-IN" dirty="0" err="1"/>
              <a:t>TestGeometricObject</a:t>
            </a:r>
            <a:r>
              <a:rPr lang="en-US" dirty="0"/>
              <a:t>: </a:t>
            </a:r>
            <a:r>
              <a:rPr lang="en-IN" dirty="0">
                <a:hlinkClick r:id="rId6"/>
              </a:rPr>
              <a:t>https://liveexample.pearsoncmg.com/html/TestGeometricObject.html</a:t>
            </a:r>
            <a:endParaRPr lang="en-IN"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12</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87761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61">
              <a:defRPr/>
            </a:pPr>
            <a:r>
              <a:rPr lang="en-US" altLang="en-US" dirty="0">
                <a:cs typeface="Times New Roman" panose="02020603050405020304" pitchFamily="18" charset="0"/>
              </a:rPr>
              <a:t>An abstract class cannot be instantiated using the new operator, but you can still define its constructors, which are invoked in the constructors of its subclasses. For instance, the constructors of GeometricObject are invoked in the Circle class and the Rectangle class.</a:t>
            </a:r>
          </a:p>
          <a:p>
            <a:pPr defTabSz="469661">
              <a:defRPr/>
            </a:pPr>
            <a:r>
              <a:rPr lang="en-US" altLang="en-US" dirty="0">
                <a:cs typeface="Times New Roman" panose="02020603050405020304" pitchFamily="18" charset="0"/>
              </a:rPr>
              <a:t>A class that contains abstract methods must be abstract. However, it is possible to define an abstract class that contains no abstract methods. In this case, you cannot create instances of the class using the new operator. This class is used as a base class for defining a new subclass.</a:t>
            </a:r>
          </a:p>
          <a:p>
            <a:pPr defTabSz="469661">
              <a:defRPr/>
            </a:pPr>
            <a:r>
              <a:rPr lang="en-US" altLang="en-US" dirty="0">
                <a:cs typeface="Times New Roman" panose="02020603050405020304" pitchFamily="18" charset="0"/>
              </a:rPr>
              <a:t>A subclass can be abstract even if its superclass is concrete. For example, the Object class is concrete, but its subclasses, such as GeometricObject, may be abstract.</a:t>
            </a:r>
          </a:p>
          <a:p>
            <a:pPr defTabSz="469661">
              <a:defRPr/>
            </a:pPr>
            <a:endParaRPr lang="en-US" altLang="en-US" dirty="0">
              <a:cs typeface="Times New Roman" panose="02020603050405020304" pitchFamily="18" charset="0"/>
            </a:endParaRPr>
          </a:p>
          <a:p>
            <a:pPr defTabSz="469661">
              <a:defRPr/>
            </a:pPr>
            <a:endParaRPr lang="en-US" altLang="en-US" dirty="0">
              <a:cs typeface="Times New Roman" panose="02020603050405020304" pitchFamily="18" charset="0"/>
            </a:endParaRPr>
          </a:p>
          <a:p>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13</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37283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631268-D2B4-4E84-A5FE-CD41F80475AA}" type="slidenum">
              <a:rPr lang="en-US" smtClean="0"/>
              <a:t>14</a:t>
            </a:fld>
            <a:endParaRPr lang="en-US"/>
          </a:p>
        </p:txBody>
      </p:sp>
    </p:spTree>
    <p:extLst>
      <p:ext uri="{BB962C8B-B14F-4D97-AF65-F5344CB8AC3E}">
        <p14:creationId xmlns:p14="http://schemas.microsoft.com/office/powerpoint/2010/main" val="2874554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631268-D2B4-4E84-A5FE-CD41F80475AA}" type="slidenum">
              <a:rPr lang="en-US" smtClean="0"/>
              <a:t>15</a:t>
            </a:fld>
            <a:endParaRPr lang="en-US"/>
          </a:p>
        </p:txBody>
      </p:sp>
    </p:spTree>
    <p:extLst>
      <p:ext uri="{BB962C8B-B14F-4D97-AF65-F5344CB8AC3E}">
        <p14:creationId xmlns:p14="http://schemas.microsoft.com/office/powerpoint/2010/main" val="4095780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631268-D2B4-4E84-A5FE-CD41F80475AA}" type="slidenum">
              <a:rPr lang="en-US" smtClean="0"/>
              <a:t>16</a:t>
            </a:fld>
            <a:endParaRPr lang="en-US"/>
          </a:p>
        </p:txBody>
      </p:sp>
    </p:spTree>
    <p:extLst>
      <p:ext uri="{BB962C8B-B14F-4D97-AF65-F5344CB8AC3E}">
        <p14:creationId xmlns:p14="http://schemas.microsoft.com/office/powerpoint/2010/main" val="2679478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61">
              <a:defRPr/>
            </a:pPr>
            <a:r>
              <a:rPr lang="en-US" altLang="en-US" dirty="0">
                <a:cs typeface="Courier New" panose="02070309020205020404" pitchFamily="49" charset="0"/>
              </a:rPr>
              <a:t>An interface is treated like a special class in Java. Each interface is compiled into a separate bytecode file, just like a regular class. Like an abstract class, you cannot create an instance from an interface using the new operator, but in most cases you can use an interface more or less the same way you use an abstract class. For example, you can use an interface as a data type for a variable, as the result of casting, and so on.</a:t>
            </a:r>
            <a:endParaRPr lang="en-US" altLang="en-US" dirty="0">
              <a:ea typeface="PMingLiU" panose="02020500000000000000" pitchFamily="18" charset="-120"/>
            </a:endParaRPr>
          </a:p>
          <a:p>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17</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40539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631268-D2B4-4E84-A5FE-CD41F80475AA}" type="slidenum">
              <a:rPr lang="en-US" smtClean="0"/>
              <a:t>18</a:t>
            </a:fld>
            <a:endParaRPr lang="en-US"/>
          </a:p>
        </p:txBody>
      </p:sp>
    </p:spTree>
    <p:extLst>
      <p:ext uri="{BB962C8B-B14F-4D97-AF65-F5344CB8AC3E}">
        <p14:creationId xmlns:p14="http://schemas.microsoft.com/office/powerpoint/2010/main" val="402665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631268-D2B4-4E84-A5FE-CD41F80475AA}" type="slidenum">
              <a:rPr lang="en-US" smtClean="0"/>
              <a:t>19</a:t>
            </a:fld>
            <a:endParaRPr lang="en-US"/>
          </a:p>
        </p:txBody>
      </p:sp>
    </p:spTree>
    <p:extLst>
      <p:ext uri="{BB962C8B-B14F-4D97-AF65-F5344CB8AC3E}">
        <p14:creationId xmlns:p14="http://schemas.microsoft.com/office/powerpoint/2010/main" val="2966968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631268-D2B4-4E84-A5FE-CD41F80475AA}" type="slidenum">
              <a:rPr lang="en-US" smtClean="0"/>
              <a:t>2</a:t>
            </a:fld>
            <a:endParaRPr lang="en-US"/>
          </a:p>
        </p:txBody>
      </p:sp>
    </p:spTree>
    <p:extLst>
      <p:ext uri="{BB962C8B-B14F-4D97-AF65-F5344CB8AC3E}">
        <p14:creationId xmlns:p14="http://schemas.microsoft.com/office/powerpoint/2010/main" val="4117058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631268-D2B4-4E84-A5FE-CD41F80475AA}" type="slidenum">
              <a:rPr lang="en-US" smtClean="0"/>
              <a:t>20</a:t>
            </a:fld>
            <a:endParaRPr lang="en-US"/>
          </a:p>
        </p:txBody>
      </p:sp>
    </p:spTree>
    <p:extLst>
      <p:ext uri="{BB962C8B-B14F-4D97-AF65-F5344CB8AC3E}">
        <p14:creationId xmlns:p14="http://schemas.microsoft.com/office/powerpoint/2010/main" val="485012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61">
              <a:defRPr/>
            </a:pPr>
            <a:r>
              <a:rPr lang="en-US" altLang="en-US" dirty="0"/>
              <a:t>It has 4 boxes. Box 1 shows the Geometric Object. Box 2 shows the Rectangle, and it makes an arrow upward to show box 1. Box 3 shows the Comparable Rectangle, and it makes 2 arrows, one for upward to show box 2 and another for the right hand side to show box 4. Box 4, has 2 rows. Row 1, has 2 lines. Line 1, open braces open braces interface close braces close braces. Line 2, java period lang period Comparable less than Comparable Rectangle greater than. Row 2, plus compare To open parenthesis o colon Comparable Rectangle close parenthesis colon int.</a:t>
            </a:r>
          </a:p>
          <a:p>
            <a:pPr defTabSz="469661">
              <a:defRPr/>
            </a:pPr>
            <a:endParaRPr lang="en-US" altLang="en-US" dirty="0"/>
          </a:p>
          <a:p>
            <a:pPr defTabSz="469661">
              <a:defRPr/>
            </a:pPr>
            <a:r>
              <a:rPr lang="en-US" altLang="en-US" dirty="0" err="1"/>
              <a:t>ComparableRectangle</a:t>
            </a:r>
            <a:r>
              <a:rPr lang="en-IN" altLang="en-US" dirty="0"/>
              <a:t>: </a:t>
            </a:r>
            <a:r>
              <a:rPr lang="en-IN" dirty="0">
                <a:hlinkClick r:id="rId3"/>
              </a:rPr>
              <a:t>https://liveexample.pearsoncmg.com/html/ComparableRectangle.html</a:t>
            </a:r>
            <a:endParaRPr lang="en-IN" dirty="0"/>
          </a:p>
          <a:p>
            <a:pPr defTabSz="469661">
              <a:defRPr/>
            </a:pPr>
            <a:r>
              <a:rPr lang="en-US" altLang="en-US" dirty="0" err="1"/>
              <a:t>SortRectangles</a:t>
            </a:r>
            <a:r>
              <a:rPr lang="en-US" altLang="en-US" dirty="0"/>
              <a:t>: </a:t>
            </a:r>
            <a:r>
              <a:rPr lang="en-IN" dirty="0">
                <a:hlinkClick r:id="rId4"/>
              </a:rPr>
              <a:t>https://liveexample.pearsoncmg.com/html/SortRectangles.html</a:t>
            </a:r>
            <a:endParaRPr lang="en-US" alt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21</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14244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631268-D2B4-4E84-A5FE-CD41F80475AA}" type="slidenum">
              <a:rPr lang="en-US" smtClean="0"/>
              <a:t>22</a:t>
            </a:fld>
            <a:endParaRPr lang="en-US"/>
          </a:p>
        </p:txBody>
      </p:sp>
    </p:spTree>
    <p:extLst>
      <p:ext uri="{BB962C8B-B14F-4D97-AF65-F5344CB8AC3E}">
        <p14:creationId xmlns:p14="http://schemas.microsoft.com/office/powerpoint/2010/main" val="159707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631268-D2B4-4E84-A5FE-CD41F80475AA}" type="slidenum">
              <a:rPr lang="en-US" smtClean="0"/>
              <a:t>3</a:t>
            </a:fld>
            <a:endParaRPr lang="en-US"/>
          </a:p>
        </p:txBody>
      </p:sp>
    </p:spTree>
    <p:extLst>
      <p:ext uri="{BB962C8B-B14F-4D97-AF65-F5344CB8AC3E}">
        <p14:creationId xmlns:p14="http://schemas.microsoft.com/office/powerpoint/2010/main" val="2730950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631268-D2B4-4E84-A5FE-CD41F80475AA}" type="slidenum">
              <a:rPr lang="en-US" smtClean="0"/>
              <a:t>4</a:t>
            </a:fld>
            <a:endParaRPr lang="en-US"/>
          </a:p>
        </p:txBody>
      </p:sp>
    </p:spTree>
    <p:extLst>
      <p:ext uri="{BB962C8B-B14F-4D97-AF65-F5344CB8AC3E}">
        <p14:creationId xmlns:p14="http://schemas.microsoft.com/office/powerpoint/2010/main" val="1019769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631268-D2B4-4E84-A5FE-CD41F80475AA}" type="slidenum">
              <a:rPr lang="en-US" smtClean="0"/>
              <a:t>5</a:t>
            </a:fld>
            <a:endParaRPr lang="en-US"/>
          </a:p>
        </p:txBody>
      </p:sp>
    </p:spTree>
    <p:extLst>
      <p:ext uri="{BB962C8B-B14F-4D97-AF65-F5344CB8AC3E}">
        <p14:creationId xmlns:p14="http://schemas.microsoft.com/office/powerpoint/2010/main" val="1559889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631268-D2B4-4E84-A5FE-CD41F80475AA}" type="slidenum">
              <a:rPr lang="en-US" smtClean="0"/>
              <a:t>6</a:t>
            </a:fld>
            <a:endParaRPr lang="en-US"/>
          </a:p>
        </p:txBody>
      </p:sp>
    </p:spTree>
    <p:extLst>
      <p:ext uri="{BB962C8B-B14F-4D97-AF65-F5344CB8AC3E}">
        <p14:creationId xmlns:p14="http://schemas.microsoft.com/office/powerpoint/2010/main" val="180636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We can </a:t>
            </a:r>
            <a:r>
              <a:rPr lang="en-US" altLang="en-US" i="1" dirty="0"/>
              <a:t>extend</a:t>
            </a:r>
            <a:r>
              <a:rPr lang="en-US" altLang="en-US" dirty="0"/>
              <a:t> the capabilities of a class.</a:t>
            </a:r>
          </a:p>
          <a:p>
            <a:r>
              <a:rPr lang="en-US" altLang="en-US" dirty="0"/>
              <a:t>Inheritance involves a superclass and a subclass.</a:t>
            </a:r>
          </a:p>
          <a:p>
            <a:pPr lvl="1"/>
            <a:r>
              <a:rPr lang="en-US" altLang="en-US" dirty="0"/>
              <a:t>The </a:t>
            </a:r>
            <a:r>
              <a:rPr lang="en-US" altLang="en-US" i="1" dirty="0"/>
              <a:t>superclass </a:t>
            </a:r>
            <a:r>
              <a:rPr lang="en-US" altLang="en-US" dirty="0"/>
              <a:t>is the general class and</a:t>
            </a:r>
          </a:p>
          <a:p>
            <a:pPr lvl="1"/>
            <a:r>
              <a:rPr lang="en-US" altLang="en-US" dirty="0"/>
              <a:t>the </a:t>
            </a:r>
            <a:r>
              <a:rPr lang="en-US" altLang="en-US" i="1" dirty="0"/>
              <a:t>subclass </a:t>
            </a:r>
            <a:r>
              <a:rPr lang="en-US" altLang="en-US" dirty="0"/>
              <a:t>is the specialized class.</a:t>
            </a:r>
          </a:p>
          <a:p>
            <a:r>
              <a:rPr lang="en-US" altLang="en-US" dirty="0"/>
              <a:t>The subclass is based on, or extended from, the superclass.</a:t>
            </a:r>
          </a:p>
          <a:p>
            <a:pPr lvl="1"/>
            <a:r>
              <a:rPr lang="en-US" altLang="en-US" dirty="0" err="1"/>
              <a:t>Superclasses</a:t>
            </a:r>
            <a:r>
              <a:rPr lang="en-US" altLang="en-US" dirty="0"/>
              <a:t> are also called </a:t>
            </a:r>
            <a:r>
              <a:rPr lang="en-US" altLang="en-US" i="1" dirty="0"/>
              <a:t>base classes</a:t>
            </a:r>
            <a:r>
              <a:rPr lang="en-US" altLang="en-US" dirty="0"/>
              <a:t>, and</a:t>
            </a:r>
          </a:p>
          <a:p>
            <a:pPr lvl="1"/>
            <a:r>
              <a:rPr lang="en-US" altLang="en-US" dirty="0"/>
              <a:t>subclasses are also called </a:t>
            </a:r>
            <a:r>
              <a:rPr lang="en-US" altLang="en-US" i="1" dirty="0"/>
              <a:t>derived</a:t>
            </a:r>
            <a:r>
              <a:rPr lang="en-US" altLang="en-US" dirty="0"/>
              <a:t> </a:t>
            </a:r>
            <a:r>
              <a:rPr lang="en-US" altLang="en-US" i="1" dirty="0"/>
              <a:t>classes.</a:t>
            </a:r>
          </a:p>
          <a:p>
            <a:r>
              <a:rPr lang="en-US" altLang="en-US" dirty="0"/>
              <a:t>The relationship of classes can be thought of as  </a:t>
            </a:r>
            <a:r>
              <a:rPr lang="en-US" altLang="en-US" i="1" dirty="0"/>
              <a:t>parent classes </a:t>
            </a:r>
            <a:r>
              <a:rPr lang="en-US" altLang="en-US" dirty="0"/>
              <a:t>and </a:t>
            </a:r>
            <a:r>
              <a:rPr lang="en-US" altLang="en-US" i="1" dirty="0"/>
              <a:t>child classes</a:t>
            </a:r>
            <a:r>
              <a:rPr lang="en-US" altLang="en-US" dirty="0"/>
              <a:t>.</a:t>
            </a:r>
          </a:p>
          <a:p>
            <a:endParaRPr lang="en-US" dirty="0"/>
          </a:p>
        </p:txBody>
      </p:sp>
      <p:sp>
        <p:nvSpPr>
          <p:cNvPr id="4" name="Slide Number Placeholder 3"/>
          <p:cNvSpPr>
            <a:spLocks noGrp="1"/>
          </p:cNvSpPr>
          <p:nvPr>
            <p:ph type="sldNum" sz="quarter" idx="10"/>
          </p:nvPr>
        </p:nvSpPr>
        <p:spPr/>
        <p:txBody>
          <a:bodyPr/>
          <a:lstStyle/>
          <a:p>
            <a:pPr>
              <a:defRPr/>
            </a:pPr>
            <a:fld id="{1BB929B6-BD61-4750-A6B4-47FEDF4318B6}" type="slidenum">
              <a:rPr lang="en-US" altLang="en-US" smtClean="0"/>
              <a:pPr>
                <a:defRPr/>
              </a:pPr>
              <a:t>7</a:t>
            </a:fld>
            <a:endParaRPr lang="en-US" altLang="en-US"/>
          </a:p>
        </p:txBody>
      </p:sp>
    </p:spTree>
    <p:extLst>
      <p:ext uri="{BB962C8B-B14F-4D97-AF65-F5344CB8AC3E}">
        <p14:creationId xmlns:p14="http://schemas.microsoft.com/office/powerpoint/2010/main" val="1613988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It has 3 rows. Row 1, shows the Geometric Object. Row 2, shows the coding and it has 3 lines. Line 1, minus color colon String. Line 2, minus filled colon Boolean. Line 3, minus data C related colon java period util period Date. Row 3, shows the coding and it has 9 lines. Line 1, plus Geometric Object open parenthesis close parenthesis. Line 2, plus Geometric Object open parenthesis color colon String comma. Line 3, filled colon Boolean close parenthesis. Line 4, plus get Color open parenthesis close parenthesis colon String. Line 5, plus set Color open parenthesis color colon String close parenthesis colon void. Line 6, plus is Filled open parenthesis close parenthesis colon Boolean. Line 7, plus set Filled open parenthesis filled colon Boolean close parenthesis colon void. Line 8, plus get Date C related open parenthesis close parenthesis colon java period util period Date. Line 9, plus to String open parenthesis close parenthesis colon String. A left downward side computer code shows the coding and it is divided in 3 rows. Row 1, shows the Circle. Row 2, shows the minus radius colon double. Row 3, has 10 lines. Line 1, plus Circle open parenthesis close parenthesis. Line 2, plus Circle open parenthesis radius colon double close parenthesis. Line 3, plus Circle open parenthesis radius colon double comma color colon String comma. Line 4, filled colon Boolean close parenthesis. Line 5, plus get Radius open parenthesis close parenthesis colon double. Line 6, plus set Radius open parenthesis radius colon double close parenthesis colon void. Line 7, get Area open parenthesis close parenthesis colon double. Line 8, plus get Perimeter open parenthesis close parenthesis colon double. Line 9, plus get Diameter open parenthesis close parenthesis colon double. Line 10, plus print Circle open parenthesis close parenthesis colon void. A right downward side computer code shows the coding and it has 3 rows. Row 1, shows the Rectangle. Row 2, shows the coding for 2 lines. Line 1, minus width colon double. Line 2, minus height colon double. Row 3, also shows the coding for 10 lines. Line 1, plus Rectangle open parenthesis close parenthesis. Line 2, plus Rectangle open parenthesis width colon double comma height colon double close parenthesis. Line 4, color colon String comma filled colon Boolean close parenthesis. Line 5, plus get Width open parenthesis close parenthesis colon double. Line 6, plus set Width open parenthesis width colon double close parenthesis colon void. Line 7, get Height open parenthesis close parenthesis colon double. Line 8, plus set Height open parenthesis height colon double close parenthesis colon void. Line 9, plus get Area open parenthesis close parenthesis colon double. Line 10, plus get Perimeter open parenthesis close parenthesis colon double.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GeometricObject</a:t>
            </a:r>
            <a:r>
              <a:rPr lang="en-IN" altLang="en-US" dirty="0"/>
              <a:t>: </a:t>
            </a:r>
            <a:r>
              <a:rPr lang="en-IN" dirty="0">
                <a:hlinkClick r:id="rId3"/>
              </a:rPr>
              <a:t>https://liveexample.pearsoncmg.com/html/SimpleGeometricObject.html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Circle: </a:t>
            </a:r>
            <a:r>
              <a:rPr lang="en-IN" dirty="0">
                <a:hlinkClick r:id="rId4"/>
              </a:rPr>
              <a:t>https://liveexample.pearsoncmg.com/html/CircleFromSimpleGeometricObject.html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Rectangle: </a:t>
            </a:r>
            <a:r>
              <a:rPr lang="en-IN" dirty="0">
                <a:hlinkClick r:id="rId5"/>
              </a:rPr>
              <a:t>https://liveexample.pearsoncmg.com/html/RectangleFromSimpleGeometricObject.html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TestCircleRectangle: </a:t>
            </a:r>
            <a:r>
              <a:rPr lang="en-IN" dirty="0">
                <a:hlinkClick r:id="rId6"/>
              </a:rPr>
              <a:t>https://liveexample.pearsoncmg.com/html/TestCircleRectangle.html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49975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631268-D2B4-4E84-A5FE-CD41F80475AA}" type="slidenum">
              <a:rPr lang="en-US" smtClean="0"/>
              <a:t>9</a:t>
            </a:fld>
            <a:endParaRPr lang="en-US"/>
          </a:p>
        </p:txBody>
      </p:sp>
    </p:spTree>
    <p:extLst>
      <p:ext uri="{BB962C8B-B14F-4D97-AF65-F5344CB8AC3E}">
        <p14:creationId xmlns:p14="http://schemas.microsoft.com/office/powerpoint/2010/main" val="2031960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F166-30E1-4A1A-8485-36ECD6DB3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ABE23C-5F6C-4BDB-8E96-2F97E41D1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6BB127-6DA6-443A-B394-204D1F2E48C3}"/>
              </a:ext>
            </a:extLst>
          </p:cNvPr>
          <p:cNvSpPr>
            <a:spLocks noGrp="1"/>
          </p:cNvSpPr>
          <p:nvPr>
            <p:ph type="dt" sz="half" idx="10"/>
          </p:nvPr>
        </p:nvSpPr>
        <p:spPr/>
        <p:txBody>
          <a:bodyPr/>
          <a:lstStyle/>
          <a:p>
            <a:fld id="{4F1C93E8-23CC-4605-A3B6-CF67A5EC63DF}" type="datetimeFigureOut">
              <a:rPr lang="en-US" smtClean="0"/>
              <a:t>4/2/2025</a:t>
            </a:fld>
            <a:endParaRPr lang="en-US"/>
          </a:p>
        </p:txBody>
      </p:sp>
      <p:sp>
        <p:nvSpPr>
          <p:cNvPr id="5" name="Footer Placeholder 4">
            <a:extLst>
              <a:ext uri="{FF2B5EF4-FFF2-40B4-BE49-F238E27FC236}">
                <a16:creationId xmlns:a16="http://schemas.microsoft.com/office/drawing/2014/main" id="{8CAA931E-2EF1-47E4-A322-B3860BDB4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C5A87-E191-4405-B94A-050ED4980845}"/>
              </a:ext>
            </a:extLst>
          </p:cNvPr>
          <p:cNvSpPr>
            <a:spLocks noGrp="1"/>
          </p:cNvSpPr>
          <p:nvPr>
            <p:ph type="sldNum" sz="quarter" idx="12"/>
          </p:nvPr>
        </p:nvSpPr>
        <p:spPr/>
        <p:txBody>
          <a:bodyPr/>
          <a:lstStyle/>
          <a:p>
            <a:fld id="{47A421DD-1C3A-468B-8CA7-37E08E0D07AA}" type="slidenum">
              <a:rPr lang="en-US" smtClean="0"/>
              <a:t>‹#›</a:t>
            </a:fld>
            <a:endParaRPr lang="en-US"/>
          </a:p>
        </p:txBody>
      </p:sp>
    </p:spTree>
    <p:extLst>
      <p:ext uri="{BB962C8B-B14F-4D97-AF65-F5344CB8AC3E}">
        <p14:creationId xmlns:p14="http://schemas.microsoft.com/office/powerpoint/2010/main" val="5709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4F2C-849E-4E6B-A50D-A45EF09111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FF8B1-B21D-4990-80AF-B6409A9665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2FCE0-281D-408B-ADB2-087489225784}"/>
              </a:ext>
            </a:extLst>
          </p:cNvPr>
          <p:cNvSpPr>
            <a:spLocks noGrp="1"/>
          </p:cNvSpPr>
          <p:nvPr>
            <p:ph type="dt" sz="half" idx="10"/>
          </p:nvPr>
        </p:nvSpPr>
        <p:spPr/>
        <p:txBody>
          <a:bodyPr/>
          <a:lstStyle/>
          <a:p>
            <a:fld id="{4F1C93E8-23CC-4605-A3B6-CF67A5EC63DF}" type="datetimeFigureOut">
              <a:rPr lang="en-US" smtClean="0"/>
              <a:t>4/2/2025</a:t>
            </a:fld>
            <a:endParaRPr lang="en-US"/>
          </a:p>
        </p:txBody>
      </p:sp>
      <p:sp>
        <p:nvSpPr>
          <p:cNvPr id="5" name="Footer Placeholder 4">
            <a:extLst>
              <a:ext uri="{FF2B5EF4-FFF2-40B4-BE49-F238E27FC236}">
                <a16:creationId xmlns:a16="http://schemas.microsoft.com/office/drawing/2014/main" id="{8D5FEE44-A497-4E38-9E77-6C0DBC1A0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73F02-B636-44D1-BB51-9DF890175245}"/>
              </a:ext>
            </a:extLst>
          </p:cNvPr>
          <p:cNvSpPr>
            <a:spLocks noGrp="1"/>
          </p:cNvSpPr>
          <p:nvPr>
            <p:ph type="sldNum" sz="quarter" idx="12"/>
          </p:nvPr>
        </p:nvSpPr>
        <p:spPr/>
        <p:txBody>
          <a:bodyPr/>
          <a:lstStyle/>
          <a:p>
            <a:fld id="{47A421DD-1C3A-468B-8CA7-37E08E0D07AA}" type="slidenum">
              <a:rPr lang="en-US" smtClean="0"/>
              <a:t>‹#›</a:t>
            </a:fld>
            <a:endParaRPr lang="en-US"/>
          </a:p>
        </p:txBody>
      </p:sp>
    </p:spTree>
    <p:extLst>
      <p:ext uri="{BB962C8B-B14F-4D97-AF65-F5344CB8AC3E}">
        <p14:creationId xmlns:p14="http://schemas.microsoft.com/office/powerpoint/2010/main" val="194860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3D0B90-26E0-4A6E-A6E5-FA2033B616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1E8889-0799-4232-8508-4344F9802C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6E429-2006-410F-8CDF-1E162618D0CC}"/>
              </a:ext>
            </a:extLst>
          </p:cNvPr>
          <p:cNvSpPr>
            <a:spLocks noGrp="1"/>
          </p:cNvSpPr>
          <p:nvPr>
            <p:ph type="dt" sz="half" idx="10"/>
          </p:nvPr>
        </p:nvSpPr>
        <p:spPr/>
        <p:txBody>
          <a:bodyPr/>
          <a:lstStyle/>
          <a:p>
            <a:fld id="{4F1C93E8-23CC-4605-A3B6-CF67A5EC63DF}" type="datetimeFigureOut">
              <a:rPr lang="en-US" smtClean="0"/>
              <a:t>4/2/2025</a:t>
            </a:fld>
            <a:endParaRPr lang="en-US"/>
          </a:p>
        </p:txBody>
      </p:sp>
      <p:sp>
        <p:nvSpPr>
          <p:cNvPr id="5" name="Footer Placeholder 4">
            <a:extLst>
              <a:ext uri="{FF2B5EF4-FFF2-40B4-BE49-F238E27FC236}">
                <a16:creationId xmlns:a16="http://schemas.microsoft.com/office/drawing/2014/main" id="{81679FA7-8FA0-466C-8FE0-800B1893F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7358B-C34D-414C-9829-247A00EFD390}"/>
              </a:ext>
            </a:extLst>
          </p:cNvPr>
          <p:cNvSpPr>
            <a:spLocks noGrp="1"/>
          </p:cNvSpPr>
          <p:nvPr>
            <p:ph type="sldNum" sz="quarter" idx="12"/>
          </p:nvPr>
        </p:nvSpPr>
        <p:spPr/>
        <p:txBody>
          <a:bodyPr/>
          <a:lstStyle/>
          <a:p>
            <a:fld id="{47A421DD-1C3A-468B-8CA7-37E08E0D07AA}" type="slidenum">
              <a:rPr lang="en-US" smtClean="0"/>
              <a:t>‹#›</a:t>
            </a:fld>
            <a:endParaRPr lang="en-US"/>
          </a:p>
        </p:txBody>
      </p:sp>
    </p:spTree>
    <p:extLst>
      <p:ext uri="{BB962C8B-B14F-4D97-AF65-F5344CB8AC3E}">
        <p14:creationId xmlns:p14="http://schemas.microsoft.com/office/powerpoint/2010/main" val="1163109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609600" y="1552576"/>
            <a:ext cx="109728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609600" y="1841637"/>
            <a:ext cx="109728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600" y="2191482"/>
            <a:ext cx="109728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09600" y="2515536"/>
            <a:ext cx="109728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609600" y="2840656"/>
            <a:ext cx="109728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609600" y="3169638"/>
            <a:ext cx="109728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609600" y="3488845"/>
            <a:ext cx="109728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609600" y="3727451"/>
            <a:ext cx="109728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609600" y="4056064"/>
            <a:ext cx="109728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609600" y="4349750"/>
            <a:ext cx="109728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609600" y="4630739"/>
            <a:ext cx="109728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609600" y="4970464"/>
            <a:ext cx="109728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609600" y="5264151"/>
            <a:ext cx="109728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96566222"/>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126811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609600" y="3971926"/>
            <a:ext cx="109728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059807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968356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070670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609601" y="1552575"/>
            <a:ext cx="5349025"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609601" y="2216772"/>
            <a:ext cx="5349025"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601" y="2953477"/>
            <a:ext cx="5349025"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09601" y="3640944"/>
            <a:ext cx="5349025"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609601" y="4352925"/>
            <a:ext cx="5349025"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609601" y="5010150"/>
            <a:ext cx="5349025"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609601" y="5692775"/>
            <a:ext cx="5349025"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6163735" y="1557339"/>
            <a:ext cx="5418667"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6163733" y="2216150"/>
            <a:ext cx="5418667"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6163733" y="2952751"/>
            <a:ext cx="5418667"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6163733" y="3641726"/>
            <a:ext cx="5418667"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6163733" y="4352925"/>
            <a:ext cx="5418667"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6284384" y="5010150"/>
            <a:ext cx="5298016"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6284384" y="5692775"/>
            <a:ext cx="5298016"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26681749"/>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31700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59490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4B56-4A3F-4AE9-A2EB-8322ADAFE4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CF4A3-4471-41DB-8D57-ACFB24E876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1CFF1-2D1A-4051-BF3B-915077087D02}"/>
              </a:ext>
            </a:extLst>
          </p:cNvPr>
          <p:cNvSpPr>
            <a:spLocks noGrp="1"/>
          </p:cNvSpPr>
          <p:nvPr>
            <p:ph type="dt" sz="half" idx="10"/>
          </p:nvPr>
        </p:nvSpPr>
        <p:spPr/>
        <p:txBody>
          <a:bodyPr/>
          <a:lstStyle/>
          <a:p>
            <a:fld id="{4F1C93E8-23CC-4605-A3B6-CF67A5EC63DF}" type="datetimeFigureOut">
              <a:rPr lang="en-US" smtClean="0"/>
              <a:t>4/2/2025</a:t>
            </a:fld>
            <a:endParaRPr lang="en-US"/>
          </a:p>
        </p:txBody>
      </p:sp>
      <p:sp>
        <p:nvSpPr>
          <p:cNvPr id="5" name="Footer Placeholder 4">
            <a:extLst>
              <a:ext uri="{FF2B5EF4-FFF2-40B4-BE49-F238E27FC236}">
                <a16:creationId xmlns:a16="http://schemas.microsoft.com/office/drawing/2014/main" id="{D01F756F-0C5B-4802-856E-3029E6E3B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93511-2511-412C-AD99-FF116810412F}"/>
              </a:ext>
            </a:extLst>
          </p:cNvPr>
          <p:cNvSpPr>
            <a:spLocks noGrp="1"/>
          </p:cNvSpPr>
          <p:nvPr>
            <p:ph type="sldNum" sz="quarter" idx="12"/>
          </p:nvPr>
        </p:nvSpPr>
        <p:spPr/>
        <p:txBody>
          <a:bodyPr/>
          <a:lstStyle/>
          <a:p>
            <a:fld id="{47A421DD-1C3A-468B-8CA7-37E08E0D07AA}" type="slidenum">
              <a:rPr lang="en-US" smtClean="0"/>
              <a:t>‹#›</a:t>
            </a:fld>
            <a:endParaRPr lang="en-US"/>
          </a:p>
        </p:txBody>
      </p:sp>
    </p:spTree>
    <p:extLst>
      <p:ext uri="{BB962C8B-B14F-4D97-AF65-F5344CB8AC3E}">
        <p14:creationId xmlns:p14="http://schemas.microsoft.com/office/powerpoint/2010/main" val="22072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A5A6-076F-49FB-926F-2ED8A0DFD1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2322D9-B608-4DB2-B177-7A36AECF3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942DC-848D-46B4-AF8A-01159644E369}"/>
              </a:ext>
            </a:extLst>
          </p:cNvPr>
          <p:cNvSpPr>
            <a:spLocks noGrp="1"/>
          </p:cNvSpPr>
          <p:nvPr>
            <p:ph type="dt" sz="half" idx="10"/>
          </p:nvPr>
        </p:nvSpPr>
        <p:spPr/>
        <p:txBody>
          <a:bodyPr/>
          <a:lstStyle/>
          <a:p>
            <a:fld id="{4F1C93E8-23CC-4605-A3B6-CF67A5EC63DF}" type="datetimeFigureOut">
              <a:rPr lang="en-US" smtClean="0"/>
              <a:t>4/2/2025</a:t>
            </a:fld>
            <a:endParaRPr lang="en-US"/>
          </a:p>
        </p:txBody>
      </p:sp>
      <p:sp>
        <p:nvSpPr>
          <p:cNvPr id="5" name="Footer Placeholder 4">
            <a:extLst>
              <a:ext uri="{FF2B5EF4-FFF2-40B4-BE49-F238E27FC236}">
                <a16:creationId xmlns:a16="http://schemas.microsoft.com/office/drawing/2014/main" id="{90A12A19-1922-46D9-9EAF-46D6D8D43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0DA5F-08D0-4A3C-B453-5ABDBCC35BB6}"/>
              </a:ext>
            </a:extLst>
          </p:cNvPr>
          <p:cNvSpPr>
            <a:spLocks noGrp="1"/>
          </p:cNvSpPr>
          <p:nvPr>
            <p:ph type="sldNum" sz="quarter" idx="12"/>
          </p:nvPr>
        </p:nvSpPr>
        <p:spPr/>
        <p:txBody>
          <a:bodyPr/>
          <a:lstStyle/>
          <a:p>
            <a:fld id="{47A421DD-1C3A-468B-8CA7-37E08E0D07AA}" type="slidenum">
              <a:rPr lang="en-US" smtClean="0"/>
              <a:t>‹#›</a:t>
            </a:fld>
            <a:endParaRPr lang="en-US"/>
          </a:p>
        </p:txBody>
      </p:sp>
    </p:spTree>
    <p:extLst>
      <p:ext uri="{BB962C8B-B14F-4D97-AF65-F5344CB8AC3E}">
        <p14:creationId xmlns:p14="http://schemas.microsoft.com/office/powerpoint/2010/main" val="86765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A400-40BA-4C40-BB59-EEB5ACAE3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383ED-2C1A-457D-9014-7B4A2155A4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1B1276-50B3-44F0-B506-587F7A3E2D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EEE0E6-9A77-404E-ACB5-9AE0FC3C095F}"/>
              </a:ext>
            </a:extLst>
          </p:cNvPr>
          <p:cNvSpPr>
            <a:spLocks noGrp="1"/>
          </p:cNvSpPr>
          <p:nvPr>
            <p:ph type="dt" sz="half" idx="10"/>
          </p:nvPr>
        </p:nvSpPr>
        <p:spPr/>
        <p:txBody>
          <a:bodyPr/>
          <a:lstStyle/>
          <a:p>
            <a:fld id="{4F1C93E8-23CC-4605-A3B6-CF67A5EC63DF}" type="datetimeFigureOut">
              <a:rPr lang="en-US" smtClean="0"/>
              <a:t>4/2/2025</a:t>
            </a:fld>
            <a:endParaRPr lang="en-US"/>
          </a:p>
        </p:txBody>
      </p:sp>
      <p:sp>
        <p:nvSpPr>
          <p:cNvPr id="6" name="Footer Placeholder 5">
            <a:extLst>
              <a:ext uri="{FF2B5EF4-FFF2-40B4-BE49-F238E27FC236}">
                <a16:creationId xmlns:a16="http://schemas.microsoft.com/office/drawing/2014/main" id="{6F48BE72-2C5C-47C1-9266-88F23295B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C959B-71A7-4521-83F3-20B48C4E4FE9}"/>
              </a:ext>
            </a:extLst>
          </p:cNvPr>
          <p:cNvSpPr>
            <a:spLocks noGrp="1"/>
          </p:cNvSpPr>
          <p:nvPr>
            <p:ph type="sldNum" sz="quarter" idx="12"/>
          </p:nvPr>
        </p:nvSpPr>
        <p:spPr/>
        <p:txBody>
          <a:bodyPr/>
          <a:lstStyle/>
          <a:p>
            <a:fld id="{47A421DD-1C3A-468B-8CA7-37E08E0D07AA}" type="slidenum">
              <a:rPr lang="en-US" smtClean="0"/>
              <a:t>‹#›</a:t>
            </a:fld>
            <a:endParaRPr lang="en-US"/>
          </a:p>
        </p:txBody>
      </p:sp>
    </p:spTree>
    <p:extLst>
      <p:ext uri="{BB962C8B-B14F-4D97-AF65-F5344CB8AC3E}">
        <p14:creationId xmlns:p14="http://schemas.microsoft.com/office/powerpoint/2010/main" val="275413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D6DA-0040-45D3-B826-0693C6AD6A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105D9D-6567-4F78-BBE2-CE725E0DF2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934C5-2B78-43F5-8DA7-EA8064E360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F201E6-82CE-4906-9522-C33A793F2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8E4C28-53A7-491B-B49B-787A9C0E5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B66698-1109-4B03-B21F-3AD4F8587043}"/>
              </a:ext>
            </a:extLst>
          </p:cNvPr>
          <p:cNvSpPr>
            <a:spLocks noGrp="1"/>
          </p:cNvSpPr>
          <p:nvPr>
            <p:ph type="dt" sz="half" idx="10"/>
          </p:nvPr>
        </p:nvSpPr>
        <p:spPr/>
        <p:txBody>
          <a:bodyPr/>
          <a:lstStyle/>
          <a:p>
            <a:fld id="{4F1C93E8-23CC-4605-A3B6-CF67A5EC63DF}" type="datetimeFigureOut">
              <a:rPr lang="en-US" smtClean="0"/>
              <a:t>4/2/2025</a:t>
            </a:fld>
            <a:endParaRPr lang="en-US"/>
          </a:p>
        </p:txBody>
      </p:sp>
      <p:sp>
        <p:nvSpPr>
          <p:cNvPr id="8" name="Footer Placeholder 7">
            <a:extLst>
              <a:ext uri="{FF2B5EF4-FFF2-40B4-BE49-F238E27FC236}">
                <a16:creationId xmlns:a16="http://schemas.microsoft.com/office/drawing/2014/main" id="{5981DDB2-75AA-4807-BD14-6F81B5A922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369BB6-070D-48F6-9627-418EABC978DB}"/>
              </a:ext>
            </a:extLst>
          </p:cNvPr>
          <p:cNvSpPr>
            <a:spLocks noGrp="1"/>
          </p:cNvSpPr>
          <p:nvPr>
            <p:ph type="sldNum" sz="quarter" idx="12"/>
          </p:nvPr>
        </p:nvSpPr>
        <p:spPr/>
        <p:txBody>
          <a:bodyPr/>
          <a:lstStyle/>
          <a:p>
            <a:fld id="{47A421DD-1C3A-468B-8CA7-37E08E0D07AA}" type="slidenum">
              <a:rPr lang="en-US" smtClean="0"/>
              <a:t>‹#›</a:t>
            </a:fld>
            <a:endParaRPr lang="en-US"/>
          </a:p>
        </p:txBody>
      </p:sp>
    </p:spTree>
    <p:extLst>
      <p:ext uri="{BB962C8B-B14F-4D97-AF65-F5344CB8AC3E}">
        <p14:creationId xmlns:p14="http://schemas.microsoft.com/office/powerpoint/2010/main" val="384388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607F-B048-4D7F-BEEE-777CC679E4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B36840-7E58-412C-9F2D-26D7DF283574}"/>
              </a:ext>
            </a:extLst>
          </p:cNvPr>
          <p:cNvSpPr>
            <a:spLocks noGrp="1"/>
          </p:cNvSpPr>
          <p:nvPr>
            <p:ph type="dt" sz="half" idx="10"/>
          </p:nvPr>
        </p:nvSpPr>
        <p:spPr/>
        <p:txBody>
          <a:bodyPr/>
          <a:lstStyle/>
          <a:p>
            <a:fld id="{4F1C93E8-23CC-4605-A3B6-CF67A5EC63DF}" type="datetimeFigureOut">
              <a:rPr lang="en-US" smtClean="0"/>
              <a:t>4/2/2025</a:t>
            </a:fld>
            <a:endParaRPr lang="en-US"/>
          </a:p>
        </p:txBody>
      </p:sp>
      <p:sp>
        <p:nvSpPr>
          <p:cNvPr id="4" name="Footer Placeholder 3">
            <a:extLst>
              <a:ext uri="{FF2B5EF4-FFF2-40B4-BE49-F238E27FC236}">
                <a16:creationId xmlns:a16="http://schemas.microsoft.com/office/drawing/2014/main" id="{4BF57851-2810-48F6-A271-AAE230F0C6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5B07D3-A91D-4ED4-9DAD-4FE7C3DCF5AB}"/>
              </a:ext>
            </a:extLst>
          </p:cNvPr>
          <p:cNvSpPr>
            <a:spLocks noGrp="1"/>
          </p:cNvSpPr>
          <p:nvPr>
            <p:ph type="sldNum" sz="quarter" idx="12"/>
          </p:nvPr>
        </p:nvSpPr>
        <p:spPr/>
        <p:txBody>
          <a:bodyPr/>
          <a:lstStyle/>
          <a:p>
            <a:fld id="{47A421DD-1C3A-468B-8CA7-37E08E0D07AA}" type="slidenum">
              <a:rPr lang="en-US" smtClean="0"/>
              <a:t>‹#›</a:t>
            </a:fld>
            <a:endParaRPr lang="en-US"/>
          </a:p>
        </p:txBody>
      </p:sp>
    </p:spTree>
    <p:extLst>
      <p:ext uri="{BB962C8B-B14F-4D97-AF65-F5344CB8AC3E}">
        <p14:creationId xmlns:p14="http://schemas.microsoft.com/office/powerpoint/2010/main" val="112989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31E051-B841-47C6-B32C-1D7D70A7539C}"/>
              </a:ext>
            </a:extLst>
          </p:cNvPr>
          <p:cNvSpPr>
            <a:spLocks noGrp="1"/>
          </p:cNvSpPr>
          <p:nvPr>
            <p:ph type="dt" sz="half" idx="10"/>
          </p:nvPr>
        </p:nvSpPr>
        <p:spPr/>
        <p:txBody>
          <a:bodyPr/>
          <a:lstStyle/>
          <a:p>
            <a:fld id="{4F1C93E8-23CC-4605-A3B6-CF67A5EC63DF}" type="datetimeFigureOut">
              <a:rPr lang="en-US" smtClean="0"/>
              <a:t>4/2/2025</a:t>
            </a:fld>
            <a:endParaRPr lang="en-US"/>
          </a:p>
        </p:txBody>
      </p:sp>
      <p:sp>
        <p:nvSpPr>
          <p:cNvPr id="3" name="Footer Placeholder 2">
            <a:extLst>
              <a:ext uri="{FF2B5EF4-FFF2-40B4-BE49-F238E27FC236}">
                <a16:creationId xmlns:a16="http://schemas.microsoft.com/office/drawing/2014/main" id="{38B738FD-E553-41ED-8AD2-6543320C6D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6A3067-D205-4DBF-8766-6E52575055B5}"/>
              </a:ext>
            </a:extLst>
          </p:cNvPr>
          <p:cNvSpPr>
            <a:spLocks noGrp="1"/>
          </p:cNvSpPr>
          <p:nvPr>
            <p:ph type="sldNum" sz="quarter" idx="12"/>
          </p:nvPr>
        </p:nvSpPr>
        <p:spPr/>
        <p:txBody>
          <a:bodyPr/>
          <a:lstStyle/>
          <a:p>
            <a:fld id="{47A421DD-1C3A-468B-8CA7-37E08E0D07AA}" type="slidenum">
              <a:rPr lang="en-US" smtClean="0"/>
              <a:t>‹#›</a:t>
            </a:fld>
            <a:endParaRPr lang="en-US"/>
          </a:p>
        </p:txBody>
      </p:sp>
    </p:spTree>
    <p:extLst>
      <p:ext uri="{BB962C8B-B14F-4D97-AF65-F5344CB8AC3E}">
        <p14:creationId xmlns:p14="http://schemas.microsoft.com/office/powerpoint/2010/main" val="314903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5684-E09B-406F-8A8B-D8977E943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ADF3D7-8AC5-491E-8F6D-DE114E45D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3F5FF5-ECC3-4EB2-9025-FD901DBA6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1F0B2-EFD8-4435-A004-ECFD298357B0}"/>
              </a:ext>
            </a:extLst>
          </p:cNvPr>
          <p:cNvSpPr>
            <a:spLocks noGrp="1"/>
          </p:cNvSpPr>
          <p:nvPr>
            <p:ph type="dt" sz="half" idx="10"/>
          </p:nvPr>
        </p:nvSpPr>
        <p:spPr/>
        <p:txBody>
          <a:bodyPr/>
          <a:lstStyle/>
          <a:p>
            <a:fld id="{4F1C93E8-23CC-4605-A3B6-CF67A5EC63DF}" type="datetimeFigureOut">
              <a:rPr lang="en-US" smtClean="0"/>
              <a:t>4/2/2025</a:t>
            </a:fld>
            <a:endParaRPr lang="en-US"/>
          </a:p>
        </p:txBody>
      </p:sp>
      <p:sp>
        <p:nvSpPr>
          <p:cNvPr id="6" name="Footer Placeholder 5">
            <a:extLst>
              <a:ext uri="{FF2B5EF4-FFF2-40B4-BE49-F238E27FC236}">
                <a16:creationId xmlns:a16="http://schemas.microsoft.com/office/drawing/2014/main" id="{6B95444E-BADA-4FD0-B04B-6FE4077A2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EF4F31-C498-40C3-A22B-8DA5EF9B4244}"/>
              </a:ext>
            </a:extLst>
          </p:cNvPr>
          <p:cNvSpPr>
            <a:spLocks noGrp="1"/>
          </p:cNvSpPr>
          <p:nvPr>
            <p:ph type="sldNum" sz="quarter" idx="12"/>
          </p:nvPr>
        </p:nvSpPr>
        <p:spPr/>
        <p:txBody>
          <a:bodyPr/>
          <a:lstStyle/>
          <a:p>
            <a:fld id="{47A421DD-1C3A-468B-8CA7-37E08E0D07AA}" type="slidenum">
              <a:rPr lang="en-US" smtClean="0"/>
              <a:t>‹#›</a:t>
            </a:fld>
            <a:endParaRPr lang="en-US"/>
          </a:p>
        </p:txBody>
      </p:sp>
    </p:spTree>
    <p:extLst>
      <p:ext uri="{BB962C8B-B14F-4D97-AF65-F5344CB8AC3E}">
        <p14:creationId xmlns:p14="http://schemas.microsoft.com/office/powerpoint/2010/main" val="74903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F7D0-682F-419D-928B-784745ED6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D12AFB-5D7F-4ED8-B53D-11F71D17ED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A20FC1-CB41-4804-8FB6-9149F14E2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74AD4-CEE6-4F94-93C9-7BD4D821A31B}"/>
              </a:ext>
            </a:extLst>
          </p:cNvPr>
          <p:cNvSpPr>
            <a:spLocks noGrp="1"/>
          </p:cNvSpPr>
          <p:nvPr>
            <p:ph type="dt" sz="half" idx="10"/>
          </p:nvPr>
        </p:nvSpPr>
        <p:spPr/>
        <p:txBody>
          <a:bodyPr/>
          <a:lstStyle/>
          <a:p>
            <a:fld id="{4F1C93E8-23CC-4605-A3B6-CF67A5EC63DF}" type="datetimeFigureOut">
              <a:rPr lang="en-US" smtClean="0"/>
              <a:t>4/2/2025</a:t>
            </a:fld>
            <a:endParaRPr lang="en-US"/>
          </a:p>
        </p:txBody>
      </p:sp>
      <p:sp>
        <p:nvSpPr>
          <p:cNvPr id="6" name="Footer Placeholder 5">
            <a:extLst>
              <a:ext uri="{FF2B5EF4-FFF2-40B4-BE49-F238E27FC236}">
                <a16:creationId xmlns:a16="http://schemas.microsoft.com/office/drawing/2014/main" id="{9EAA139A-DC0C-4CB4-8584-46CD9EA1A0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197AF-18B3-4A6C-AE55-05DF479F6976}"/>
              </a:ext>
            </a:extLst>
          </p:cNvPr>
          <p:cNvSpPr>
            <a:spLocks noGrp="1"/>
          </p:cNvSpPr>
          <p:nvPr>
            <p:ph type="sldNum" sz="quarter" idx="12"/>
          </p:nvPr>
        </p:nvSpPr>
        <p:spPr/>
        <p:txBody>
          <a:bodyPr/>
          <a:lstStyle/>
          <a:p>
            <a:fld id="{47A421DD-1C3A-468B-8CA7-37E08E0D07AA}" type="slidenum">
              <a:rPr lang="en-US" smtClean="0"/>
              <a:t>‹#›</a:t>
            </a:fld>
            <a:endParaRPr lang="en-US"/>
          </a:p>
        </p:txBody>
      </p:sp>
    </p:spTree>
    <p:extLst>
      <p:ext uri="{BB962C8B-B14F-4D97-AF65-F5344CB8AC3E}">
        <p14:creationId xmlns:p14="http://schemas.microsoft.com/office/powerpoint/2010/main" val="148551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1A935-2E93-4B5F-9964-631B9622AB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EBA1DB-6707-4371-8C53-055B46C60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BBF4B-B0FB-4FD9-A931-95CB47066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C93E8-23CC-4605-A3B6-CF67A5EC63DF}" type="datetimeFigureOut">
              <a:rPr lang="en-US" smtClean="0"/>
              <a:t>4/2/2025</a:t>
            </a:fld>
            <a:endParaRPr lang="en-US"/>
          </a:p>
        </p:txBody>
      </p:sp>
      <p:sp>
        <p:nvSpPr>
          <p:cNvPr id="5" name="Footer Placeholder 4">
            <a:extLst>
              <a:ext uri="{FF2B5EF4-FFF2-40B4-BE49-F238E27FC236}">
                <a16:creationId xmlns:a16="http://schemas.microsoft.com/office/drawing/2014/main" id="{FF3F9561-EE76-450F-BF8E-CCBA7370E2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B7219D-A089-41A3-8C5A-57536DF0FF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421DD-1C3A-468B-8CA7-37E08E0D07AA}" type="slidenum">
              <a:rPr lang="en-US" smtClean="0"/>
              <a:t>‹#›</a:t>
            </a:fld>
            <a:endParaRPr lang="en-US"/>
          </a:p>
        </p:txBody>
      </p:sp>
    </p:spTree>
    <p:extLst>
      <p:ext uri="{BB962C8B-B14F-4D97-AF65-F5344CB8AC3E}">
        <p14:creationId xmlns:p14="http://schemas.microsoft.com/office/powerpoint/2010/main" val="101904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javase/8/docs/api/java/util/Array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TestGeometricObject.java"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Rectangle.java" TargetMode="External"/><Relationship Id="rId5" Type="http://schemas.openxmlformats.org/officeDocument/2006/relationships/hyperlink" Target="Circle.java" TargetMode="External"/><Relationship Id="rId4" Type="http://schemas.openxmlformats.org/officeDocument/2006/relationships/hyperlink" Target="GeometricObject.java"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hyperlink" Target="SortRectangles.java" TargetMode="External"/><Relationship Id="rId4" Type="http://schemas.openxmlformats.org/officeDocument/2006/relationships/hyperlink" Target="ComparableRectangle.java"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s://liveexample.pearsoncmg.com/html/TestCircleRectangle.html"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liveexample.pearsoncmg.com/html/RectangleFromSimpleGeometricObject.html" TargetMode="External"/><Relationship Id="rId5" Type="http://schemas.openxmlformats.org/officeDocument/2006/relationships/hyperlink" Target="https://liveexample.pearsoncmg.com/html/CircleFromSimpleGeometricObject.html" TargetMode="External"/><Relationship Id="rId4" Type="http://schemas.openxmlformats.org/officeDocument/2006/relationships/hyperlink" Target="https://liveexample.pearsoncmg.com/html/SimpleGeometricObject.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4">
            <a:extLst>
              <a:ext uri="{FF2B5EF4-FFF2-40B4-BE49-F238E27FC236}">
                <a16:creationId xmlns:a16="http://schemas.microsoft.com/office/drawing/2014/main" id="{E4CBDA89-D3E3-4594-B813-6C36270226D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1-</a:t>
            </a:r>
            <a:fld id="{27D819C4-359D-4ADD-8B0B-31217883CB2C}" type="slidenum">
              <a:rPr lang="en-US" altLang="en-US" sz="1000">
                <a:solidFill>
                  <a:srgbClr val="548446"/>
                </a:solidFill>
                <a:latin typeface="Arial" panose="020B0604020202020204" pitchFamily="34" charset="0"/>
              </a:rPr>
              <a:pPr>
                <a:spcBef>
                  <a:spcPct val="0"/>
                </a:spcBef>
                <a:buFontTx/>
                <a:buNone/>
              </a:pPr>
              <a:t>1</a:t>
            </a:fld>
            <a:endParaRPr lang="en-US" altLang="en-US" sz="1000">
              <a:solidFill>
                <a:srgbClr val="548446"/>
              </a:solidFill>
              <a:latin typeface="Arial" panose="020B0604020202020204" pitchFamily="34" charset="0"/>
            </a:endParaRPr>
          </a:p>
        </p:txBody>
      </p:sp>
      <p:sp>
        <p:nvSpPr>
          <p:cNvPr id="44036" name="Rectangle 6">
            <a:extLst>
              <a:ext uri="{FF2B5EF4-FFF2-40B4-BE49-F238E27FC236}">
                <a16:creationId xmlns:a16="http://schemas.microsoft.com/office/drawing/2014/main" id="{021A5251-1AB6-421C-81DA-9EAE481ABD05}"/>
              </a:ext>
            </a:extLst>
          </p:cNvPr>
          <p:cNvSpPr>
            <a:spLocks noGrp="1" noChangeArrowheads="1"/>
          </p:cNvSpPr>
          <p:nvPr>
            <p:ph type="title"/>
          </p:nvPr>
        </p:nvSpPr>
        <p:spPr/>
        <p:txBody>
          <a:bodyPr/>
          <a:lstStyle/>
          <a:p>
            <a:pPr eaLnBrk="1" hangingPunct="1"/>
            <a:r>
              <a:rPr lang="en-US" altLang="en-US"/>
              <a:t>Program Structure</a:t>
            </a:r>
          </a:p>
        </p:txBody>
      </p:sp>
      <p:sp>
        <p:nvSpPr>
          <p:cNvPr id="44037" name="Rectangle 7">
            <a:extLst>
              <a:ext uri="{FF2B5EF4-FFF2-40B4-BE49-F238E27FC236}">
                <a16:creationId xmlns:a16="http://schemas.microsoft.com/office/drawing/2014/main" id="{5152A693-81BD-41F9-AEA6-915AC85D6F20}"/>
              </a:ext>
            </a:extLst>
          </p:cNvPr>
          <p:cNvSpPr>
            <a:spLocks noGrp="1" noChangeArrowheads="1"/>
          </p:cNvSpPr>
          <p:nvPr>
            <p:ph type="body" idx="1"/>
          </p:nvPr>
        </p:nvSpPr>
        <p:spPr>
          <a:xfrm>
            <a:off x="2514600" y="1676400"/>
            <a:ext cx="7848600" cy="4114800"/>
          </a:xfrm>
        </p:spPr>
        <p:txBody>
          <a:bodyPr>
            <a:normAutofit lnSpcReduction="10000"/>
          </a:bodyPr>
          <a:lstStyle/>
          <a:p>
            <a:pPr eaLnBrk="1" hangingPunct="1">
              <a:lnSpc>
                <a:spcPct val="90000"/>
              </a:lnSpc>
            </a:pPr>
            <a:r>
              <a:rPr lang="en-US" altLang="en-US"/>
              <a:t>Typical Java program consists of</a:t>
            </a:r>
          </a:p>
          <a:p>
            <a:pPr lvl="1" eaLnBrk="1" hangingPunct="1">
              <a:lnSpc>
                <a:spcPct val="90000"/>
              </a:lnSpc>
            </a:pPr>
            <a:r>
              <a:rPr lang="en-US" altLang="en-US"/>
              <a:t>User written classes</a:t>
            </a:r>
          </a:p>
          <a:p>
            <a:pPr lvl="1" eaLnBrk="1" hangingPunct="1">
              <a:lnSpc>
                <a:spcPct val="90000"/>
              </a:lnSpc>
            </a:pPr>
            <a:r>
              <a:rPr lang="en-US" altLang="en-US"/>
              <a:t>Java Application Programming Interface (API) classes</a:t>
            </a:r>
          </a:p>
          <a:p>
            <a:pPr eaLnBrk="1" hangingPunct="1">
              <a:lnSpc>
                <a:spcPct val="90000"/>
              </a:lnSpc>
            </a:pPr>
            <a:r>
              <a:rPr lang="en-US" altLang="en-US"/>
              <a:t>Java application</a:t>
            </a:r>
          </a:p>
          <a:p>
            <a:pPr lvl="1" eaLnBrk="1" hangingPunct="1">
              <a:lnSpc>
                <a:spcPct val="90000"/>
              </a:lnSpc>
            </a:pPr>
            <a:r>
              <a:rPr lang="en-US" altLang="en-US"/>
              <a:t>Has one class with a </a:t>
            </a:r>
            <a:r>
              <a:rPr lang="en-US" altLang="en-US" i="1"/>
              <a:t>main</a:t>
            </a:r>
            <a:r>
              <a:rPr lang="en-US" altLang="en-US"/>
              <a:t> method</a:t>
            </a:r>
          </a:p>
          <a:p>
            <a:pPr eaLnBrk="1" hangingPunct="1">
              <a:lnSpc>
                <a:spcPct val="90000"/>
              </a:lnSpc>
            </a:pPr>
            <a:r>
              <a:rPr lang="en-US" altLang="en-US"/>
              <a:t>Java program basic elements:</a:t>
            </a:r>
          </a:p>
          <a:p>
            <a:pPr lvl="1" eaLnBrk="1" hangingPunct="1">
              <a:lnSpc>
                <a:spcPct val="90000"/>
              </a:lnSpc>
            </a:pPr>
            <a:r>
              <a:rPr lang="en-US" altLang="en-US"/>
              <a:t>Packages</a:t>
            </a:r>
          </a:p>
          <a:p>
            <a:pPr lvl="1" eaLnBrk="1" hangingPunct="1">
              <a:lnSpc>
                <a:spcPct val="90000"/>
              </a:lnSpc>
            </a:pPr>
            <a:r>
              <a:rPr lang="en-US" altLang="en-US"/>
              <a:t>Classes</a:t>
            </a:r>
          </a:p>
          <a:p>
            <a:pPr lvl="1" eaLnBrk="1" hangingPunct="1">
              <a:lnSpc>
                <a:spcPct val="90000"/>
              </a:lnSpc>
            </a:pPr>
            <a:r>
              <a:rPr lang="en-US" altLang="en-US"/>
              <a:t>Data fields</a:t>
            </a:r>
          </a:p>
          <a:p>
            <a:pPr lvl="1" eaLnBrk="1" hangingPunct="1">
              <a:lnSpc>
                <a:spcPct val="90000"/>
              </a:lnSpc>
            </a:pPr>
            <a:r>
              <a:rPr lang="en-US" altLang="en-US"/>
              <a:t>Methods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Slide Number Placeholder 4">
            <a:extLst>
              <a:ext uri="{FF2B5EF4-FFF2-40B4-BE49-F238E27FC236}">
                <a16:creationId xmlns:a16="http://schemas.microsoft.com/office/drawing/2014/main" id="{8417DC68-3D95-4691-8B48-9280AA61C55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1-</a:t>
            </a:r>
            <a:fld id="{2810783F-A45D-4506-8A48-9732E9623E32}" type="slidenum">
              <a:rPr lang="en-US" altLang="en-US" sz="1000">
                <a:solidFill>
                  <a:srgbClr val="548446"/>
                </a:solidFill>
                <a:latin typeface="Arial" panose="020B0604020202020204" pitchFamily="34" charset="0"/>
              </a:rPr>
              <a:pPr>
                <a:spcBef>
                  <a:spcPct val="0"/>
                </a:spcBef>
                <a:buFontTx/>
                <a:buNone/>
              </a:pPr>
              <a:t>10</a:t>
            </a:fld>
            <a:endParaRPr lang="en-US" altLang="en-US" sz="1000">
              <a:solidFill>
                <a:srgbClr val="548446"/>
              </a:solidFill>
              <a:latin typeface="Arial" panose="020B0604020202020204" pitchFamily="34" charset="0"/>
            </a:endParaRPr>
          </a:p>
        </p:txBody>
      </p:sp>
      <p:sp>
        <p:nvSpPr>
          <p:cNvPr id="80900" name="Rectangle 2">
            <a:extLst>
              <a:ext uri="{FF2B5EF4-FFF2-40B4-BE49-F238E27FC236}">
                <a16:creationId xmlns:a16="http://schemas.microsoft.com/office/drawing/2014/main" id="{D2447096-DA3F-4DF0-8DEE-9F1F200E3BD8}"/>
              </a:ext>
            </a:extLst>
          </p:cNvPr>
          <p:cNvSpPr>
            <a:spLocks noGrp="1" noChangeArrowheads="1"/>
          </p:cNvSpPr>
          <p:nvPr>
            <p:ph type="title"/>
          </p:nvPr>
        </p:nvSpPr>
        <p:spPr/>
        <p:txBody>
          <a:bodyPr/>
          <a:lstStyle/>
          <a:p>
            <a:pPr eaLnBrk="1" hangingPunct="1"/>
            <a:r>
              <a:rPr lang="en-US" altLang="en-US"/>
              <a:t>Useful Java Classes</a:t>
            </a:r>
          </a:p>
        </p:txBody>
      </p:sp>
      <p:sp>
        <p:nvSpPr>
          <p:cNvPr id="80901" name="Rectangle 3">
            <a:extLst>
              <a:ext uri="{FF2B5EF4-FFF2-40B4-BE49-F238E27FC236}">
                <a16:creationId xmlns:a16="http://schemas.microsoft.com/office/drawing/2014/main" id="{A647CB58-3C98-4C7F-B27F-3686A007F245}"/>
              </a:ext>
            </a:extLst>
          </p:cNvPr>
          <p:cNvSpPr>
            <a:spLocks noGrp="1" noChangeArrowheads="1"/>
          </p:cNvSpPr>
          <p:nvPr>
            <p:ph type="body" idx="1"/>
          </p:nvPr>
        </p:nvSpPr>
        <p:spPr/>
        <p:txBody>
          <a:bodyPr/>
          <a:lstStyle/>
          <a:p>
            <a:pPr eaLnBrk="1" hangingPunct="1">
              <a:lnSpc>
                <a:spcPct val="90000"/>
              </a:lnSpc>
            </a:pPr>
            <a:r>
              <a:rPr lang="en-US" altLang="en-US" dirty="0"/>
              <a:t>The </a:t>
            </a:r>
            <a:r>
              <a:rPr lang="en-US" altLang="en-US" dirty="0">
                <a:latin typeface="Courier New" panose="02070309020205020404" pitchFamily="49" charset="0"/>
              </a:rPr>
              <a:t>Object</a:t>
            </a:r>
            <a:r>
              <a:rPr lang="en-US" altLang="en-US" dirty="0"/>
              <a:t> class</a:t>
            </a:r>
          </a:p>
          <a:p>
            <a:pPr lvl="1" eaLnBrk="1" hangingPunct="1">
              <a:lnSpc>
                <a:spcPct val="90000"/>
              </a:lnSpc>
            </a:pPr>
            <a:r>
              <a:rPr lang="en-US" altLang="en-US" dirty="0"/>
              <a:t>Java supports a single class inheritance hierarchy</a:t>
            </a:r>
          </a:p>
          <a:p>
            <a:pPr lvl="2" eaLnBrk="1" hangingPunct="1">
              <a:lnSpc>
                <a:spcPct val="90000"/>
              </a:lnSpc>
            </a:pPr>
            <a:r>
              <a:rPr lang="en-US" altLang="en-US" dirty="0"/>
              <a:t>With class </a:t>
            </a:r>
            <a:r>
              <a:rPr lang="en-US" altLang="en-US" dirty="0">
                <a:latin typeface="Courier New" panose="02070309020205020404" pitchFamily="49" charset="0"/>
              </a:rPr>
              <a:t>Object</a:t>
            </a:r>
            <a:r>
              <a:rPr lang="en-US" altLang="en-US" dirty="0"/>
              <a:t> as the root</a:t>
            </a:r>
          </a:p>
          <a:p>
            <a:pPr lvl="1" eaLnBrk="1" hangingPunct="1">
              <a:lnSpc>
                <a:spcPct val="90000"/>
              </a:lnSpc>
            </a:pPr>
            <a:r>
              <a:rPr lang="en-US" altLang="en-US" dirty="0"/>
              <a:t>More useful methods </a:t>
            </a:r>
          </a:p>
          <a:p>
            <a:pPr lvl="2" eaLnBrk="1" hangingPunct="1">
              <a:lnSpc>
                <a:spcPct val="90000"/>
              </a:lnSpc>
            </a:pPr>
            <a:r>
              <a:rPr lang="en-US" altLang="en-US" b="1" dirty="0">
                <a:latin typeface="Courier New" panose="02070309020205020404" pitchFamily="49" charset="0"/>
              </a:rPr>
              <a:t>public </a:t>
            </a:r>
            <a:r>
              <a:rPr lang="en-US" altLang="en-US" b="1" dirty="0" err="1">
                <a:latin typeface="Courier New" panose="02070309020205020404" pitchFamily="49" charset="0"/>
              </a:rPr>
              <a:t>boolean</a:t>
            </a:r>
            <a:r>
              <a:rPr lang="en-US" altLang="en-US" dirty="0">
                <a:latin typeface="Courier New" panose="02070309020205020404" pitchFamily="49" charset="0"/>
              </a:rPr>
              <a:t> equals(Object obj)</a:t>
            </a:r>
          </a:p>
          <a:p>
            <a:pPr lvl="2" eaLnBrk="1" hangingPunct="1">
              <a:lnSpc>
                <a:spcPct val="90000"/>
              </a:lnSpc>
            </a:pPr>
            <a:r>
              <a:rPr lang="en-US" altLang="en-US" b="1" dirty="0">
                <a:latin typeface="Courier New" panose="02070309020205020404" pitchFamily="49" charset="0"/>
              </a:rPr>
              <a:t>protected void</a:t>
            </a:r>
            <a:r>
              <a:rPr lang="en-US" altLang="en-US" dirty="0">
                <a:latin typeface="Courier New" panose="02070309020205020404" pitchFamily="49" charset="0"/>
              </a:rPr>
              <a:t> finalize()</a:t>
            </a:r>
          </a:p>
          <a:p>
            <a:pPr lvl="2" eaLnBrk="1" hangingPunct="1">
              <a:lnSpc>
                <a:spcPct val="90000"/>
              </a:lnSpc>
            </a:pPr>
            <a:r>
              <a:rPr lang="en-US" altLang="en-US" b="1" dirty="0">
                <a:latin typeface="Courier New" panose="02070309020205020404" pitchFamily="49" charset="0"/>
              </a:rPr>
              <a:t>public int</a:t>
            </a:r>
            <a:r>
              <a:rPr lang="en-US" altLang="en-US" dirty="0">
                <a:latin typeface="Courier New" panose="02070309020205020404" pitchFamily="49" charset="0"/>
              </a:rPr>
              <a:t> </a:t>
            </a:r>
            <a:r>
              <a:rPr lang="en-US" altLang="en-US" dirty="0" err="1">
                <a:latin typeface="Courier New" panose="02070309020205020404" pitchFamily="49" charset="0"/>
              </a:rPr>
              <a:t>hashCode</a:t>
            </a:r>
            <a:r>
              <a:rPr lang="en-US" altLang="en-US" dirty="0">
                <a:latin typeface="Courier New" panose="02070309020205020404" pitchFamily="49" charset="0"/>
              </a:rPr>
              <a:t>()</a:t>
            </a:r>
          </a:p>
          <a:p>
            <a:pPr lvl="2" eaLnBrk="1" hangingPunct="1">
              <a:lnSpc>
                <a:spcPct val="90000"/>
              </a:lnSpc>
            </a:pPr>
            <a:r>
              <a:rPr lang="en-US" altLang="en-US" b="1" dirty="0">
                <a:latin typeface="Courier New" panose="02070309020205020404" pitchFamily="49" charset="0"/>
              </a:rPr>
              <a:t>public String</a:t>
            </a:r>
            <a:r>
              <a:rPr lang="en-US" altLang="en-US" dirty="0">
                <a:latin typeface="Courier New" panose="02070309020205020404" pitchFamily="49" charset="0"/>
              </a:rPr>
              <a:t> </a:t>
            </a:r>
            <a:r>
              <a:rPr lang="en-US" altLang="en-US" dirty="0" err="1">
                <a:latin typeface="Courier New" panose="02070309020205020404" pitchFamily="49" charset="0"/>
              </a:rPr>
              <a:t>toString</a:t>
            </a:r>
            <a:r>
              <a:rPr lang="en-US" altLang="en-US" dirty="0">
                <a:latin typeface="Courier New" panose="02070309020205020404"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02E651C6-5ADE-4CCB-891B-558EB49F70AC}"/>
              </a:ext>
            </a:extLst>
          </p:cNvPr>
          <p:cNvSpPr>
            <a:spLocks noGrp="1" noChangeArrowheads="1"/>
          </p:cNvSpPr>
          <p:nvPr>
            <p:ph type="title"/>
          </p:nvPr>
        </p:nvSpPr>
        <p:spPr/>
        <p:txBody>
          <a:bodyPr/>
          <a:lstStyle/>
          <a:p>
            <a:r>
              <a:rPr lang="en-US" altLang="en-US"/>
              <a:t>Useful Java Classes</a:t>
            </a:r>
          </a:p>
        </p:txBody>
      </p:sp>
      <p:sp>
        <p:nvSpPr>
          <p:cNvPr id="82947" name="Content Placeholder 2">
            <a:extLst>
              <a:ext uri="{FF2B5EF4-FFF2-40B4-BE49-F238E27FC236}">
                <a16:creationId xmlns:a16="http://schemas.microsoft.com/office/drawing/2014/main" id="{60699193-78AE-4FE2-BF78-E7A8397EDD57}"/>
              </a:ext>
            </a:extLst>
          </p:cNvPr>
          <p:cNvSpPr>
            <a:spLocks noGrp="1" noChangeArrowheads="1"/>
          </p:cNvSpPr>
          <p:nvPr>
            <p:ph idx="1"/>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hlinkClick r:id="rId3"/>
              </a:rPr>
              <a:t>Arrays</a:t>
            </a:r>
            <a:r>
              <a:rPr lang="en-US" altLang="en-US" dirty="0"/>
              <a:t> class</a:t>
            </a:r>
          </a:p>
          <a:p>
            <a:pPr lvl="1"/>
            <a:r>
              <a:rPr lang="en-US" altLang="en-US" sz="2000" dirty="0">
                <a:latin typeface="Courier New" panose="02070309020205020404" pitchFamily="49" charset="0"/>
                <a:cs typeface="Courier New" panose="02070309020205020404" pitchFamily="49" charset="0"/>
              </a:rPr>
              <a:t>import </a:t>
            </a:r>
            <a:r>
              <a:rPr lang="en-US" altLang="en-US" sz="2000" dirty="0" err="1">
                <a:latin typeface="Courier New" panose="02070309020205020404" pitchFamily="49" charset="0"/>
                <a:cs typeface="Courier New" panose="02070309020205020404" pitchFamily="49" charset="0"/>
              </a:rPr>
              <a:t>java.util.Arrays</a:t>
            </a:r>
            <a:r>
              <a:rPr lang="en-US" altLang="en-US" sz="2000" dirty="0">
                <a:latin typeface="Courier New" panose="02070309020205020404" pitchFamily="49" charset="0"/>
                <a:cs typeface="Courier New" panose="02070309020205020404" pitchFamily="49" charset="0"/>
              </a:rPr>
              <a:t>;</a:t>
            </a:r>
          </a:p>
          <a:p>
            <a:pPr lvl="1"/>
            <a:r>
              <a:rPr lang="en-US" altLang="en-US" dirty="0"/>
              <a:t>Contains static methods for manipulating arrays</a:t>
            </a:r>
          </a:p>
          <a:p>
            <a:r>
              <a:rPr lang="en-US" altLang="en-US" dirty="0"/>
              <a:t>Commonly used examples</a:t>
            </a:r>
          </a:p>
          <a:p>
            <a:pPr lvl="1"/>
            <a:r>
              <a:rPr lang="en-US" altLang="en-US" dirty="0"/>
              <a:t>Sort (does it in ascending order)</a:t>
            </a:r>
          </a:p>
          <a:p>
            <a:pPr lvl="1"/>
            <a:r>
              <a:rPr lang="en-US" altLang="en-US" dirty="0"/>
              <a:t>Binary search (quickly finds a value in the array)</a:t>
            </a:r>
          </a:p>
          <a:p>
            <a:pPr lvl="1"/>
            <a:r>
              <a:rPr lang="en-US" altLang="en-US" dirty="0" err="1"/>
              <a:t>toString</a:t>
            </a:r>
            <a:endParaRPr lang="en-US" altLang="en-US" dirty="0"/>
          </a:p>
          <a:p>
            <a:r>
              <a:rPr lang="en-US" altLang="en-US" dirty="0"/>
              <a:t>Example:  Let’s say </a:t>
            </a:r>
            <a:r>
              <a:rPr lang="en-US" altLang="en-US" dirty="0">
                <a:latin typeface="Courier New" panose="02070309020205020404" pitchFamily="49" charset="0"/>
                <a:cs typeface="Courier New" panose="02070309020205020404" pitchFamily="49" charset="0"/>
              </a:rPr>
              <a:t>a</a:t>
            </a:r>
            <a:r>
              <a:rPr lang="en-US" altLang="en-US" dirty="0"/>
              <a:t> is an array of 1000 </a:t>
            </a:r>
            <a:r>
              <a:rPr lang="en-US" altLang="en-US" dirty="0" err="1">
                <a:latin typeface="Courier New" panose="02070309020205020404" pitchFamily="49" charset="0"/>
                <a:cs typeface="Courier New" panose="02070309020205020404" pitchFamily="49" charset="0"/>
              </a:rPr>
              <a:t>int</a:t>
            </a:r>
            <a:r>
              <a:rPr lang="en-US" altLang="en-US" dirty="0" err="1"/>
              <a:t>s</a:t>
            </a:r>
            <a:endParaRPr lang="en-US" altLang="en-US" dirty="0"/>
          </a:p>
          <a:p>
            <a:pPr>
              <a:buFontTx/>
              <a:buNone/>
            </a:pPr>
            <a:r>
              <a:rPr lang="en-US" altLang="en-US" dirty="0"/>
              <a:t>	</a:t>
            </a:r>
            <a:r>
              <a:rPr lang="en-US" altLang="en-US" sz="2000" dirty="0" err="1">
                <a:latin typeface="Courier New" panose="02070309020205020404" pitchFamily="49" charset="0"/>
                <a:cs typeface="Courier New" panose="02070309020205020404" pitchFamily="49" charset="0"/>
              </a:rPr>
              <a:t>Arrays.sort</a:t>
            </a:r>
            <a:r>
              <a:rPr lang="en-US" altLang="en-US" sz="2000" dirty="0">
                <a:latin typeface="Courier New" panose="02070309020205020404" pitchFamily="49" charset="0"/>
                <a:cs typeface="Courier New" panose="02070309020205020404" pitchFamily="49" charset="0"/>
              </a:rPr>
              <a:t>(a);</a:t>
            </a:r>
          </a:p>
          <a:p>
            <a:endParaRPr lang="en-US" altLang="en-US" dirty="0"/>
          </a:p>
          <a:p>
            <a:endParaRPr lang="en-US" altLang="en-US" dirty="0"/>
          </a:p>
        </p:txBody>
      </p:sp>
      <p:sp>
        <p:nvSpPr>
          <p:cNvPr id="82949" name="Slide Number Placeholder 4">
            <a:extLst>
              <a:ext uri="{FF2B5EF4-FFF2-40B4-BE49-F238E27FC236}">
                <a16:creationId xmlns:a16="http://schemas.microsoft.com/office/drawing/2014/main" id="{8E17F468-DA62-4195-A43C-9305C2B78D3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1-</a:t>
            </a:r>
            <a:fld id="{414A34EC-59FB-467C-92E1-B452505640CA}" type="slidenum">
              <a:rPr lang="en-US" altLang="en-US" sz="1000">
                <a:solidFill>
                  <a:srgbClr val="548446"/>
                </a:solidFill>
                <a:latin typeface="Arial" panose="020B0604020202020204" pitchFamily="34" charset="0"/>
              </a:rPr>
              <a:pPr>
                <a:spcBef>
                  <a:spcPct val="0"/>
                </a:spcBef>
                <a:buFontTx/>
                <a:buNone/>
              </a:pPr>
              <a:t>11</a:t>
            </a:fld>
            <a:endParaRPr lang="en-US" altLang="en-US" sz="1000">
              <a:solidFill>
                <a:srgbClr val="548446"/>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673384-5D4C-4D03-94F6-FE1EDC08F631}"/>
              </a:ext>
            </a:extLst>
          </p:cNvPr>
          <p:cNvSpPr>
            <a:spLocks noGrp="1"/>
          </p:cNvSpPr>
          <p:nvPr>
            <p:ph type="title"/>
          </p:nvPr>
        </p:nvSpPr>
        <p:spPr/>
        <p:txBody>
          <a:bodyPr/>
          <a:lstStyle/>
          <a:p>
            <a:r>
              <a:rPr lang="en-IN" sz="3200" dirty="0"/>
              <a:t>Abstract Classes and Abstract Methods</a:t>
            </a:r>
          </a:p>
        </p:txBody>
      </p:sp>
      <p:pic>
        <p:nvPicPr>
          <p:cNvPr id="18" name="Content Placeholder 17" descr="The computer code shows the Abstract Classes and Abstract Methods. For long description in Notes pane, press F6.">
            <a:extLst>
              <a:ext uri="{FF2B5EF4-FFF2-40B4-BE49-F238E27FC236}">
                <a16:creationId xmlns:a16="http://schemas.microsoft.com/office/drawing/2014/main" id="{BC80E1E9-FFD8-4A0E-8AB9-E828B391134D}"/>
              </a:ext>
            </a:extLst>
          </p:cNvPr>
          <p:cNvPicPr>
            <a:picLocks noGrp="1" noChangeAspect="1"/>
          </p:cNvPicPr>
          <p:nvPr>
            <p:ph sz="quarter" idx="13"/>
          </p:nvPr>
        </p:nvPicPr>
        <p:blipFill>
          <a:blip r:embed="rId3"/>
          <a:stretch>
            <a:fillRect/>
          </a:stretch>
        </p:blipFill>
        <p:spPr>
          <a:xfrm>
            <a:off x="2017661" y="1737111"/>
            <a:ext cx="5306146" cy="4083658"/>
          </a:xfrm>
          <a:prstGeom prst="rect">
            <a:avLst/>
          </a:prstGeom>
        </p:spPr>
      </p:pic>
      <p:sp>
        <p:nvSpPr>
          <p:cNvPr id="12" name="Text Placeholder 11">
            <a:extLst>
              <a:ext uri="{FF2B5EF4-FFF2-40B4-BE49-F238E27FC236}">
                <a16:creationId xmlns:a16="http://schemas.microsoft.com/office/drawing/2014/main" id="{A1617C68-5F9B-4EA9-A616-F346EBE01A69}"/>
              </a:ext>
            </a:extLst>
          </p:cNvPr>
          <p:cNvSpPr>
            <a:spLocks noGrp="1"/>
          </p:cNvSpPr>
          <p:nvPr>
            <p:ph type="body" sz="quarter" idx="20"/>
          </p:nvPr>
        </p:nvSpPr>
        <p:spPr>
          <a:xfrm>
            <a:off x="7408608" y="1715746"/>
            <a:ext cx="2492477" cy="422770"/>
          </a:xfrm>
        </p:spPr>
        <p:txBody>
          <a:bodyPr/>
          <a:lstStyle/>
          <a:p>
            <a:pPr marL="432" indent="0">
              <a:buNone/>
            </a:pPr>
            <a:r>
              <a:rPr lang="en-US" altLang="en-US" sz="2000" dirty="0">
                <a:hlinkClick r:id="rId4" action="ppaction://hlinkfile" tooltip="https://liveexample.pearsoncmg.com/html/GeometricObject.html"/>
              </a:rPr>
              <a:t>GeometricObject</a:t>
            </a:r>
            <a:endParaRPr lang="en-US" altLang="en-US" sz="2000" dirty="0">
              <a:hlinkClick r:id="rId4" action="ppaction://hlinkfile" tooltip="https://liveexample.pearsoncmg.com/html/GeometricObject.html"/>
            </a:endParaRPr>
          </a:p>
        </p:txBody>
      </p:sp>
      <p:sp>
        <p:nvSpPr>
          <p:cNvPr id="13" name="Text Placeholder 12">
            <a:extLst>
              <a:ext uri="{FF2B5EF4-FFF2-40B4-BE49-F238E27FC236}">
                <a16:creationId xmlns:a16="http://schemas.microsoft.com/office/drawing/2014/main" id="{341E259D-9BB4-49DF-820A-EA4FB154C213}"/>
              </a:ext>
            </a:extLst>
          </p:cNvPr>
          <p:cNvSpPr>
            <a:spLocks noGrp="1"/>
          </p:cNvSpPr>
          <p:nvPr>
            <p:ph type="body" sz="quarter" idx="21"/>
          </p:nvPr>
        </p:nvSpPr>
        <p:spPr>
          <a:xfrm>
            <a:off x="7419721" y="2250357"/>
            <a:ext cx="1080367" cy="472987"/>
          </a:xfrm>
        </p:spPr>
        <p:txBody>
          <a:bodyPr/>
          <a:lstStyle/>
          <a:p>
            <a:pPr marL="432" indent="0">
              <a:buNone/>
            </a:pPr>
            <a:r>
              <a:rPr lang="en-US" altLang="en-US" sz="2000" dirty="0">
                <a:hlinkClick r:id="rId5" action="ppaction://hlinkfile" tooltip="https://liveexample.pearsoncmg.com/html/Circle.html"/>
              </a:rPr>
              <a:t>Circle</a:t>
            </a:r>
            <a:endParaRPr lang="en-US" altLang="en-US" sz="2000" dirty="0">
              <a:hlinkClick r:id="rId5" action="ppaction://hlinkfile" tooltip="https://liveexample.pearsoncmg.com/html/Circle.html"/>
            </a:endParaRPr>
          </a:p>
        </p:txBody>
      </p:sp>
      <p:sp>
        <p:nvSpPr>
          <p:cNvPr id="14" name="Text Placeholder 13">
            <a:extLst>
              <a:ext uri="{FF2B5EF4-FFF2-40B4-BE49-F238E27FC236}">
                <a16:creationId xmlns:a16="http://schemas.microsoft.com/office/drawing/2014/main" id="{5C41EA98-E6A6-440C-B403-DD6FB811248E}"/>
              </a:ext>
            </a:extLst>
          </p:cNvPr>
          <p:cNvSpPr>
            <a:spLocks noGrp="1"/>
          </p:cNvSpPr>
          <p:nvPr>
            <p:ph type="body" sz="quarter" idx="22"/>
          </p:nvPr>
        </p:nvSpPr>
        <p:spPr>
          <a:xfrm>
            <a:off x="7408608" y="2818510"/>
            <a:ext cx="1622323" cy="447439"/>
          </a:xfrm>
        </p:spPr>
        <p:txBody>
          <a:bodyPr/>
          <a:lstStyle/>
          <a:p>
            <a:pPr marL="432" indent="0">
              <a:buNone/>
            </a:pPr>
            <a:r>
              <a:rPr lang="en-US" altLang="en-US" sz="2000" dirty="0">
                <a:hlinkClick r:id="rId6" action="ppaction://hlinkfile" tooltip="https://liveexample.pearsoncmg.com/html/Rectangle.html"/>
              </a:rPr>
              <a:t>Rectangle</a:t>
            </a:r>
            <a:endParaRPr lang="en-US" altLang="en-US" sz="2000" dirty="0">
              <a:hlinkClick r:id="rId6" action="ppaction://hlinkfile" tooltip="https://liveexample.pearsoncmg.com/html/Rectangle.html"/>
            </a:endParaRPr>
          </a:p>
        </p:txBody>
      </p:sp>
      <p:sp>
        <p:nvSpPr>
          <p:cNvPr id="15" name="Text Placeholder 14">
            <a:extLst>
              <a:ext uri="{FF2B5EF4-FFF2-40B4-BE49-F238E27FC236}">
                <a16:creationId xmlns:a16="http://schemas.microsoft.com/office/drawing/2014/main" id="{5E4BAA62-A56A-4BB3-8B01-4BF44D51B5D7}"/>
              </a:ext>
            </a:extLst>
          </p:cNvPr>
          <p:cNvSpPr>
            <a:spLocks noGrp="1"/>
          </p:cNvSpPr>
          <p:nvPr>
            <p:ph type="body" sz="quarter" idx="23"/>
          </p:nvPr>
        </p:nvSpPr>
        <p:spPr>
          <a:xfrm>
            <a:off x="7408608" y="3339273"/>
            <a:ext cx="2791081" cy="497393"/>
          </a:xfrm>
        </p:spPr>
        <p:txBody>
          <a:bodyPr/>
          <a:lstStyle/>
          <a:p>
            <a:pPr marL="432" indent="0">
              <a:buNone/>
            </a:pPr>
            <a:r>
              <a:rPr lang="en-IN" sz="2000" dirty="0" err="1">
                <a:hlinkClick r:id="rId7" action="ppaction://hlinkfile" tooltip="https://liveexample.pearsoncmg.com/html/TestGeometricObject.html"/>
              </a:rPr>
              <a:t>TestGeometricObject</a:t>
            </a:r>
            <a:endParaRPr lang="en-IN" sz="2000" dirty="0">
              <a:hlinkClick r:id="rId7" action="ppaction://hlinkfile" tooltip="https://liveexample.pearsoncmg.com/html/TestGeometricObject.html"/>
            </a:endParaRPr>
          </a:p>
        </p:txBody>
      </p:sp>
    </p:spTree>
    <p:extLst>
      <p:ext uri="{BB962C8B-B14F-4D97-AF65-F5344CB8AC3E}">
        <p14:creationId xmlns:p14="http://schemas.microsoft.com/office/powerpoint/2010/main" val="413353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7D4F-6195-46D3-AE61-ACD2A5713E33}"/>
              </a:ext>
            </a:extLst>
          </p:cNvPr>
          <p:cNvSpPr>
            <a:spLocks noGrp="1"/>
          </p:cNvSpPr>
          <p:nvPr>
            <p:ph type="title"/>
          </p:nvPr>
        </p:nvSpPr>
        <p:spPr/>
        <p:txBody>
          <a:bodyPr/>
          <a:lstStyle/>
          <a:p>
            <a:r>
              <a:rPr lang="en-IN" dirty="0"/>
              <a:t>Abstract Method in Abstract Class</a:t>
            </a:r>
          </a:p>
        </p:txBody>
      </p:sp>
      <p:sp>
        <p:nvSpPr>
          <p:cNvPr id="3" name="Content Placeholder 2">
            <a:extLst>
              <a:ext uri="{FF2B5EF4-FFF2-40B4-BE49-F238E27FC236}">
                <a16:creationId xmlns:a16="http://schemas.microsoft.com/office/drawing/2014/main" id="{B9908849-F9FB-44EF-85A4-1FE96AADD211}"/>
              </a:ext>
            </a:extLst>
          </p:cNvPr>
          <p:cNvSpPr>
            <a:spLocks noGrp="1"/>
          </p:cNvSpPr>
          <p:nvPr>
            <p:ph sz="quarter" idx="13"/>
          </p:nvPr>
        </p:nvSpPr>
        <p:spPr/>
        <p:txBody>
          <a:bodyPr/>
          <a:lstStyle/>
          <a:p>
            <a:pPr marL="432" indent="0">
              <a:buNone/>
            </a:pPr>
            <a:r>
              <a:rPr lang="en-IN" dirty="0"/>
              <a:t>An abstract method cannot be contained in a nonabstract class. If a subclass of an abstract superclass does not implement all the abstract methods, the subclass must be defined abstract. In other words, in a nonabstract subclass extended from an abstract class, all the abstract methods must be implemented, even if they are not used in the subclass.</a:t>
            </a:r>
          </a:p>
        </p:txBody>
      </p:sp>
    </p:spTree>
    <p:extLst>
      <p:ext uri="{BB962C8B-B14F-4D97-AF65-F5344CB8AC3E}">
        <p14:creationId xmlns:p14="http://schemas.microsoft.com/office/powerpoint/2010/main" val="388898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89CF-F5C6-4A98-9EE7-5BACF82AB02B}"/>
              </a:ext>
            </a:extLst>
          </p:cNvPr>
          <p:cNvSpPr>
            <a:spLocks noGrp="1"/>
          </p:cNvSpPr>
          <p:nvPr>
            <p:ph type="title"/>
          </p:nvPr>
        </p:nvSpPr>
        <p:spPr/>
        <p:txBody>
          <a:bodyPr/>
          <a:lstStyle/>
          <a:p>
            <a:r>
              <a:rPr lang="en-IN" dirty="0"/>
              <a:t>Abstract Class as Type</a:t>
            </a:r>
          </a:p>
        </p:txBody>
      </p:sp>
      <p:sp>
        <p:nvSpPr>
          <p:cNvPr id="3" name="Content Placeholder 2">
            <a:extLst>
              <a:ext uri="{FF2B5EF4-FFF2-40B4-BE49-F238E27FC236}">
                <a16:creationId xmlns:a16="http://schemas.microsoft.com/office/drawing/2014/main" id="{5F689EEB-4248-4A20-9030-05893D3AC381}"/>
              </a:ext>
            </a:extLst>
          </p:cNvPr>
          <p:cNvSpPr>
            <a:spLocks noGrp="1"/>
          </p:cNvSpPr>
          <p:nvPr>
            <p:ph sz="quarter" idx="13"/>
          </p:nvPr>
        </p:nvSpPr>
        <p:spPr>
          <a:xfrm>
            <a:off x="1981200" y="1556327"/>
            <a:ext cx="8229600" cy="1998034"/>
          </a:xfrm>
        </p:spPr>
        <p:txBody>
          <a:bodyPr/>
          <a:lstStyle/>
          <a:p>
            <a:pPr marL="432" indent="0">
              <a:buNone/>
            </a:pPr>
            <a:r>
              <a:rPr lang="en-US" altLang="en-US" dirty="0">
                <a:cs typeface="Times New Roman" panose="02020603050405020304" pitchFamily="18" charset="0"/>
              </a:rPr>
              <a:t>You cannot create an instance from an abstract class using the new operator, but an abstract class can be used as a data type. Therefore, the following statement, which creates an array whose elements are of GeometricObject type, is correct.</a:t>
            </a:r>
          </a:p>
        </p:txBody>
      </p:sp>
      <p:sp>
        <p:nvSpPr>
          <p:cNvPr id="4" name="Content Placeholder 3">
            <a:extLst>
              <a:ext uri="{FF2B5EF4-FFF2-40B4-BE49-F238E27FC236}">
                <a16:creationId xmlns:a16="http://schemas.microsoft.com/office/drawing/2014/main" id="{701EF777-87EF-4051-A0DC-034DEBA37EC1}"/>
              </a:ext>
            </a:extLst>
          </p:cNvPr>
          <p:cNvSpPr>
            <a:spLocks noGrp="1"/>
          </p:cNvSpPr>
          <p:nvPr>
            <p:ph sz="quarter" idx="14"/>
          </p:nvPr>
        </p:nvSpPr>
        <p:spPr>
          <a:xfrm>
            <a:off x="1981200" y="3691708"/>
            <a:ext cx="8229600" cy="585327"/>
          </a:xfrm>
        </p:spPr>
        <p:txBody>
          <a:bodyPr/>
          <a:lstStyle/>
          <a:p>
            <a:pPr marL="432" indent="0">
              <a:buNone/>
            </a:pPr>
            <a:r>
              <a:rPr lang="en-US" altLang="en-US" dirty="0">
                <a:cs typeface="Times New Roman" panose="02020603050405020304" pitchFamily="18" charset="0"/>
              </a:rPr>
              <a:t>GeometricObject[] geo = new GeometricObject[10];</a:t>
            </a:r>
          </a:p>
        </p:txBody>
      </p:sp>
    </p:spTree>
    <p:extLst>
      <p:ext uri="{BB962C8B-B14F-4D97-AF65-F5344CB8AC3E}">
        <p14:creationId xmlns:p14="http://schemas.microsoft.com/office/powerpoint/2010/main" val="3501787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6ED4-20AE-42B6-9B05-16868BEE4D36}"/>
              </a:ext>
            </a:extLst>
          </p:cNvPr>
          <p:cNvSpPr>
            <a:spLocks noGrp="1"/>
          </p:cNvSpPr>
          <p:nvPr>
            <p:ph type="title"/>
          </p:nvPr>
        </p:nvSpPr>
        <p:spPr/>
        <p:txBody>
          <a:bodyPr/>
          <a:lstStyle/>
          <a:p>
            <a:r>
              <a:rPr lang="en-IN" dirty="0"/>
              <a:t>Interfaces</a:t>
            </a:r>
          </a:p>
        </p:txBody>
      </p:sp>
      <p:sp>
        <p:nvSpPr>
          <p:cNvPr id="3" name="Content Placeholder 2">
            <a:extLst>
              <a:ext uri="{FF2B5EF4-FFF2-40B4-BE49-F238E27FC236}">
                <a16:creationId xmlns:a16="http://schemas.microsoft.com/office/drawing/2014/main" id="{EB8D2028-8A09-4FDF-9D27-7D5FCAD5E261}"/>
              </a:ext>
            </a:extLst>
          </p:cNvPr>
          <p:cNvSpPr>
            <a:spLocks noGrp="1"/>
          </p:cNvSpPr>
          <p:nvPr>
            <p:ph sz="quarter" idx="13"/>
          </p:nvPr>
        </p:nvSpPr>
        <p:spPr/>
        <p:txBody>
          <a:bodyPr/>
          <a:lstStyle/>
          <a:p>
            <a:pPr marL="0" indent="0">
              <a:buNone/>
            </a:pPr>
            <a:r>
              <a:rPr lang="en-US" altLang="en-US" dirty="0">
                <a:cs typeface="Courier New" panose="02070309020205020404" pitchFamily="49" charset="0"/>
              </a:rPr>
              <a:t>What is an interface?</a:t>
            </a:r>
          </a:p>
          <a:p>
            <a:pPr marL="0" indent="0">
              <a:buNone/>
            </a:pPr>
            <a:r>
              <a:rPr lang="en-US" altLang="en-US" dirty="0">
                <a:cs typeface="Courier New" panose="02070309020205020404" pitchFamily="49" charset="0"/>
              </a:rPr>
              <a:t>Why is an interface useful?</a:t>
            </a:r>
          </a:p>
          <a:p>
            <a:pPr marL="0" indent="0">
              <a:buNone/>
            </a:pPr>
            <a:r>
              <a:rPr lang="en-US" altLang="en-US" dirty="0">
                <a:cs typeface="Courier New" panose="02070309020205020404" pitchFamily="49" charset="0"/>
              </a:rPr>
              <a:t>How do you define an interface?</a:t>
            </a:r>
          </a:p>
          <a:p>
            <a:pPr marL="0" indent="0">
              <a:buNone/>
            </a:pPr>
            <a:r>
              <a:rPr lang="en-US" altLang="en-US" dirty="0">
                <a:cs typeface="Courier New" panose="02070309020205020404" pitchFamily="49" charset="0"/>
              </a:rPr>
              <a:t>How do you use an interface?</a:t>
            </a:r>
          </a:p>
        </p:txBody>
      </p:sp>
    </p:spTree>
    <p:extLst>
      <p:ext uri="{BB962C8B-B14F-4D97-AF65-F5344CB8AC3E}">
        <p14:creationId xmlns:p14="http://schemas.microsoft.com/office/powerpoint/2010/main" val="4255116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8616-22DB-431B-89B1-89D9F6E51377}"/>
              </a:ext>
            </a:extLst>
          </p:cNvPr>
          <p:cNvSpPr>
            <a:spLocks noGrp="1"/>
          </p:cNvSpPr>
          <p:nvPr>
            <p:ph type="title"/>
          </p:nvPr>
        </p:nvSpPr>
        <p:spPr/>
        <p:txBody>
          <a:bodyPr/>
          <a:lstStyle/>
          <a:p>
            <a:r>
              <a:rPr lang="en-US" altLang="en-US" sz="3200" dirty="0">
                <a:cs typeface="Courier New" panose="02070309020205020404" pitchFamily="49" charset="0"/>
              </a:rPr>
              <a:t>What Is an Interface? Why Is an Interface Useful?</a:t>
            </a:r>
            <a:endParaRPr lang="en-IN" sz="3200" dirty="0"/>
          </a:p>
        </p:txBody>
      </p:sp>
      <p:sp>
        <p:nvSpPr>
          <p:cNvPr id="3" name="Content Placeholder 2">
            <a:extLst>
              <a:ext uri="{FF2B5EF4-FFF2-40B4-BE49-F238E27FC236}">
                <a16:creationId xmlns:a16="http://schemas.microsoft.com/office/drawing/2014/main" id="{1E2E6895-04B4-4CC7-B9CA-62D5E9749D42}"/>
              </a:ext>
            </a:extLst>
          </p:cNvPr>
          <p:cNvSpPr>
            <a:spLocks noGrp="1"/>
          </p:cNvSpPr>
          <p:nvPr>
            <p:ph sz="quarter" idx="13"/>
          </p:nvPr>
        </p:nvSpPr>
        <p:spPr/>
        <p:txBody>
          <a:bodyPr/>
          <a:lstStyle/>
          <a:p>
            <a:pPr marL="432" indent="0">
              <a:buNone/>
            </a:pPr>
            <a:r>
              <a:rPr lang="en-US" altLang="en-US" dirty="0"/>
              <a:t>An interface is a class like construct that contains only constants and abstract methods. In many ways, an interface is similar to an abstract class, but the intent of an interface is to specify common behavior for objects. For example, you can specify that the objects are comparable, edible, cloneable using appropriate interfaces.</a:t>
            </a:r>
            <a:endParaRPr lang="en-US" altLang="en-US" sz="2000" dirty="0">
              <a:ea typeface="PMingLiU" panose="02020500000000000000" pitchFamily="18" charset="-120"/>
            </a:endParaRPr>
          </a:p>
        </p:txBody>
      </p:sp>
    </p:spTree>
    <p:extLst>
      <p:ext uri="{BB962C8B-B14F-4D97-AF65-F5344CB8AC3E}">
        <p14:creationId xmlns:p14="http://schemas.microsoft.com/office/powerpoint/2010/main" val="2579062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DC2C-DA56-4A9D-A311-D51ECBF4A7F5}"/>
              </a:ext>
            </a:extLst>
          </p:cNvPr>
          <p:cNvSpPr>
            <a:spLocks noGrp="1"/>
          </p:cNvSpPr>
          <p:nvPr>
            <p:ph type="title"/>
          </p:nvPr>
        </p:nvSpPr>
        <p:spPr/>
        <p:txBody>
          <a:bodyPr/>
          <a:lstStyle/>
          <a:p>
            <a:r>
              <a:rPr lang="en-IN" dirty="0"/>
              <a:t>Define an Interface</a:t>
            </a:r>
          </a:p>
        </p:txBody>
      </p:sp>
      <p:sp>
        <p:nvSpPr>
          <p:cNvPr id="3" name="Content Placeholder 2">
            <a:extLst>
              <a:ext uri="{FF2B5EF4-FFF2-40B4-BE49-F238E27FC236}">
                <a16:creationId xmlns:a16="http://schemas.microsoft.com/office/drawing/2014/main" id="{43C3C978-8D02-4947-AB6F-677C6A7F4A18}"/>
              </a:ext>
            </a:extLst>
          </p:cNvPr>
          <p:cNvSpPr>
            <a:spLocks noGrp="1"/>
          </p:cNvSpPr>
          <p:nvPr>
            <p:ph sz="quarter" idx="13"/>
          </p:nvPr>
        </p:nvSpPr>
        <p:spPr>
          <a:xfrm>
            <a:off x="1981201" y="1552575"/>
            <a:ext cx="7689273" cy="784225"/>
          </a:xfrm>
        </p:spPr>
        <p:txBody>
          <a:bodyPr/>
          <a:lstStyle/>
          <a:p>
            <a:pPr marL="432" indent="0">
              <a:buNone/>
            </a:pPr>
            <a:r>
              <a:rPr lang="en-US" altLang="en-US" sz="2000" dirty="0">
                <a:cs typeface="Courier New" panose="02070309020205020404" pitchFamily="49" charset="0"/>
              </a:rPr>
              <a:t>To distinguish an interface from a class, Java uses the following syntax to define an interface:</a:t>
            </a:r>
          </a:p>
        </p:txBody>
      </p:sp>
      <p:sp>
        <p:nvSpPr>
          <p:cNvPr id="4" name="Content Placeholder 3">
            <a:extLst>
              <a:ext uri="{FF2B5EF4-FFF2-40B4-BE49-F238E27FC236}">
                <a16:creationId xmlns:a16="http://schemas.microsoft.com/office/drawing/2014/main" id="{ED98867A-8AA3-4BF8-94F0-1898611D2427}"/>
              </a:ext>
            </a:extLst>
          </p:cNvPr>
          <p:cNvSpPr>
            <a:spLocks noGrp="1"/>
          </p:cNvSpPr>
          <p:nvPr>
            <p:ph sz="quarter" idx="14"/>
          </p:nvPr>
        </p:nvSpPr>
        <p:spPr>
          <a:xfrm>
            <a:off x="1981200" y="2441172"/>
            <a:ext cx="7787148" cy="1643148"/>
          </a:xfrm>
        </p:spPr>
        <p:txBody>
          <a:bodyPr/>
          <a:lstStyle/>
          <a:p>
            <a:pPr>
              <a:spcBef>
                <a:spcPts val="600"/>
              </a:spcBef>
              <a:buNone/>
            </a:pPr>
            <a:r>
              <a:rPr lang="en-US" altLang="en-US" sz="2000" b="1" dirty="0">
                <a:solidFill>
                  <a:schemeClr val="tx1"/>
                </a:solidFill>
                <a:latin typeface="Courier New" panose="02070309020205020404" pitchFamily="49" charset="0"/>
                <a:cs typeface="Courier New" panose="02070309020205020404" pitchFamily="49" charset="0"/>
              </a:rPr>
              <a:t>public interface </a:t>
            </a:r>
            <a:r>
              <a:rPr lang="en-US" altLang="en-US" sz="2000" b="1" dirty="0" err="1">
                <a:solidFill>
                  <a:schemeClr val="tx1"/>
                </a:solidFill>
                <a:latin typeface="Courier New" panose="02070309020205020404" pitchFamily="49" charset="0"/>
                <a:cs typeface="Courier New" panose="02070309020205020404" pitchFamily="49" charset="0"/>
              </a:rPr>
              <a:t>InterfaceName</a:t>
            </a:r>
            <a:r>
              <a:rPr lang="en-US" altLang="en-US" sz="2000" b="1" dirty="0">
                <a:solidFill>
                  <a:schemeClr val="tx1"/>
                </a:solidFill>
                <a:latin typeface="Courier New" panose="02070309020205020404" pitchFamily="49" charset="0"/>
                <a:cs typeface="Courier New" panose="02070309020205020404" pitchFamily="49" charset="0"/>
              </a:rPr>
              <a:t> {</a:t>
            </a:r>
          </a:p>
          <a:p>
            <a:pPr marL="255588" indent="9525">
              <a:spcBef>
                <a:spcPts val="600"/>
              </a:spcBef>
              <a:buNone/>
            </a:pPr>
            <a:r>
              <a:rPr lang="en-US" altLang="en-US" sz="2000" b="1" dirty="0">
                <a:solidFill>
                  <a:schemeClr val="tx1"/>
                </a:solidFill>
                <a:latin typeface="Courier New" panose="02070309020205020404" pitchFamily="49" charset="0"/>
                <a:cs typeface="Courier New" panose="02070309020205020404" pitchFamily="49" charset="0"/>
              </a:rPr>
              <a:t>constant declarations;</a:t>
            </a:r>
          </a:p>
          <a:p>
            <a:pPr marL="255588" indent="9525">
              <a:spcBef>
                <a:spcPts val="600"/>
              </a:spcBef>
              <a:buNone/>
            </a:pPr>
            <a:r>
              <a:rPr lang="en-US" altLang="en-US" sz="2000" b="1" dirty="0">
                <a:solidFill>
                  <a:schemeClr val="tx1"/>
                </a:solidFill>
                <a:latin typeface="Courier New" panose="02070309020205020404" pitchFamily="49" charset="0"/>
                <a:cs typeface="Courier New" panose="02070309020205020404" pitchFamily="49" charset="0"/>
              </a:rPr>
              <a:t>abstract method signatures;</a:t>
            </a:r>
          </a:p>
          <a:p>
            <a:pPr>
              <a:spcBef>
                <a:spcPts val="600"/>
              </a:spcBef>
              <a:buNone/>
            </a:pPr>
            <a:r>
              <a:rPr lang="en-US" altLang="en-US" sz="2000"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16440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AD38-775B-47CB-A540-C3BE0D8257A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186CC46-6A9F-4478-A3AF-288DF29600F6}"/>
              </a:ext>
            </a:extLst>
          </p:cNvPr>
          <p:cNvSpPr>
            <a:spLocks noGrp="1"/>
          </p:cNvSpPr>
          <p:nvPr>
            <p:ph idx="1"/>
          </p:nvPr>
        </p:nvSpPr>
        <p:spPr/>
        <p:txBody>
          <a:bodyPr>
            <a:normAutofit fontScale="62500" lnSpcReduction="20000"/>
          </a:bodyPr>
          <a:lstStyle/>
          <a:p>
            <a:pPr marL="0" indent="0">
              <a:buNone/>
            </a:pPr>
            <a:r>
              <a:rPr lang="en-US" sz="1800" dirty="0">
                <a:solidFill>
                  <a:srgbClr val="941EDF"/>
                </a:solidFill>
                <a:latin typeface="Courier New" panose="02070309020205020404" pitchFamily="49" charset="0"/>
              </a:rPr>
              <a:t>public</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interface</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MyList</a:t>
            </a:r>
            <a:r>
              <a:rPr lang="en-US" sz="1800" dirty="0">
                <a:solidFill>
                  <a:srgbClr val="000000"/>
                </a:solidFill>
                <a:latin typeface="Courier New" panose="02070309020205020404" pitchFamily="49" charset="0"/>
              </a:rPr>
              <a:t>&lt;E&gt;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Remove the element at the specified position in this list</a:t>
            </a:r>
            <a:br>
              <a:rPr lang="en-US" sz="1800" dirty="0">
                <a:solidFill>
                  <a:srgbClr val="E65D00"/>
                </a:solidFill>
                <a:latin typeface="Courier New" panose="02070309020205020404" pitchFamily="49" charset="0"/>
              </a:rPr>
            </a:br>
            <a:r>
              <a:rPr lang="en-US" sz="1800" dirty="0">
                <a:solidFill>
                  <a:srgbClr val="E65D00"/>
                </a:solidFill>
                <a:latin typeface="Courier New" panose="02070309020205020404" pitchFamily="49" charset="0"/>
              </a:rPr>
              <a:t>   *  Shift any subsequent elements to the left.</a:t>
            </a:r>
            <a:br>
              <a:rPr lang="en-US" sz="1800" dirty="0">
                <a:solidFill>
                  <a:srgbClr val="E65D00"/>
                </a:solidFill>
                <a:latin typeface="Courier New" panose="02070309020205020404" pitchFamily="49" charset="0"/>
              </a:rPr>
            </a:br>
            <a:r>
              <a:rPr lang="en-US" sz="1800" dirty="0">
                <a:solidFill>
                  <a:srgbClr val="E65D00"/>
                </a:solidFill>
                <a:latin typeface="Courier New" panose="02070309020205020404" pitchFamily="49" charset="0"/>
              </a:rPr>
              <a:t>   *  Return the element that was removed from the list. */</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public</a:t>
            </a:r>
            <a:r>
              <a:rPr lang="en-US" sz="1800" dirty="0">
                <a:solidFill>
                  <a:srgbClr val="000000"/>
                </a:solidFill>
                <a:latin typeface="Courier New" panose="02070309020205020404" pitchFamily="49" charset="0"/>
              </a:rPr>
              <a:t> E remove(</a:t>
            </a:r>
            <a:r>
              <a:rPr lang="en-US" sz="1800" dirty="0">
                <a:solidFill>
                  <a:srgbClr val="941EDF"/>
                </a:solidFill>
                <a:latin typeface="Courier New" panose="02070309020205020404" pitchFamily="49" charset="0"/>
              </a:rPr>
              <a:t>int</a:t>
            </a:r>
            <a:r>
              <a:rPr lang="en-US" sz="1800" dirty="0">
                <a:solidFill>
                  <a:srgbClr val="000000"/>
                </a:solidFill>
                <a:latin typeface="Courier New" panose="02070309020205020404" pitchFamily="49" charset="0"/>
              </a:rPr>
              <a:t> index);</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Remove the element at the beginning of this this list </a:t>
            </a:r>
            <a:br>
              <a:rPr lang="en-US" sz="1800" dirty="0">
                <a:solidFill>
                  <a:srgbClr val="E65D00"/>
                </a:solidFill>
                <a:latin typeface="Courier New" panose="02070309020205020404" pitchFamily="49" charset="0"/>
              </a:rPr>
            </a:br>
            <a:r>
              <a:rPr lang="en-US" sz="1800" dirty="0">
                <a:solidFill>
                  <a:srgbClr val="E65D00"/>
                </a:solidFill>
                <a:latin typeface="Courier New" panose="02070309020205020404" pitchFamily="49" charset="0"/>
              </a:rPr>
              <a:t>   *  Return the element that was removed */</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public</a:t>
            </a:r>
            <a:r>
              <a:rPr lang="en-US" sz="1800" dirty="0">
                <a:solidFill>
                  <a:srgbClr val="000000"/>
                </a:solidFill>
                <a:latin typeface="Courier New" panose="02070309020205020404" pitchFamily="49" charset="0"/>
              </a:rPr>
              <a:t> E </a:t>
            </a:r>
            <a:r>
              <a:rPr lang="en-US" sz="1800" dirty="0" err="1">
                <a:solidFill>
                  <a:srgbClr val="000000"/>
                </a:solidFill>
                <a:latin typeface="Courier New" panose="02070309020205020404" pitchFamily="49" charset="0"/>
              </a:rPr>
              <a:t>removeFirst</a:t>
            </a: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Remove the element at the end of this this list </a:t>
            </a:r>
            <a:br>
              <a:rPr lang="en-US" sz="1800" dirty="0">
                <a:solidFill>
                  <a:srgbClr val="E65D00"/>
                </a:solidFill>
                <a:latin typeface="Courier New" panose="02070309020205020404" pitchFamily="49" charset="0"/>
              </a:rPr>
            </a:br>
            <a:r>
              <a:rPr lang="en-US" sz="1800" dirty="0">
                <a:solidFill>
                  <a:srgbClr val="E65D00"/>
                </a:solidFill>
                <a:latin typeface="Courier New" panose="02070309020205020404" pitchFamily="49" charset="0"/>
              </a:rPr>
              <a:t>   *  Return the element that was removed */</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public</a:t>
            </a:r>
            <a:r>
              <a:rPr lang="en-US" sz="1800" dirty="0">
                <a:solidFill>
                  <a:srgbClr val="000000"/>
                </a:solidFill>
                <a:latin typeface="Courier New" panose="02070309020205020404" pitchFamily="49" charset="0"/>
              </a:rPr>
              <a:t> E </a:t>
            </a:r>
            <a:r>
              <a:rPr lang="en-US" sz="1800" dirty="0" err="1">
                <a:solidFill>
                  <a:srgbClr val="000000"/>
                </a:solidFill>
                <a:latin typeface="Courier New" panose="02070309020205020404" pitchFamily="49" charset="0"/>
              </a:rPr>
              <a:t>removeLast</a:t>
            </a: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Add a new element at the specified position*/</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public</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void</a:t>
            </a:r>
            <a:r>
              <a:rPr lang="en-US" sz="1800" dirty="0">
                <a:solidFill>
                  <a:srgbClr val="000000"/>
                </a:solidFill>
                <a:latin typeface="Courier New" panose="02070309020205020404" pitchFamily="49" charset="0"/>
              </a:rPr>
              <a:t> add(</a:t>
            </a:r>
            <a:r>
              <a:rPr lang="en-US" sz="1800" dirty="0">
                <a:solidFill>
                  <a:srgbClr val="941EDF"/>
                </a:solidFill>
                <a:latin typeface="Courier New" panose="02070309020205020404" pitchFamily="49" charset="0"/>
              </a:rPr>
              <a:t>int</a:t>
            </a:r>
            <a:r>
              <a:rPr lang="en-US" sz="1800" dirty="0">
                <a:solidFill>
                  <a:srgbClr val="000000"/>
                </a:solidFill>
                <a:latin typeface="Courier New" panose="02070309020205020404" pitchFamily="49" charset="0"/>
              </a:rPr>
              <a:t> index, E e);</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Add a new element at the end of this list */</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public</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void</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addLast</a:t>
            </a:r>
            <a:r>
              <a:rPr lang="en-US" sz="1800" dirty="0">
                <a:solidFill>
                  <a:srgbClr val="000000"/>
                </a:solidFill>
                <a:latin typeface="Courier New" panose="02070309020205020404" pitchFamily="49" charset="0"/>
              </a:rPr>
              <a:t>(E e);</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Add a new element at the beginning of this list */</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public</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void</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addFirst</a:t>
            </a:r>
            <a:r>
              <a:rPr lang="en-US" sz="1800" dirty="0">
                <a:solidFill>
                  <a:srgbClr val="000000"/>
                </a:solidFill>
                <a:latin typeface="Courier New" panose="02070309020205020404" pitchFamily="49" charset="0"/>
              </a:rPr>
              <a:t>(E e);</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Return true if this list contains no elements */</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public</a:t>
            </a:r>
            <a:r>
              <a:rPr lang="en-US" sz="1800" dirty="0">
                <a:solidFill>
                  <a:srgbClr val="000000"/>
                </a:solidFill>
                <a:latin typeface="Courier New" panose="02070309020205020404" pitchFamily="49" charset="0"/>
              </a:rPr>
              <a:t>  </a:t>
            </a:r>
            <a:r>
              <a:rPr lang="en-US" sz="1800" dirty="0" err="1">
                <a:solidFill>
                  <a:srgbClr val="941EDF"/>
                </a:solidFill>
                <a:latin typeface="Courier New" panose="02070309020205020404" pitchFamily="49" charset="0"/>
              </a:rPr>
              <a:t>boolean</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isEmpty</a:t>
            </a: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Return size of this list */</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public</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int</a:t>
            </a:r>
            <a:r>
              <a:rPr lang="en-US" sz="1800" dirty="0">
                <a:solidFill>
                  <a:srgbClr val="000000"/>
                </a:solidFill>
                <a:latin typeface="Courier New" panose="02070309020205020404" pitchFamily="49" charset="0"/>
              </a:rPr>
              <a:t> size();</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endParaRPr lang="en-US" dirty="0"/>
          </a:p>
        </p:txBody>
      </p:sp>
    </p:spTree>
    <p:extLst>
      <p:ext uri="{BB962C8B-B14F-4D97-AF65-F5344CB8AC3E}">
        <p14:creationId xmlns:p14="http://schemas.microsoft.com/office/powerpoint/2010/main" val="417416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D50A-559E-4E2A-8A16-51141025EFA7}"/>
              </a:ext>
            </a:extLst>
          </p:cNvPr>
          <p:cNvSpPr>
            <a:spLocks noGrp="1"/>
          </p:cNvSpPr>
          <p:nvPr>
            <p:ph type="title"/>
          </p:nvPr>
        </p:nvSpPr>
        <p:spPr/>
        <p:txBody>
          <a:bodyPr/>
          <a:lstStyle/>
          <a:p>
            <a:r>
              <a:rPr lang="en-IN" dirty="0"/>
              <a:t>Example: The </a:t>
            </a:r>
            <a:r>
              <a:rPr lang="en-IN" u="sng" dirty="0"/>
              <a:t>Comparable</a:t>
            </a:r>
            <a:r>
              <a:rPr lang="en-IN" dirty="0"/>
              <a:t> Interface</a:t>
            </a:r>
          </a:p>
        </p:txBody>
      </p:sp>
      <p:sp>
        <p:nvSpPr>
          <p:cNvPr id="3" name="Content Placeholder 2">
            <a:extLst>
              <a:ext uri="{FF2B5EF4-FFF2-40B4-BE49-F238E27FC236}">
                <a16:creationId xmlns:a16="http://schemas.microsoft.com/office/drawing/2014/main" id="{2D8643D2-8269-448C-8D16-B0BF3A9D2987}"/>
              </a:ext>
            </a:extLst>
          </p:cNvPr>
          <p:cNvSpPr>
            <a:spLocks noGrp="1"/>
          </p:cNvSpPr>
          <p:nvPr>
            <p:ph sz="quarter" idx="13"/>
          </p:nvPr>
        </p:nvSpPr>
        <p:spPr/>
        <p:txBody>
          <a:bodyPr/>
          <a:lstStyle/>
          <a:p>
            <a:pPr>
              <a:buFont typeface="Monotype Sorts"/>
              <a:buNone/>
            </a:pPr>
            <a:r>
              <a:rPr lang="en-US" altLang="en-US" b="1" dirty="0">
                <a:solidFill>
                  <a:schemeClr val="tx1"/>
                </a:solidFill>
                <a:latin typeface="Courier New" panose="02070309020205020404" pitchFamily="49" charset="0"/>
              </a:rPr>
              <a:t>// This interface is defined in</a:t>
            </a:r>
          </a:p>
          <a:p>
            <a:pPr>
              <a:buFont typeface="Monotype Sorts"/>
              <a:buNone/>
            </a:pPr>
            <a:r>
              <a:rPr lang="en-US" altLang="en-US" b="1" dirty="0">
                <a:solidFill>
                  <a:schemeClr val="tx1"/>
                </a:solidFill>
                <a:latin typeface="Courier New" panose="02070309020205020404" pitchFamily="49" charset="0"/>
              </a:rPr>
              <a:t>// </a:t>
            </a:r>
            <a:r>
              <a:rPr lang="en-US" altLang="en-US" b="1" dirty="0" err="1">
                <a:solidFill>
                  <a:schemeClr val="tx1"/>
                </a:solidFill>
                <a:latin typeface="Courier New" panose="02070309020205020404" pitchFamily="49" charset="0"/>
              </a:rPr>
              <a:t>java.lang</a:t>
            </a:r>
            <a:r>
              <a:rPr lang="en-US" altLang="en-US" b="1" dirty="0">
                <a:solidFill>
                  <a:schemeClr val="tx1"/>
                </a:solidFill>
                <a:latin typeface="Courier New" panose="02070309020205020404" pitchFamily="49" charset="0"/>
              </a:rPr>
              <a:t> package</a:t>
            </a:r>
          </a:p>
          <a:p>
            <a:pPr>
              <a:buFont typeface="Monotype Sorts"/>
              <a:buNone/>
            </a:pPr>
            <a:r>
              <a:rPr lang="en-US" altLang="en-US" b="1" dirty="0">
                <a:solidFill>
                  <a:schemeClr val="tx1"/>
                </a:solidFill>
                <a:latin typeface="Courier New" panose="02070309020205020404" pitchFamily="49" charset="0"/>
              </a:rPr>
              <a:t>package </a:t>
            </a:r>
            <a:r>
              <a:rPr lang="en-US" altLang="en-US" b="1" dirty="0" err="1">
                <a:solidFill>
                  <a:schemeClr val="tx1"/>
                </a:solidFill>
                <a:latin typeface="Courier New" panose="02070309020205020404" pitchFamily="49" charset="0"/>
              </a:rPr>
              <a:t>java.lang</a:t>
            </a:r>
            <a:r>
              <a:rPr lang="en-US" altLang="en-US" b="1" dirty="0">
                <a:solidFill>
                  <a:schemeClr val="tx1"/>
                </a:solidFill>
                <a:latin typeface="Courier New" panose="02070309020205020404" pitchFamily="49" charset="0"/>
              </a:rPr>
              <a:t>;</a:t>
            </a:r>
          </a:p>
          <a:p>
            <a:pPr>
              <a:buFont typeface="Monotype Sorts"/>
              <a:buNone/>
            </a:pPr>
            <a:endParaRPr lang="en-US" altLang="en-US" b="1" dirty="0">
              <a:solidFill>
                <a:schemeClr val="tx1"/>
              </a:solidFill>
              <a:latin typeface="Courier New" panose="02070309020205020404" pitchFamily="49" charset="0"/>
            </a:endParaRPr>
          </a:p>
          <a:p>
            <a:pPr>
              <a:buFont typeface="Monotype Sorts"/>
              <a:buNone/>
            </a:pPr>
            <a:r>
              <a:rPr lang="en-US" altLang="en-US" b="1" dirty="0">
                <a:solidFill>
                  <a:schemeClr val="tx1"/>
                </a:solidFill>
                <a:latin typeface="Courier New" panose="02070309020205020404" pitchFamily="49" charset="0"/>
              </a:rPr>
              <a:t>public interface Comparable&lt;E&gt; {</a:t>
            </a:r>
          </a:p>
          <a:p>
            <a:pPr marL="255588" indent="9525">
              <a:buNone/>
            </a:pPr>
            <a:r>
              <a:rPr lang="en-US" altLang="en-US" b="1" dirty="0">
                <a:solidFill>
                  <a:schemeClr val="tx1"/>
                </a:solidFill>
                <a:latin typeface="Courier New" panose="02070309020205020404" pitchFamily="49" charset="0"/>
              </a:rPr>
              <a:t>public int </a:t>
            </a:r>
            <a:r>
              <a:rPr lang="en-US" altLang="en-US" b="1" dirty="0" err="1">
                <a:solidFill>
                  <a:schemeClr val="tx1"/>
                </a:solidFill>
                <a:latin typeface="Courier New" panose="02070309020205020404" pitchFamily="49" charset="0"/>
              </a:rPr>
              <a:t>compareTo</a:t>
            </a:r>
            <a:r>
              <a:rPr lang="en-US" altLang="en-US" b="1" dirty="0">
                <a:solidFill>
                  <a:schemeClr val="tx1"/>
                </a:solidFill>
                <a:latin typeface="Courier New" panose="02070309020205020404" pitchFamily="49" charset="0"/>
              </a:rPr>
              <a:t>(E o);</a:t>
            </a:r>
          </a:p>
          <a:p>
            <a:pPr>
              <a:spcAft>
                <a:spcPts val="1200"/>
              </a:spcAft>
              <a:buNone/>
            </a:pPr>
            <a:r>
              <a:rPr lang="en-US" altLang="en-US" b="1" dirty="0">
                <a:solidFill>
                  <a:schemeClr val="tx1"/>
                </a:solidFill>
                <a:latin typeface="Courier New" panose="02070309020205020404" pitchFamily="49" charset="0"/>
              </a:rPr>
              <a:t>}</a:t>
            </a:r>
            <a:endParaRPr lang="en-US" altLang="en-US" b="1" u="sng" dirty="0">
              <a:solidFill>
                <a:schemeClr val="tx1"/>
              </a:solidFill>
              <a:latin typeface="Courier"/>
            </a:endParaRPr>
          </a:p>
        </p:txBody>
      </p:sp>
    </p:spTree>
    <p:extLst>
      <p:ext uri="{BB962C8B-B14F-4D97-AF65-F5344CB8AC3E}">
        <p14:creationId xmlns:p14="http://schemas.microsoft.com/office/powerpoint/2010/main" val="30487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7E85AB73-EC79-4FC2-BCB7-99E39872A4A0}"/>
              </a:ext>
            </a:extLst>
          </p:cNvPr>
          <p:cNvSpPr>
            <a:spLocks noGrp="1" noChangeArrowheads="1"/>
          </p:cNvSpPr>
          <p:nvPr>
            <p:ph type="title"/>
          </p:nvPr>
        </p:nvSpPr>
        <p:spPr/>
        <p:txBody>
          <a:bodyPr/>
          <a:lstStyle/>
          <a:p>
            <a:r>
              <a:rPr lang="en-US" altLang="en-US"/>
              <a:t>Diagram of a Class</a:t>
            </a:r>
          </a:p>
        </p:txBody>
      </p:sp>
      <p:sp>
        <p:nvSpPr>
          <p:cNvPr id="64515" name="Content Placeholder 2">
            <a:extLst>
              <a:ext uri="{FF2B5EF4-FFF2-40B4-BE49-F238E27FC236}">
                <a16:creationId xmlns:a16="http://schemas.microsoft.com/office/drawing/2014/main" id="{EAAAC034-5B3D-4D55-B794-6D98C251AE3A}"/>
              </a:ext>
            </a:extLst>
          </p:cNvPr>
          <p:cNvSpPr>
            <a:spLocks noGrp="1" noChangeArrowheads="1"/>
          </p:cNvSpPr>
          <p:nvPr>
            <p:ph idx="1"/>
          </p:nvPr>
        </p:nvSpPr>
        <p:spPr>
          <a:xfrm>
            <a:off x="3009900" y="1724026"/>
            <a:ext cx="3943350" cy="3819525"/>
          </a:xfrm>
        </p:spPr>
        <p:txBody>
          <a:bodyPr>
            <a:normAutofit fontScale="92500" lnSpcReduction="20000"/>
          </a:bodyPr>
          <a:lstStyle/>
          <a:p>
            <a:pPr>
              <a:spcBef>
                <a:spcPct val="0"/>
              </a:spcBef>
            </a:pPr>
            <a:r>
              <a:rPr lang="en-US" altLang="en-US" dirty="0"/>
              <a:t>Private Data</a:t>
            </a:r>
          </a:p>
          <a:p>
            <a:pPr lvl="1">
              <a:spcBef>
                <a:spcPct val="0"/>
              </a:spcBef>
            </a:pPr>
            <a:r>
              <a:rPr lang="en-US" altLang="en-US" dirty="0"/>
              <a:t>Each object has its own private data that other objects cannot directly access</a:t>
            </a:r>
          </a:p>
          <a:p>
            <a:pPr lvl="1">
              <a:spcBef>
                <a:spcPct val="0"/>
              </a:spcBef>
            </a:pPr>
            <a:r>
              <a:rPr lang="en-US" altLang="en-US" dirty="0"/>
              <a:t>Methods of the public interface provide access to private data, while hiding implementation details:  </a:t>
            </a:r>
          </a:p>
          <a:p>
            <a:pPr lvl="1">
              <a:spcBef>
                <a:spcPct val="0"/>
              </a:spcBef>
            </a:pPr>
            <a:r>
              <a:rPr lang="en-US" altLang="en-US" dirty="0"/>
              <a:t>This is called Encapsulation</a:t>
            </a:r>
          </a:p>
          <a:p>
            <a:pPr>
              <a:spcBef>
                <a:spcPct val="0"/>
              </a:spcBef>
            </a:pPr>
            <a:r>
              <a:rPr lang="en-US" altLang="en-US" dirty="0"/>
              <a:t>Public Interface</a:t>
            </a:r>
          </a:p>
          <a:p>
            <a:pPr lvl="1">
              <a:spcBef>
                <a:spcPct val="0"/>
              </a:spcBef>
            </a:pPr>
            <a:r>
              <a:rPr lang="en-US" altLang="en-US" dirty="0"/>
              <a:t>Each object has a set of methods available for other objects to use</a:t>
            </a:r>
          </a:p>
        </p:txBody>
      </p:sp>
      <p:sp>
        <p:nvSpPr>
          <p:cNvPr id="64516" name="Slide Number Placeholder 4">
            <a:extLst>
              <a:ext uri="{FF2B5EF4-FFF2-40B4-BE49-F238E27FC236}">
                <a16:creationId xmlns:a16="http://schemas.microsoft.com/office/drawing/2014/main" id="{D590B709-C590-4C1E-B843-907467CC3BD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557213" indent="-214313">
              <a:spcBef>
                <a:spcPct val="20000"/>
              </a:spcBef>
              <a:buChar char="–"/>
              <a:defRPr sz="2400">
                <a:solidFill>
                  <a:schemeClr val="tx1"/>
                </a:solidFill>
                <a:latin typeface="Times" panose="02020603050405020304" pitchFamily="18" charset="0"/>
              </a:defRPr>
            </a:lvl2pPr>
            <a:lvl3pPr marL="857250" indent="-171450">
              <a:spcBef>
                <a:spcPct val="20000"/>
              </a:spcBef>
              <a:buChar char="•"/>
              <a:defRPr sz="2000">
                <a:solidFill>
                  <a:schemeClr val="tx1"/>
                </a:solidFill>
                <a:latin typeface="Times" panose="02020603050405020304" pitchFamily="18" charset="0"/>
              </a:defRPr>
            </a:lvl3pPr>
            <a:lvl4pPr marL="1200150" indent="-171450">
              <a:spcBef>
                <a:spcPct val="20000"/>
              </a:spcBef>
              <a:buChar char="–"/>
              <a:defRPr>
                <a:solidFill>
                  <a:schemeClr val="tx1"/>
                </a:solidFill>
                <a:latin typeface="Times" panose="02020603050405020304" pitchFamily="18" charset="0"/>
              </a:defRPr>
            </a:lvl4pPr>
            <a:lvl5pPr marL="1543050" indent="-171450">
              <a:spcBef>
                <a:spcPct val="20000"/>
              </a:spcBef>
              <a:buChar char="»"/>
              <a:defRPr>
                <a:solidFill>
                  <a:schemeClr val="tx1"/>
                </a:solidFill>
                <a:latin typeface="Times" panose="02020603050405020304" pitchFamily="18" charset="0"/>
              </a:defRPr>
            </a:lvl5pPr>
            <a:lvl6pPr marL="2000250" indent="-171450" eaLnBrk="0" fontAlgn="base" hangingPunct="0">
              <a:spcBef>
                <a:spcPct val="20000"/>
              </a:spcBef>
              <a:spcAft>
                <a:spcPct val="0"/>
              </a:spcAft>
              <a:buChar char="»"/>
              <a:defRPr>
                <a:solidFill>
                  <a:schemeClr val="tx1"/>
                </a:solidFill>
                <a:latin typeface="Times" panose="02020603050405020304" pitchFamily="18" charset="0"/>
              </a:defRPr>
            </a:lvl6pPr>
            <a:lvl7pPr marL="2457450" indent="-171450" eaLnBrk="0" fontAlgn="base" hangingPunct="0">
              <a:spcBef>
                <a:spcPct val="20000"/>
              </a:spcBef>
              <a:spcAft>
                <a:spcPct val="0"/>
              </a:spcAft>
              <a:buChar char="»"/>
              <a:defRPr>
                <a:solidFill>
                  <a:schemeClr val="tx1"/>
                </a:solidFill>
                <a:latin typeface="Times" panose="02020603050405020304" pitchFamily="18" charset="0"/>
              </a:defRPr>
            </a:lvl7pPr>
            <a:lvl8pPr marL="2914650" indent="-171450" eaLnBrk="0" fontAlgn="base" hangingPunct="0">
              <a:spcBef>
                <a:spcPct val="20000"/>
              </a:spcBef>
              <a:spcAft>
                <a:spcPct val="0"/>
              </a:spcAft>
              <a:buChar char="»"/>
              <a:defRPr>
                <a:solidFill>
                  <a:schemeClr val="tx1"/>
                </a:solidFill>
                <a:latin typeface="Times" panose="02020603050405020304" pitchFamily="18" charset="0"/>
              </a:defRPr>
            </a:lvl8pPr>
            <a:lvl9pPr marL="3371850" indent="-171450" eaLnBrk="0" fontAlgn="base" hangingPunct="0">
              <a:spcBef>
                <a:spcPct val="20000"/>
              </a:spcBef>
              <a:spcAft>
                <a:spcPct val="0"/>
              </a:spcAft>
              <a:buChar char="»"/>
              <a:defRPr>
                <a:solidFill>
                  <a:schemeClr val="tx1"/>
                </a:solidFill>
                <a:latin typeface="Times" panose="02020603050405020304" pitchFamily="18" charset="0"/>
              </a:defRPr>
            </a:lvl9pPr>
          </a:lstStyle>
          <a:p>
            <a:pPr eaLnBrk="1" hangingPunct="1">
              <a:spcBef>
                <a:spcPct val="0"/>
              </a:spcBef>
              <a:buFontTx/>
              <a:buNone/>
            </a:pPr>
            <a:r>
              <a:rPr lang="en-US" altLang="en-US" sz="900">
                <a:solidFill>
                  <a:srgbClr val="898989"/>
                </a:solidFill>
                <a:latin typeface="Arial" panose="020B0604020202020204" pitchFamily="34" charset="0"/>
                <a:ea typeface="MS PGothic" panose="020B0600070205080204" pitchFamily="34" charset="-128"/>
              </a:rPr>
              <a:t>Page </a:t>
            </a:r>
            <a:fld id="{623F4355-9850-4225-8D38-5D6F6ADC2325}" type="slidenum">
              <a:rPr lang="en-US" altLang="en-US" sz="900">
                <a:solidFill>
                  <a:srgbClr val="898989"/>
                </a:solidFill>
                <a:latin typeface="Arial" panose="020B0604020202020204" pitchFamily="34" charset="0"/>
                <a:ea typeface="MS PGothic" panose="020B0600070205080204" pitchFamily="34" charset="-128"/>
              </a:rPr>
              <a:pPr eaLnBrk="1" hangingPunct="1">
                <a:spcBef>
                  <a:spcPct val="0"/>
                </a:spcBef>
                <a:buFontTx/>
                <a:buNone/>
              </a:pPr>
              <a:t>2</a:t>
            </a:fld>
            <a:endParaRPr lang="en-US" altLang="en-US" sz="900">
              <a:solidFill>
                <a:srgbClr val="898989"/>
              </a:solidFill>
              <a:latin typeface="Arial" panose="020B0604020202020204" pitchFamily="34" charset="0"/>
              <a:ea typeface="MS PGothic" panose="020B0600070205080204" pitchFamily="34" charset="-128"/>
            </a:endParaRPr>
          </a:p>
        </p:txBody>
      </p:sp>
      <p:grpSp>
        <p:nvGrpSpPr>
          <p:cNvPr id="64517" name="Group 9">
            <a:extLst>
              <a:ext uri="{FF2B5EF4-FFF2-40B4-BE49-F238E27FC236}">
                <a16:creationId xmlns:a16="http://schemas.microsoft.com/office/drawing/2014/main" id="{8C63E34F-9388-4533-BFA9-F0AFEA91530B}"/>
              </a:ext>
            </a:extLst>
          </p:cNvPr>
          <p:cNvGrpSpPr>
            <a:grpSpLocks/>
          </p:cNvGrpSpPr>
          <p:nvPr/>
        </p:nvGrpSpPr>
        <p:grpSpPr bwMode="auto">
          <a:xfrm>
            <a:off x="7067550" y="1714500"/>
            <a:ext cx="2171700" cy="2286000"/>
            <a:chOff x="5867400" y="1143000"/>
            <a:chExt cx="2895600" cy="3048000"/>
          </a:xfrm>
        </p:grpSpPr>
        <p:sp>
          <p:nvSpPr>
            <p:cNvPr id="7" name="Rectangle 6">
              <a:extLst>
                <a:ext uri="{FF2B5EF4-FFF2-40B4-BE49-F238E27FC236}">
                  <a16:creationId xmlns:a16="http://schemas.microsoft.com/office/drawing/2014/main" id="{FE96AA65-14B2-4D7A-AAD7-29B72556F03C}"/>
                </a:ext>
              </a:extLst>
            </p:cNvPr>
            <p:cNvSpPr/>
            <p:nvPr/>
          </p:nvSpPr>
          <p:spPr>
            <a:xfrm>
              <a:off x="5867400" y="1143000"/>
              <a:ext cx="2895600" cy="3048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solidFill>
                    <a:schemeClr val="tx1"/>
                  </a:solidFill>
                </a:rPr>
                <a:t>Class</a:t>
              </a:r>
            </a:p>
          </p:txBody>
        </p:sp>
        <p:sp>
          <p:nvSpPr>
            <p:cNvPr id="8" name="Rectangle 7">
              <a:extLst>
                <a:ext uri="{FF2B5EF4-FFF2-40B4-BE49-F238E27FC236}">
                  <a16:creationId xmlns:a16="http://schemas.microsoft.com/office/drawing/2014/main" id="{B1154A07-4E90-44B1-89E0-D3A95BC77FFD}"/>
                </a:ext>
              </a:extLst>
            </p:cNvPr>
            <p:cNvSpPr/>
            <p:nvPr/>
          </p:nvSpPr>
          <p:spPr>
            <a:xfrm>
              <a:off x="6019800" y="1627717"/>
              <a:ext cx="2590800" cy="113664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solidFill>
                    <a:schemeClr val="tx1"/>
                  </a:solidFill>
                </a:rPr>
                <a:t>Private Data</a:t>
              </a:r>
            </a:p>
            <a:p>
              <a:pPr algn="ctr">
                <a:defRPr/>
              </a:pPr>
              <a:r>
                <a:rPr lang="en-US" dirty="0">
                  <a:solidFill>
                    <a:schemeClr val="tx1"/>
                  </a:solidFill>
                </a:rPr>
                <a:t>(Variables)</a:t>
              </a:r>
            </a:p>
          </p:txBody>
        </p:sp>
        <p:sp>
          <p:nvSpPr>
            <p:cNvPr id="9" name="Rectangle 8">
              <a:extLst>
                <a:ext uri="{FF2B5EF4-FFF2-40B4-BE49-F238E27FC236}">
                  <a16:creationId xmlns:a16="http://schemas.microsoft.com/office/drawing/2014/main" id="{6EEECCA5-8411-482F-916E-CBEACC9CB0BF}"/>
                </a:ext>
              </a:extLst>
            </p:cNvPr>
            <p:cNvSpPr/>
            <p:nvPr/>
          </p:nvSpPr>
          <p:spPr>
            <a:xfrm>
              <a:off x="6019800" y="2916767"/>
              <a:ext cx="2590800" cy="113876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solidFill>
                    <a:schemeClr val="tx1"/>
                  </a:solidFill>
                </a:rPr>
                <a:t>Public Interface</a:t>
              </a:r>
            </a:p>
            <a:p>
              <a:pPr algn="ctr">
                <a:defRPr/>
              </a:pPr>
              <a:r>
                <a:rPr lang="en-US" dirty="0">
                  <a:solidFill>
                    <a:schemeClr val="tx1"/>
                  </a:solidFill>
                </a:rPr>
                <a:t>(Methods)</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1BFA-54D5-4762-86C2-E1AD80341A12}"/>
              </a:ext>
            </a:extLst>
          </p:cNvPr>
          <p:cNvSpPr>
            <a:spLocks noGrp="1"/>
          </p:cNvSpPr>
          <p:nvPr>
            <p:ph type="title"/>
          </p:nvPr>
        </p:nvSpPr>
        <p:spPr/>
        <p:txBody>
          <a:bodyPr/>
          <a:lstStyle/>
          <a:p>
            <a:r>
              <a:rPr lang="en-US" altLang="en-US" sz="3200" dirty="0">
                <a:cs typeface="Times New Roman" panose="02020603050405020304" pitchFamily="18" charset="0"/>
              </a:rPr>
              <a:t>The </a:t>
            </a:r>
            <a:r>
              <a:rPr lang="en-US" altLang="en-US" sz="3200" u="sng" dirty="0" err="1">
                <a:cs typeface="Times New Roman" panose="02020603050405020304" pitchFamily="18" charset="0"/>
              </a:rPr>
              <a:t>toString</a:t>
            </a:r>
            <a:r>
              <a:rPr lang="en-US" altLang="en-US" sz="3200" dirty="0">
                <a:cs typeface="Times New Roman" panose="02020603050405020304" pitchFamily="18" charset="0"/>
              </a:rPr>
              <a:t>, </a:t>
            </a:r>
            <a:r>
              <a:rPr lang="en-US" altLang="en-US" sz="3200" u="sng" dirty="0">
                <a:cs typeface="Times New Roman" panose="02020603050405020304" pitchFamily="18" charset="0"/>
              </a:rPr>
              <a:t>equals</a:t>
            </a:r>
            <a:r>
              <a:rPr lang="en-US" altLang="en-US" sz="3200" dirty="0">
                <a:cs typeface="Times New Roman" panose="02020603050405020304" pitchFamily="18" charset="0"/>
              </a:rPr>
              <a:t>, and </a:t>
            </a:r>
            <a:r>
              <a:rPr lang="en-US" altLang="en-US" sz="3200" u="sng" dirty="0" err="1">
                <a:cs typeface="Times New Roman" panose="02020603050405020304" pitchFamily="18" charset="0"/>
              </a:rPr>
              <a:t>hashCode</a:t>
            </a:r>
            <a:r>
              <a:rPr lang="en-US" altLang="en-US" sz="3200" dirty="0">
                <a:cs typeface="Times New Roman" panose="02020603050405020304" pitchFamily="18" charset="0"/>
              </a:rPr>
              <a:t> Methods</a:t>
            </a:r>
            <a:endParaRPr lang="en-IN" sz="3200" dirty="0"/>
          </a:p>
        </p:txBody>
      </p:sp>
      <p:sp>
        <p:nvSpPr>
          <p:cNvPr id="3" name="Content Placeholder 2">
            <a:extLst>
              <a:ext uri="{FF2B5EF4-FFF2-40B4-BE49-F238E27FC236}">
                <a16:creationId xmlns:a16="http://schemas.microsoft.com/office/drawing/2014/main" id="{37702E9B-A755-49AD-90D6-8E921483A5E2}"/>
              </a:ext>
            </a:extLst>
          </p:cNvPr>
          <p:cNvSpPr>
            <a:spLocks noGrp="1"/>
          </p:cNvSpPr>
          <p:nvPr>
            <p:ph sz="quarter" idx="13"/>
          </p:nvPr>
        </p:nvSpPr>
        <p:spPr>
          <a:xfrm>
            <a:off x="1981201" y="1554921"/>
            <a:ext cx="8232775" cy="2472135"/>
          </a:xfrm>
        </p:spPr>
        <p:txBody>
          <a:bodyPr/>
          <a:lstStyle/>
          <a:p>
            <a:pPr marL="432" indent="0">
              <a:buNone/>
            </a:pPr>
            <a:r>
              <a:rPr lang="en-US" altLang="en-US" dirty="0">
                <a:cs typeface="Times New Roman" panose="02020603050405020304" pitchFamily="18" charset="0"/>
              </a:rPr>
              <a:t>Each wrapper class overrides the </a:t>
            </a:r>
            <a:r>
              <a:rPr lang="en-US" altLang="en-US" dirty="0" err="1">
                <a:cs typeface="Times New Roman" panose="02020603050405020304" pitchFamily="18" charset="0"/>
              </a:rPr>
              <a:t>toString</a:t>
            </a:r>
            <a:r>
              <a:rPr lang="en-US" altLang="en-US" dirty="0">
                <a:cs typeface="Times New Roman" panose="02020603050405020304" pitchFamily="18" charset="0"/>
              </a:rPr>
              <a:t>, equals, and </a:t>
            </a:r>
            <a:r>
              <a:rPr lang="en-US" altLang="en-US" dirty="0" err="1">
                <a:cs typeface="Times New Roman" panose="02020603050405020304" pitchFamily="18" charset="0"/>
              </a:rPr>
              <a:t>hashCode</a:t>
            </a:r>
            <a:r>
              <a:rPr lang="en-US" altLang="en-US" dirty="0">
                <a:cs typeface="Times New Roman" panose="02020603050405020304" pitchFamily="18" charset="0"/>
              </a:rPr>
              <a:t> methods defined in the Object class. Since all the numeric wrapper classes and the Character class implement the Comparable interface, the </a:t>
            </a:r>
            <a:r>
              <a:rPr lang="en-US" altLang="en-US" dirty="0" err="1">
                <a:cs typeface="Times New Roman" panose="02020603050405020304" pitchFamily="18" charset="0"/>
              </a:rPr>
              <a:t>compareTo</a:t>
            </a:r>
            <a:r>
              <a:rPr lang="en-US" altLang="en-US" dirty="0">
                <a:cs typeface="Times New Roman" panose="02020603050405020304" pitchFamily="18" charset="0"/>
              </a:rPr>
              <a:t> method is implemented in these classes.</a:t>
            </a:r>
          </a:p>
        </p:txBody>
      </p:sp>
    </p:spTree>
    <p:extLst>
      <p:ext uri="{BB962C8B-B14F-4D97-AF65-F5344CB8AC3E}">
        <p14:creationId xmlns:p14="http://schemas.microsoft.com/office/powerpoint/2010/main" val="564626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36E1-8C9B-47A3-93BF-614FD25B567C}"/>
              </a:ext>
            </a:extLst>
          </p:cNvPr>
          <p:cNvSpPr>
            <a:spLocks noGrp="1"/>
          </p:cNvSpPr>
          <p:nvPr>
            <p:ph type="title"/>
          </p:nvPr>
        </p:nvSpPr>
        <p:spPr/>
        <p:txBody>
          <a:bodyPr/>
          <a:lstStyle/>
          <a:p>
            <a:r>
              <a:rPr lang="en-IN" sz="3200" dirty="0"/>
              <a:t>Defining Classes to Implement Comparable</a:t>
            </a:r>
          </a:p>
        </p:txBody>
      </p:sp>
      <p:pic>
        <p:nvPicPr>
          <p:cNvPr id="16" name="Content Placeholder 15" descr="The Object shows the Defining Classes to Implement Comparable. For long description in Notes pane, press F6.">
            <a:extLst>
              <a:ext uri="{FF2B5EF4-FFF2-40B4-BE49-F238E27FC236}">
                <a16:creationId xmlns:a16="http://schemas.microsoft.com/office/drawing/2014/main" id="{8400ECB6-B052-4EFD-B62B-A547EA4C0F2B}"/>
              </a:ext>
            </a:extLst>
          </p:cNvPr>
          <p:cNvPicPr>
            <a:picLocks noGrp="1" noChangeAspect="1"/>
          </p:cNvPicPr>
          <p:nvPr>
            <p:ph sz="quarter" idx="13"/>
          </p:nvPr>
        </p:nvPicPr>
        <p:blipFill>
          <a:blip r:embed="rId3"/>
          <a:stretch>
            <a:fillRect/>
          </a:stretch>
        </p:blipFill>
        <p:spPr>
          <a:xfrm>
            <a:off x="2331597" y="1904837"/>
            <a:ext cx="7528809" cy="2365028"/>
          </a:xfrm>
          <a:prstGeom prst="rect">
            <a:avLst/>
          </a:prstGeom>
        </p:spPr>
      </p:pic>
      <p:sp>
        <p:nvSpPr>
          <p:cNvPr id="10" name="Text Placeholder 9">
            <a:extLst>
              <a:ext uri="{FF2B5EF4-FFF2-40B4-BE49-F238E27FC236}">
                <a16:creationId xmlns:a16="http://schemas.microsoft.com/office/drawing/2014/main" id="{B095FEFB-BC2E-4402-A915-F8E5B10FEF02}"/>
              </a:ext>
            </a:extLst>
          </p:cNvPr>
          <p:cNvSpPr>
            <a:spLocks noGrp="1"/>
          </p:cNvSpPr>
          <p:nvPr>
            <p:ph type="body" sz="quarter" idx="20"/>
          </p:nvPr>
        </p:nvSpPr>
        <p:spPr>
          <a:xfrm>
            <a:off x="2550250" y="4897515"/>
            <a:ext cx="3229897" cy="520085"/>
          </a:xfrm>
        </p:spPr>
        <p:txBody>
          <a:bodyPr/>
          <a:lstStyle/>
          <a:p>
            <a:pPr marL="432" indent="0">
              <a:buNone/>
            </a:pPr>
            <a:r>
              <a:rPr lang="en-US" altLang="en-US" dirty="0" err="1">
                <a:hlinkClick r:id="rId4" action="ppaction://hlinkfile" tooltip="https://liveexample.pearsoncmg.com/html/ComparableRectangle.html"/>
              </a:rPr>
              <a:t>ComparableRectangle</a:t>
            </a:r>
            <a:endParaRPr lang="en-US" altLang="en-US" dirty="0">
              <a:hlinkClick r:id="rId4" action="ppaction://hlinkfile" tooltip="https://liveexample.pearsoncmg.com/html/ComparableRectangle.html"/>
            </a:endParaRPr>
          </a:p>
        </p:txBody>
      </p:sp>
      <p:sp>
        <p:nvSpPr>
          <p:cNvPr id="11" name="Text Placeholder 10">
            <a:extLst>
              <a:ext uri="{FF2B5EF4-FFF2-40B4-BE49-F238E27FC236}">
                <a16:creationId xmlns:a16="http://schemas.microsoft.com/office/drawing/2014/main" id="{7241F333-E698-436B-A591-B09C1A549E78}"/>
              </a:ext>
            </a:extLst>
          </p:cNvPr>
          <p:cNvSpPr>
            <a:spLocks noGrp="1"/>
          </p:cNvSpPr>
          <p:nvPr>
            <p:ph type="body" sz="quarter" idx="21"/>
          </p:nvPr>
        </p:nvSpPr>
        <p:spPr>
          <a:xfrm>
            <a:off x="6862917" y="4891601"/>
            <a:ext cx="2330245" cy="525999"/>
          </a:xfrm>
        </p:spPr>
        <p:txBody>
          <a:bodyPr/>
          <a:lstStyle/>
          <a:p>
            <a:pPr marL="432" indent="0">
              <a:buNone/>
            </a:pPr>
            <a:r>
              <a:rPr lang="en-US" altLang="en-US" dirty="0" err="1">
                <a:hlinkClick r:id="rId5" action="ppaction://hlinkfile" tooltip="https://liveexample.pearsoncmg.com/html/SortRectangles.html"/>
              </a:rPr>
              <a:t>SortRectangles</a:t>
            </a:r>
            <a:endParaRPr lang="en-US" altLang="en-US" dirty="0">
              <a:hlinkClick r:id="rId5" action="ppaction://hlinkfile" tooltip="https://liveexample.pearsoncmg.com/html/SortRectangles.html"/>
            </a:endParaRPr>
          </a:p>
        </p:txBody>
      </p:sp>
    </p:spTree>
    <p:extLst>
      <p:ext uri="{BB962C8B-B14F-4D97-AF65-F5344CB8AC3E}">
        <p14:creationId xmlns:p14="http://schemas.microsoft.com/office/powerpoint/2010/main" val="4134206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2A04-A5A7-4354-A598-4862C16CD7B8}"/>
              </a:ext>
            </a:extLst>
          </p:cNvPr>
          <p:cNvSpPr>
            <a:spLocks noGrp="1"/>
          </p:cNvSpPr>
          <p:nvPr>
            <p:ph type="title"/>
          </p:nvPr>
        </p:nvSpPr>
        <p:spPr/>
        <p:txBody>
          <a:bodyPr/>
          <a:lstStyle/>
          <a:p>
            <a:r>
              <a:rPr lang="en-IN" dirty="0"/>
              <a:t>Interfaces v</a:t>
            </a:r>
            <a:r>
              <a:rPr lang="en-IN" sz="100" dirty="0"/>
              <a:t>ersu</a:t>
            </a:r>
            <a:r>
              <a:rPr lang="en-IN" dirty="0"/>
              <a:t>s Abstract Classes </a:t>
            </a:r>
            <a:r>
              <a:rPr lang="en-IN" sz="2000" b="0" dirty="0"/>
              <a:t>(1 of 2)</a:t>
            </a:r>
          </a:p>
        </p:txBody>
      </p:sp>
      <p:sp>
        <p:nvSpPr>
          <p:cNvPr id="3" name="Content Placeholder 2">
            <a:extLst>
              <a:ext uri="{FF2B5EF4-FFF2-40B4-BE49-F238E27FC236}">
                <a16:creationId xmlns:a16="http://schemas.microsoft.com/office/drawing/2014/main" id="{4B2B56FB-786B-4750-A0A3-33E979B153B5}"/>
              </a:ext>
            </a:extLst>
          </p:cNvPr>
          <p:cNvSpPr>
            <a:spLocks noGrp="1"/>
          </p:cNvSpPr>
          <p:nvPr>
            <p:ph sz="quarter" idx="13"/>
          </p:nvPr>
        </p:nvSpPr>
        <p:spPr>
          <a:xfrm>
            <a:off x="1981200" y="1556327"/>
            <a:ext cx="8229600" cy="2233353"/>
          </a:xfrm>
        </p:spPr>
        <p:txBody>
          <a:bodyPr/>
          <a:lstStyle/>
          <a:p>
            <a:pPr marL="0" lvl="1" indent="0">
              <a:spcBef>
                <a:spcPts val="1500"/>
              </a:spcBef>
              <a:buNone/>
            </a:pPr>
            <a:r>
              <a:rPr lang="en-US" altLang="en-US" dirty="0"/>
              <a:t>In an interface, the data must be constants; an abstract class can have all types of data.</a:t>
            </a:r>
          </a:p>
          <a:p>
            <a:pPr marL="0" lvl="1" indent="0">
              <a:spcBef>
                <a:spcPts val="1500"/>
              </a:spcBef>
              <a:buNone/>
            </a:pPr>
            <a:r>
              <a:rPr lang="en-US" altLang="en-US" dirty="0"/>
              <a:t>Each method in an interface has only a signature without implementation; an abstract class can have concrete methods.</a:t>
            </a:r>
          </a:p>
        </p:txBody>
      </p:sp>
      <p:graphicFrame>
        <p:nvGraphicFramePr>
          <p:cNvPr id="5" name="Table 5">
            <a:extLst>
              <a:ext uri="{FF2B5EF4-FFF2-40B4-BE49-F238E27FC236}">
                <a16:creationId xmlns:a16="http://schemas.microsoft.com/office/drawing/2014/main" id="{C8995587-07EE-4705-9A4F-4D7911A802CC}"/>
              </a:ext>
            </a:extLst>
          </p:cNvPr>
          <p:cNvGraphicFramePr>
            <a:graphicFrameLocks noGrp="1"/>
          </p:cNvGraphicFramePr>
          <p:nvPr>
            <p:ph sz="quarter" idx="14"/>
          </p:nvPr>
        </p:nvGraphicFramePr>
        <p:xfrm>
          <a:off x="1981200" y="3971925"/>
          <a:ext cx="8229600" cy="1981200"/>
        </p:xfrm>
        <a:graphic>
          <a:graphicData uri="http://schemas.openxmlformats.org/drawingml/2006/table">
            <a:tbl>
              <a:tblPr firstRow="1" bandRow="1"/>
              <a:tblGrid>
                <a:gridCol w="1194619">
                  <a:extLst>
                    <a:ext uri="{9D8B030D-6E8A-4147-A177-3AD203B41FA5}">
                      <a16:colId xmlns:a16="http://schemas.microsoft.com/office/drawing/2014/main" val="3508629184"/>
                    </a:ext>
                  </a:extLst>
                </a:gridCol>
                <a:gridCol w="1946787">
                  <a:extLst>
                    <a:ext uri="{9D8B030D-6E8A-4147-A177-3AD203B41FA5}">
                      <a16:colId xmlns:a16="http://schemas.microsoft.com/office/drawing/2014/main" val="394861344"/>
                    </a:ext>
                  </a:extLst>
                </a:gridCol>
                <a:gridCol w="3126659">
                  <a:extLst>
                    <a:ext uri="{9D8B030D-6E8A-4147-A177-3AD203B41FA5}">
                      <a16:colId xmlns:a16="http://schemas.microsoft.com/office/drawing/2014/main" val="634985994"/>
                    </a:ext>
                  </a:extLst>
                </a:gridCol>
                <a:gridCol w="1961535">
                  <a:extLst>
                    <a:ext uri="{9D8B030D-6E8A-4147-A177-3AD203B41FA5}">
                      <a16:colId xmlns:a16="http://schemas.microsoft.com/office/drawing/2014/main" val="2906673197"/>
                    </a:ext>
                  </a:extLst>
                </a:gridCol>
              </a:tblGrid>
              <a:tr h="201869">
                <a:tc>
                  <a:txBody>
                    <a:bodyPr/>
                    <a:lstStyle/>
                    <a:p>
                      <a:pPr marL="0" marR="0" lvl="0" indent="0" algn="l" defTabSz="914400" rtl="0" eaLnBrk="1" fontAlgn="auto" latinLnBrk="0" hangingPunct="1">
                        <a:lnSpc>
                          <a:spcPct val="100000"/>
                        </a:lnSpc>
                        <a:spcBef>
                          <a:spcPts val="1500"/>
                        </a:spcBef>
                        <a:spcAft>
                          <a:spcPts val="0"/>
                        </a:spcAft>
                        <a:buClrTx/>
                        <a:buSzTx/>
                        <a:buFontTx/>
                        <a:buNone/>
                        <a:tabLst/>
                        <a:defRPr/>
                      </a:pPr>
                      <a:r>
                        <a:rPr lang="en-US" sz="100" b="1" i="0" u="none" strike="noStrike" cap="none" baseline="0" dirty="0">
                          <a:solidFill>
                            <a:schemeClr val="dk1"/>
                          </a:solidFill>
                          <a:latin typeface="+mn-lt"/>
                          <a:ea typeface="Arial"/>
                          <a:cs typeface="Arial"/>
                          <a:sym typeface="Arial"/>
                        </a:rPr>
                        <a:t>Blank</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Tx/>
                        <a:buNone/>
                        <a:tabLst/>
                        <a:defRPr/>
                      </a:pPr>
                      <a:r>
                        <a:rPr lang="en-US" sz="1400" b="1" i="0" u="none" strike="noStrike" cap="none" baseline="0" dirty="0">
                          <a:solidFill>
                            <a:schemeClr val="dk1"/>
                          </a:solidFill>
                          <a:latin typeface="+mn-lt"/>
                          <a:ea typeface="Arial"/>
                          <a:cs typeface="Arial"/>
                          <a:sym typeface="Arial"/>
                        </a:rPr>
                        <a:t>Variables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Tx/>
                        <a:buNone/>
                        <a:tabLst/>
                        <a:defRPr/>
                      </a:pPr>
                      <a:r>
                        <a:rPr lang="en-US" sz="1400" b="1" i="0" u="none" strike="noStrike" cap="none" baseline="0" dirty="0">
                          <a:solidFill>
                            <a:schemeClr val="dk1"/>
                          </a:solidFill>
                          <a:latin typeface="+mn-lt"/>
                          <a:ea typeface="Arial"/>
                          <a:cs typeface="Arial"/>
                          <a:sym typeface="Arial"/>
                        </a:rPr>
                        <a:t>Constructors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Tx/>
                        <a:buNone/>
                        <a:tabLst/>
                        <a:defRPr/>
                      </a:pPr>
                      <a:r>
                        <a:rPr lang="en-US" sz="1400" b="1" i="0" u="none" strike="noStrike" cap="none" baseline="0" dirty="0">
                          <a:solidFill>
                            <a:schemeClr val="dk1"/>
                          </a:solidFill>
                          <a:latin typeface="+mn-lt"/>
                          <a:ea typeface="Arial"/>
                          <a:cs typeface="Arial"/>
                          <a:sym typeface="Arial"/>
                        </a:rPr>
                        <a:t>Methods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259385"/>
                  </a:ext>
                </a:extLst>
              </a:tr>
              <a:tr h="370840">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US" sz="1400" b="0" i="0" u="none" strike="noStrike" cap="none" baseline="0" dirty="0">
                          <a:solidFill>
                            <a:schemeClr val="dk1"/>
                          </a:solidFill>
                          <a:latin typeface="+mn-lt"/>
                          <a:ea typeface="Arial"/>
                          <a:cs typeface="Arial"/>
                          <a:sym typeface="Arial"/>
                        </a:rPr>
                        <a:t>Abstract class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US" sz="1400" b="0" i="0" u="none" strike="noStrike" cap="none" baseline="0" dirty="0">
                          <a:solidFill>
                            <a:schemeClr val="dk1"/>
                          </a:solidFill>
                          <a:latin typeface="+mn-lt"/>
                          <a:ea typeface="Arial"/>
                          <a:cs typeface="Arial"/>
                          <a:sym typeface="Arial"/>
                        </a:rPr>
                        <a:t>No restrictions.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IN" sz="1400" b="0" i="0" u="none" strike="noStrike" cap="none" baseline="0" dirty="0">
                          <a:solidFill>
                            <a:schemeClr val="dk1"/>
                          </a:solidFill>
                          <a:latin typeface="+mn-lt"/>
                          <a:ea typeface="Arial"/>
                          <a:cs typeface="Arial"/>
                          <a:sym typeface="Arial"/>
                        </a:rPr>
                        <a:t>Constructors are invoked by subclasses through constructor chaining. An abstract class cannot be instantiated using the new operator.</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US" sz="1400" b="0" i="0" u="none" strike="noStrike" cap="none" baseline="0" dirty="0">
                          <a:solidFill>
                            <a:schemeClr val="dk1"/>
                          </a:solidFill>
                          <a:latin typeface="+mn-lt"/>
                          <a:ea typeface="Arial"/>
                          <a:cs typeface="Arial"/>
                          <a:sym typeface="Arial"/>
                        </a:rPr>
                        <a:t>No restrictions.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54750056"/>
                  </a:ext>
                </a:extLst>
              </a:tr>
              <a:tr h="370840">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US" sz="1400" b="0" i="0" u="none" strike="noStrike" cap="none" baseline="0" dirty="0">
                          <a:solidFill>
                            <a:schemeClr val="dk1"/>
                          </a:solidFill>
                          <a:latin typeface="+mn-lt"/>
                          <a:ea typeface="Arial"/>
                          <a:cs typeface="Arial"/>
                          <a:sym typeface="Arial"/>
                        </a:rPr>
                        <a:t>Interface</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IN" sz="1400" b="0" i="0" u="none" strike="noStrike" cap="none" baseline="0" dirty="0">
                          <a:solidFill>
                            <a:schemeClr val="dk1"/>
                          </a:solidFill>
                          <a:latin typeface="+mn-lt"/>
                          <a:ea typeface="Arial"/>
                          <a:cs typeface="Arial"/>
                          <a:sym typeface="Arial"/>
                        </a:rPr>
                        <a:t>All variables must be </a:t>
                      </a:r>
                      <a:r>
                        <a:rPr lang="en-IN" sz="1400" b="1" i="0" u="none" strike="noStrike" cap="none" baseline="0" dirty="0">
                          <a:solidFill>
                            <a:schemeClr val="tx1"/>
                          </a:solidFill>
                          <a:latin typeface="+mn-lt"/>
                          <a:ea typeface="Arial"/>
                          <a:cs typeface="Arial"/>
                          <a:sym typeface="Arial"/>
                        </a:rPr>
                        <a:t>public static final</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IN" sz="1400" b="0" i="0" u="none" strike="noStrike" cap="none" baseline="0" dirty="0">
                          <a:solidFill>
                            <a:schemeClr val="dk1"/>
                          </a:solidFill>
                          <a:latin typeface="+mn-lt"/>
                          <a:ea typeface="Arial"/>
                          <a:cs typeface="Arial"/>
                          <a:sym typeface="Arial"/>
                        </a:rPr>
                        <a:t>No constructors. An interface cannot be instantiated using the new operator.</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IN" sz="1400" b="0" i="0" u="none" strike="noStrike" cap="none" baseline="0" dirty="0">
                          <a:solidFill>
                            <a:schemeClr val="dk1"/>
                          </a:solidFill>
                          <a:latin typeface="+mn-lt"/>
                          <a:ea typeface="Arial"/>
                          <a:cs typeface="Arial"/>
                          <a:sym typeface="Arial"/>
                        </a:rPr>
                        <a:t>All methods must be public abstract instance methods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4671570"/>
                  </a:ext>
                </a:extLst>
              </a:tr>
            </a:tbl>
          </a:graphicData>
        </a:graphic>
      </p:graphicFrame>
    </p:spTree>
    <p:extLst>
      <p:ext uri="{BB962C8B-B14F-4D97-AF65-F5344CB8AC3E}">
        <p14:creationId xmlns:p14="http://schemas.microsoft.com/office/powerpoint/2010/main" val="267246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432FD01-5952-44C6-971E-377DA139F283}"/>
              </a:ext>
            </a:extLst>
          </p:cNvPr>
          <p:cNvSpPr>
            <a:spLocks noGrp="1" noChangeArrowheads="1"/>
          </p:cNvSpPr>
          <p:nvPr>
            <p:ph type="title" idx="4294967295"/>
          </p:nvPr>
        </p:nvSpPr>
        <p:spPr>
          <a:xfrm>
            <a:off x="3352800" y="1085851"/>
            <a:ext cx="5029200" cy="536575"/>
          </a:xfrm>
        </p:spPr>
        <p:txBody>
          <a:bodyPr>
            <a:normAutofit fontScale="90000"/>
          </a:bodyPr>
          <a:lstStyle/>
          <a:p>
            <a:pPr eaLnBrk="1" hangingPunct="1"/>
            <a:r>
              <a:rPr lang="en-US" altLang="en-US"/>
              <a:t>Designing a Class</a:t>
            </a:r>
          </a:p>
        </p:txBody>
      </p:sp>
      <p:sp>
        <p:nvSpPr>
          <p:cNvPr id="65539" name="Rectangle 3">
            <a:extLst>
              <a:ext uri="{FF2B5EF4-FFF2-40B4-BE49-F238E27FC236}">
                <a16:creationId xmlns:a16="http://schemas.microsoft.com/office/drawing/2014/main" id="{971F7F7A-BF10-46FE-8BA4-2547C0EFC719}"/>
              </a:ext>
            </a:extLst>
          </p:cNvPr>
          <p:cNvSpPr>
            <a:spLocks noGrp="1" noChangeArrowheads="1"/>
          </p:cNvSpPr>
          <p:nvPr>
            <p:ph type="body" idx="4294967295"/>
          </p:nvPr>
        </p:nvSpPr>
        <p:spPr/>
        <p:txBody>
          <a:bodyPr/>
          <a:lstStyle/>
          <a:p>
            <a:pPr eaLnBrk="1" hangingPunct="1">
              <a:lnSpc>
                <a:spcPct val="90000"/>
              </a:lnSpc>
              <a:buFontTx/>
              <a:buBlip>
                <a:blip r:embed="rId3"/>
              </a:buBlip>
            </a:pPr>
            <a:r>
              <a:rPr lang="en-US" altLang="en-US"/>
              <a:t>When designing a class, decisions about the following must be made.</a:t>
            </a:r>
          </a:p>
          <a:p>
            <a:pPr lvl="1" eaLnBrk="1" hangingPunct="1">
              <a:lnSpc>
                <a:spcPct val="90000"/>
              </a:lnSpc>
              <a:buFontTx/>
              <a:buBlip>
                <a:blip r:embed="rId3"/>
              </a:buBlip>
            </a:pPr>
            <a:r>
              <a:rPr lang="en-US" altLang="en-US"/>
              <a:t>what data must be accounted for</a:t>
            </a:r>
          </a:p>
          <a:p>
            <a:pPr lvl="1" eaLnBrk="1" hangingPunct="1">
              <a:lnSpc>
                <a:spcPct val="90000"/>
              </a:lnSpc>
              <a:buFontTx/>
              <a:buBlip>
                <a:blip r:embed="rId3"/>
              </a:buBlip>
            </a:pPr>
            <a:r>
              <a:rPr lang="en-US" altLang="en-US"/>
              <a:t>what actions need to be performed</a:t>
            </a:r>
          </a:p>
          <a:p>
            <a:pPr lvl="1" eaLnBrk="1" hangingPunct="1">
              <a:lnSpc>
                <a:spcPct val="90000"/>
              </a:lnSpc>
              <a:buFontTx/>
              <a:buBlip>
                <a:blip r:embed="rId3"/>
              </a:buBlip>
            </a:pPr>
            <a:r>
              <a:rPr lang="en-US" altLang="en-US"/>
              <a:t>what data can be modified</a:t>
            </a:r>
          </a:p>
          <a:p>
            <a:pPr lvl="1" eaLnBrk="1" hangingPunct="1">
              <a:lnSpc>
                <a:spcPct val="90000"/>
              </a:lnSpc>
              <a:buFontTx/>
              <a:buBlip>
                <a:blip r:embed="rId3"/>
              </a:buBlip>
            </a:pPr>
            <a:r>
              <a:rPr lang="en-US" altLang="en-US"/>
              <a:t>what data needs to be accessible</a:t>
            </a:r>
          </a:p>
          <a:p>
            <a:pPr lvl="1" eaLnBrk="1" hangingPunct="1">
              <a:lnSpc>
                <a:spcPct val="90000"/>
              </a:lnSpc>
              <a:buFontTx/>
              <a:buBlip>
                <a:blip r:embed="rId3"/>
              </a:buBlip>
            </a:pPr>
            <a:r>
              <a:rPr lang="en-US" altLang="en-US"/>
              <a:t>any rules as to how data should be modified</a:t>
            </a:r>
          </a:p>
          <a:p>
            <a:pPr eaLnBrk="1" hangingPunct="1">
              <a:lnSpc>
                <a:spcPct val="90000"/>
              </a:lnSpc>
              <a:buFontTx/>
              <a:buBlip>
                <a:blip r:embed="rId3"/>
              </a:buBlip>
            </a:pPr>
            <a:r>
              <a:rPr lang="en-US" altLang="en-US"/>
              <a:t>Class design typically is done with the aid of a Unified Modeling Language (UML) diagram.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7A6A9F0-6665-46E6-971F-8F25234BB35E}"/>
              </a:ext>
            </a:extLst>
          </p:cNvPr>
          <p:cNvSpPr>
            <a:spLocks noGrp="1" noChangeArrowheads="1"/>
          </p:cNvSpPr>
          <p:nvPr>
            <p:ph type="title" idx="4294967295"/>
          </p:nvPr>
        </p:nvSpPr>
        <p:spPr>
          <a:xfrm>
            <a:off x="3490913" y="1052514"/>
            <a:ext cx="5029200" cy="536575"/>
          </a:xfrm>
        </p:spPr>
        <p:txBody>
          <a:bodyPr>
            <a:normAutofit fontScale="90000"/>
          </a:bodyPr>
          <a:lstStyle/>
          <a:p>
            <a:pPr eaLnBrk="1" hangingPunct="1"/>
            <a:r>
              <a:rPr lang="en-US" altLang="en-US"/>
              <a:t>UML Class Diagram</a:t>
            </a:r>
          </a:p>
        </p:txBody>
      </p:sp>
      <p:sp>
        <p:nvSpPr>
          <p:cNvPr id="66563" name="Rectangle 3">
            <a:extLst>
              <a:ext uri="{FF2B5EF4-FFF2-40B4-BE49-F238E27FC236}">
                <a16:creationId xmlns:a16="http://schemas.microsoft.com/office/drawing/2014/main" id="{CE28113A-ED6C-421A-99FB-4599D8DFE877}"/>
              </a:ext>
            </a:extLst>
          </p:cNvPr>
          <p:cNvSpPr>
            <a:spLocks noGrp="1" noChangeArrowheads="1"/>
          </p:cNvSpPr>
          <p:nvPr>
            <p:ph type="body" idx="4294967295"/>
          </p:nvPr>
        </p:nvSpPr>
        <p:spPr>
          <a:xfrm>
            <a:off x="2895601" y="2057400"/>
            <a:ext cx="6221413" cy="1327150"/>
          </a:xfrm>
        </p:spPr>
        <p:txBody>
          <a:bodyPr>
            <a:normAutofit lnSpcReduction="10000"/>
          </a:bodyPr>
          <a:lstStyle/>
          <a:p>
            <a:pPr eaLnBrk="1" hangingPunct="1">
              <a:buFontTx/>
              <a:buBlip>
                <a:blip r:embed="rId3"/>
              </a:buBlip>
            </a:pPr>
            <a:r>
              <a:rPr lang="en-US" altLang="en-US"/>
              <a:t>A UML class diagram is a graphical tool that can aid in the design of a class.</a:t>
            </a:r>
          </a:p>
          <a:p>
            <a:pPr eaLnBrk="1" hangingPunct="1">
              <a:buFontTx/>
              <a:buBlip>
                <a:blip r:embed="rId3"/>
              </a:buBlip>
            </a:pPr>
            <a:r>
              <a:rPr lang="en-US" altLang="en-US"/>
              <a:t>The diagram has three main sections.</a:t>
            </a:r>
          </a:p>
        </p:txBody>
      </p:sp>
      <p:grpSp>
        <p:nvGrpSpPr>
          <p:cNvPr id="66564" name="Group 8">
            <a:extLst>
              <a:ext uri="{FF2B5EF4-FFF2-40B4-BE49-F238E27FC236}">
                <a16:creationId xmlns:a16="http://schemas.microsoft.com/office/drawing/2014/main" id="{D74C0753-48CD-405E-AAC5-1E1010052912}"/>
              </a:ext>
            </a:extLst>
          </p:cNvPr>
          <p:cNvGrpSpPr>
            <a:grpSpLocks/>
          </p:cNvGrpSpPr>
          <p:nvPr/>
        </p:nvGrpSpPr>
        <p:grpSpPr bwMode="auto">
          <a:xfrm>
            <a:off x="3441580" y="3567382"/>
            <a:ext cx="2228850" cy="1028700"/>
            <a:chOff x="1968" y="2208"/>
            <a:chExt cx="1872" cy="864"/>
          </a:xfrm>
        </p:grpSpPr>
        <p:sp>
          <p:nvSpPr>
            <p:cNvPr id="15369" name="Rectangle 4">
              <a:extLst>
                <a:ext uri="{FF2B5EF4-FFF2-40B4-BE49-F238E27FC236}">
                  <a16:creationId xmlns:a16="http://schemas.microsoft.com/office/drawing/2014/main" id="{411D61E0-173F-4AD5-8A71-1E600081A2CA}"/>
                </a:ext>
              </a:extLst>
            </p:cNvPr>
            <p:cNvSpPr>
              <a:spLocks noChangeArrowheads="1"/>
            </p:cNvSpPr>
            <p:nvPr/>
          </p:nvSpPr>
          <p:spPr bwMode="auto">
            <a:xfrm>
              <a:off x="1968" y="2208"/>
              <a:ext cx="1872" cy="2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defRPr/>
              </a:pPr>
              <a:r>
                <a:rPr lang="en-US" altLang="en-US" sz="1800"/>
                <a:t>Class Name</a:t>
              </a:r>
            </a:p>
          </p:txBody>
        </p:sp>
        <p:sp>
          <p:nvSpPr>
            <p:cNvPr id="15370" name="Rectangle 6">
              <a:extLst>
                <a:ext uri="{FF2B5EF4-FFF2-40B4-BE49-F238E27FC236}">
                  <a16:creationId xmlns:a16="http://schemas.microsoft.com/office/drawing/2014/main" id="{03855C39-4A7F-434B-B64B-83A9CFDB2F94}"/>
                </a:ext>
              </a:extLst>
            </p:cNvPr>
            <p:cNvSpPr>
              <a:spLocks noChangeArrowheads="1"/>
            </p:cNvSpPr>
            <p:nvPr/>
          </p:nvSpPr>
          <p:spPr bwMode="auto">
            <a:xfrm>
              <a:off x="1968" y="2496"/>
              <a:ext cx="1872" cy="2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defRPr/>
              </a:pPr>
              <a:r>
                <a:rPr lang="en-US" altLang="en-US" sz="1800"/>
                <a:t>Attributes</a:t>
              </a:r>
            </a:p>
          </p:txBody>
        </p:sp>
        <p:sp>
          <p:nvSpPr>
            <p:cNvPr id="15371" name="Rectangle 7">
              <a:extLst>
                <a:ext uri="{FF2B5EF4-FFF2-40B4-BE49-F238E27FC236}">
                  <a16:creationId xmlns:a16="http://schemas.microsoft.com/office/drawing/2014/main" id="{F519E50A-C5E3-4F34-923A-70A3CEBE9288}"/>
                </a:ext>
              </a:extLst>
            </p:cNvPr>
            <p:cNvSpPr>
              <a:spLocks noChangeArrowheads="1"/>
            </p:cNvSpPr>
            <p:nvPr/>
          </p:nvSpPr>
          <p:spPr bwMode="auto">
            <a:xfrm>
              <a:off x="1968" y="2784"/>
              <a:ext cx="1872" cy="2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defRPr/>
              </a:pPr>
              <a:r>
                <a:rPr lang="en-US" altLang="en-US" sz="1800"/>
                <a:t>Methods</a:t>
              </a:r>
            </a:p>
          </p:txBody>
        </p:sp>
      </p:grpSp>
      <p:sp>
        <p:nvSpPr>
          <p:cNvPr id="66565" name="Text Box 9">
            <a:extLst>
              <a:ext uri="{FF2B5EF4-FFF2-40B4-BE49-F238E27FC236}">
                <a16:creationId xmlns:a16="http://schemas.microsoft.com/office/drawing/2014/main" id="{195A272D-8DFC-45D7-872A-8D5B26A0767B}"/>
              </a:ext>
            </a:extLst>
          </p:cNvPr>
          <p:cNvSpPr txBox="1">
            <a:spLocks noChangeArrowheads="1"/>
          </p:cNvSpPr>
          <p:nvPr/>
        </p:nvSpPr>
        <p:spPr bwMode="auto">
          <a:xfrm>
            <a:off x="6137517" y="3518170"/>
            <a:ext cx="32750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eaLnBrk="1" hangingPunct="1">
              <a:spcBef>
                <a:spcPct val="0"/>
              </a:spcBef>
              <a:buFontTx/>
              <a:buNone/>
            </a:pPr>
            <a:r>
              <a:rPr lang="en-US" altLang="en-US" sz="1500" b="1" dirty="0">
                <a:solidFill>
                  <a:srgbClr val="C00000"/>
                </a:solidFill>
                <a:latin typeface="Times New Roman" panose="02020603050405020304" pitchFamily="18" charset="0"/>
                <a:cs typeface="Arial" panose="020B0604020202020204" pitchFamily="34" charset="0"/>
              </a:rPr>
              <a:t>UML diagrams are easily converted</a:t>
            </a:r>
          </a:p>
          <a:p>
            <a:pPr eaLnBrk="1" hangingPunct="1">
              <a:spcBef>
                <a:spcPct val="0"/>
              </a:spcBef>
              <a:buFontTx/>
              <a:buNone/>
            </a:pPr>
            <a:r>
              <a:rPr lang="en-US" altLang="en-US" sz="1500" b="1" dirty="0">
                <a:solidFill>
                  <a:srgbClr val="C00000"/>
                </a:solidFill>
                <a:latin typeface="Times New Roman" panose="02020603050405020304" pitchFamily="18" charset="0"/>
                <a:cs typeface="Arial" panose="020B0604020202020204" pitchFamily="34" charset="0"/>
              </a:rPr>
              <a:t>to Java class files.  There will be more</a:t>
            </a:r>
          </a:p>
          <a:p>
            <a:pPr eaLnBrk="1" hangingPunct="1">
              <a:spcBef>
                <a:spcPct val="0"/>
              </a:spcBef>
              <a:buFontTx/>
              <a:buNone/>
            </a:pPr>
            <a:r>
              <a:rPr lang="en-US" altLang="en-US" sz="1500" b="1" dirty="0">
                <a:solidFill>
                  <a:srgbClr val="C00000"/>
                </a:solidFill>
                <a:latin typeface="Times New Roman" panose="02020603050405020304" pitchFamily="18" charset="0"/>
                <a:cs typeface="Arial" panose="020B0604020202020204" pitchFamily="34" charset="0"/>
              </a:rPr>
              <a:t>about UML diagrams a little later.</a:t>
            </a:r>
          </a:p>
        </p:txBody>
      </p:sp>
      <p:sp>
        <p:nvSpPr>
          <p:cNvPr id="66566" name="AutoShape 10">
            <a:extLst>
              <a:ext uri="{FF2B5EF4-FFF2-40B4-BE49-F238E27FC236}">
                <a16:creationId xmlns:a16="http://schemas.microsoft.com/office/drawing/2014/main" id="{AE10A3B7-CDC8-49A0-8263-DE143882762D}"/>
              </a:ext>
            </a:extLst>
          </p:cNvPr>
          <p:cNvSpPr>
            <a:spLocks/>
          </p:cNvSpPr>
          <p:nvPr/>
        </p:nvSpPr>
        <p:spPr bwMode="auto">
          <a:xfrm>
            <a:off x="5818248" y="3567382"/>
            <a:ext cx="171450" cy="1028700"/>
          </a:xfrm>
          <a:prstGeom prst="rightBrace">
            <a:avLst>
              <a:gd name="adj1" fmla="val 50000"/>
              <a:gd name="adj2" fmla="val 50000"/>
            </a:avLst>
          </a:prstGeom>
          <a:noFill/>
          <a:ln w="254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66567" name="Text Box 12">
            <a:extLst>
              <a:ext uri="{FF2B5EF4-FFF2-40B4-BE49-F238E27FC236}">
                <a16:creationId xmlns:a16="http://schemas.microsoft.com/office/drawing/2014/main" id="{33FDAF15-48F6-4585-BDE7-9DDD374C5E12}"/>
              </a:ext>
            </a:extLst>
          </p:cNvPr>
          <p:cNvSpPr txBox="1">
            <a:spLocks noChangeArrowheads="1"/>
          </p:cNvSpPr>
          <p:nvPr/>
        </p:nvSpPr>
        <p:spPr bwMode="auto">
          <a:xfrm>
            <a:off x="3181350" y="4629151"/>
            <a:ext cx="62118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eaLnBrk="1" hangingPunct="1">
              <a:spcBef>
                <a:spcPct val="0"/>
              </a:spcBef>
              <a:buFontTx/>
              <a:buBlip>
                <a:blip r:embed="rId3"/>
              </a:buBlip>
            </a:pPr>
            <a:r>
              <a:rPr lang="en-US" altLang="en-US" sz="2400">
                <a:latin typeface="Times New Roman" panose="02020603050405020304" pitchFamily="18" charset="0"/>
                <a:cs typeface="Arial" panose="020B0604020202020204" pitchFamily="34" charset="0"/>
              </a:rPr>
              <a:t>The class name should concisely reflect what</a:t>
            </a:r>
            <a:br>
              <a:rPr lang="en-US" altLang="en-US" sz="2400">
                <a:latin typeface="Times New Roman" panose="02020603050405020304" pitchFamily="18" charset="0"/>
                <a:cs typeface="Arial" panose="020B0604020202020204" pitchFamily="34" charset="0"/>
              </a:rPr>
            </a:br>
            <a:r>
              <a:rPr lang="en-US" altLang="en-US" sz="2400">
                <a:latin typeface="Times New Roman" panose="02020603050405020304" pitchFamily="18" charset="0"/>
                <a:cs typeface="Arial" panose="020B0604020202020204" pitchFamily="34" charset="0"/>
              </a:rPr>
              <a:t>the class represents.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 Numbers UML</a:t>
            </a:r>
          </a:p>
        </p:txBody>
      </p:sp>
      <p:graphicFrame>
        <p:nvGraphicFramePr>
          <p:cNvPr id="4" name="Content Placeholder 3"/>
          <p:cNvGraphicFramePr>
            <a:graphicFrameLocks noGrp="1"/>
          </p:cNvGraphicFramePr>
          <p:nvPr>
            <p:ph idx="1"/>
          </p:nvPr>
        </p:nvGraphicFramePr>
        <p:xfrm>
          <a:off x="2152650" y="1947672"/>
          <a:ext cx="2743200" cy="3490724"/>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20000"/>
                    </a:ext>
                  </a:extLst>
                </a:gridCol>
              </a:tblGrid>
              <a:tr h="205337">
                <a:tc>
                  <a:txBody>
                    <a:bodyPr/>
                    <a:lstStyle/>
                    <a:p>
                      <a:pPr marL="0" marR="0" algn="ctr">
                        <a:spcBef>
                          <a:spcPts val="0"/>
                        </a:spcBef>
                        <a:spcAft>
                          <a:spcPts val="0"/>
                        </a:spcAft>
                      </a:pPr>
                      <a:r>
                        <a:rPr lang="en-US" sz="1200" dirty="0">
                          <a:solidFill>
                            <a:schemeClr val="tx1"/>
                          </a:solidFill>
                          <a:effectLst/>
                        </a:rPr>
                        <a:t>Rational</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410674">
                <a:tc>
                  <a:txBody>
                    <a:bodyPr/>
                    <a:lstStyle/>
                    <a:p>
                      <a:pPr marL="0" marR="0">
                        <a:spcBef>
                          <a:spcPts val="0"/>
                        </a:spcBef>
                        <a:spcAft>
                          <a:spcPts val="0"/>
                        </a:spcAft>
                      </a:pPr>
                      <a:r>
                        <a:rPr lang="en-US" sz="1200" dirty="0">
                          <a:solidFill>
                            <a:schemeClr val="tx1"/>
                          </a:solidFill>
                          <a:effectLst/>
                        </a:rPr>
                        <a:t>- numerator : </a:t>
                      </a:r>
                      <a:r>
                        <a:rPr lang="en-US" sz="1200" dirty="0" err="1">
                          <a:solidFill>
                            <a:schemeClr val="tx1"/>
                          </a:solidFill>
                          <a:effectLst/>
                        </a:rPr>
                        <a:t>int</a:t>
                      </a:r>
                      <a:endParaRPr lang="en-US" sz="1200" dirty="0">
                        <a:solidFill>
                          <a:schemeClr val="tx1"/>
                        </a:solidFill>
                        <a:effectLst/>
                      </a:endParaRPr>
                    </a:p>
                    <a:p>
                      <a:pPr marL="0" marR="0">
                        <a:spcBef>
                          <a:spcPts val="0"/>
                        </a:spcBef>
                        <a:spcAft>
                          <a:spcPts val="0"/>
                        </a:spcAft>
                      </a:pPr>
                      <a:r>
                        <a:rPr lang="en-US" sz="1200" dirty="0">
                          <a:solidFill>
                            <a:schemeClr val="tx1"/>
                          </a:solidFill>
                          <a:effectLst/>
                        </a:rPr>
                        <a:t>- denominator : </a:t>
                      </a:r>
                      <a:r>
                        <a:rPr lang="en-US" sz="1200" dirty="0" err="1">
                          <a:solidFill>
                            <a:schemeClr val="tx1"/>
                          </a:solidFill>
                          <a:effectLst/>
                        </a:rPr>
                        <a:t>int</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2874713">
                <a:tc>
                  <a:txBody>
                    <a:bodyPr/>
                    <a:lstStyle/>
                    <a:p>
                      <a:pPr marL="0" marR="0">
                        <a:spcBef>
                          <a:spcPts val="0"/>
                        </a:spcBef>
                        <a:spcAft>
                          <a:spcPts val="0"/>
                        </a:spcAft>
                      </a:pPr>
                      <a:r>
                        <a:rPr lang="en-US" sz="1200" dirty="0">
                          <a:solidFill>
                            <a:schemeClr val="tx1"/>
                          </a:solidFill>
                          <a:effectLst/>
                        </a:rPr>
                        <a:t>+ Rational()</a:t>
                      </a:r>
                    </a:p>
                    <a:p>
                      <a:pPr marL="0" marR="0">
                        <a:spcBef>
                          <a:spcPts val="0"/>
                        </a:spcBef>
                        <a:spcAft>
                          <a:spcPts val="0"/>
                        </a:spcAft>
                      </a:pPr>
                      <a:r>
                        <a:rPr lang="en-US" sz="1200" dirty="0">
                          <a:solidFill>
                            <a:schemeClr val="tx1"/>
                          </a:solidFill>
                          <a:effectLst/>
                        </a:rPr>
                        <a:t>+ Rational(n : </a:t>
                      </a:r>
                      <a:r>
                        <a:rPr lang="en-US" sz="1200" dirty="0" err="1">
                          <a:solidFill>
                            <a:schemeClr val="tx1"/>
                          </a:solidFill>
                          <a:effectLst/>
                        </a:rPr>
                        <a:t>int</a:t>
                      </a:r>
                      <a:r>
                        <a:rPr lang="en-US" sz="1200" dirty="0">
                          <a:solidFill>
                            <a:schemeClr val="tx1"/>
                          </a:solidFill>
                          <a:effectLst/>
                        </a:rPr>
                        <a:t>, d : </a:t>
                      </a:r>
                      <a:r>
                        <a:rPr lang="en-US" sz="1200" dirty="0" err="1">
                          <a:solidFill>
                            <a:schemeClr val="tx1"/>
                          </a:solidFill>
                          <a:effectLst/>
                        </a:rPr>
                        <a:t>int</a:t>
                      </a:r>
                      <a:r>
                        <a:rPr lang="en-US" sz="1200" dirty="0">
                          <a:solidFill>
                            <a:schemeClr val="tx1"/>
                          </a:solidFill>
                          <a:effectLst/>
                        </a:rPr>
                        <a:t>)</a:t>
                      </a:r>
                    </a:p>
                    <a:p>
                      <a:pPr marL="0" marR="0">
                        <a:spcBef>
                          <a:spcPts val="0"/>
                        </a:spcBef>
                        <a:spcAft>
                          <a:spcPts val="0"/>
                        </a:spcAft>
                      </a:pPr>
                      <a:r>
                        <a:rPr lang="en-US" sz="1200" dirty="0">
                          <a:solidFill>
                            <a:schemeClr val="tx1"/>
                          </a:solidFill>
                          <a:effectLst/>
                        </a:rPr>
                        <a:t>+ </a:t>
                      </a:r>
                      <a:r>
                        <a:rPr lang="en-US" sz="1200" dirty="0" err="1">
                          <a:solidFill>
                            <a:schemeClr val="tx1"/>
                          </a:solidFill>
                          <a:effectLst/>
                        </a:rPr>
                        <a:t>getNumerator</a:t>
                      </a:r>
                      <a:r>
                        <a:rPr lang="en-US" sz="1200" dirty="0">
                          <a:solidFill>
                            <a:schemeClr val="tx1"/>
                          </a:solidFill>
                          <a:effectLst/>
                        </a:rPr>
                        <a:t>() : </a:t>
                      </a:r>
                      <a:r>
                        <a:rPr lang="en-US" sz="1200" dirty="0" err="1">
                          <a:solidFill>
                            <a:schemeClr val="tx1"/>
                          </a:solidFill>
                          <a:effectLst/>
                        </a:rPr>
                        <a:t>int</a:t>
                      </a:r>
                      <a:endParaRPr lang="en-US" sz="1200" dirty="0">
                        <a:solidFill>
                          <a:schemeClr val="tx1"/>
                        </a:solidFill>
                        <a:effectLst/>
                      </a:endParaRPr>
                    </a:p>
                    <a:p>
                      <a:pPr marL="0" marR="0">
                        <a:spcBef>
                          <a:spcPts val="0"/>
                        </a:spcBef>
                        <a:spcAft>
                          <a:spcPts val="0"/>
                        </a:spcAft>
                      </a:pPr>
                      <a:r>
                        <a:rPr lang="en-US" sz="1200" dirty="0">
                          <a:solidFill>
                            <a:schemeClr val="tx1"/>
                          </a:solidFill>
                          <a:effectLst/>
                        </a:rPr>
                        <a:t>+ </a:t>
                      </a:r>
                      <a:r>
                        <a:rPr lang="en-US" sz="1200" dirty="0" err="1">
                          <a:solidFill>
                            <a:schemeClr val="tx1"/>
                          </a:solidFill>
                          <a:effectLst/>
                        </a:rPr>
                        <a:t>setNumerator</a:t>
                      </a:r>
                      <a:r>
                        <a:rPr lang="en-US" sz="1200" dirty="0">
                          <a:solidFill>
                            <a:schemeClr val="tx1"/>
                          </a:solidFill>
                          <a:effectLst/>
                        </a:rPr>
                        <a:t>(n : </a:t>
                      </a:r>
                      <a:r>
                        <a:rPr lang="en-US" sz="1200" dirty="0" err="1">
                          <a:solidFill>
                            <a:schemeClr val="tx1"/>
                          </a:solidFill>
                          <a:effectLst/>
                        </a:rPr>
                        <a:t>int</a:t>
                      </a:r>
                      <a:r>
                        <a:rPr lang="en-US" sz="1200" dirty="0">
                          <a:solidFill>
                            <a:schemeClr val="tx1"/>
                          </a:solidFill>
                          <a:effectLst/>
                        </a:rPr>
                        <a:t>)</a:t>
                      </a:r>
                    </a:p>
                    <a:p>
                      <a:pPr marL="0" marR="0">
                        <a:spcBef>
                          <a:spcPts val="0"/>
                        </a:spcBef>
                        <a:spcAft>
                          <a:spcPts val="0"/>
                        </a:spcAft>
                      </a:pPr>
                      <a:r>
                        <a:rPr lang="en-US" sz="1200" dirty="0">
                          <a:solidFill>
                            <a:schemeClr val="tx1"/>
                          </a:solidFill>
                          <a:effectLst/>
                        </a:rPr>
                        <a:t>+ </a:t>
                      </a:r>
                      <a:r>
                        <a:rPr lang="en-US" sz="1200" dirty="0" err="1">
                          <a:solidFill>
                            <a:schemeClr val="tx1"/>
                          </a:solidFill>
                          <a:effectLst/>
                        </a:rPr>
                        <a:t>getDenominator</a:t>
                      </a:r>
                      <a:r>
                        <a:rPr lang="en-US" sz="1200" dirty="0">
                          <a:solidFill>
                            <a:schemeClr val="tx1"/>
                          </a:solidFill>
                          <a:effectLst/>
                        </a:rPr>
                        <a:t>() : </a:t>
                      </a:r>
                      <a:r>
                        <a:rPr lang="en-US" sz="1200" dirty="0" err="1">
                          <a:solidFill>
                            <a:schemeClr val="tx1"/>
                          </a:solidFill>
                          <a:effectLst/>
                        </a:rPr>
                        <a:t>int</a:t>
                      </a:r>
                      <a:endParaRPr lang="en-US" sz="1200" dirty="0">
                        <a:solidFill>
                          <a:schemeClr val="tx1"/>
                        </a:solidFill>
                        <a:effectLst/>
                      </a:endParaRPr>
                    </a:p>
                    <a:p>
                      <a:pPr marL="0" marR="0">
                        <a:spcBef>
                          <a:spcPts val="0"/>
                        </a:spcBef>
                        <a:spcAft>
                          <a:spcPts val="0"/>
                        </a:spcAft>
                      </a:pPr>
                      <a:r>
                        <a:rPr lang="en-US" sz="1200" dirty="0">
                          <a:solidFill>
                            <a:schemeClr val="tx1"/>
                          </a:solidFill>
                          <a:effectLst/>
                        </a:rPr>
                        <a:t>+ </a:t>
                      </a:r>
                      <a:r>
                        <a:rPr lang="en-US" sz="1200" dirty="0" err="1">
                          <a:solidFill>
                            <a:schemeClr val="tx1"/>
                          </a:solidFill>
                          <a:effectLst/>
                        </a:rPr>
                        <a:t>setDenominator</a:t>
                      </a:r>
                      <a:r>
                        <a:rPr lang="en-US" sz="1200" dirty="0">
                          <a:solidFill>
                            <a:schemeClr val="tx1"/>
                          </a:solidFill>
                          <a:effectLst/>
                        </a:rPr>
                        <a:t>(d : </a:t>
                      </a:r>
                      <a:r>
                        <a:rPr lang="en-US" sz="1200" dirty="0" err="1">
                          <a:solidFill>
                            <a:schemeClr val="tx1"/>
                          </a:solidFill>
                          <a:effectLst/>
                        </a:rPr>
                        <a:t>int</a:t>
                      </a:r>
                      <a:r>
                        <a:rPr lang="en-US" sz="1200" dirty="0">
                          <a:solidFill>
                            <a:schemeClr val="tx1"/>
                          </a:solidFill>
                          <a:effectLst/>
                        </a:rPr>
                        <a:t>)</a:t>
                      </a:r>
                    </a:p>
                    <a:p>
                      <a:pPr marL="0" marR="0">
                        <a:spcBef>
                          <a:spcPts val="0"/>
                        </a:spcBef>
                        <a:spcAft>
                          <a:spcPts val="0"/>
                        </a:spcAft>
                      </a:pPr>
                      <a:r>
                        <a:rPr lang="en-US" sz="1200" dirty="0">
                          <a:solidFill>
                            <a:schemeClr val="tx1"/>
                          </a:solidFill>
                          <a:effectLst/>
                        </a:rPr>
                        <a:t>+ add(r : Rational) : Rational</a:t>
                      </a:r>
                    </a:p>
                    <a:p>
                      <a:pPr marL="0" marR="0">
                        <a:spcBef>
                          <a:spcPts val="0"/>
                        </a:spcBef>
                        <a:spcAft>
                          <a:spcPts val="0"/>
                        </a:spcAft>
                      </a:pPr>
                      <a:r>
                        <a:rPr lang="en-US" sz="1200" dirty="0">
                          <a:solidFill>
                            <a:schemeClr val="tx1"/>
                          </a:solidFill>
                          <a:effectLst/>
                        </a:rPr>
                        <a:t>+ subtract(r : Rational) : Rational</a:t>
                      </a:r>
                    </a:p>
                    <a:p>
                      <a:pPr marL="0" marR="0">
                        <a:spcBef>
                          <a:spcPts val="0"/>
                        </a:spcBef>
                        <a:spcAft>
                          <a:spcPts val="0"/>
                        </a:spcAft>
                      </a:pPr>
                      <a:r>
                        <a:rPr lang="en-US" sz="1200" dirty="0">
                          <a:solidFill>
                            <a:schemeClr val="tx1"/>
                          </a:solidFill>
                          <a:effectLst/>
                        </a:rPr>
                        <a:t>+ divide(r : Rational) : Rational</a:t>
                      </a:r>
                    </a:p>
                    <a:p>
                      <a:pPr marL="0" marR="0">
                        <a:spcBef>
                          <a:spcPts val="0"/>
                        </a:spcBef>
                        <a:spcAft>
                          <a:spcPts val="0"/>
                        </a:spcAft>
                      </a:pPr>
                      <a:r>
                        <a:rPr lang="en-US" sz="1200" dirty="0">
                          <a:solidFill>
                            <a:schemeClr val="tx1"/>
                          </a:solidFill>
                          <a:effectLst/>
                        </a:rPr>
                        <a:t>+ multiply(r : Rational) : Rational</a:t>
                      </a:r>
                    </a:p>
                    <a:p>
                      <a:pPr marL="0" marR="0">
                        <a:spcBef>
                          <a:spcPts val="0"/>
                        </a:spcBef>
                        <a:spcAft>
                          <a:spcPts val="0"/>
                        </a:spcAft>
                      </a:pPr>
                      <a:r>
                        <a:rPr lang="en-US" sz="1200" dirty="0">
                          <a:solidFill>
                            <a:schemeClr val="tx1"/>
                          </a:solidFill>
                          <a:effectLst/>
                        </a:rPr>
                        <a:t>+ equals(r : Rational) : Boolean</a:t>
                      </a:r>
                    </a:p>
                    <a:p>
                      <a:pPr marL="0" marR="0">
                        <a:spcBef>
                          <a:spcPts val="0"/>
                        </a:spcBef>
                        <a:spcAft>
                          <a:spcPts val="0"/>
                        </a:spcAft>
                      </a:pPr>
                      <a:r>
                        <a:rPr lang="en-US" sz="1200" dirty="0">
                          <a:solidFill>
                            <a:schemeClr val="tx1"/>
                          </a:solidFill>
                          <a:effectLst/>
                        </a:rPr>
                        <a:t>+ </a:t>
                      </a:r>
                      <a:r>
                        <a:rPr lang="en-US" sz="1200" dirty="0" err="1">
                          <a:solidFill>
                            <a:schemeClr val="tx1"/>
                          </a:solidFill>
                          <a:effectLst/>
                        </a:rPr>
                        <a:t>compareTo</a:t>
                      </a:r>
                      <a:r>
                        <a:rPr lang="en-US" sz="1200" dirty="0">
                          <a:solidFill>
                            <a:schemeClr val="tx1"/>
                          </a:solidFill>
                          <a:effectLst/>
                        </a:rPr>
                        <a:t>(r : Rational) : </a:t>
                      </a:r>
                      <a:r>
                        <a:rPr lang="en-US" sz="1200" dirty="0" err="1">
                          <a:solidFill>
                            <a:schemeClr val="tx1"/>
                          </a:solidFill>
                          <a:effectLst/>
                        </a:rPr>
                        <a:t>int</a:t>
                      </a:r>
                      <a:endParaRPr lang="en-US" sz="1200" dirty="0">
                        <a:solidFill>
                          <a:schemeClr val="tx1"/>
                        </a:solidFill>
                        <a:effectLst/>
                      </a:endParaRPr>
                    </a:p>
                    <a:p>
                      <a:pPr marL="0" marR="0">
                        <a:spcBef>
                          <a:spcPts val="0"/>
                        </a:spcBef>
                        <a:spcAft>
                          <a:spcPts val="0"/>
                        </a:spcAft>
                      </a:pPr>
                      <a:r>
                        <a:rPr lang="en-US" sz="1200" dirty="0">
                          <a:solidFill>
                            <a:schemeClr val="tx1"/>
                          </a:solidFill>
                          <a:effectLst/>
                        </a:rPr>
                        <a:t>+ </a:t>
                      </a:r>
                      <a:r>
                        <a:rPr lang="en-US" sz="1200" dirty="0" err="1">
                          <a:solidFill>
                            <a:schemeClr val="tx1"/>
                          </a:solidFill>
                          <a:effectLst/>
                        </a:rPr>
                        <a:t>toString</a:t>
                      </a:r>
                      <a:r>
                        <a:rPr lang="en-US" sz="1200" dirty="0">
                          <a:solidFill>
                            <a:schemeClr val="tx1"/>
                          </a:solidFill>
                          <a:effectLst/>
                        </a:rPr>
                        <a:t>() : String</a:t>
                      </a:r>
                    </a:p>
                    <a:p>
                      <a:pPr marL="0" marR="0">
                        <a:spcBef>
                          <a:spcPts val="0"/>
                        </a:spcBef>
                        <a:spcAft>
                          <a:spcPts val="0"/>
                        </a:spcAft>
                      </a:pPr>
                      <a:r>
                        <a:rPr lang="en-US" sz="1200" dirty="0">
                          <a:solidFill>
                            <a:schemeClr val="tx1"/>
                          </a:solidFill>
                          <a:effectLst/>
                        </a:rPr>
                        <a:t>- </a:t>
                      </a:r>
                      <a:r>
                        <a:rPr lang="en-US" sz="1200" dirty="0" err="1">
                          <a:solidFill>
                            <a:schemeClr val="tx1"/>
                          </a:solidFill>
                          <a:effectLst/>
                        </a:rPr>
                        <a:t>gcd</a:t>
                      </a:r>
                      <a:r>
                        <a:rPr lang="en-US" sz="1200" dirty="0">
                          <a:solidFill>
                            <a:schemeClr val="tx1"/>
                          </a:solidFill>
                          <a:effectLst/>
                        </a:rPr>
                        <a:t>(n : </a:t>
                      </a:r>
                      <a:r>
                        <a:rPr lang="en-US" sz="1200" dirty="0" err="1">
                          <a:solidFill>
                            <a:schemeClr val="tx1"/>
                          </a:solidFill>
                          <a:effectLst/>
                        </a:rPr>
                        <a:t>int</a:t>
                      </a:r>
                      <a:r>
                        <a:rPr lang="en-US" sz="1200" dirty="0">
                          <a:solidFill>
                            <a:schemeClr val="tx1"/>
                          </a:solidFill>
                          <a:effectLst/>
                        </a:rPr>
                        <a:t> , d : </a:t>
                      </a:r>
                      <a:r>
                        <a:rPr lang="en-US" sz="1200" dirty="0" err="1">
                          <a:solidFill>
                            <a:schemeClr val="tx1"/>
                          </a:solidFill>
                          <a:effectLst/>
                        </a:rPr>
                        <a:t>int</a:t>
                      </a:r>
                      <a:r>
                        <a:rPr lang="en-US" sz="1200" dirty="0">
                          <a:solidFill>
                            <a:schemeClr val="tx1"/>
                          </a:solidFill>
                          <a:effectLst/>
                        </a:rPr>
                        <a:t>) : </a:t>
                      </a:r>
                      <a:r>
                        <a:rPr lang="en-US" sz="1200" dirty="0" err="1">
                          <a:solidFill>
                            <a:schemeClr val="tx1"/>
                          </a:solidFill>
                          <a:effectLst/>
                        </a:rPr>
                        <a:t>int</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51435" marR="51435" marT="0" marB="0"/>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5002530" y="1947671"/>
          <a:ext cx="4867656" cy="1303020"/>
        </p:xfrm>
        <a:graphic>
          <a:graphicData uri="http://schemas.openxmlformats.org/drawingml/2006/table">
            <a:tbl>
              <a:tblPr firstRow="1" bandRow="1">
                <a:tableStyleId>{5C22544A-7EE6-4342-B048-85BDC9FD1C3A}</a:tableStyleId>
              </a:tblPr>
              <a:tblGrid>
                <a:gridCol w="4867656">
                  <a:extLst>
                    <a:ext uri="{9D8B030D-6E8A-4147-A177-3AD203B41FA5}">
                      <a16:colId xmlns:a16="http://schemas.microsoft.com/office/drawing/2014/main" val="20000"/>
                    </a:ext>
                  </a:extLst>
                </a:gridCol>
              </a:tblGrid>
              <a:tr h="1303020">
                <a:tc>
                  <a:txBody>
                    <a:bodyPr/>
                    <a:lstStyle/>
                    <a:p>
                      <a:pPr lvl="0"/>
                      <a:r>
                        <a:rPr lang="en-US" sz="1400" b="1" kern="1200" dirty="0">
                          <a:solidFill>
                            <a:schemeClr val="tx1"/>
                          </a:solidFill>
                          <a:effectLst/>
                          <a:latin typeface="+mn-lt"/>
                          <a:ea typeface="+mn-ea"/>
                          <a:cs typeface="+mn-cs"/>
                        </a:rPr>
                        <a:t>default value for a Rational object is 0/1</a:t>
                      </a:r>
                    </a:p>
                    <a:p>
                      <a:pPr lvl="0"/>
                      <a:r>
                        <a:rPr lang="en-US" sz="1400" b="1" kern="1200" dirty="0">
                          <a:solidFill>
                            <a:schemeClr val="tx1"/>
                          </a:solidFill>
                          <a:effectLst/>
                          <a:latin typeface="+mn-lt"/>
                          <a:ea typeface="+mn-ea"/>
                          <a:cs typeface="+mn-cs"/>
                        </a:rPr>
                        <a:t>Rational objects must be in reduced form</a:t>
                      </a:r>
                    </a:p>
                    <a:p>
                      <a:pPr lvl="0"/>
                      <a:r>
                        <a:rPr lang="en-US" sz="1400" b="1" kern="1200" dirty="0">
                          <a:solidFill>
                            <a:schemeClr val="tx1"/>
                          </a:solidFill>
                          <a:effectLst/>
                          <a:latin typeface="+mn-lt"/>
                          <a:ea typeface="+mn-ea"/>
                          <a:cs typeface="+mn-cs"/>
                        </a:rPr>
                        <a:t>Rational objects should not be modified by any of the methods</a:t>
                      </a:r>
                    </a:p>
                    <a:p>
                      <a:pPr lvl="0"/>
                      <a:r>
                        <a:rPr lang="en-US" sz="1400" b="1" kern="1200" dirty="0" err="1">
                          <a:solidFill>
                            <a:schemeClr val="tx1"/>
                          </a:solidFill>
                          <a:effectLst/>
                          <a:latin typeface="+mn-lt"/>
                          <a:ea typeface="+mn-ea"/>
                          <a:cs typeface="+mn-cs"/>
                        </a:rPr>
                        <a:t>toString</a:t>
                      </a:r>
                      <a:r>
                        <a:rPr lang="en-US" sz="1400" b="1" kern="1200" dirty="0">
                          <a:solidFill>
                            <a:schemeClr val="tx1"/>
                          </a:solidFill>
                          <a:effectLst/>
                          <a:latin typeface="+mn-lt"/>
                          <a:ea typeface="+mn-ea"/>
                          <a:cs typeface="+mn-cs"/>
                        </a:rPr>
                        <a:t>() format is  “numerator/denominator”</a:t>
                      </a:r>
                    </a:p>
                    <a:p>
                      <a:endParaRPr lang="en-US" sz="1400" dirty="0"/>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716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BF01FB26-374D-4DBA-98D8-AE906584C1C0}"/>
              </a:ext>
            </a:extLst>
          </p:cNvPr>
          <p:cNvSpPr>
            <a:spLocks noGrp="1" noChangeArrowheads="1"/>
          </p:cNvSpPr>
          <p:nvPr>
            <p:ph type="title"/>
          </p:nvPr>
        </p:nvSpPr>
        <p:spPr/>
        <p:txBody>
          <a:bodyPr/>
          <a:lstStyle/>
          <a:p>
            <a:r>
              <a:rPr lang="en-US" altLang="en-US"/>
              <a:t>Inheritance</a:t>
            </a:r>
          </a:p>
        </p:txBody>
      </p:sp>
      <p:sp>
        <p:nvSpPr>
          <p:cNvPr id="76803" name="Content Placeholder 2">
            <a:extLst>
              <a:ext uri="{FF2B5EF4-FFF2-40B4-BE49-F238E27FC236}">
                <a16:creationId xmlns:a16="http://schemas.microsoft.com/office/drawing/2014/main" id="{FB59B678-7542-443A-B0CF-52E1AD296B92}"/>
              </a:ext>
            </a:extLst>
          </p:cNvPr>
          <p:cNvSpPr>
            <a:spLocks noGrp="1" noChangeArrowheads="1"/>
          </p:cNvSpPr>
          <p:nvPr>
            <p:ph idx="1"/>
          </p:nvPr>
        </p:nvSpPr>
        <p:spPr/>
        <p:txBody>
          <a:bodyPr/>
          <a:lstStyle/>
          <a:p>
            <a:r>
              <a:rPr lang="en-US" altLang="en-US" dirty="0"/>
              <a:t>Technique for creating a new class that is based on one that already exists.</a:t>
            </a:r>
          </a:p>
          <a:p>
            <a:pPr lvl="1"/>
            <a:r>
              <a:rPr lang="en-US" altLang="en-US" dirty="0"/>
              <a:t>Desire to add new features</a:t>
            </a:r>
          </a:p>
          <a:p>
            <a:pPr lvl="1"/>
            <a:r>
              <a:rPr lang="en-US" altLang="en-US" dirty="0"/>
              <a:t>Desire to define a more specific data type</a:t>
            </a:r>
          </a:p>
          <a:p>
            <a:pPr lvl="1"/>
            <a:r>
              <a:rPr lang="en-US" altLang="en-US" dirty="0"/>
              <a:t>We don’t want to change the original class</a:t>
            </a:r>
          </a:p>
          <a:p>
            <a:r>
              <a:rPr lang="en-US" altLang="en-US" dirty="0"/>
              <a:t>Example:  </a:t>
            </a:r>
            <a:r>
              <a:rPr lang="en-US" altLang="en-US" dirty="0" err="1"/>
              <a:t>GeometricObject</a:t>
            </a:r>
            <a:r>
              <a:rPr lang="en-US" altLang="en-US" dirty="0"/>
              <a:t> and circle, Rectangle</a:t>
            </a:r>
          </a:p>
          <a:p>
            <a:pPr lvl="1"/>
            <a:r>
              <a:rPr lang="en-US" altLang="en-US" dirty="0"/>
              <a:t>We already have the </a:t>
            </a:r>
            <a:r>
              <a:rPr lang="en-US" altLang="en-US" dirty="0" err="1"/>
              <a:t>GeometricObject</a:t>
            </a:r>
            <a:r>
              <a:rPr lang="en-US" altLang="en-US" dirty="0"/>
              <a:t> class</a:t>
            </a:r>
          </a:p>
          <a:p>
            <a:pPr lvl="1"/>
            <a:r>
              <a:rPr lang="en-US" altLang="en-US" dirty="0"/>
              <a:t>Circle and Rectangle will be everything a </a:t>
            </a:r>
            <a:r>
              <a:rPr lang="en-US" altLang="en-US" dirty="0" err="1"/>
              <a:t>GeometricObject</a:t>
            </a:r>
            <a:r>
              <a:rPr lang="en-US" altLang="en-US" dirty="0"/>
              <a:t> is, but more.</a:t>
            </a:r>
          </a:p>
          <a:p>
            <a:pPr>
              <a:buFontTx/>
              <a:buNone/>
            </a:pPr>
            <a:endParaRPr lang="en-US" altLang="en-US" dirty="0"/>
          </a:p>
        </p:txBody>
      </p:sp>
      <p:sp>
        <p:nvSpPr>
          <p:cNvPr id="76804" name="Footer Placeholder 3">
            <a:extLst>
              <a:ext uri="{FF2B5EF4-FFF2-40B4-BE49-F238E27FC236}">
                <a16:creationId xmlns:a16="http://schemas.microsoft.com/office/drawing/2014/main" id="{ADBE57C8-79F3-4692-BA78-808617C9113A}"/>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 2011 Pearson Addison-Wesley. All rights reserved</a:t>
            </a:r>
          </a:p>
        </p:txBody>
      </p:sp>
      <p:sp>
        <p:nvSpPr>
          <p:cNvPr id="76805" name="Slide Number Placeholder 4">
            <a:extLst>
              <a:ext uri="{FF2B5EF4-FFF2-40B4-BE49-F238E27FC236}">
                <a16:creationId xmlns:a16="http://schemas.microsoft.com/office/drawing/2014/main" id="{AC4016CF-7224-4F26-9D6F-C44DEB43449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1-</a:t>
            </a:r>
            <a:fld id="{4059BFD3-C145-4DCC-939B-E67150BB0719}" type="slidenum">
              <a:rPr lang="en-US" altLang="en-US" sz="1000">
                <a:solidFill>
                  <a:srgbClr val="548446"/>
                </a:solidFill>
                <a:latin typeface="Arial" panose="020B0604020202020204" pitchFamily="34" charset="0"/>
              </a:rPr>
              <a:pPr>
                <a:spcBef>
                  <a:spcPct val="0"/>
                </a:spcBef>
                <a:buFontTx/>
                <a:buNone/>
              </a:pPr>
              <a:t>6</a:t>
            </a:fld>
            <a:endParaRPr lang="en-US" altLang="en-US" sz="1000">
              <a:solidFill>
                <a:srgbClr val="548446"/>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42EBAD70-FCBD-44D0-AAB7-73092FC947A3}"/>
              </a:ext>
            </a:extLst>
          </p:cNvPr>
          <p:cNvSpPr>
            <a:spLocks noGrp="1" noChangeArrowheads="1"/>
          </p:cNvSpPr>
          <p:nvPr>
            <p:ph type="title" idx="4294967295"/>
          </p:nvPr>
        </p:nvSpPr>
        <p:spPr/>
        <p:txBody>
          <a:bodyPr/>
          <a:lstStyle/>
          <a:p>
            <a:r>
              <a:rPr lang="en-US" altLang="en-US"/>
              <a:t>Inheritance</a:t>
            </a:r>
          </a:p>
        </p:txBody>
      </p:sp>
      <p:sp>
        <p:nvSpPr>
          <p:cNvPr id="6148" name="Rectangle 1027">
            <a:extLst>
              <a:ext uri="{FF2B5EF4-FFF2-40B4-BE49-F238E27FC236}">
                <a16:creationId xmlns:a16="http://schemas.microsoft.com/office/drawing/2014/main" id="{1CEA4BE7-9D9E-4979-8F25-7E1D0698CAF1}"/>
              </a:ext>
            </a:extLst>
          </p:cNvPr>
          <p:cNvSpPr>
            <a:spLocks noChangeArrowheads="1"/>
          </p:cNvSpPr>
          <p:nvPr/>
        </p:nvSpPr>
        <p:spPr bwMode="auto">
          <a:xfrm>
            <a:off x="5105400" y="1447800"/>
            <a:ext cx="2209800" cy="1143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dirty="0" err="1"/>
              <a:t>GeometricObject</a:t>
            </a:r>
            <a:endParaRPr lang="en-US" altLang="en-US" dirty="0"/>
          </a:p>
        </p:txBody>
      </p:sp>
      <p:sp>
        <p:nvSpPr>
          <p:cNvPr id="6149" name="Rectangle 1029">
            <a:extLst>
              <a:ext uri="{FF2B5EF4-FFF2-40B4-BE49-F238E27FC236}">
                <a16:creationId xmlns:a16="http://schemas.microsoft.com/office/drawing/2014/main" id="{F99D96DE-B239-4399-8FD2-59BDEA7A5FAA}"/>
              </a:ext>
            </a:extLst>
          </p:cNvPr>
          <p:cNvSpPr>
            <a:spLocks noChangeArrowheads="1"/>
          </p:cNvSpPr>
          <p:nvPr/>
        </p:nvSpPr>
        <p:spPr bwMode="auto">
          <a:xfrm>
            <a:off x="6248400" y="3429000"/>
            <a:ext cx="1981200" cy="1143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dirty="0"/>
              <a:t>Rectangle</a:t>
            </a:r>
          </a:p>
        </p:txBody>
      </p:sp>
      <p:sp>
        <p:nvSpPr>
          <p:cNvPr id="6150" name="Rectangle 1030">
            <a:extLst>
              <a:ext uri="{FF2B5EF4-FFF2-40B4-BE49-F238E27FC236}">
                <a16:creationId xmlns:a16="http://schemas.microsoft.com/office/drawing/2014/main" id="{1003E537-599C-4E95-A65F-2DA405637050}"/>
              </a:ext>
            </a:extLst>
          </p:cNvPr>
          <p:cNvSpPr>
            <a:spLocks noChangeArrowheads="1"/>
          </p:cNvSpPr>
          <p:nvPr/>
        </p:nvSpPr>
        <p:spPr bwMode="auto">
          <a:xfrm>
            <a:off x="4038600" y="3429000"/>
            <a:ext cx="1981200" cy="1143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dirty="0"/>
              <a:t>Circle</a:t>
            </a:r>
          </a:p>
        </p:txBody>
      </p:sp>
      <p:cxnSp>
        <p:nvCxnSpPr>
          <p:cNvPr id="2" name="AutoShape 1031">
            <a:extLst>
              <a:ext uri="{FF2B5EF4-FFF2-40B4-BE49-F238E27FC236}">
                <a16:creationId xmlns:a16="http://schemas.microsoft.com/office/drawing/2014/main" id="{F2CE52E8-2A34-406C-96FB-479347E28206}"/>
              </a:ext>
            </a:extLst>
          </p:cNvPr>
          <p:cNvCxnSpPr>
            <a:cxnSpLocks noChangeShapeType="1"/>
            <a:stCxn id="6150" idx="0"/>
            <a:endCxn id="6148" idx="2"/>
          </p:cNvCxnSpPr>
          <p:nvPr/>
        </p:nvCxnSpPr>
        <p:spPr bwMode="auto">
          <a:xfrm rot="5400000" flipH="1" flipV="1">
            <a:off x="5200650" y="2419350"/>
            <a:ext cx="838200" cy="1181100"/>
          </a:xfrm>
          <a:prstGeom prst="bent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51" name="AutoShape 1032">
            <a:extLst>
              <a:ext uri="{FF2B5EF4-FFF2-40B4-BE49-F238E27FC236}">
                <a16:creationId xmlns:a16="http://schemas.microsoft.com/office/drawing/2014/main" id="{2FC7A637-C122-4033-A697-FBDE633E1E74}"/>
              </a:ext>
            </a:extLst>
          </p:cNvPr>
          <p:cNvCxnSpPr>
            <a:cxnSpLocks noChangeShapeType="1"/>
            <a:stCxn id="6149" idx="0"/>
            <a:endCxn id="6148" idx="2"/>
          </p:cNvCxnSpPr>
          <p:nvPr/>
        </p:nvCxnSpPr>
        <p:spPr bwMode="auto">
          <a:xfrm rot="16200000" flipV="1">
            <a:off x="6305550" y="2495550"/>
            <a:ext cx="838200" cy="1028700"/>
          </a:xfrm>
          <a:prstGeom prst="bent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6152" name="Group 1044">
            <a:extLst>
              <a:ext uri="{FF2B5EF4-FFF2-40B4-BE49-F238E27FC236}">
                <a16:creationId xmlns:a16="http://schemas.microsoft.com/office/drawing/2014/main" id="{AB8D4D12-D89E-4FA4-AB8F-80F6E0D12C19}"/>
              </a:ext>
            </a:extLst>
          </p:cNvPr>
          <p:cNvGrpSpPr>
            <a:grpSpLocks/>
          </p:cNvGrpSpPr>
          <p:nvPr/>
        </p:nvGrpSpPr>
        <p:grpSpPr bwMode="auto">
          <a:xfrm>
            <a:off x="1752600" y="2019301"/>
            <a:ext cx="3352800" cy="1236663"/>
            <a:chOff x="144" y="1272"/>
            <a:chExt cx="2112" cy="779"/>
          </a:xfrm>
        </p:grpSpPr>
        <p:sp>
          <p:nvSpPr>
            <p:cNvPr id="6158" name="Text Box 1033">
              <a:extLst>
                <a:ext uri="{FF2B5EF4-FFF2-40B4-BE49-F238E27FC236}">
                  <a16:creationId xmlns:a16="http://schemas.microsoft.com/office/drawing/2014/main" id="{6F3B4C94-BB9F-417F-81A0-53B0C0B5231C}"/>
                </a:ext>
              </a:extLst>
            </p:cNvPr>
            <p:cNvSpPr txBox="1">
              <a:spLocks noChangeArrowheads="1"/>
            </p:cNvSpPr>
            <p:nvPr/>
          </p:nvSpPr>
          <p:spPr bwMode="auto">
            <a:xfrm>
              <a:off x="144" y="1295"/>
              <a:ext cx="177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rgbClr val="CA0C48"/>
                  </a:solidFill>
                  <a:latin typeface="Times New Roman" panose="02020603050405020304" pitchFamily="18" charset="0"/>
                </a:rPr>
                <a:t>Contains those attributes and methods that are shared by all Geometric Objects.</a:t>
              </a:r>
            </a:p>
          </p:txBody>
        </p:sp>
        <p:cxnSp>
          <p:nvCxnSpPr>
            <p:cNvPr id="6159" name="AutoShape 1034">
              <a:extLst>
                <a:ext uri="{FF2B5EF4-FFF2-40B4-BE49-F238E27FC236}">
                  <a16:creationId xmlns:a16="http://schemas.microsoft.com/office/drawing/2014/main" id="{E2408618-E8A0-4254-85F5-E1C324B29829}"/>
                </a:ext>
              </a:extLst>
            </p:cNvPr>
            <p:cNvCxnSpPr>
              <a:cxnSpLocks noChangeShapeType="1"/>
              <a:endCxn id="6148" idx="1"/>
            </p:cNvCxnSpPr>
            <p:nvPr/>
          </p:nvCxnSpPr>
          <p:spPr bwMode="auto">
            <a:xfrm flipV="1">
              <a:off x="1584" y="1272"/>
              <a:ext cx="672" cy="401"/>
            </a:xfrm>
            <a:prstGeom prst="bentConnector3">
              <a:avLst>
                <a:gd name="adj1" fmla="val 50000"/>
              </a:avLst>
            </a:prstGeom>
            <a:noFill/>
            <a:ln w="25400">
              <a:solidFill>
                <a:srgbClr val="CA0C48"/>
              </a:solidFill>
              <a:miter lim="800000"/>
              <a:headEnd/>
              <a:tailEnd type="triangle" w="med" len="med"/>
            </a:ln>
            <a:extLst>
              <a:ext uri="{909E8E84-426E-40DD-AFC4-6F175D3DCCD1}">
                <a14:hiddenFill xmlns:a14="http://schemas.microsoft.com/office/drawing/2010/main">
                  <a:noFill/>
                </a14:hiddenFill>
              </a:ext>
            </a:extLst>
          </p:spPr>
        </p:cxnSp>
      </p:grpSp>
      <p:grpSp>
        <p:nvGrpSpPr>
          <p:cNvPr id="6153" name="Group 1043">
            <a:extLst>
              <a:ext uri="{FF2B5EF4-FFF2-40B4-BE49-F238E27FC236}">
                <a16:creationId xmlns:a16="http://schemas.microsoft.com/office/drawing/2014/main" id="{24B194A0-02C9-45A3-B29E-CECDBB60DADE}"/>
              </a:ext>
            </a:extLst>
          </p:cNvPr>
          <p:cNvGrpSpPr>
            <a:grpSpLocks/>
          </p:cNvGrpSpPr>
          <p:nvPr/>
        </p:nvGrpSpPr>
        <p:grpSpPr bwMode="auto">
          <a:xfrm>
            <a:off x="1905000" y="4000501"/>
            <a:ext cx="8305800" cy="1954213"/>
            <a:chOff x="240" y="2520"/>
            <a:chExt cx="5232" cy="1231"/>
          </a:xfrm>
        </p:grpSpPr>
        <p:sp>
          <p:nvSpPr>
            <p:cNvPr id="6154" name="Text Box 1035">
              <a:extLst>
                <a:ext uri="{FF2B5EF4-FFF2-40B4-BE49-F238E27FC236}">
                  <a16:creationId xmlns:a16="http://schemas.microsoft.com/office/drawing/2014/main" id="{A648FB92-467B-4888-A374-799069CC372C}"/>
                </a:ext>
              </a:extLst>
            </p:cNvPr>
            <p:cNvSpPr txBox="1">
              <a:spLocks noChangeArrowheads="1"/>
            </p:cNvSpPr>
            <p:nvPr/>
          </p:nvSpPr>
          <p:spPr bwMode="auto">
            <a:xfrm>
              <a:off x="240" y="3256"/>
              <a:ext cx="21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rgbClr val="CA0C48"/>
                  </a:solidFill>
                  <a:latin typeface="Times New Roman" panose="02020603050405020304" pitchFamily="18" charset="0"/>
                </a:rPr>
                <a:t>Contains those attributes and methods that specific to a Circle.</a:t>
              </a:r>
            </a:p>
          </p:txBody>
        </p:sp>
        <p:cxnSp>
          <p:nvCxnSpPr>
            <p:cNvPr id="6155" name="AutoShape 1037">
              <a:extLst>
                <a:ext uri="{FF2B5EF4-FFF2-40B4-BE49-F238E27FC236}">
                  <a16:creationId xmlns:a16="http://schemas.microsoft.com/office/drawing/2014/main" id="{BD2E1EB9-68E7-425F-8371-AA72575F6FC6}"/>
                </a:ext>
              </a:extLst>
            </p:cNvPr>
            <p:cNvCxnSpPr>
              <a:cxnSpLocks noChangeShapeType="1"/>
              <a:stCxn id="6154" idx="0"/>
              <a:endCxn id="6150" idx="1"/>
            </p:cNvCxnSpPr>
            <p:nvPr/>
          </p:nvCxnSpPr>
          <p:spPr bwMode="auto">
            <a:xfrm rot="5400000" flipH="1" flipV="1">
              <a:off x="1084" y="2756"/>
              <a:ext cx="736" cy="264"/>
            </a:xfrm>
            <a:prstGeom prst="bentConnector2">
              <a:avLst/>
            </a:prstGeom>
            <a:noFill/>
            <a:ln w="25400">
              <a:solidFill>
                <a:srgbClr val="CA0C48"/>
              </a:solidFill>
              <a:miter lim="800000"/>
              <a:headEnd/>
              <a:tailEnd type="triangle" w="med" len="med"/>
            </a:ln>
            <a:extLst>
              <a:ext uri="{909E8E84-426E-40DD-AFC4-6F175D3DCCD1}">
                <a14:hiddenFill xmlns:a14="http://schemas.microsoft.com/office/drawing/2010/main">
                  <a:noFill/>
                </a14:hiddenFill>
              </a:ext>
            </a:extLst>
          </p:spPr>
        </p:cxnSp>
        <p:sp>
          <p:nvSpPr>
            <p:cNvPr id="6156" name="Text Box 1036">
              <a:extLst>
                <a:ext uri="{FF2B5EF4-FFF2-40B4-BE49-F238E27FC236}">
                  <a16:creationId xmlns:a16="http://schemas.microsoft.com/office/drawing/2014/main" id="{03E30C43-9BE9-427F-AD5B-6AAAE239213A}"/>
                </a:ext>
              </a:extLst>
            </p:cNvPr>
            <p:cNvSpPr txBox="1">
              <a:spLocks noChangeArrowheads="1"/>
            </p:cNvSpPr>
            <p:nvPr/>
          </p:nvSpPr>
          <p:spPr bwMode="auto">
            <a:xfrm>
              <a:off x="3456" y="3168"/>
              <a:ext cx="2016"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rgbClr val="CA0C48"/>
                  </a:solidFill>
                  <a:latin typeface="Times New Roman" panose="02020603050405020304" pitchFamily="18" charset="0"/>
                </a:rPr>
                <a:t>Contains those attributes and methods that are specific to a Rectangle.</a:t>
              </a:r>
            </a:p>
          </p:txBody>
        </p:sp>
        <p:cxnSp>
          <p:nvCxnSpPr>
            <p:cNvPr id="6157" name="AutoShape 1038">
              <a:extLst>
                <a:ext uri="{FF2B5EF4-FFF2-40B4-BE49-F238E27FC236}">
                  <a16:creationId xmlns:a16="http://schemas.microsoft.com/office/drawing/2014/main" id="{BAF7FAD7-BEB0-4C69-B1A4-24185CBBE350}"/>
                </a:ext>
              </a:extLst>
            </p:cNvPr>
            <p:cNvCxnSpPr>
              <a:cxnSpLocks noChangeShapeType="1"/>
              <a:stCxn id="6156" idx="0"/>
              <a:endCxn id="6149" idx="3"/>
            </p:cNvCxnSpPr>
            <p:nvPr/>
          </p:nvCxnSpPr>
          <p:spPr bwMode="auto">
            <a:xfrm rot="5400000" flipH="1">
              <a:off x="4020" y="2724"/>
              <a:ext cx="648" cy="240"/>
            </a:xfrm>
            <a:prstGeom prst="bentConnector2">
              <a:avLst/>
            </a:prstGeom>
            <a:noFill/>
            <a:ln w="25400">
              <a:solidFill>
                <a:srgbClr val="CA0C48"/>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898227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F090-50A0-4228-A339-2DD46C4AB5FC}"/>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Superclasses</a:t>
            </a:r>
            <a:r>
              <a:rPr lang="en-US" dirty="0"/>
              <a:t> and </a:t>
            </a:r>
            <a:r>
              <a:rPr lang="en-US" dirty="0">
                <a:latin typeface="Courier New" panose="02070309020205020404" pitchFamily="49" charset="0"/>
                <a:cs typeface="Courier New" panose="02070309020205020404" pitchFamily="49" charset="0"/>
              </a:rPr>
              <a:t>Subclasses</a:t>
            </a:r>
          </a:p>
        </p:txBody>
      </p:sp>
      <p:pic>
        <p:nvPicPr>
          <p:cNvPr id="6" name="Picture 5" descr="A left upward side computer code shows the Super classes and Subclasses. For long description in Notes pane, press F6.">
            <a:extLst>
              <a:ext uri="{FF2B5EF4-FFF2-40B4-BE49-F238E27FC236}">
                <a16:creationId xmlns:a16="http://schemas.microsoft.com/office/drawing/2014/main" id="{72E0481E-F1E7-4AF0-93CB-03C1AA433398}"/>
              </a:ext>
            </a:extLst>
          </p:cNvPr>
          <p:cNvPicPr>
            <a:picLocks noChangeAspect="1"/>
          </p:cNvPicPr>
          <p:nvPr/>
        </p:nvPicPr>
        <p:blipFill>
          <a:blip r:embed="rId3"/>
          <a:stretch>
            <a:fillRect/>
          </a:stretch>
        </p:blipFill>
        <p:spPr>
          <a:xfrm>
            <a:off x="2057502" y="1640878"/>
            <a:ext cx="4467917" cy="4576669"/>
          </a:xfrm>
          <a:prstGeom prst="rect">
            <a:avLst/>
          </a:prstGeom>
        </p:spPr>
      </p:pic>
      <p:sp>
        <p:nvSpPr>
          <p:cNvPr id="10" name="Text Placeholder 9">
            <a:extLst>
              <a:ext uri="{FF2B5EF4-FFF2-40B4-BE49-F238E27FC236}">
                <a16:creationId xmlns:a16="http://schemas.microsoft.com/office/drawing/2014/main" id="{7EB8EDFF-2820-4069-B39A-B76F58624E81}"/>
              </a:ext>
            </a:extLst>
          </p:cNvPr>
          <p:cNvSpPr>
            <a:spLocks noGrp="1"/>
          </p:cNvSpPr>
          <p:nvPr>
            <p:ph type="body" sz="quarter" idx="20"/>
          </p:nvPr>
        </p:nvSpPr>
        <p:spPr>
          <a:xfrm>
            <a:off x="7143136" y="3250608"/>
            <a:ext cx="2521975" cy="554476"/>
          </a:xfrm>
        </p:spPr>
        <p:txBody>
          <a:bodyPr/>
          <a:lstStyle/>
          <a:p>
            <a:pPr marL="432" indent="0">
              <a:buNone/>
            </a:pPr>
            <a:r>
              <a:rPr lang="en-US" altLang="en-US" dirty="0">
                <a:hlinkClick r:id="rId4" tooltip="https://liveexample.pearsoncmg.com/html/SimpleGeometricObject.html"/>
              </a:rPr>
              <a:t>GeometricObject</a:t>
            </a:r>
          </a:p>
        </p:txBody>
      </p:sp>
      <p:sp>
        <p:nvSpPr>
          <p:cNvPr id="11" name="Text Placeholder 10">
            <a:extLst>
              <a:ext uri="{FF2B5EF4-FFF2-40B4-BE49-F238E27FC236}">
                <a16:creationId xmlns:a16="http://schemas.microsoft.com/office/drawing/2014/main" id="{FF8C2AD2-EEA6-4099-A0BB-55EA3B2840D7}"/>
              </a:ext>
            </a:extLst>
          </p:cNvPr>
          <p:cNvSpPr>
            <a:spLocks noGrp="1"/>
          </p:cNvSpPr>
          <p:nvPr>
            <p:ph type="body" sz="quarter" idx="21"/>
          </p:nvPr>
        </p:nvSpPr>
        <p:spPr>
          <a:xfrm>
            <a:off x="7143136" y="3914765"/>
            <a:ext cx="1017639" cy="496503"/>
          </a:xfrm>
        </p:spPr>
        <p:txBody>
          <a:bodyPr/>
          <a:lstStyle/>
          <a:p>
            <a:pPr marL="432" indent="0">
              <a:buNone/>
            </a:pPr>
            <a:r>
              <a:rPr lang="en-US" altLang="en-US" dirty="0">
                <a:hlinkClick r:id="rId5" tooltip="https://liveexample.pearsoncmg.com/html/CircleFromSimpleGeometricObject.html"/>
              </a:rPr>
              <a:t>Circle</a:t>
            </a:r>
          </a:p>
        </p:txBody>
      </p:sp>
      <p:sp>
        <p:nvSpPr>
          <p:cNvPr id="12" name="Text Placeholder 11">
            <a:extLst>
              <a:ext uri="{FF2B5EF4-FFF2-40B4-BE49-F238E27FC236}">
                <a16:creationId xmlns:a16="http://schemas.microsoft.com/office/drawing/2014/main" id="{5913E357-DAD2-4A72-872F-B9396DEEB175}"/>
              </a:ext>
            </a:extLst>
          </p:cNvPr>
          <p:cNvSpPr>
            <a:spLocks noGrp="1"/>
          </p:cNvSpPr>
          <p:nvPr>
            <p:ph type="body" sz="quarter" idx="22"/>
          </p:nvPr>
        </p:nvSpPr>
        <p:spPr>
          <a:xfrm>
            <a:off x="7143136" y="4676893"/>
            <a:ext cx="1563329" cy="507632"/>
          </a:xfrm>
        </p:spPr>
        <p:txBody>
          <a:bodyPr/>
          <a:lstStyle/>
          <a:p>
            <a:pPr marL="432" indent="0">
              <a:buNone/>
            </a:pPr>
            <a:r>
              <a:rPr lang="en-US" altLang="en-US" dirty="0">
                <a:hlinkClick r:id="rId6" tooltip="https://liveexample.pearsoncmg.com/html/RectangleFromSimpleGeometricObject.html"/>
              </a:rPr>
              <a:t>Rectangle</a:t>
            </a:r>
          </a:p>
        </p:txBody>
      </p:sp>
      <p:sp>
        <p:nvSpPr>
          <p:cNvPr id="13" name="Text Placeholder 12">
            <a:extLst>
              <a:ext uri="{FF2B5EF4-FFF2-40B4-BE49-F238E27FC236}">
                <a16:creationId xmlns:a16="http://schemas.microsoft.com/office/drawing/2014/main" id="{51FA94CF-4FC0-48FD-A477-BABD9F334967}"/>
              </a:ext>
            </a:extLst>
          </p:cNvPr>
          <p:cNvSpPr>
            <a:spLocks noGrp="1"/>
          </p:cNvSpPr>
          <p:nvPr>
            <p:ph type="body" sz="quarter" idx="23"/>
          </p:nvPr>
        </p:nvSpPr>
        <p:spPr>
          <a:xfrm>
            <a:off x="7143136" y="5469476"/>
            <a:ext cx="3129578" cy="547132"/>
          </a:xfrm>
        </p:spPr>
        <p:txBody>
          <a:bodyPr/>
          <a:lstStyle/>
          <a:p>
            <a:pPr marL="432" indent="0">
              <a:buNone/>
            </a:pPr>
            <a:r>
              <a:rPr lang="en-US" altLang="en-US" dirty="0">
                <a:hlinkClick r:id="rId7" tooltip="https://liveexample.pearsoncmg.com/html/TestCircleRectangle.html"/>
              </a:rPr>
              <a:t>TestCircleRectangle</a:t>
            </a:r>
          </a:p>
        </p:txBody>
      </p:sp>
    </p:spTree>
    <p:extLst>
      <p:ext uri="{BB962C8B-B14F-4D97-AF65-F5344CB8AC3E}">
        <p14:creationId xmlns:p14="http://schemas.microsoft.com/office/powerpoint/2010/main" val="54431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EF8D0872-0D43-4000-8305-C2BE07077866}"/>
              </a:ext>
            </a:extLst>
          </p:cNvPr>
          <p:cNvSpPr>
            <a:spLocks noGrp="1" noChangeArrowheads="1"/>
          </p:cNvSpPr>
          <p:nvPr>
            <p:ph type="title"/>
          </p:nvPr>
        </p:nvSpPr>
        <p:spPr/>
        <p:txBody>
          <a:bodyPr/>
          <a:lstStyle/>
          <a:p>
            <a:r>
              <a:rPr lang="en-US" altLang="en-US"/>
              <a:t>Inheritance</a:t>
            </a:r>
          </a:p>
        </p:txBody>
      </p:sp>
      <p:sp>
        <p:nvSpPr>
          <p:cNvPr id="77827" name="Content Placeholder 2">
            <a:extLst>
              <a:ext uri="{FF2B5EF4-FFF2-40B4-BE49-F238E27FC236}">
                <a16:creationId xmlns:a16="http://schemas.microsoft.com/office/drawing/2014/main" id="{EB7400B8-EB19-4104-9AFA-A23C98E75E85}"/>
              </a:ext>
            </a:extLst>
          </p:cNvPr>
          <p:cNvSpPr>
            <a:spLocks noGrp="1" noChangeArrowheads="1"/>
          </p:cNvSpPr>
          <p:nvPr>
            <p:ph idx="1"/>
          </p:nvPr>
        </p:nvSpPr>
        <p:spPr/>
        <p:txBody>
          <a:bodyPr/>
          <a:lstStyle/>
          <a:p>
            <a:r>
              <a:rPr lang="en-US" altLang="en-US"/>
              <a:t>Terminology</a:t>
            </a:r>
          </a:p>
          <a:p>
            <a:pPr lvl="1"/>
            <a:r>
              <a:rPr lang="en-US" altLang="en-US"/>
              <a:t>Base class (or superclass):  the original class from which we create the new one</a:t>
            </a:r>
          </a:p>
          <a:p>
            <a:pPr lvl="1"/>
            <a:r>
              <a:rPr lang="en-US" altLang="en-US"/>
              <a:t>Derived class (or subclass):  the new class we create</a:t>
            </a:r>
          </a:p>
          <a:p>
            <a:pPr lvl="1"/>
            <a:r>
              <a:rPr lang="en-US" altLang="en-US"/>
              <a:t>We say that the subclass </a:t>
            </a:r>
            <a:r>
              <a:rPr lang="en-US" altLang="en-US" u="sng"/>
              <a:t>inherits</a:t>
            </a:r>
            <a:r>
              <a:rPr lang="en-US" altLang="en-US"/>
              <a:t> data members and operations of its superclass.</a:t>
            </a:r>
          </a:p>
          <a:p>
            <a:r>
              <a:rPr lang="en-US" altLang="en-US"/>
              <a:t>Accessibility</a:t>
            </a:r>
          </a:p>
          <a:p>
            <a:pPr lvl="1"/>
            <a:r>
              <a:rPr lang="en-US" altLang="en-US"/>
              <a:t>Subclass has access to attributes of its superclass, but the superclass cannot access attributes of its subclass(s)</a:t>
            </a:r>
          </a:p>
        </p:txBody>
      </p:sp>
      <p:sp>
        <p:nvSpPr>
          <p:cNvPr id="77828" name="Footer Placeholder 3">
            <a:extLst>
              <a:ext uri="{FF2B5EF4-FFF2-40B4-BE49-F238E27FC236}">
                <a16:creationId xmlns:a16="http://schemas.microsoft.com/office/drawing/2014/main" id="{C33426D0-6004-4072-B4A5-F35863051220}"/>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 2011 Pearson Addison-Wesley. All rights reserved</a:t>
            </a:r>
          </a:p>
        </p:txBody>
      </p:sp>
      <p:sp>
        <p:nvSpPr>
          <p:cNvPr id="77829" name="Slide Number Placeholder 4">
            <a:extLst>
              <a:ext uri="{FF2B5EF4-FFF2-40B4-BE49-F238E27FC236}">
                <a16:creationId xmlns:a16="http://schemas.microsoft.com/office/drawing/2014/main" id="{3376B842-1F75-48AB-BF53-D7D0A1F99A3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1-</a:t>
            </a:r>
            <a:fld id="{20CCCB78-3CEC-49DE-8EF4-C289BA8C1C90}" type="slidenum">
              <a:rPr lang="en-US" altLang="en-US" sz="1000">
                <a:solidFill>
                  <a:srgbClr val="548446"/>
                </a:solidFill>
                <a:latin typeface="Arial" panose="020B0604020202020204" pitchFamily="34" charset="0"/>
              </a:rPr>
              <a:pPr>
                <a:spcBef>
                  <a:spcPct val="0"/>
                </a:spcBef>
                <a:buFontTx/>
                <a:buNone/>
              </a:pPr>
              <a:t>9</a:t>
            </a:fld>
            <a:endParaRPr lang="en-US" altLang="en-US" sz="1000">
              <a:solidFill>
                <a:srgbClr val="548446"/>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3080</Words>
  <Application>Microsoft Office PowerPoint</Application>
  <PresentationFormat>Widescreen</PresentationFormat>
  <Paragraphs>221</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Courier</vt:lpstr>
      <vt:lpstr>Courier New</vt:lpstr>
      <vt:lpstr>Monotype Sorts</vt:lpstr>
      <vt:lpstr>Times</vt:lpstr>
      <vt:lpstr>Times New Roman</vt:lpstr>
      <vt:lpstr>Office Theme</vt:lpstr>
      <vt:lpstr>Program Structure</vt:lpstr>
      <vt:lpstr>Diagram of a Class</vt:lpstr>
      <vt:lpstr>Designing a Class</vt:lpstr>
      <vt:lpstr>UML Class Diagram</vt:lpstr>
      <vt:lpstr>Rational Numbers UML</vt:lpstr>
      <vt:lpstr>Inheritance</vt:lpstr>
      <vt:lpstr>Inheritance</vt:lpstr>
      <vt:lpstr>Superclasses and Subclasses</vt:lpstr>
      <vt:lpstr>Inheritance</vt:lpstr>
      <vt:lpstr>Useful Java Classes</vt:lpstr>
      <vt:lpstr>Useful Java Classes</vt:lpstr>
      <vt:lpstr>Abstract Classes and Abstract Methods</vt:lpstr>
      <vt:lpstr>Abstract Method in Abstract Class</vt:lpstr>
      <vt:lpstr>Abstract Class as Type</vt:lpstr>
      <vt:lpstr>Interfaces</vt:lpstr>
      <vt:lpstr>What Is an Interface? Why Is an Interface Useful?</vt:lpstr>
      <vt:lpstr>Define an Interface</vt:lpstr>
      <vt:lpstr>Example</vt:lpstr>
      <vt:lpstr>Example: The Comparable Interface</vt:lpstr>
      <vt:lpstr>The toString, equals, and hashCode Methods</vt:lpstr>
      <vt:lpstr>Defining Classes to Implement Comparable</vt:lpstr>
      <vt:lpstr>Interfaces versus Abstract Classes (1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Classes and Abstract Methods</dc:title>
  <dc:creator>Zartoshty, Bahram</dc:creator>
  <cp:lastModifiedBy>Zartoshty, Bahram</cp:lastModifiedBy>
  <cp:revision>12</cp:revision>
  <cp:lastPrinted>2024-08-29T19:17:40Z</cp:lastPrinted>
  <dcterms:created xsi:type="dcterms:W3CDTF">2024-08-17T19:49:37Z</dcterms:created>
  <dcterms:modified xsi:type="dcterms:W3CDTF">2025-04-02T23:48:43Z</dcterms:modified>
</cp:coreProperties>
</file>