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4"/>
    <p:sldMasterId id="2147483659" r:id="rId5"/>
  </p:sldMasterIdLst>
  <p:notesMasterIdLst>
    <p:notesMasterId r:id="rId53"/>
  </p:notesMasterIdLst>
  <p:handoutMasterIdLst>
    <p:handoutMasterId r:id="rId54"/>
  </p:handoutMasterIdLst>
  <p:sldIdLst>
    <p:sldId id="507" r:id="rId6"/>
    <p:sldId id="414" r:id="rId7"/>
    <p:sldId id="416" r:id="rId8"/>
    <p:sldId id="418" r:id="rId9"/>
    <p:sldId id="419" r:id="rId10"/>
    <p:sldId id="506" r:id="rId11"/>
    <p:sldId id="420" r:id="rId12"/>
    <p:sldId id="497" r:id="rId13"/>
    <p:sldId id="422" r:id="rId14"/>
    <p:sldId id="330" r:id="rId15"/>
    <p:sldId id="508" r:id="rId16"/>
    <p:sldId id="409" r:id="rId17"/>
    <p:sldId id="410" r:id="rId18"/>
    <p:sldId id="411" r:id="rId19"/>
    <p:sldId id="412" r:id="rId20"/>
    <p:sldId id="413" r:id="rId21"/>
    <p:sldId id="511" r:id="rId22"/>
    <p:sldId id="512" r:id="rId23"/>
    <p:sldId id="415" r:id="rId24"/>
    <p:sldId id="510" r:id="rId25"/>
    <p:sldId id="417" r:id="rId26"/>
    <p:sldId id="424" r:id="rId27"/>
    <p:sldId id="425" r:id="rId28"/>
    <p:sldId id="426" r:id="rId29"/>
    <p:sldId id="427" r:id="rId30"/>
    <p:sldId id="428" r:id="rId31"/>
    <p:sldId id="430" r:id="rId32"/>
    <p:sldId id="431" r:id="rId33"/>
    <p:sldId id="432" r:id="rId34"/>
    <p:sldId id="451" r:id="rId35"/>
    <p:sldId id="452" r:id="rId36"/>
    <p:sldId id="453" r:id="rId37"/>
    <p:sldId id="433" r:id="rId38"/>
    <p:sldId id="434" r:id="rId39"/>
    <p:sldId id="435" r:id="rId40"/>
    <p:sldId id="436" r:id="rId41"/>
    <p:sldId id="437" r:id="rId42"/>
    <p:sldId id="438" r:id="rId43"/>
    <p:sldId id="439" r:id="rId44"/>
    <p:sldId id="440" r:id="rId45"/>
    <p:sldId id="441" r:id="rId46"/>
    <p:sldId id="442" r:id="rId47"/>
    <p:sldId id="443" r:id="rId48"/>
    <p:sldId id="444" r:id="rId49"/>
    <p:sldId id="445" r:id="rId50"/>
    <p:sldId id="446" r:id="rId51"/>
    <p:sldId id="449" r:id="rId52"/>
  </p:sldIdLst>
  <p:sldSz cx="9144000" cy="6858000" type="screen4x3"/>
  <p:notesSz cx="7315200" cy="9601200"/>
  <p:embeddedFontLst>
    <p:embeddedFont>
      <p:font typeface="Arial Black" panose="020B0A04020102020204" pitchFamily="34" charset="0"/>
      <p:bold r:id="rId55"/>
    </p:embeddedFont>
    <p:embeddedFont>
      <p:font typeface="Calibri" panose="020F0502020204030204" pitchFamily="34" charset="0"/>
      <p:regular r:id="rId56"/>
      <p:bold r:id="rId57"/>
      <p:italic r:id="rId58"/>
      <p:boldItalic r:id="rId59"/>
    </p:embeddedFont>
    <p:embeddedFont>
      <p:font typeface="Cambria Math" panose="02040503050406030204" pitchFamily="18" charset="0"/>
      <p:regular r:id="rId60"/>
    </p:embeddedFont>
    <p:embeddedFont>
      <p:font typeface="Noto Sans Symbols" panose="020B0604020202020204" charset="0"/>
      <p:regular r:id="rId61"/>
      <p:bold r:id="rId62"/>
      <p:italic r:id="rId63"/>
      <p:boldItalic r:id="rId64"/>
    </p:embeddedFont>
    <p:embeddedFont>
      <p:font typeface="Verdana" panose="020B0604030504040204" pitchFamily="34" charset="0"/>
      <p:regular r:id="rId65"/>
      <p:bold r:id="rId66"/>
      <p:italic r:id="rId67"/>
      <p:boldItalic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929" userDrawn="1">
          <p15:clr>
            <a:srgbClr val="A4A3A4"/>
          </p15:clr>
        </p15:guide>
        <p15:guide id="2" pos="295" userDrawn="1">
          <p15:clr>
            <a:srgbClr val="A4A3A4"/>
          </p15:clr>
        </p15:guide>
        <p15:guide id="4" orient="horz" pos="119" userDrawn="1">
          <p15:clr>
            <a:srgbClr val="A4A3A4"/>
          </p15:clr>
        </p15:guide>
        <p15:guide id="5" orient="horz" pos="822" userDrawn="1">
          <p15:clr>
            <a:srgbClr val="A4A3A4"/>
          </p15:clr>
        </p15:guide>
        <p15:guide id="8" pos="5465" userDrawn="1">
          <p15:clr>
            <a:srgbClr val="A4A3A4"/>
          </p15:clr>
        </p15:guide>
        <p15:guide id="9" orient="horz" pos="98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29" autoAdjust="0"/>
    <p:restoredTop sz="95441" autoAdjust="0"/>
  </p:normalViewPr>
  <p:slideViewPr>
    <p:cSldViewPr snapToGrid="0" snapToObjects="1">
      <p:cViewPr varScale="1">
        <p:scale>
          <a:sx n="68" d="100"/>
          <a:sy n="68" d="100"/>
        </p:scale>
        <p:origin x="504" y="54"/>
      </p:cViewPr>
      <p:guideLst>
        <p:guide orient="horz" pos="3929"/>
        <p:guide pos="295"/>
        <p:guide orient="horz" pos="119"/>
        <p:guide orient="horz" pos="822"/>
        <p:guide pos="5465"/>
        <p:guide orient="horz" pos="981"/>
      </p:guideLst>
    </p:cSldViewPr>
  </p:slideViewPr>
  <p:outlineViewPr>
    <p:cViewPr>
      <p:scale>
        <a:sx n="33" d="100"/>
        <a:sy n="33" d="100"/>
      </p:scale>
      <p:origin x="0" y="-39870"/>
    </p:cViewPr>
  </p:outlineViewPr>
  <p:notesTextViewPr>
    <p:cViewPr>
      <p:scale>
        <a:sx n="3" d="2"/>
        <a:sy n="3" d="2"/>
      </p:scale>
      <p:origin x="0" y="0"/>
    </p:cViewPr>
  </p:notesTextViewPr>
  <p:sorterViewPr>
    <p:cViewPr>
      <p:scale>
        <a:sx n="100" d="100"/>
        <a:sy n="100" d="100"/>
      </p:scale>
      <p:origin x="0" y="-334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font" Target="fonts/font9.fntdata"/><Relationship Id="rId68" Type="http://schemas.openxmlformats.org/officeDocument/2006/relationships/font" Target="fonts/font14.fntdata"/><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font" Target="fonts/font4.fntdata"/><Relationship Id="rId66" Type="http://schemas.openxmlformats.org/officeDocument/2006/relationships/font" Target="fonts/font12.fntdata"/><Relationship Id="rId5" Type="http://schemas.openxmlformats.org/officeDocument/2006/relationships/slideMaster" Target="slideMasters/slideMaster2.xml"/><Relationship Id="rId61" Type="http://schemas.openxmlformats.org/officeDocument/2006/relationships/font" Target="fonts/font7.fntdata"/><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font" Target="fonts/font5.fntdata"/><Relationship Id="rId67" Type="http://schemas.openxmlformats.org/officeDocument/2006/relationships/font" Target="fonts/font13.fntdata"/><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handoutMaster" Target="handoutMasters/handoutMaster1.xml"/><Relationship Id="rId62" Type="http://schemas.openxmlformats.org/officeDocument/2006/relationships/font" Target="fonts/font8.fntdata"/><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font" Target="fonts/font3.fntdata"/><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font" Target="fonts/font6.fntdata"/><Relationship Id="rId65" Type="http://schemas.openxmlformats.org/officeDocument/2006/relationships/font" Target="fonts/font11.fntdata"/><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font" Target="fonts/font1.fntdata"/><Relationship Id="rId7" Type="http://schemas.openxmlformats.org/officeDocument/2006/relationships/slide" Target="slides/slide2.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2885CB01-6679-D646-ACB3-8B04B786C15F}" type="datetimeFigureOut">
              <a:rPr lang="en-US" smtClean="0"/>
              <a:t>4/1/2025</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1" y="0"/>
            <a:ext cx="3169919" cy="480060"/>
          </a:xfrm>
          <a:prstGeom prst="rect">
            <a:avLst/>
          </a:prstGeom>
          <a:noFill/>
          <a:ln>
            <a:noFill/>
          </a:ln>
        </p:spPr>
        <p:txBody>
          <a:bodyPr lIns="96645" tIns="96645" rIns="96645" bIns="96645" anchor="t" anchorCtr="0"/>
          <a:lstStyle>
            <a:lvl1pPr marL="0" marR="0" lvl="0" indent="0" algn="l" rtl="0">
              <a:spcBef>
                <a:spcPts val="0"/>
              </a:spcBef>
              <a:buNone/>
              <a:defRPr sz="1300" b="0" i="0" u="none" strike="noStrike" cap="none">
                <a:solidFill>
                  <a:schemeClr val="dk1"/>
                </a:solidFill>
                <a:latin typeface="Arial"/>
                <a:ea typeface="Arial"/>
                <a:cs typeface="Arial"/>
                <a:sym typeface="Arial"/>
              </a:defRPr>
            </a:lvl1pPr>
            <a:lvl2pPr marL="483306" marR="0" lvl="1" indent="0" algn="l" rtl="0">
              <a:spcBef>
                <a:spcPts val="0"/>
              </a:spcBef>
              <a:buNone/>
              <a:defRPr sz="1900" b="0" i="0" u="none" strike="noStrike" cap="none">
                <a:solidFill>
                  <a:schemeClr val="dk1"/>
                </a:solidFill>
                <a:latin typeface="Arial"/>
                <a:ea typeface="Arial"/>
                <a:cs typeface="Arial"/>
                <a:sym typeface="Arial"/>
              </a:defRPr>
            </a:lvl2pPr>
            <a:lvl3pPr marL="966612" marR="0" lvl="2" indent="0" algn="l" rtl="0">
              <a:spcBef>
                <a:spcPts val="0"/>
              </a:spcBef>
              <a:buNone/>
              <a:defRPr sz="1900" b="0" i="0" u="none" strike="noStrike" cap="none">
                <a:solidFill>
                  <a:schemeClr val="dk1"/>
                </a:solidFill>
                <a:latin typeface="Arial"/>
                <a:ea typeface="Arial"/>
                <a:cs typeface="Arial"/>
                <a:sym typeface="Arial"/>
              </a:defRPr>
            </a:lvl3pPr>
            <a:lvl4pPr marL="1449918" marR="0" lvl="3" indent="0" algn="l" rtl="0">
              <a:spcBef>
                <a:spcPts val="0"/>
              </a:spcBef>
              <a:buNone/>
              <a:defRPr sz="1900" b="0" i="0" u="none" strike="noStrike" cap="none">
                <a:solidFill>
                  <a:schemeClr val="dk1"/>
                </a:solidFill>
                <a:latin typeface="Arial"/>
                <a:ea typeface="Arial"/>
                <a:cs typeface="Arial"/>
                <a:sym typeface="Arial"/>
              </a:defRPr>
            </a:lvl4pPr>
            <a:lvl5pPr marL="1933224" marR="0" lvl="4" indent="0" algn="l" rtl="0">
              <a:spcBef>
                <a:spcPts val="0"/>
              </a:spcBef>
              <a:buNone/>
              <a:defRPr sz="1900" b="0" i="0" u="none" strike="noStrike" cap="none">
                <a:solidFill>
                  <a:schemeClr val="dk1"/>
                </a:solidFill>
                <a:latin typeface="Arial"/>
                <a:ea typeface="Arial"/>
                <a:cs typeface="Arial"/>
                <a:sym typeface="Arial"/>
              </a:defRPr>
            </a:lvl5pPr>
            <a:lvl6pPr marL="2416531" marR="0" lvl="5" indent="0" algn="l" rtl="0">
              <a:spcBef>
                <a:spcPts val="0"/>
              </a:spcBef>
              <a:buNone/>
              <a:defRPr sz="1900" b="0" i="0" u="none" strike="noStrike" cap="none">
                <a:solidFill>
                  <a:schemeClr val="dk1"/>
                </a:solidFill>
                <a:latin typeface="Arial"/>
                <a:ea typeface="Arial"/>
                <a:cs typeface="Arial"/>
                <a:sym typeface="Arial"/>
              </a:defRPr>
            </a:lvl6pPr>
            <a:lvl7pPr marL="2899837" marR="0" lvl="6" indent="0" algn="l" rtl="0">
              <a:spcBef>
                <a:spcPts val="0"/>
              </a:spcBef>
              <a:buNone/>
              <a:defRPr sz="1900" b="0" i="0" u="none" strike="noStrike" cap="none">
                <a:solidFill>
                  <a:schemeClr val="dk1"/>
                </a:solidFill>
                <a:latin typeface="Arial"/>
                <a:ea typeface="Arial"/>
                <a:cs typeface="Arial"/>
                <a:sym typeface="Arial"/>
              </a:defRPr>
            </a:lvl7pPr>
            <a:lvl8pPr marL="3383143" marR="0" lvl="7" indent="0" algn="l" rtl="0">
              <a:spcBef>
                <a:spcPts val="0"/>
              </a:spcBef>
              <a:buNone/>
              <a:defRPr sz="1900" b="0" i="0" u="none" strike="noStrike" cap="none">
                <a:solidFill>
                  <a:schemeClr val="dk1"/>
                </a:solidFill>
                <a:latin typeface="Arial"/>
                <a:ea typeface="Arial"/>
                <a:cs typeface="Arial"/>
                <a:sym typeface="Arial"/>
              </a:defRPr>
            </a:lvl8pPr>
            <a:lvl9pPr marL="3866449" marR="0" lvl="8" indent="0" algn="l" rtl="0">
              <a:spcBef>
                <a:spcPts val="0"/>
              </a:spcBef>
              <a:buNone/>
              <a:defRPr sz="19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4143587" y="0"/>
            <a:ext cx="3169919" cy="480060"/>
          </a:xfrm>
          <a:prstGeom prst="rect">
            <a:avLst/>
          </a:prstGeom>
          <a:noFill/>
          <a:ln>
            <a:noFill/>
          </a:ln>
        </p:spPr>
        <p:txBody>
          <a:bodyPr lIns="96645" tIns="96645" rIns="96645" bIns="96645" anchor="t" anchorCtr="0"/>
          <a:lstStyle>
            <a:lvl1pPr marL="0" marR="0" lvl="0" indent="0" algn="r" rtl="0">
              <a:spcBef>
                <a:spcPts val="0"/>
              </a:spcBef>
              <a:buNone/>
              <a:defRPr sz="1300" b="0" i="0" u="none" strike="noStrike" cap="none">
                <a:solidFill>
                  <a:schemeClr val="dk1"/>
                </a:solidFill>
                <a:latin typeface="Arial"/>
                <a:ea typeface="Arial"/>
                <a:cs typeface="Arial"/>
                <a:sym typeface="Arial"/>
              </a:defRPr>
            </a:lvl1pPr>
            <a:lvl2pPr marL="483306" marR="0" lvl="1" indent="0" algn="l" rtl="0">
              <a:spcBef>
                <a:spcPts val="0"/>
              </a:spcBef>
              <a:buNone/>
              <a:defRPr sz="1900" b="0" i="0" u="none" strike="noStrike" cap="none">
                <a:solidFill>
                  <a:schemeClr val="dk1"/>
                </a:solidFill>
                <a:latin typeface="Arial"/>
                <a:ea typeface="Arial"/>
                <a:cs typeface="Arial"/>
                <a:sym typeface="Arial"/>
              </a:defRPr>
            </a:lvl2pPr>
            <a:lvl3pPr marL="966612" marR="0" lvl="2" indent="0" algn="l" rtl="0">
              <a:spcBef>
                <a:spcPts val="0"/>
              </a:spcBef>
              <a:buNone/>
              <a:defRPr sz="1900" b="0" i="0" u="none" strike="noStrike" cap="none">
                <a:solidFill>
                  <a:schemeClr val="dk1"/>
                </a:solidFill>
                <a:latin typeface="Arial"/>
                <a:ea typeface="Arial"/>
                <a:cs typeface="Arial"/>
                <a:sym typeface="Arial"/>
              </a:defRPr>
            </a:lvl3pPr>
            <a:lvl4pPr marL="1449918" marR="0" lvl="3" indent="0" algn="l" rtl="0">
              <a:spcBef>
                <a:spcPts val="0"/>
              </a:spcBef>
              <a:buNone/>
              <a:defRPr sz="1900" b="0" i="0" u="none" strike="noStrike" cap="none">
                <a:solidFill>
                  <a:schemeClr val="dk1"/>
                </a:solidFill>
                <a:latin typeface="Arial"/>
                <a:ea typeface="Arial"/>
                <a:cs typeface="Arial"/>
                <a:sym typeface="Arial"/>
              </a:defRPr>
            </a:lvl4pPr>
            <a:lvl5pPr marL="1933224" marR="0" lvl="4" indent="0" algn="l" rtl="0">
              <a:spcBef>
                <a:spcPts val="0"/>
              </a:spcBef>
              <a:buNone/>
              <a:defRPr sz="1900" b="0" i="0" u="none" strike="noStrike" cap="none">
                <a:solidFill>
                  <a:schemeClr val="dk1"/>
                </a:solidFill>
                <a:latin typeface="Arial"/>
                <a:ea typeface="Arial"/>
                <a:cs typeface="Arial"/>
                <a:sym typeface="Arial"/>
              </a:defRPr>
            </a:lvl5pPr>
            <a:lvl6pPr marL="2416531" marR="0" lvl="5" indent="0" algn="l" rtl="0">
              <a:spcBef>
                <a:spcPts val="0"/>
              </a:spcBef>
              <a:buNone/>
              <a:defRPr sz="1900" b="0" i="0" u="none" strike="noStrike" cap="none">
                <a:solidFill>
                  <a:schemeClr val="dk1"/>
                </a:solidFill>
                <a:latin typeface="Arial"/>
                <a:ea typeface="Arial"/>
                <a:cs typeface="Arial"/>
                <a:sym typeface="Arial"/>
              </a:defRPr>
            </a:lvl6pPr>
            <a:lvl7pPr marL="2899837" marR="0" lvl="6" indent="0" algn="l" rtl="0">
              <a:spcBef>
                <a:spcPts val="0"/>
              </a:spcBef>
              <a:buNone/>
              <a:defRPr sz="1900" b="0" i="0" u="none" strike="noStrike" cap="none">
                <a:solidFill>
                  <a:schemeClr val="dk1"/>
                </a:solidFill>
                <a:latin typeface="Arial"/>
                <a:ea typeface="Arial"/>
                <a:cs typeface="Arial"/>
                <a:sym typeface="Arial"/>
              </a:defRPr>
            </a:lvl7pPr>
            <a:lvl8pPr marL="3383143" marR="0" lvl="7" indent="0" algn="l" rtl="0">
              <a:spcBef>
                <a:spcPts val="0"/>
              </a:spcBef>
              <a:buNone/>
              <a:defRPr sz="1900" b="0" i="0" u="none" strike="noStrike" cap="none">
                <a:solidFill>
                  <a:schemeClr val="dk1"/>
                </a:solidFill>
                <a:latin typeface="Arial"/>
                <a:ea typeface="Arial"/>
                <a:cs typeface="Arial"/>
                <a:sym typeface="Arial"/>
              </a:defRPr>
            </a:lvl8pPr>
            <a:lvl9pPr marL="3866449" marR="0" lvl="8" indent="0" algn="l" rtl="0">
              <a:spcBef>
                <a:spcPts val="0"/>
              </a:spcBef>
              <a:buNone/>
              <a:defRPr sz="19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31521" y="4560570"/>
            <a:ext cx="5852159" cy="4320540"/>
          </a:xfrm>
          <a:prstGeom prst="rect">
            <a:avLst/>
          </a:prstGeom>
          <a:noFill/>
          <a:ln>
            <a:noFill/>
          </a:ln>
        </p:spPr>
        <p:txBody>
          <a:bodyPr lIns="96645" tIns="96645" rIns="96645" bIns="9664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1" y="9119474"/>
            <a:ext cx="3169919" cy="480060"/>
          </a:xfrm>
          <a:prstGeom prst="rect">
            <a:avLst/>
          </a:prstGeom>
          <a:noFill/>
          <a:ln>
            <a:noFill/>
          </a:ln>
        </p:spPr>
        <p:txBody>
          <a:bodyPr lIns="96645" tIns="96645" rIns="96645" bIns="96645" anchor="b" anchorCtr="0"/>
          <a:lstStyle>
            <a:lvl1pPr marL="0" marR="0" lvl="0" indent="0" algn="l" rtl="0">
              <a:spcBef>
                <a:spcPts val="0"/>
              </a:spcBef>
              <a:buNone/>
              <a:defRPr sz="1300" b="0" i="0" u="none" strike="noStrike" cap="none">
                <a:solidFill>
                  <a:schemeClr val="dk1"/>
                </a:solidFill>
                <a:latin typeface="Arial"/>
                <a:ea typeface="Arial"/>
                <a:cs typeface="Arial"/>
                <a:sym typeface="Arial"/>
              </a:defRPr>
            </a:lvl1pPr>
            <a:lvl2pPr marL="483306" marR="0" lvl="1" indent="0" algn="l" rtl="0">
              <a:spcBef>
                <a:spcPts val="0"/>
              </a:spcBef>
              <a:buNone/>
              <a:defRPr sz="1900" b="0" i="0" u="none" strike="noStrike" cap="none">
                <a:solidFill>
                  <a:schemeClr val="dk1"/>
                </a:solidFill>
                <a:latin typeface="Arial"/>
                <a:ea typeface="Arial"/>
                <a:cs typeface="Arial"/>
                <a:sym typeface="Arial"/>
              </a:defRPr>
            </a:lvl2pPr>
            <a:lvl3pPr marL="966612" marR="0" lvl="2" indent="0" algn="l" rtl="0">
              <a:spcBef>
                <a:spcPts val="0"/>
              </a:spcBef>
              <a:buNone/>
              <a:defRPr sz="1900" b="0" i="0" u="none" strike="noStrike" cap="none">
                <a:solidFill>
                  <a:schemeClr val="dk1"/>
                </a:solidFill>
                <a:latin typeface="Arial"/>
                <a:ea typeface="Arial"/>
                <a:cs typeface="Arial"/>
                <a:sym typeface="Arial"/>
              </a:defRPr>
            </a:lvl3pPr>
            <a:lvl4pPr marL="1449918" marR="0" lvl="3" indent="0" algn="l" rtl="0">
              <a:spcBef>
                <a:spcPts val="0"/>
              </a:spcBef>
              <a:buNone/>
              <a:defRPr sz="1900" b="0" i="0" u="none" strike="noStrike" cap="none">
                <a:solidFill>
                  <a:schemeClr val="dk1"/>
                </a:solidFill>
                <a:latin typeface="Arial"/>
                <a:ea typeface="Arial"/>
                <a:cs typeface="Arial"/>
                <a:sym typeface="Arial"/>
              </a:defRPr>
            </a:lvl4pPr>
            <a:lvl5pPr marL="1933224" marR="0" lvl="4" indent="0" algn="l" rtl="0">
              <a:spcBef>
                <a:spcPts val="0"/>
              </a:spcBef>
              <a:buNone/>
              <a:defRPr sz="1900" b="0" i="0" u="none" strike="noStrike" cap="none">
                <a:solidFill>
                  <a:schemeClr val="dk1"/>
                </a:solidFill>
                <a:latin typeface="Arial"/>
                <a:ea typeface="Arial"/>
                <a:cs typeface="Arial"/>
                <a:sym typeface="Arial"/>
              </a:defRPr>
            </a:lvl5pPr>
            <a:lvl6pPr marL="2416531" marR="0" lvl="5" indent="0" algn="l" rtl="0">
              <a:spcBef>
                <a:spcPts val="0"/>
              </a:spcBef>
              <a:buNone/>
              <a:defRPr sz="1900" b="0" i="0" u="none" strike="noStrike" cap="none">
                <a:solidFill>
                  <a:schemeClr val="dk1"/>
                </a:solidFill>
                <a:latin typeface="Arial"/>
                <a:ea typeface="Arial"/>
                <a:cs typeface="Arial"/>
                <a:sym typeface="Arial"/>
              </a:defRPr>
            </a:lvl6pPr>
            <a:lvl7pPr marL="2899837" marR="0" lvl="6" indent="0" algn="l" rtl="0">
              <a:spcBef>
                <a:spcPts val="0"/>
              </a:spcBef>
              <a:buNone/>
              <a:defRPr sz="1900" b="0" i="0" u="none" strike="noStrike" cap="none">
                <a:solidFill>
                  <a:schemeClr val="dk1"/>
                </a:solidFill>
                <a:latin typeface="Arial"/>
                <a:ea typeface="Arial"/>
                <a:cs typeface="Arial"/>
                <a:sym typeface="Arial"/>
              </a:defRPr>
            </a:lvl7pPr>
            <a:lvl8pPr marL="3383143" marR="0" lvl="7" indent="0" algn="l" rtl="0">
              <a:spcBef>
                <a:spcPts val="0"/>
              </a:spcBef>
              <a:buNone/>
              <a:defRPr sz="1900" b="0" i="0" u="none" strike="noStrike" cap="none">
                <a:solidFill>
                  <a:schemeClr val="dk1"/>
                </a:solidFill>
                <a:latin typeface="Arial"/>
                <a:ea typeface="Arial"/>
                <a:cs typeface="Arial"/>
                <a:sym typeface="Arial"/>
              </a:defRPr>
            </a:lvl8pPr>
            <a:lvl9pPr marL="3866449" marR="0" lvl="8" indent="0" algn="l" rtl="0">
              <a:spcBef>
                <a:spcPts val="0"/>
              </a:spcBef>
              <a:buNone/>
              <a:defRPr sz="19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lgn="r">
              <a:buSzPct val="25000"/>
            </a:pPr>
            <a:fld id="{00000000-1234-1234-1234-123412341234}" type="slidenum">
              <a:rPr lang="en-US" sz="1300" smtClean="0">
                <a:solidFill>
                  <a:schemeClr val="dk1"/>
                </a:solidFill>
              </a:rPr>
              <a:pPr algn="r">
                <a:buSzPct val="25000"/>
              </a:pPr>
              <a:t>‹#›</a:t>
            </a:fld>
            <a:endParaRPr lang="en-US" sz="1300" dirty="0">
              <a:solidFill>
                <a:schemeClr val="dk1"/>
              </a:solidFil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iveexample.pearsoncmg.com/html/OrderTwoCities.html"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liveexample.pearsoncmg.com/html/HexDigit2Dec.html"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liveexample.pearsoncmg.com/html/FormatDemo.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If this PowerPoint presentation contains mathematical equations, you may need to check that your computer has the following installed:</a:t>
            </a:r>
          </a:p>
          <a:p>
            <a:r>
              <a:rPr lang="en-US" sz="1300" dirty="0"/>
              <a:t>1) MathType Plugin</a:t>
            </a:r>
          </a:p>
          <a:p>
            <a:r>
              <a:rPr lang="en-US" sz="1300" dirty="0"/>
              <a:t>2) Math Player (free versions available)</a:t>
            </a:r>
          </a:p>
          <a:p>
            <a:r>
              <a:rPr lang="en-US" sz="1300" dirty="0"/>
              <a:t>3) NVDA Reader (free versions available)</a:t>
            </a:r>
          </a:p>
          <a:p>
            <a:endParaRPr lang="en-US" sz="1300" dirty="0"/>
          </a:p>
          <a:p>
            <a:r>
              <a:rPr lang="en-IN" sz="1300" dirty="0"/>
              <a:t>Slides in this presentation contain hyperlinks. JAWS users should be able to get a list of links by using INSERT+F7</a:t>
            </a:r>
            <a:endParaRPr lang="en-US"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300">
                <a:solidFill>
                  <a:schemeClr val="dk1"/>
                </a:solidFill>
              </a:rPr>
              <a:pPr algn="r">
                <a:buSzPct val="25000"/>
              </a:pPr>
              <a:t>1</a:t>
            </a:fld>
            <a:endParaRPr lang="en-US" sz="1300" dirty="0">
              <a:solidFill>
                <a:schemeClr val="dk1"/>
              </a:solidFill>
            </a:endParaRPr>
          </a:p>
        </p:txBody>
      </p:sp>
    </p:spTree>
    <p:extLst>
      <p:ext uri="{BB962C8B-B14F-4D97-AF65-F5344CB8AC3E}">
        <p14:creationId xmlns:p14="http://schemas.microsoft.com/office/powerpoint/2010/main" val="3642044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83306">
              <a:defRPr/>
            </a:pPr>
            <a:r>
              <a:rPr lang="en-US" sz="1300" dirty="0" err="1"/>
              <a:t>OrderTwoCities</a:t>
            </a:r>
            <a:r>
              <a:rPr lang="en-US" sz="1300" dirty="0"/>
              <a:t>: </a:t>
            </a:r>
            <a:r>
              <a:rPr lang="en-US" dirty="0">
                <a:hlinkClick r:id="rId3"/>
              </a:rPr>
              <a:t>https://liveexample.pearsoncmg.com/html/OrderTwoCities.html</a:t>
            </a:r>
            <a:endParaRPr lang="en-US"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300">
                <a:solidFill>
                  <a:schemeClr val="dk1"/>
                </a:solidFill>
              </a:rPr>
              <a:pPr algn="r">
                <a:buSzPct val="25000"/>
              </a:pPr>
              <a:t>42</a:t>
            </a:fld>
            <a:endParaRPr lang="en-US" sz="1300" dirty="0">
              <a:solidFill>
                <a:schemeClr val="dk1"/>
              </a:solidFill>
            </a:endParaRPr>
          </a:p>
        </p:txBody>
      </p:sp>
    </p:spTree>
    <p:extLst>
      <p:ext uri="{BB962C8B-B14F-4D97-AF65-F5344CB8AC3E}">
        <p14:creationId xmlns:p14="http://schemas.microsoft.com/office/powerpoint/2010/main" val="265417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numbers are labeled as Indices, and the row shows the message. The numbers and their respective text in the row are,</a:t>
            </a:r>
          </a:p>
          <a:p>
            <a:r>
              <a:rPr lang="en-US" dirty="0"/>
              <a:t>0, W in upper case</a:t>
            </a:r>
          </a:p>
          <a:p>
            <a:r>
              <a:rPr lang="en-US" dirty="0"/>
              <a:t>1, e in lower case</a:t>
            </a:r>
          </a:p>
          <a:p>
            <a:r>
              <a:rPr lang="en-US" dirty="0"/>
              <a:t>2, l in lower case</a:t>
            </a:r>
          </a:p>
          <a:p>
            <a:r>
              <a:rPr lang="en-US" dirty="0"/>
              <a:t>3, c in lower case</a:t>
            </a:r>
          </a:p>
          <a:p>
            <a:r>
              <a:rPr lang="en-US" dirty="0"/>
              <a:t>4, o in lower case</a:t>
            </a:r>
          </a:p>
          <a:p>
            <a:r>
              <a:rPr lang="en-US" dirty="0"/>
              <a:t>5, m in lower case</a:t>
            </a:r>
          </a:p>
          <a:p>
            <a:r>
              <a:rPr lang="en-US" dirty="0"/>
              <a:t>6, e in lower case</a:t>
            </a:r>
          </a:p>
          <a:p>
            <a:r>
              <a:rPr lang="en-US" dirty="0"/>
              <a:t>7, blank</a:t>
            </a:r>
          </a:p>
          <a:p>
            <a:r>
              <a:rPr lang="en-US" dirty="0"/>
              <a:t>8, t in lower case</a:t>
            </a:r>
          </a:p>
          <a:p>
            <a:r>
              <a:rPr lang="en-US" dirty="0"/>
              <a:t>9, o in lower case</a:t>
            </a:r>
          </a:p>
          <a:p>
            <a:r>
              <a:rPr lang="en-US" dirty="0"/>
              <a:t>10, blank</a:t>
            </a:r>
          </a:p>
          <a:p>
            <a:r>
              <a:rPr lang="en-US" dirty="0"/>
              <a:t>11, J in upper case</a:t>
            </a:r>
          </a:p>
          <a:p>
            <a:r>
              <a:rPr lang="en-US" dirty="0"/>
              <a:t>12, a in lower case</a:t>
            </a:r>
          </a:p>
          <a:p>
            <a:r>
              <a:rPr lang="en-US" dirty="0"/>
              <a:t>13, v in lower case</a:t>
            </a:r>
          </a:p>
          <a:p>
            <a:r>
              <a:rPr lang="en-US" dirty="0"/>
              <a:t>14, a in lower case</a:t>
            </a:r>
          </a:p>
          <a:p>
            <a:r>
              <a:rPr lang="en-US" dirty="0"/>
              <a:t>The area from W of Welcome up to the blank box before Java is labeled as message. substring left parenthesis 0, 11 right parenthesis.</a:t>
            </a:r>
          </a:p>
          <a:p>
            <a:r>
              <a:rPr lang="en-US" dirty="0"/>
              <a:t>The area from J of Java to the last a of Java is labeled </a:t>
            </a:r>
            <a:r>
              <a:rPr lang="en-US" dirty="0" err="1"/>
              <a:t>message.substring</a:t>
            </a:r>
            <a:r>
              <a:rPr lang="en-US" dirty="0"/>
              <a:t> left parenthesis 11 right parenthesis.</a:t>
            </a:r>
          </a:p>
          <a:p>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300">
                <a:solidFill>
                  <a:schemeClr val="dk1"/>
                </a:solidFill>
              </a:rPr>
              <a:pPr algn="r">
                <a:buSzPct val="25000"/>
              </a:pPr>
              <a:t>43</a:t>
            </a:fld>
            <a:endParaRPr lang="en-US" sz="1300" dirty="0">
              <a:solidFill>
                <a:schemeClr val="dk1"/>
              </a:solidFill>
            </a:endParaRPr>
          </a:p>
        </p:txBody>
      </p:sp>
    </p:spTree>
    <p:extLst>
      <p:ext uri="{BB962C8B-B14F-4D97-AF65-F5344CB8AC3E}">
        <p14:creationId xmlns:p14="http://schemas.microsoft.com/office/powerpoint/2010/main" val="1618485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shows a series of numbers from 0 to 8, labeled Indices. These numbers are above a row of letters with multiple columns. This row is labeled Message. </a:t>
            </a:r>
          </a:p>
          <a:p>
            <a:r>
              <a:rPr lang="en-US" dirty="0"/>
              <a:t>0, K in upper case</a:t>
            </a:r>
          </a:p>
          <a:p>
            <a:r>
              <a:rPr lang="en-US" dirty="0"/>
              <a:t>1, I in lower case</a:t>
            </a:r>
          </a:p>
          <a:p>
            <a:r>
              <a:rPr lang="en-US" dirty="0"/>
              <a:t>2, m in lower case</a:t>
            </a:r>
          </a:p>
          <a:p>
            <a:r>
              <a:rPr lang="en-US" dirty="0"/>
              <a:t>3, blank</a:t>
            </a:r>
          </a:p>
          <a:p>
            <a:r>
              <a:rPr lang="en-US" dirty="0"/>
              <a:t>4, J in upper case</a:t>
            </a:r>
          </a:p>
          <a:p>
            <a:r>
              <a:rPr lang="en-US" dirty="0"/>
              <a:t>5, o in lower case</a:t>
            </a:r>
          </a:p>
          <a:p>
            <a:r>
              <a:rPr lang="en-US" dirty="0"/>
              <a:t>6, n in lower case</a:t>
            </a:r>
          </a:p>
          <a:p>
            <a:r>
              <a:rPr lang="en-US" dirty="0"/>
              <a:t>7, e in lower case</a:t>
            </a:r>
          </a:p>
          <a:p>
            <a:r>
              <a:rPr lang="en-US" dirty="0"/>
              <a:t>8, s in lower case</a:t>
            </a:r>
          </a:p>
          <a:p>
            <a:r>
              <a:rPr lang="en-US" dirty="0"/>
              <a:t>Kim is labeled as </a:t>
            </a:r>
            <a:r>
              <a:rPr lang="en-US" dirty="0" err="1"/>
              <a:t>s.substring</a:t>
            </a:r>
            <a:r>
              <a:rPr lang="en-US" dirty="0"/>
              <a:t> left parenthesis 0, k right parenthesis is Kim. The blank box between Kim and Jones is labeled as k is 3. Jones is labeled as </a:t>
            </a:r>
            <a:r>
              <a:rPr lang="en-US" dirty="0" err="1"/>
              <a:t>s.substring</a:t>
            </a:r>
            <a:r>
              <a:rPr lang="en-US" dirty="0"/>
              <a:t> left parenthesis 0, k + 1 right parenthesis is Jones.</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300">
                <a:solidFill>
                  <a:schemeClr val="dk1"/>
                </a:solidFill>
              </a:rPr>
              <a:pPr algn="r">
                <a:buSzPct val="25000"/>
              </a:pPr>
              <a:t>45</a:t>
            </a:fld>
            <a:endParaRPr lang="en-US" sz="1300" dirty="0">
              <a:solidFill>
                <a:schemeClr val="dk1"/>
              </a:solidFill>
            </a:endParaRPr>
          </a:p>
        </p:txBody>
      </p:sp>
    </p:spTree>
    <p:extLst>
      <p:ext uri="{BB962C8B-B14F-4D97-AF65-F5344CB8AC3E}">
        <p14:creationId xmlns:p14="http://schemas.microsoft.com/office/powerpoint/2010/main" val="1857731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HexDigit2Dec: </a:t>
            </a:r>
            <a:r>
              <a:rPr lang="en-US" dirty="0">
                <a:hlinkClick r:id="rId3"/>
              </a:rPr>
              <a:t>https://liveexample.pearsoncmg.com/html/HexDigit2Dec.html</a:t>
            </a:r>
            <a:endParaRPr lang="en-US"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300">
                <a:solidFill>
                  <a:schemeClr val="dk1"/>
                </a:solidFill>
              </a:rPr>
              <a:pPr algn="r">
                <a:buSzPct val="25000"/>
              </a:pPr>
              <a:t>47</a:t>
            </a:fld>
            <a:endParaRPr lang="en-US" sz="1300" dirty="0">
              <a:solidFill>
                <a:schemeClr val="dk1"/>
              </a:solidFill>
            </a:endParaRPr>
          </a:p>
        </p:txBody>
      </p:sp>
    </p:spTree>
    <p:extLst>
      <p:ext uri="{BB962C8B-B14F-4D97-AF65-F5344CB8AC3E}">
        <p14:creationId xmlns:p14="http://schemas.microsoft.com/office/powerpoint/2010/main" val="919550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Math.random</a:t>
            </a:r>
            <a:r>
              <a:rPr lang="en-US" dirty="0"/>
              <a:t> left parenthesis right parenthesis times 10 right parenthesis. From this equation, an arrow points to Returns a random integer between 0 and 9.</a:t>
            </a:r>
          </a:p>
          <a:p>
            <a:r>
              <a:rPr lang="en-US" dirty="0"/>
              <a:t>50 + left parenthesis int right parenthesis left parenthesis </a:t>
            </a:r>
            <a:r>
              <a:rPr lang="en-US" dirty="0" err="1"/>
              <a:t>Math.random</a:t>
            </a:r>
            <a:r>
              <a:rPr lang="en-US" dirty="0"/>
              <a:t> left parenthesis right parenthesis times 50 right parenthesis. From this equation, an arrow points to Returns a random integer between 50 and 99.</a:t>
            </a:r>
          </a:p>
          <a:p>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300">
                <a:solidFill>
                  <a:schemeClr val="dk1"/>
                </a:solidFill>
              </a:rPr>
              <a:pPr algn="r">
                <a:buSzPct val="25000"/>
              </a:pPr>
              <a:t>9</a:t>
            </a:fld>
            <a:endParaRPr lang="en-US" sz="1300" dirty="0">
              <a:solidFill>
                <a:schemeClr val="dk1"/>
              </a:solidFill>
            </a:endParaRPr>
          </a:p>
        </p:txBody>
      </p:sp>
    </p:spTree>
    <p:extLst>
      <p:ext uri="{BB962C8B-B14F-4D97-AF65-F5344CB8AC3E}">
        <p14:creationId xmlns:p14="http://schemas.microsoft.com/office/powerpoint/2010/main" val="1382834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If this PowerPoint presentation contains mathematical equations, you may need to check that your computer has the following installed:</a:t>
            </a:r>
          </a:p>
          <a:p>
            <a:r>
              <a:rPr lang="en-US" sz="1300" dirty="0"/>
              <a:t>1) MathType Plugin</a:t>
            </a:r>
          </a:p>
          <a:p>
            <a:r>
              <a:rPr lang="en-US" sz="1300" dirty="0"/>
              <a:t>2) Math Player (free versions available)</a:t>
            </a:r>
          </a:p>
          <a:p>
            <a:r>
              <a:rPr lang="en-US" sz="1300" dirty="0"/>
              <a:t>3) NVDA Reader (free versions available)</a:t>
            </a:r>
            <a:endParaRPr lang="en-US"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300">
                <a:solidFill>
                  <a:schemeClr val="dk1"/>
                </a:solidFill>
              </a:rPr>
              <a:pPr algn="r">
                <a:buSzPct val="25000"/>
              </a:pPr>
              <a:t>10</a:t>
            </a:fld>
            <a:endParaRPr lang="en-US" sz="1300" dirty="0">
              <a:solidFill>
                <a:schemeClr val="dk1"/>
              </a:solidFill>
            </a:endParaRPr>
          </a:p>
        </p:txBody>
      </p:sp>
    </p:spTree>
    <p:extLst>
      <p:ext uri="{BB962C8B-B14F-4D97-AF65-F5344CB8AC3E}">
        <p14:creationId xmlns:p14="http://schemas.microsoft.com/office/powerpoint/2010/main" val="260602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 10 to third power is below the first box, 10 to second power is below the second box, 10 to first power is below the third box, and 10 to 0 power is below the fourth box.</a:t>
            </a:r>
          </a:p>
          <a:p>
            <a:r>
              <a:rPr lang="en-US" dirty="0"/>
              <a:t>= 7 times 10 to third power + 4 times 10 to second power + 2 times 10 to first power + 3 times 10 to 0 power = 7000 + 400 + 20 + 3 = 7423.</a:t>
            </a:r>
          </a:p>
          <a:p>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300">
                <a:solidFill>
                  <a:schemeClr val="dk1"/>
                </a:solidFill>
              </a:rPr>
              <a:pPr algn="r">
                <a:buSzPct val="25000"/>
              </a:pPr>
              <a:t>13</a:t>
            </a:fld>
            <a:endParaRPr lang="en-US" sz="1300" dirty="0">
              <a:solidFill>
                <a:schemeClr val="dk1"/>
              </a:solidFill>
            </a:endParaRPr>
          </a:p>
        </p:txBody>
      </p:sp>
    </p:spTree>
    <p:extLst>
      <p:ext uri="{BB962C8B-B14F-4D97-AF65-F5344CB8AC3E}">
        <p14:creationId xmlns:p14="http://schemas.microsoft.com/office/powerpoint/2010/main" val="694839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divide by 2 gives 1 as quotient and 1 as remainder, labeled, b5.</a:t>
            </a:r>
          </a:p>
          <a:p>
            <a:r>
              <a:rPr lang="en-US" dirty="0"/>
              <a:t>7 divide by 2 gives 3 as quotient and 1 as remainder, labeled, b4.</a:t>
            </a:r>
          </a:p>
          <a:p>
            <a:r>
              <a:rPr lang="en-US" dirty="0"/>
              <a:t>15 divide by 2 gives 7 as quotient and 1 as remainder, labeled, b3.</a:t>
            </a:r>
          </a:p>
          <a:p>
            <a:r>
              <a:rPr lang="en-US" dirty="0"/>
              <a:t>30 divide by 2 gives 15 as quotient and 0 as remainder, labeled, b2.</a:t>
            </a:r>
          </a:p>
          <a:p>
            <a:r>
              <a:rPr lang="en-US" dirty="0"/>
              <a:t>61 divide by 2 gives 30 as quotient and 1 as remainder, labeled, b1.</a:t>
            </a:r>
          </a:p>
          <a:p>
            <a:r>
              <a:rPr lang="en-US" dirty="0"/>
              <a:t>123 divide by 2 gives 61 as quotient and 1 as remainder, labeled, b0.</a:t>
            </a:r>
          </a:p>
          <a:p>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300">
                <a:solidFill>
                  <a:schemeClr val="dk1"/>
                </a:solidFill>
              </a:rPr>
              <a:pPr algn="r">
                <a:buSzPct val="25000"/>
              </a:pPr>
              <a:t>16</a:t>
            </a:fld>
            <a:endParaRPr lang="en-US" sz="1300" dirty="0">
              <a:solidFill>
                <a:schemeClr val="dk1"/>
              </a:solidFill>
            </a:endParaRPr>
          </a:p>
        </p:txBody>
      </p:sp>
    </p:spTree>
    <p:extLst>
      <p:ext uri="{BB962C8B-B14F-4D97-AF65-F5344CB8AC3E}">
        <p14:creationId xmlns:p14="http://schemas.microsoft.com/office/powerpoint/2010/main" val="601693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divide by 2 gives 1 as quotient and 1 as remainder, labeled, b5.</a:t>
            </a:r>
          </a:p>
          <a:p>
            <a:r>
              <a:rPr lang="en-US" dirty="0"/>
              <a:t>7 divide by 2 gives 3 as quotient and 1 as remainder, labeled, b4.</a:t>
            </a:r>
          </a:p>
          <a:p>
            <a:r>
              <a:rPr lang="en-US" dirty="0"/>
              <a:t>15 divide by 2 gives 7 as quotient and 1 as remainder, labeled, b3.</a:t>
            </a:r>
          </a:p>
          <a:p>
            <a:r>
              <a:rPr lang="en-US" dirty="0"/>
              <a:t>30 divide by 2 gives 15 as quotient and 0 as remainder, labeled, b2.</a:t>
            </a:r>
          </a:p>
          <a:p>
            <a:r>
              <a:rPr lang="en-US" dirty="0"/>
              <a:t>61 divide by 2 gives 30 as quotient and 1 as remainder, labeled, b1.</a:t>
            </a:r>
          </a:p>
          <a:p>
            <a:r>
              <a:rPr lang="en-US" dirty="0"/>
              <a:t>123 divide by 2 gives 61 as quotient and 1 as remainder, labeled, b0.</a:t>
            </a:r>
          </a:p>
          <a:p>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300">
                <a:solidFill>
                  <a:schemeClr val="dk1"/>
                </a:solidFill>
              </a:rPr>
              <a:pPr algn="r">
                <a:buSzPct val="25000"/>
              </a:pPr>
              <a:t>18</a:t>
            </a:fld>
            <a:endParaRPr lang="en-US" sz="1300" dirty="0">
              <a:solidFill>
                <a:schemeClr val="dk1"/>
              </a:solidFill>
            </a:endParaRPr>
          </a:p>
        </p:txBody>
      </p:sp>
    </p:spTree>
    <p:extLst>
      <p:ext uri="{BB962C8B-B14F-4D97-AF65-F5344CB8AC3E}">
        <p14:creationId xmlns:p14="http://schemas.microsoft.com/office/powerpoint/2010/main" val="2889882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double amount = 45.56;</a:t>
            </a:r>
          </a:p>
          <a:p>
            <a:r>
              <a:rPr lang="en-US" dirty="0" err="1"/>
              <a:t>System.out.print</a:t>
            </a:r>
            <a:r>
              <a:rPr lang="en-US" dirty="0"/>
              <a:t> left parenthesis double quotes count is percent symbol d and amount is percent symbol f double quotes, count, amount right parenthesis;</a:t>
            </a:r>
          </a:p>
          <a:p>
            <a:r>
              <a:rPr lang="en-US" dirty="0"/>
              <a:t>Count and amount are labeled as items. The text from percent symbol d to count is labeled as display. The text from percent symbol f to amount is labeled as count is 5 and amount is 45.560000.</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300">
                <a:solidFill>
                  <a:schemeClr val="dk1"/>
                </a:solidFill>
              </a:rPr>
              <a:pPr algn="r">
                <a:buSzPct val="25000"/>
              </a:pPr>
              <a:t>31</a:t>
            </a:fld>
            <a:endParaRPr lang="en-US" sz="1300" dirty="0">
              <a:solidFill>
                <a:schemeClr val="dk1"/>
              </a:solidFill>
            </a:endParaRPr>
          </a:p>
        </p:txBody>
      </p:sp>
    </p:spTree>
    <p:extLst>
      <p:ext uri="{BB962C8B-B14F-4D97-AF65-F5344CB8AC3E}">
        <p14:creationId xmlns:p14="http://schemas.microsoft.com/office/powerpoint/2010/main" val="878083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83306">
              <a:defRPr/>
            </a:pPr>
            <a:r>
              <a:rPr lang="en-US" dirty="0" err="1"/>
              <a:t>FormatDemo</a:t>
            </a:r>
            <a:r>
              <a:rPr lang="en-US" dirty="0"/>
              <a:t>: </a:t>
            </a:r>
            <a:r>
              <a:rPr lang="en-US" dirty="0">
                <a:hlinkClick r:id="rId3" tooltip="https://liveexample.pearsoncmg.com/html/FormatDemo.html"/>
              </a:rPr>
              <a:t>https://liveexample.pearsoncmg.com/html/FormatDemo.html</a:t>
            </a:r>
            <a:endParaRPr lang="en-US"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300">
                <a:solidFill>
                  <a:schemeClr val="dk1"/>
                </a:solidFill>
              </a:rPr>
              <a:pPr algn="r">
                <a:buSzPct val="25000"/>
              </a:pPr>
              <a:t>32</a:t>
            </a:fld>
            <a:endParaRPr lang="en-US" sz="1300" dirty="0">
              <a:solidFill>
                <a:schemeClr val="dk1"/>
              </a:solidFill>
            </a:endParaRPr>
          </a:p>
        </p:txBody>
      </p:sp>
    </p:spTree>
    <p:extLst>
      <p:ext uri="{BB962C8B-B14F-4D97-AF65-F5344CB8AC3E}">
        <p14:creationId xmlns:p14="http://schemas.microsoft.com/office/powerpoint/2010/main" val="1942572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row of numbers are placed above a table with single row and 15 columns. The numbers are labeled as Indices, and the row shows the message. The numbers and their respective text in the row are,</a:t>
            </a:r>
          </a:p>
          <a:p>
            <a:r>
              <a:rPr lang="en-US" dirty="0"/>
              <a:t>0, W in upper case</a:t>
            </a:r>
          </a:p>
          <a:p>
            <a:r>
              <a:rPr lang="en-US" dirty="0"/>
              <a:t>1, e in lower case</a:t>
            </a:r>
          </a:p>
          <a:p>
            <a:r>
              <a:rPr lang="en-US" dirty="0"/>
              <a:t>2, l in lower case</a:t>
            </a:r>
          </a:p>
          <a:p>
            <a:r>
              <a:rPr lang="en-US" dirty="0"/>
              <a:t>3, c in lower case</a:t>
            </a:r>
          </a:p>
          <a:p>
            <a:r>
              <a:rPr lang="en-US" dirty="0"/>
              <a:t>4, o in lower case</a:t>
            </a:r>
          </a:p>
          <a:p>
            <a:r>
              <a:rPr lang="en-US" dirty="0"/>
              <a:t>5, m in lower case</a:t>
            </a:r>
          </a:p>
          <a:p>
            <a:r>
              <a:rPr lang="en-US" dirty="0"/>
              <a:t>6, e in lower case</a:t>
            </a:r>
          </a:p>
          <a:p>
            <a:r>
              <a:rPr lang="en-US" dirty="0"/>
              <a:t>7, blank</a:t>
            </a:r>
          </a:p>
          <a:p>
            <a:r>
              <a:rPr lang="en-US" dirty="0"/>
              <a:t>8, t in lower case</a:t>
            </a:r>
          </a:p>
          <a:p>
            <a:r>
              <a:rPr lang="en-US" dirty="0"/>
              <a:t>9, o in lower case</a:t>
            </a:r>
          </a:p>
          <a:p>
            <a:r>
              <a:rPr lang="en-US" dirty="0"/>
              <a:t>10, blank</a:t>
            </a:r>
          </a:p>
          <a:p>
            <a:r>
              <a:rPr lang="en-US" dirty="0"/>
              <a:t>11, J in upper case</a:t>
            </a:r>
          </a:p>
          <a:p>
            <a:r>
              <a:rPr lang="en-US" dirty="0"/>
              <a:t>12, a in lower case</a:t>
            </a:r>
          </a:p>
          <a:p>
            <a:r>
              <a:rPr lang="en-US" dirty="0"/>
              <a:t>13, v in lower case</a:t>
            </a:r>
          </a:p>
          <a:p>
            <a:r>
              <a:rPr lang="en-US" dirty="0"/>
              <a:t>14, a in lower case</a:t>
            </a:r>
          </a:p>
          <a:p>
            <a:r>
              <a:rPr lang="en-US" dirty="0"/>
              <a:t>W is labeled as </a:t>
            </a:r>
            <a:r>
              <a:rPr lang="en-US" dirty="0" err="1"/>
              <a:t>message.charAt</a:t>
            </a:r>
            <a:r>
              <a:rPr lang="en-US" dirty="0"/>
              <a:t> left parenthesis 0 right parenthesis</a:t>
            </a:r>
          </a:p>
          <a:p>
            <a:r>
              <a:rPr lang="en-US" dirty="0"/>
              <a:t>message. length left parenthesis right parenthesis is 15.</a:t>
            </a:r>
          </a:p>
          <a:p>
            <a:r>
              <a:rPr lang="en-US" dirty="0"/>
              <a:t>The last a of Java is labeled </a:t>
            </a:r>
            <a:r>
              <a:rPr lang="en-US" dirty="0" err="1"/>
              <a:t>message.charAt</a:t>
            </a:r>
            <a:r>
              <a:rPr lang="en-US" dirty="0"/>
              <a:t> left parenthesis 14 right parenthesis.</a:t>
            </a:r>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300">
                <a:solidFill>
                  <a:schemeClr val="dk1"/>
                </a:solidFill>
              </a:rPr>
              <a:pPr algn="r">
                <a:buSzPct val="25000"/>
              </a:pPr>
              <a:t>37</a:t>
            </a:fld>
            <a:endParaRPr lang="en-US" sz="1300" dirty="0">
              <a:solidFill>
                <a:schemeClr val="dk1"/>
              </a:solidFill>
            </a:endParaRPr>
          </a:p>
        </p:txBody>
      </p:sp>
    </p:spTree>
    <p:extLst>
      <p:ext uri="{BB962C8B-B14F-4D97-AF65-F5344CB8AC3E}">
        <p14:creationId xmlns:p14="http://schemas.microsoft.com/office/powerpoint/2010/main" val="1038386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8229600" cy="198039"/>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1841636"/>
            <a:ext cx="8229600" cy="2329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191482"/>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515536"/>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2840656"/>
            <a:ext cx="8229600" cy="20092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169638"/>
            <a:ext cx="8229600" cy="21700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3488845"/>
            <a:ext cx="8229600" cy="23910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p:cNvSpPr>
            <a:spLocks noGrp="1"/>
          </p:cNvSpPr>
          <p:nvPr>
            <p:ph type="body" sz="quarter" idx="20"/>
          </p:nvPr>
        </p:nvSpPr>
        <p:spPr>
          <a:xfrm>
            <a:off x="457200" y="3727450"/>
            <a:ext cx="8229600" cy="328613"/>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Placeholder 8"/>
          <p:cNvSpPr>
            <a:spLocks noGrp="1"/>
          </p:cNvSpPr>
          <p:nvPr>
            <p:ph type="body" sz="quarter" idx="21"/>
          </p:nvPr>
        </p:nvSpPr>
        <p:spPr>
          <a:xfrm>
            <a:off x="457200" y="40560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12"/>
          <p:cNvSpPr>
            <a:spLocks noGrp="1"/>
          </p:cNvSpPr>
          <p:nvPr>
            <p:ph type="body" sz="quarter" idx="22"/>
          </p:nvPr>
        </p:nvSpPr>
        <p:spPr>
          <a:xfrm>
            <a:off x="457200" y="4349750"/>
            <a:ext cx="8229600" cy="280988"/>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Text Placeholder 19"/>
          <p:cNvSpPr>
            <a:spLocks noGrp="1"/>
          </p:cNvSpPr>
          <p:nvPr>
            <p:ph type="body" sz="quarter" idx="23"/>
          </p:nvPr>
        </p:nvSpPr>
        <p:spPr>
          <a:xfrm>
            <a:off x="457200" y="4630738"/>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23"/>
          <p:cNvSpPr>
            <a:spLocks noGrp="1"/>
          </p:cNvSpPr>
          <p:nvPr>
            <p:ph type="body" sz="quarter" idx="24"/>
          </p:nvPr>
        </p:nvSpPr>
        <p:spPr>
          <a:xfrm>
            <a:off x="457200" y="49704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26"/>
          <p:cNvSpPr>
            <a:spLocks noGrp="1"/>
          </p:cNvSpPr>
          <p:nvPr>
            <p:ph type="body" sz="quarter" idx="25"/>
          </p:nvPr>
        </p:nvSpPr>
        <p:spPr>
          <a:xfrm>
            <a:off x="457200" y="5264150"/>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573144346"/>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3509917644"/>
      </p:ext>
    </p:extLst>
  </p:cSld>
  <p:clrMapOvr>
    <a:masterClrMapping/>
  </p:clrMapOvr>
  <p:extLst>
    <p:ext uri="{DCECCB84-F9BA-43D5-87BE-67443E8EF086}">
      <p15:sldGuideLst xmlns:p15="http://schemas.microsoft.com/office/powerpoint/2012/main">
        <p15:guide id="1" orient="horz" pos="4176">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554920"/>
            <a:ext cx="8232775"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57200" y="1556327"/>
            <a:ext cx="363537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234542" y="1556327"/>
            <a:ext cx="4452257"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3971925"/>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1"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3274199"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image" Target="../media/image1.jpg"/><Relationship Id="rId2" Type="http://schemas.openxmlformats.org/officeDocument/2006/relationships/slideLayout" Target="../slideLayouts/slideLayout3.xml"/><Relationship Id="rId16"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2024 Pearson Education, Inc.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7"/>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49" r:id="rId2"/>
    <p:sldLayoutId id="2147483650" r:id="rId3"/>
    <p:sldLayoutId id="2147483676" r:id="rId4"/>
    <p:sldLayoutId id="2147483677" r:id="rId5"/>
    <p:sldLayoutId id="2147483678" r:id="rId6"/>
    <p:sldLayoutId id="2147483679" r:id="rId7"/>
    <p:sldLayoutId id="2147483680" r:id="rId8"/>
    <p:sldLayoutId id="2147483681" r:id="rId9"/>
    <p:sldLayoutId id="2147483671" r:id="rId10"/>
    <p:sldLayoutId id="2147483673" r:id="rId11"/>
    <p:sldLayoutId id="2147483670" r:id="rId12"/>
    <p:sldLayoutId id="2147483669" r:id="rId13"/>
    <p:sldLayoutId id="2147483655" r:id="rId14"/>
    <p:sldLayoutId id="214748368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0.wmf"/><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image" Target="../media/image7.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5.xml"/><Relationship Id="rId7" Type="http://schemas.openxmlformats.org/officeDocument/2006/relationships/image" Target="../media/image12.wmf"/><Relationship Id="rId2" Type="http://schemas.openxmlformats.org/officeDocument/2006/relationships/slideLayout" Target="../slideLayouts/slideLayout9.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image" Target="../media/image11.wmf"/><Relationship Id="rId10" Type="http://schemas.openxmlformats.org/officeDocument/2006/relationships/image" Target="../media/image14.png"/><Relationship Id="rId4" Type="http://schemas.openxmlformats.org/officeDocument/2006/relationships/oleObject" Target="../embeddings/oleObject6.bin"/><Relationship Id="rId9" Type="http://schemas.openxmlformats.org/officeDocument/2006/relationships/image" Target="../media/image13.wmf"/></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9.xml"/><Relationship Id="rId1" Type="http://schemas.openxmlformats.org/officeDocument/2006/relationships/vmlDrawing" Target="../drawings/vmlDrawing3.vml"/><Relationship Id="rId6" Type="http://schemas.openxmlformats.org/officeDocument/2006/relationships/image" Target="../media/image16.wmf"/><Relationship Id="rId5" Type="http://schemas.openxmlformats.org/officeDocument/2006/relationships/oleObject" Target="../embeddings/oleObject10.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1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9.xml"/><Relationship Id="rId1" Type="http://schemas.openxmlformats.org/officeDocument/2006/relationships/vmlDrawing" Target="../drawings/vmlDrawing4.vml"/><Relationship Id="rId6" Type="http://schemas.openxmlformats.org/officeDocument/2006/relationships/image" Target="../media/image20.wmf"/><Relationship Id="rId5" Type="http://schemas.openxmlformats.org/officeDocument/2006/relationships/oleObject" Target="../embeddings/oleObject14.bin"/><Relationship Id="rId4" Type="http://schemas.openxmlformats.org/officeDocument/2006/relationships/image" Target="../media/image19.wmf"/><Relationship Id="rId9"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8.xml"/><Relationship Id="rId1" Type="http://schemas.openxmlformats.org/officeDocument/2006/relationships/vmlDrawing" Target="../drawings/vmlDrawing5.vml"/><Relationship Id="rId5" Type="http://schemas.openxmlformats.org/officeDocument/2006/relationships/image" Target="../media/image24.emf"/><Relationship Id="rId4" Type="http://schemas.openxmlformats.org/officeDocument/2006/relationships/image" Target="../media/image23.wmf"/></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s://liveexample.pearsoncmg.com/html/FormatDemo.html"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liveexample.pearsoncmg.com/html/OrderTwoCities.html" TargetMode="External"/><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s://liveexample.pearsoncmg.com/html/HexDigit2Dec.html"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1"/>
              </a:ext>
            </a:extLst>
          </p:cNvPr>
          <p:cNvSpPr>
            <a:spLocks noGrp="1"/>
          </p:cNvSpPr>
          <p:nvPr>
            <p:ph type="title"/>
          </p:nvPr>
        </p:nvSpPr>
        <p:spPr>
          <a:xfrm>
            <a:off x="457199" y="143692"/>
            <a:ext cx="7889967" cy="987333"/>
          </a:xfrm>
        </p:spPr>
        <p:txBody>
          <a:bodyPr anchor="ctr"/>
          <a:lstStyle/>
          <a:p>
            <a:r>
              <a:rPr lang="en-US" sz="3000" noProof="0" dirty="0"/>
              <a:t>Introduction to Java Programming and Data Structures</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1"/>
              </a:ext>
            </a:extLst>
          </p:cNvPr>
          <p:cNvSpPr>
            <a:spLocks noGrp="1"/>
          </p:cNvSpPr>
          <p:nvPr>
            <p:ph type="body" idx="1"/>
          </p:nvPr>
        </p:nvSpPr>
        <p:spPr>
          <a:xfrm>
            <a:off x="457200" y="1212419"/>
            <a:ext cx="8229600" cy="413524"/>
          </a:xfrm>
        </p:spPr>
        <p:txBody>
          <a:bodyPr anchor="ctr"/>
          <a:lstStyle/>
          <a:p>
            <a:r>
              <a:rPr lang="en-US" noProof="0" dirty="0">
                <a:solidFill>
                  <a:schemeClr val="tx2"/>
                </a:solidFill>
              </a:rPr>
              <a:t>Thirteenth Edition</a:t>
            </a:r>
          </a:p>
        </p:txBody>
      </p:sp>
      <p:pic>
        <p:nvPicPr>
          <p:cNvPr id="9" name="Picture 8" descr="Front Cover: Introduction to Java Programming and Data Structures Thirteenth Edition by Liang.">
            <a:extLst>
              <a:ext uri="{FF2B5EF4-FFF2-40B4-BE49-F238E27FC236}">
                <a16:creationId xmlns:a16="http://schemas.microsoft.com/office/drawing/2014/main" id="{1D6A99BB-D7B6-4A11-BDAA-F40586EA8377}"/>
              </a:ext>
            </a:extLst>
          </p:cNvPr>
          <p:cNvPicPr>
            <a:picLocks noChangeAspect="1"/>
          </p:cNvPicPr>
          <p:nvPr/>
        </p:nvPicPr>
        <p:blipFill>
          <a:blip r:embed="rId3"/>
          <a:stretch>
            <a:fillRect/>
          </a:stretch>
        </p:blipFill>
        <p:spPr>
          <a:xfrm>
            <a:off x="570807" y="1697633"/>
            <a:ext cx="3797134" cy="4523213"/>
          </a:xfrm>
          <a:prstGeom prst="rect">
            <a:avLst/>
          </a:prstGeom>
          <a:ln w="9525">
            <a:solidFill>
              <a:schemeClr val="tx1"/>
            </a:solidFill>
          </a:ln>
        </p:spPr>
      </p:pic>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1"/>
              </a:ext>
            </a:extLst>
          </p:cNvPr>
          <p:cNvSpPr>
            <a:spLocks noGrp="1"/>
          </p:cNvSpPr>
          <p:nvPr>
            <p:ph sz="quarter" idx="14"/>
          </p:nvPr>
        </p:nvSpPr>
        <p:spPr>
          <a:xfrm>
            <a:off x="5029200" y="1906104"/>
            <a:ext cx="3657600" cy="1186345"/>
          </a:xfrm>
        </p:spPr>
        <p:txBody>
          <a:bodyPr/>
          <a:lstStyle/>
          <a:p>
            <a:pPr marL="0" algn="ctr"/>
            <a:r>
              <a:rPr lang="en-US" b="1" noProof="0" dirty="0">
                <a:latin typeface="+mn-lt"/>
              </a:rPr>
              <a:t>Chapter 4</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1"/>
              </a:ext>
            </a:extLst>
          </p:cNvPr>
          <p:cNvSpPr>
            <a:spLocks noGrp="1"/>
          </p:cNvSpPr>
          <p:nvPr>
            <p:ph sz="quarter" idx="15"/>
          </p:nvPr>
        </p:nvSpPr>
        <p:spPr>
          <a:xfrm>
            <a:off x="5029200" y="3252789"/>
            <a:ext cx="3657600" cy="1589177"/>
          </a:xfrm>
        </p:spPr>
        <p:txBody>
          <a:bodyPr/>
          <a:lstStyle/>
          <a:p>
            <a:r>
              <a:rPr lang="en-US" noProof="0" dirty="0"/>
              <a:t>Mathematical Functions, Characters, and Strings</a:t>
            </a:r>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4"/>
          <a:srcRect t="22152" b="22152"/>
          <a:stretch>
            <a:fillRect/>
          </a:stretch>
        </p:blipFill>
        <p:spPr>
          <a:xfrm>
            <a:off x="315677" y="6420639"/>
            <a:ext cx="1176574" cy="296443"/>
          </a:xfrm>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1"/>
              </a:ext>
            </a:extLst>
          </p:cNvPr>
          <p:cNvSpPr>
            <a:spLocks noGrp="1"/>
          </p:cNvSpPr>
          <p:nvPr>
            <p:ph sz="quarter" idx="17"/>
          </p:nvPr>
        </p:nvSpPr>
        <p:spPr>
          <a:xfrm>
            <a:off x="2173000" y="6415232"/>
            <a:ext cx="6589712" cy="228600"/>
          </a:xfrm>
        </p:spPr>
        <p:txBody>
          <a:bodyPr/>
          <a:lstStyle/>
          <a:p>
            <a:pPr marL="0" indent="0"/>
            <a:r>
              <a:rPr lang="en-US" altLang="en-US" sz="1200" b="0" noProof="0" dirty="0">
                <a:latin typeface="Verdana"/>
                <a:ea typeface="Verdana" panose="020B0604030504040204" pitchFamily="34" charset="0"/>
                <a:cs typeface="Verdana" panose="020B0604030504040204" pitchFamily="34" charset="0"/>
              </a:rPr>
              <a:t>Copyright © </a:t>
            </a:r>
            <a:r>
              <a:rPr lang="en-US" noProof="0" dirty="0"/>
              <a:t>2024 </a:t>
            </a:r>
            <a:r>
              <a:rPr lang="en-US" altLang="en-US" sz="1200" b="0" noProof="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3222589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1"/>
              </a:ext>
            </a:extLst>
          </p:cNvPr>
          <p:cNvSpPr>
            <a:spLocks noGrp="1"/>
          </p:cNvSpPr>
          <p:nvPr>
            <p:ph type="title"/>
          </p:nvPr>
        </p:nvSpPr>
        <p:spPr>
          <a:xfrm>
            <a:off x="457199" y="143692"/>
            <a:ext cx="8042989" cy="987333"/>
          </a:xfrm>
        </p:spPr>
        <p:txBody>
          <a:bodyPr anchor="ctr"/>
          <a:lstStyle/>
          <a:p>
            <a:r>
              <a:rPr lang="en-US" sz="3000" dirty="0"/>
              <a:t>Introduction to Java Programming and Data Structures</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1"/>
              </a:ext>
            </a:extLst>
          </p:cNvPr>
          <p:cNvSpPr>
            <a:spLocks noGrp="1"/>
          </p:cNvSpPr>
          <p:nvPr>
            <p:ph type="body" idx="1"/>
          </p:nvPr>
        </p:nvSpPr>
        <p:spPr>
          <a:xfrm>
            <a:off x="457200" y="1212419"/>
            <a:ext cx="8229600" cy="413524"/>
          </a:xfrm>
        </p:spPr>
        <p:txBody>
          <a:bodyPr anchor="ctr"/>
          <a:lstStyle/>
          <a:p>
            <a:r>
              <a:rPr lang="en-US" dirty="0">
                <a:solidFill>
                  <a:schemeClr val="tx2"/>
                </a:solidFill>
              </a:rPr>
              <a:t>Thirteenth Edition</a:t>
            </a:r>
          </a:p>
        </p:txBody>
      </p:sp>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1"/>
              </a:ext>
            </a:extLst>
          </p:cNvPr>
          <p:cNvSpPr>
            <a:spLocks noGrp="1"/>
          </p:cNvSpPr>
          <p:nvPr>
            <p:ph sz="quarter" idx="14"/>
          </p:nvPr>
        </p:nvSpPr>
        <p:spPr>
          <a:xfrm>
            <a:off x="5029200" y="1906104"/>
            <a:ext cx="3657600" cy="1186345"/>
          </a:xfrm>
        </p:spPr>
        <p:txBody>
          <a:bodyPr/>
          <a:lstStyle/>
          <a:p>
            <a:pPr marL="0" algn="ctr"/>
            <a:r>
              <a:rPr lang="en-US" b="1" dirty="0">
                <a:latin typeface="+mn-lt"/>
              </a:rPr>
              <a:t>Appendix F</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1"/>
              </a:ext>
            </a:extLst>
          </p:cNvPr>
          <p:cNvSpPr>
            <a:spLocks noGrp="1"/>
          </p:cNvSpPr>
          <p:nvPr>
            <p:ph sz="quarter" idx="15"/>
          </p:nvPr>
        </p:nvSpPr>
        <p:spPr>
          <a:xfrm>
            <a:off x="5029200" y="3252789"/>
            <a:ext cx="3657600" cy="1589177"/>
          </a:xfrm>
        </p:spPr>
        <p:txBody>
          <a:bodyPr/>
          <a:lstStyle/>
          <a:p>
            <a:r>
              <a:rPr lang="en-US" dirty="0"/>
              <a:t>Number Systems</a:t>
            </a:r>
          </a:p>
        </p:txBody>
      </p:sp>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1"/>
              </a:ext>
            </a:extLst>
          </p:cNvPr>
          <p:cNvSpPr>
            <a:spLocks noGrp="1"/>
          </p:cNvSpPr>
          <p:nvPr>
            <p:ph sz="quarter" idx="17"/>
          </p:nvPr>
        </p:nvSpPr>
        <p:spPr>
          <a:xfrm>
            <a:off x="2173000" y="6415232"/>
            <a:ext cx="6589712" cy="228600"/>
          </a:xfrm>
        </p:spPr>
        <p:txBody>
          <a:bodyPr/>
          <a:lstStyle/>
          <a:p>
            <a:pPr marL="0" indent="0"/>
            <a:r>
              <a:rPr lang="en-US" altLang="en-US" sz="1200" b="0" dirty="0">
                <a:latin typeface="Verdana"/>
                <a:ea typeface="Verdana" panose="020B0604030504040204" pitchFamily="34" charset="0"/>
                <a:cs typeface="Verdana" panose="020B0604030504040204" pitchFamily="34" charset="0"/>
              </a:rPr>
              <a:t>Copyright © </a:t>
            </a:r>
            <a:r>
              <a:rPr lang="en-IN" dirty="0"/>
              <a:t>2024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3"/>
          <a:srcRect t="22152" b="22152"/>
          <a:stretch>
            <a:fillRect/>
          </a:stretch>
        </p:blipFill>
        <p:spPr>
          <a:xfrm>
            <a:off x="315677" y="6420639"/>
            <a:ext cx="1176574" cy="296443"/>
          </a:xfrm>
        </p:spPr>
      </p:pic>
      <p:pic>
        <p:nvPicPr>
          <p:cNvPr id="9" name="Picture 8" descr="Graphical user interface&#10;&#10;Description automatically generated">
            <a:extLst>
              <a:ext uri="{FF2B5EF4-FFF2-40B4-BE49-F238E27FC236}">
                <a16:creationId xmlns:a16="http://schemas.microsoft.com/office/drawing/2014/main" id="{16F57DE5-C4BE-4139-9797-1F2A2E2678B3}"/>
              </a:ext>
            </a:extLst>
          </p:cNvPr>
          <p:cNvPicPr>
            <a:picLocks noChangeAspect="1"/>
          </p:cNvPicPr>
          <p:nvPr/>
        </p:nvPicPr>
        <p:blipFill>
          <a:blip r:embed="rId4"/>
          <a:stretch>
            <a:fillRect/>
          </a:stretch>
        </p:blipFill>
        <p:spPr>
          <a:xfrm>
            <a:off x="563280" y="1647632"/>
            <a:ext cx="3797134" cy="4523213"/>
          </a:xfrm>
          <a:prstGeom prst="rect">
            <a:avLst/>
          </a:prstGeom>
        </p:spPr>
      </p:pic>
    </p:spTree>
    <p:extLst>
      <p:ext uri="{BB962C8B-B14F-4D97-AF65-F5344CB8AC3E}">
        <p14:creationId xmlns:p14="http://schemas.microsoft.com/office/powerpoint/2010/main" val="3801335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9F6AA3-32AB-4E03-A0DA-E9B4E232E1E4}"/>
              </a:ext>
            </a:extLst>
          </p:cNvPr>
          <p:cNvSpPr>
            <a:spLocks noGrp="1"/>
          </p:cNvSpPr>
          <p:nvPr>
            <p:ph type="title"/>
          </p:nvPr>
        </p:nvSpPr>
        <p:spPr/>
        <p:txBody>
          <a:bodyPr/>
          <a:lstStyle/>
          <a:p>
            <a:r>
              <a:rPr lang="en-IN" dirty="0"/>
              <a:t>Number Systems </a:t>
            </a:r>
            <a:r>
              <a:rPr lang="en-IN" sz="2000" b="0" dirty="0"/>
              <a:t>(1 of 4)</a:t>
            </a:r>
            <a:endParaRPr lang="en-IN" b="0" dirty="0"/>
          </a:p>
        </p:txBody>
      </p:sp>
      <p:sp>
        <p:nvSpPr>
          <p:cNvPr id="5" name="Content Placeholder 4">
            <a:extLst>
              <a:ext uri="{FF2B5EF4-FFF2-40B4-BE49-F238E27FC236}">
                <a16:creationId xmlns:a16="http://schemas.microsoft.com/office/drawing/2014/main" id="{3CE14107-F663-4A44-A3D3-017E72BA035F}"/>
              </a:ext>
            </a:extLst>
          </p:cNvPr>
          <p:cNvSpPr>
            <a:spLocks noGrp="1"/>
          </p:cNvSpPr>
          <p:nvPr>
            <p:ph sz="quarter" idx="13"/>
          </p:nvPr>
        </p:nvSpPr>
        <p:spPr>
          <a:xfrm>
            <a:off x="457200" y="1552575"/>
            <a:ext cx="1781503" cy="560004"/>
          </a:xfrm>
        </p:spPr>
        <p:txBody>
          <a:bodyPr/>
          <a:lstStyle/>
          <a:p>
            <a:pPr marL="432" indent="0">
              <a:buNone/>
            </a:pPr>
            <a:r>
              <a:rPr lang="en-IN" dirty="0"/>
              <a:t>binary</a:t>
            </a:r>
          </a:p>
        </p:txBody>
      </p:sp>
      <p:sp>
        <p:nvSpPr>
          <p:cNvPr id="6" name="Content Placeholder 5">
            <a:extLst>
              <a:ext uri="{FF2B5EF4-FFF2-40B4-BE49-F238E27FC236}">
                <a16:creationId xmlns:a16="http://schemas.microsoft.com/office/drawing/2014/main" id="{36D3DC7E-8510-42F8-ACF5-E54873FF2150}"/>
              </a:ext>
            </a:extLst>
          </p:cNvPr>
          <p:cNvSpPr>
            <a:spLocks noGrp="1"/>
          </p:cNvSpPr>
          <p:nvPr>
            <p:ph sz="quarter" idx="14"/>
          </p:nvPr>
        </p:nvSpPr>
        <p:spPr>
          <a:xfrm>
            <a:off x="2961752" y="1555208"/>
            <a:ext cx="849087" cy="552186"/>
          </a:xfrm>
        </p:spPr>
        <p:txBody>
          <a:bodyPr/>
          <a:lstStyle/>
          <a:p>
            <a:pPr marL="432" indent="0">
              <a:buNone/>
            </a:pPr>
            <a:r>
              <a:rPr lang="en-IN" dirty="0"/>
              <a:t>0, 1</a:t>
            </a:r>
          </a:p>
        </p:txBody>
      </p:sp>
      <p:sp>
        <p:nvSpPr>
          <p:cNvPr id="7" name="Content Placeholder 6">
            <a:extLst>
              <a:ext uri="{FF2B5EF4-FFF2-40B4-BE49-F238E27FC236}">
                <a16:creationId xmlns:a16="http://schemas.microsoft.com/office/drawing/2014/main" id="{CE3F9F86-497A-43F3-B9A9-6B7404E08C24}"/>
              </a:ext>
            </a:extLst>
          </p:cNvPr>
          <p:cNvSpPr>
            <a:spLocks noGrp="1"/>
          </p:cNvSpPr>
          <p:nvPr>
            <p:ph sz="quarter" idx="15"/>
          </p:nvPr>
        </p:nvSpPr>
        <p:spPr>
          <a:xfrm>
            <a:off x="457200" y="2279470"/>
            <a:ext cx="1781503" cy="525368"/>
          </a:xfrm>
        </p:spPr>
        <p:txBody>
          <a:bodyPr/>
          <a:lstStyle/>
          <a:p>
            <a:pPr marL="432" indent="0">
              <a:buNone/>
            </a:pPr>
            <a:r>
              <a:rPr lang="en-IN" dirty="0"/>
              <a:t>octal</a:t>
            </a:r>
          </a:p>
        </p:txBody>
      </p:sp>
      <p:sp>
        <p:nvSpPr>
          <p:cNvPr id="8" name="Content Placeholder 7">
            <a:extLst>
              <a:ext uri="{FF2B5EF4-FFF2-40B4-BE49-F238E27FC236}">
                <a16:creationId xmlns:a16="http://schemas.microsoft.com/office/drawing/2014/main" id="{F816837A-D7BB-4CCF-90B9-392881E37FB3}"/>
              </a:ext>
            </a:extLst>
          </p:cNvPr>
          <p:cNvSpPr>
            <a:spLocks noGrp="1"/>
          </p:cNvSpPr>
          <p:nvPr>
            <p:ph sz="quarter" idx="16"/>
          </p:nvPr>
        </p:nvSpPr>
        <p:spPr>
          <a:xfrm>
            <a:off x="2969282" y="2195190"/>
            <a:ext cx="2959240" cy="525368"/>
          </a:xfrm>
        </p:spPr>
        <p:txBody>
          <a:bodyPr/>
          <a:lstStyle/>
          <a:p>
            <a:pPr marL="432" indent="0">
              <a:buNone/>
            </a:pPr>
            <a:r>
              <a:rPr lang="en-IN" dirty="0"/>
              <a:t>0, 1, 2, 3, 4, 5, 6, 7</a:t>
            </a:r>
          </a:p>
        </p:txBody>
      </p:sp>
      <p:sp>
        <p:nvSpPr>
          <p:cNvPr id="9" name="Content Placeholder 8">
            <a:extLst>
              <a:ext uri="{FF2B5EF4-FFF2-40B4-BE49-F238E27FC236}">
                <a16:creationId xmlns:a16="http://schemas.microsoft.com/office/drawing/2014/main" id="{5C0AB9C9-C2D0-4148-925D-6B2DD642ADF3}"/>
              </a:ext>
            </a:extLst>
          </p:cNvPr>
          <p:cNvSpPr>
            <a:spLocks noGrp="1"/>
          </p:cNvSpPr>
          <p:nvPr>
            <p:ph sz="quarter" idx="17"/>
          </p:nvPr>
        </p:nvSpPr>
        <p:spPr>
          <a:xfrm>
            <a:off x="496526" y="2923916"/>
            <a:ext cx="1312178" cy="555240"/>
          </a:xfrm>
        </p:spPr>
        <p:txBody>
          <a:bodyPr/>
          <a:lstStyle/>
          <a:p>
            <a:pPr marL="432" indent="0">
              <a:buNone/>
            </a:pPr>
            <a:r>
              <a:rPr lang="en-IN" dirty="0"/>
              <a:t>decimal</a:t>
            </a:r>
          </a:p>
        </p:txBody>
      </p:sp>
      <p:sp>
        <p:nvSpPr>
          <p:cNvPr id="10" name="Content Placeholder 9">
            <a:extLst>
              <a:ext uri="{FF2B5EF4-FFF2-40B4-BE49-F238E27FC236}">
                <a16:creationId xmlns:a16="http://schemas.microsoft.com/office/drawing/2014/main" id="{04AFB353-B8D2-4793-84CD-1E338A0FD2D1}"/>
              </a:ext>
            </a:extLst>
          </p:cNvPr>
          <p:cNvSpPr>
            <a:spLocks noGrp="1"/>
          </p:cNvSpPr>
          <p:nvPr>
            <p:ph sz="quarter" idx="18"/>
          </p:nvPr>
        </p:nvSpPr>
        <p:spPr>
          <a:xfrm>
            <a:off x="2974314" y="2859426"/>
            <a:ext cx="4011769" cy="552186"/>
          </a:xfrm>
        </p:spPr>
        <p:txBody>
          <a:bodyPr/>
          <a:lstStyle/>
          <a:p>
            <a:pPr marL="432" indent="0">
              <a:buNone/>
            </a:pPr>
            <a:r>
              <a:rPr lang="en-IN" dirty="0"/>
              <a:t>0, 1, 2, 3, 4, 5, 6, 7, 8, 9</a:t>
            </a:r>
          </a:p>
        </p:txBody>
      </p:sp>
      <p:sp>
        <p:nvSpPr>
          <p:cNvPr id="11" name="Content Placeholder 10">
            <a:extLst>
              <a:ext uri="{FF2B5EF4-FFF2-40B4-BE49-F238E27FC236}">
                <a16:creationId xmlns:a16="http://schemas.microsoft.com/office/drawing/2014/main" id="{56551E19-C95E-4914-9344-E5E539982546}"/>
              </a:ext>
            </a:extLst>
          </p:cNvPr>
          <p:cNvSpPr>
            <a:spLocks noGrp="1"/>
          </p:cNvSpPr>
          <p:nvPr>
            <p:ph sz="quarter" idx="19"/>
          </p:nvPr>
        </p:nvSpPr>
        <p:spPr>
          <a:xfrm>
            <a:off x="488992" y="3608334"/>
            <a:ext cx="1749711" cy="557266"/>
          </a:xfrm>
        </p:spPr>
        <p:txBody>
          <a:bodyPr/>
          <a:lstStyle/>
          <a:p>
            <a:pPr marL="432" indent="0">
              <a:buNone/>
            </a:pPr>
            <a:r>
              <a:rPr lang="en-IN" dirty="0" err="1"/>
              <a:t>hexdecimal</a:t>
            </a:r>
            <a:endParaRPr lang="en-IN" dirty="0"/>
          </a:p>
        </p:txBody>
      </p:sp>
      <p:sp>
        <p:nvSpPr>
          <p:cNvPr id="12" name="Content Placeholder 11">
            <a:extLst>
              <a:ext uri="{FF2B5EF4-FFF2-40B4-BE49-F238E27FC236}">
                <a16:creationId xmlns:a16="http://schemas.microsoft.com/office/drawing/2014/main" id="{E6E1348F-0480-48B9-A2E1-1085228086FD}"/>
              </a:ext>
            </a:extLst>
          </p:cNvPr>
          <p:cNvSpPr>
            <a:spLocks noGrp="1"/>
          </p:cNvSpPr>
          <p:nvPr>
            <p:ph sz="quarter" idx="20"/>
          </p:nvPr>
        </p:nvSpPr>
        <p:spPr>
          <a:xfrm>
            <a:off x="2968419" y="3522142"/>
            <a:ext cx="5849007" cy="643458"/>
          </a:xfrm>
        </p:spPr>
        <p:txBody>
          <a:bodyPr/>
          <a:lstStyle/>
          <a:p>
            <a:pPr marL="432" indent="0">
              <a:buNone/>
            </a:pPr>
            <a:r>
              <a:rPr lang="pt-BR" dirty="0"/>
              <a:t>0, 1, 2, 3, 4, 5, 6, 7, 8, 9, A, B, C, D, E, F</a:t>
            </a:r>
          </a:p>
        </p:txBody>
      </p:sp>
    </p:spTree>
    <p:extLst>
      <p:ext uri="{BB962C8B-B14F-4D97-AF65-F5344CB8AC3E}">
        <p14:creationId xmlns:p14="http://schemas.microsoft.com/office/powerpoint/2010/main" val="4228523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E2DC3-175C-450F-814E-03AA84DA39D1}"/>
              </a:ext>
            </a:extLst>
          </p:cNvPr>
          <p:cNvSpPr>
            <a:spLocks noGrp="1"/>
          </p:cNvSpPr>
          <p:nvPr>
            <p:ph type="title"/>
          </p:nvPr>
        </p:nvSpPr>
        <p:spPr/>
        <p:txBody>
          <a:bodyPr/>
          <a:lstStyle/>
          <a:p>
            <a:r>
              <a:rPr lang="en-IN" dirty="0"/>
              <a:t>Number Systems </a:t>
            </a:r>
            <a:r>
              <a:rPr lang="en-IN" sz="2000" b="0" dirty="0"/>
              <a:t>(2 of 4)</a:t>
            </a:r>
            <a:endParaRPr lang="en-IN" b="0" dirty="0"/>
          </a:p>
        </p:txBody>
      </p:sp>
      <p:sp>
        <p:nvSpPr>
          <p:cNvPr id="3" name="Content Placeholder 2">
            <a:extLst>
              <a:ext uri="{FF2B5EF4-FFF2-40B4-BE49-F238E27FC236}">
                <a16:creationId xmlns:a16="http://schemas.microsoft.com/office/drawing/2014/main" id="{DAA48EDB-8080-44E6-8743-7EC0C0F014FB}"/>
              </a:ext>
            </a:extLst>
          </p:cNvPr>
          <p:cNvSpPr>
            <a:spLocks noGrp="1"/>
          </p:cNvSpPr>
          <p:nvPr>
            <p:ph sz="quarter" idx="13"/>
          </p:nvPr>
        </p:nvSpPr>
        <p:spPr/>
        <p:txBody>
          <a:bodyPr/>
          <a:lstStyle/>
          <a:p>
            <a:pPr marL="432" indent="0">
              <a:buNone/>
            </a:pPr>
            <a:r>
              <a:rPr lang="en-IN" dirty="0"/>
              <a:t>Computers use binary numbers internally because storage devices like memory and disk are made to store 0s and 1s. A number or a text inside a computer is stored as a sequence of 0s and 1s. Each 0 and 1 is called a </a:t>
            </a:r>
            <a:r>
              <a:rPr lang="en-IN" b="1" dirty="0"/>
              <a:t>bit</a:t>
            </a:r>
            <a:r>
              <a:rPr lang="en-IN" dirty="0"/>
              <a:t>, short for </a:t>
            </a:r>
            <a:r>
              <a:rPr lang="en-IN" b="1" dirty="0"/>
              <a:t>bi</a:t>
            </a:r>
            <a:r>
              <a:rPr lang="en-IN" dirty="0"/>
              <a:t>nary digi</a:t>
            </a:r>
            <a:r>
              <a:rPr lang="en-IN" b="1" dirty="0"/>
              <a:t>t</a:t>
            </a:r>
            <a:r>
              <a:rPr lang="en-IN" dirty="0"/>
              <a:t>. The binary number system has two digits, 0 and 1.</a:t>
            </a:r>
          </a:p>
          <a:p>
            <a:pPr marL="432" indent="0">
              <a:buNone/>
            </a:pPr>
            <a:r>
              <a:rPr lang="en-IN" dirty="0"/>
              <a:t>Binary numbers are not intuitive, since we use decimal numbers in our daily life. When you write a number like 20 in a program, it is assumed to be a decimal number. Internally, computer software is used to convert decimal numbers into binary numbers, and vice versa.</a:t>
            </a:r>
          </a:p>
        </p:txBody>
      </p:sp>
    </p:spTree>
    <p:extLst>
      <p:ext uri="{BB962C8B-B14F-4D97-AF65-F5344CB8AC3E}">
        <p14:creationId xmlns:p14="http://schemas.microsoft.com/office/powerpoint/2010/main" val="966877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44F0-FEBB-4A15-BB07-18A245E29285}"/>
              </a:ext>
            </a:extLst>
          </p:cNvPr>
          <p:cNvSpPr>
            <a:spLocks noGrp="1"/>
          </p:cNvSpPr>
          <p:nvPr>
            <p:ph type="title"/>
          </p:nvPr>
        </p:nvSpPr>
        <p:spPr/>
        <p:txBody>
          <a:bodyPr/>
          <a:lstStyle/>
          <a:p>
            <a:r>
              <a:rPr lang="en-IN" dirty="0"/>
              <a:t>Number Systems </a:t>
            </a:r>
            <a:r>
              <a:rPr lang="en-IN" sz="2000" b="0" dirty="0"/>
              <a:t>(3 of 4)</a:t>
            </a:r>
            <a:endParaRPr lang="en-IN" b="0" dirty="0"/>
          </a:p>
        </p:txBody>
      </p:sp>
      <p:sp>
        <p:nvSpPr>
          <p:cNvPr id="3" name="Content Placeholder 2">
            <a:extLst>
              <a:ext uri="{FF2B5EF4-FFF2-40B4-BE49-F238E27FC236}">
                <a16:creationId xmlns:a16="http://schemas.microsoft.com/office/drawing/2014/main" id="{89A90936-8604-4A58-840E-1D340DD4F26C}"/>
              </a:ext>
            </a:extLst>
          </p:cNvPr>
          <p:cNvSpPr>
            <a:spLocks noGrp="1"/>
          </p:cNvSpPr>
          <p:nvPr>
            <p:ph sz="quarter" idx="13"/>
          </p:nvPr>
        </p:nvSpPr>
        <p:spPr>
          <a:xfrm>
            <a:off x="457199" y="1552575"/>
            <a:ext cx="8334375" cy="1885950"/>
          </a:xfrm>
        </p:spPr>
        <p:txBody>
          <a:bodyPr/>
          <a:lstStyle/>
          <a:p>
            <a:pPr marL="432" indent="0">
              <a:buNone/>
            </a:pPr>
            <a:r>
              <a:rPr lang="en-IN" sz="1800" dirty="0"/>
              <a:t>The digits in the decimal number system are 0, 1, 2, 3, 4, 5, 6, 7, 8, and 9. A decimal number is represented using a sequence of one or more of these digits. The value that each digit in the sequence represents depends on its position. A position in a sequence has a value that is an integral power of 10. For example, the digits 7, 4, 2, and 3 in decimal number 7423 represent 7000, 400, 20, and 3, respectively, as shown below:</a:t>
            </a:r>
          </a:p>
        </p:txBody>
      </p:sp>
      <p:pic>
        <p:nvPicPr>
          <p:cNvPr id="10" name="Content Placeholder 9" descr="Four boxes with digits 7, 4, 2, 3 in them from left to right. For long description in Notes pane, press F6.">
            <a:extLst>
              <a:ext uri="{FF2B5EF4-FFF2-40B4-BE49-F238E27FC236}">
                <a16:creationId xmlns:a16="http://schemas.microsoft.com/office/drawing/2014/main" id="{40884B83-38CD-4534-9509-2B96BA1ECC80}"/>
              </a:ext>
            </a:extLst>
          </p:cNvPr>
          <p:cNvPicPr>
            <a:picLocks noGrp="1" noChangeAspect="1"/>
          </p:cNvPicPr>
          <p:nvPr>
            <p:ph sz="quarter" idx="15"/>
          </p:nvPr>
        </p:nvPicPr>
        <p:blipFill>
          <a:blip r:embed="rId3"/>
          <a:stretch>
            <a:fillRect/>
          </a:stretch>
        </p:blipFill>
        <p:spPr>
          <a:xfrm>
            <a:off x="2245327" y="3629420"/>
            <a:ext cx="4446972" cy="780261"/>
          </a:xfrm>
        </p:spPr>
      </p:pic>
      <p:sp>
        <p:nvSpPr>
          <p:cNvPr id="4" name="Content Placeholder 3">
            <a:extLst>
              <a:ext uri="{FF2B5EF4-FFF2-40B4-BE49-F238E27FC236}">
                <a16:creationId xmlns:a16="http://schemas.microsoft.com/office/drawing/2014/main" id="{1161B132-CD83-4CBC-ACF9-69D37E3F3B5F}"/>
              </a:ext>
            </a:extLst>
          </p:cNvPr>
          <p:cNvSpPr>
            <a:spLocks noGrp="1"/>
          </p:cNvSpPr>
          <p:nvPr>
            <p:ph sz="quarter" idx="14"/>
          </p:nvPr>
        </p:nvSpPr>
        <p:spPr>
          <a:xfrm>
            <a:off x="457198" y="4648201"/>
            <a:ext cx="8051801" cy="1581150"/>
          </a:xfrm>
        </p:spPr>
        <p:txBody>
          <a:bodyPr/>
          <a:lstStyle/>
          <a:p>
            <a:pPr marL="432" indent="0">
              <a:buNone/>
            </a:pPr>
            <a:r>
              <a:rPr lang="en-IN" sz="1800" dirty="0"/>
              <a:t>The decimal number system has ten digits and the position values are integral powers of 10. We say that 10 is the </a:t>
            </a:r>
            <a:r>
              <a:rPr lang="en-IN" sz="1800" b="1" dirty="0"/>
              <a:t>base</a:t>
            </a:r>
            <a:r>
              <a:rPr lang="en-IN" sz="1800" dirty="0"/>
              <a:t> or </a:t>
            </a:r>
            <a:r>
              <a:rPr lang="en-IN" sz="1800" b="1" dirty="0"/>
              <a:t>radix</a:t>
            </a:r>
            <a:r>
              <a:rPr lang="en-IN" sz="1800" dirty="0"/>
              <a:t> of the decimal number system. Similarly, the base of the binary number system is 2 since the binary number system has two digits and the base of the hex number system is 16 since the hex number system has sixteen digits.</a:t>
            </a:r>
          </a:p>
        </p:txBody>
      </p:sp>
    </p:spTree>
    <p:extLst>
      <p:ext uri="{BB962C8B-B14F-4D97-AF65-F5344CB8AC3E}">
        <p14:creationId xmlns:p14="http://schemas.microsoft.com/office/powerpoint/2010/main" val="4072553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E2DC3-175C-450F-814E-03AA84DA39D1}"/>
              </a:ext>
            </a:extLst>
          </p:cNvPr>
          <p:cNvSpPr>
            <a:spLocks noGrp="1"/>
          </p:cNvSpPr>
          <p:nvPr>
            <p:ph type="title"/>
          </p:nvPr>
        </p:nvSpPr>
        <p:spPr/>
        <p:txBody>
          <a:bodyPr/>
          <a:lstStyle/>
          <a:p>
            <a:r>
              <a:rPr lang="en-IN" dirty="0"/>
              <a:t>Number Systems </a:t>
            </a:r>
            <a:r>
              <a:rPr lang="en-IN" sz="2000" b="0" dirty="0"/>
              <a:t>(4 of 4)</a:t>
            </a:r>
            <a:endParaRPr lang="en-IN" b="0" dirty="0"/>
          </a:p>
        </p:txBody>
      </p:sp>
      <p:sp>
        <p:nvSpPr>
          <p:cNvPr id="3" name="Content Placeholder 2">
            <a:extLst>
              <a:ext uri="{FF2B5EF4-FFF2-40B4-BE49-F238E27FC236}">
                <a16:creationId xmlns:a16="http://schemas.microsoft.com/office/drawing/2014/main" id="{DAA48EDB-8080-44E6-8743-7EC0C0F014FB}"/>
              </a:ext>
            </a:extLst>
          </p:cNvPr>
          <p:cNvSpPr>
            <a:spLocks noGrp="1"/>
          </p:cNvSpPr>
          <p:nvPr>
            <p:ph sz="quarter" idx="13"/>
          </p:nvPr>
        </p:nvSpPr>
        <p:spPr/>
        <p:txBody>
          <a:bodyPr/>
          <a:lstStyle/>
          <a:p>
            <a:r>
              <a:rPr lang="en-IN" dirty="0"/>
              <a:t>Binary numbers tend to be very long and cumbersome. Hexadecimal numbers are often used to abbreviate binary numbers. </a:t>
            </a:r>
          </a:p>
          <a:p>
            <a:r>
              <a:rPr lang="en-IN" dirty="0"/>
              <a:t>The octal number system has 8 digits: 0, 1, 2, 3, 4, 5, 6, 7 </a:t>
            </a:r>
          </a:p>
          <a:p>
            <a:r>
              <a:rPr lang="en-IN" dirty="0"/>
              <a:t>The hexadecimal number system has 16 digits: 0, 1, 2, 3, 4, 5, 6, 7, 8, 9, A, B, C, D, E, and F. The letters A, B, C, D, E, and F correspond to the decimal numbers 10, 11, 12, 13, 14, and 15.</a:t>
            </a:r>
          </a:p>
        </p:txBody>
      </p:sp>
    </p:spTree>
    <p:extLst>
      <p:ext uri="{BB962C8B-B14F-4D97-AF65-F5344CB8AC3E}">
        <p14:creationId xmlns:p14="http://schemas.microsoft.com/office/powerpoint/2010/main" val="351296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1CBE6-D8DA-4A3B-BB28-24E1E24D72D3}"/>
              </a:ext>
            </a:extLst>
          </p:cNvPr>
          <p:cNvSpPr>
            <a:spLocks noGrp="1"/>
          </p:cNvSpPr>
          <p:nvPr>
            <p:ph type="title"/>
          </p:nvPr>
        </p:nvSpPr>
        <p:spPr/>
        <p:txBody>
          <a:bodyPr/>
          <a:lstStyle/>
          <a:p>
            <a:r>
              <a:rPr lang="en-IN" dirty="0"/>
              <a:t>Binary Numbers =&gt; Decimals</a:t>
            </a:r>
          </a:p>
        </p:txBody>
      </p:sp>
      <p:sp>
        <p:nvSpPr>
          <p:cNvPr id="3" name="Content Placeholder 2">
            <a:extLst>
              <a:ext uri="{FF2B5EF4-FFF2-40B4-BE49-F238E27FC236}">
                <a16:creationId xmlns:a16="http://schemas.microsoft.com/office/drawing/2014/main" id="{DCE72339-F050-400A-B4C0-10190EE58ED3}"/>
              </a:ext>
            </a:extLst>
          </p:cNvPr>
          <p:cNvSpPr>
            <a:spLocks noGrp="1"/>
          </p:cNvSpPr>
          <p:nvPr>
            <p:ph sz="quarter" idx="13"/>
          </p:nvPr>
        </p:nvSpPr>
        <p:spPr>
          <a:xfrm>
            <a:off x="457201" y="1552574"/>
            <a:ext cx="3294992" cy="528473"/>
          </a:xfrm>
        </p:spPr>
        <p:txBody>
          <a:bodyPr rIns="0" bIns="0"/>
          <a:lstStyle/>
          <a:p>
            <a:pPr marL="432" indent="0">
              <a:buNone/>
            </a:pPr>
            <a:r>
              <a:rPr lang="en-IN" dirty="0"/>
              <a:t>Given a binary number</a:t>
            </a:r>
          </a:p>
        </p:txBody>
      </p:sp>
      <p:graphicFrame>
        <p:nvGraphicFramePr>
          <p:cNvPr id="17" name="Object 16" descr="b sub n b sub n minus 1 b sub n minus 2 ellipsis b2, b1, b0.">
            <a:extLst>
              <a:ext uri="{FF2B5EF4-FFF2-40B4-BE49-F238E27FC236}">
                <a16:creationId xmlns:a16="http://schemas.microsoft.com/office/drawing/2014/main" id="{359BBC51-2CB1-4095-8413-E3C86F73E704}"/>
              </a:ext>
            </a:extLst>
          </p:cNvPr>
          <p:cNvGraphicFramePr>
            <a:graphicFrameLocks noChangeAspect="1"/>
          </p:cNvGraphicFramePr>
          <p:nvPr/>
        </p:nvGraphicFramePr>
        <p:xfrm>
          <a:off x="3862552" y="1670760"/>
          <a:ext cx="2311400" cy="292100"/>
        </p:xfrm>
        <a:graphic>
          <a:graphicData uri="http://schemas.openxmlformats.org/presentationml/2006/ole">
            <mc:AlternateContent xmlns:mc="http://schemas.openxmlformats.org/markup-compatibility/2006">
              <mc:Choice xmlns:v="urn:schemas-microsoft-com:vml" Requires="v">
                <p:oleObj spid="_x0000_s1046" name="Equation" r:id="rId3" imgW="2311200" imgH="291960" progId="Equation.DSMT4">
                  <p:embed/>
                </p:oleObj>
              </mc:Choice>
              <mc:Fallback>
                <p:oleObj name="Equation" r:id="rId3" imgW="2311200" imgH="291960" progId="Equation.DSMT4">
                  <p:embed/>
                  <p:pic>
                    <p:nvPicPr>
                      <p:cNvPr id="17" name="Object 16" descr="b sub n b sub n minus 1 b sub n minus 2 ellipsis b2, b1, b0.">
                        <a:extLst>
                          <a:ext uri="{FF2B5EF4-FFF2-40B4-BE49-F238E27FC236}">
                            <a16:creationId xmlns:a16="http://schemas.microsoft.com/office/drawing/2014/main" id="{359BBC51-2CB1-4095-8413-E3C86F73E704}"/>
                          </a:ext>
                        </a:extLst>
                      </p:cNvPr>
                      <p:cNvPicPr/>
                      <p:nvPr/>
                    </p:nvPicPr>
                    <p:blipFill>
                      <a:blip r:embed="rId4"/>
                      <a:stretch>
                        <a:fillRect/>
                      </a:stretch>
                    </p:blipFill>
                    <p:spPr>
                      <a:xfrm>
                        <a:off x="3862552" y="1670760"/>
                        <a:ext cx="2311400" cy="2921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3BEFD74E-5AB6-4B6A-A5E8-EE601A5E317B}"/>
              </a:ext>
            </a:extLst>
          </p:cNvPr>
          <p:cNvSpPr>
            <a:spLocks noGrp="1"/>
          </p:cNvSpPr>
          <p:nvPr>
            <p:ph sz="quarter" idx="14"/>
          </p:nvPr>
        </p:nvSpPr>
        <p:spPr>
          <a:xfrm>
            <a:off x="6289378" y="1543564"/>
            <a:ext cx="2397423" cy="552186"/>
          </a:xfrm>
        </p:spPr>
        <p:txBody>
          <a:bodyPr lIns="0" bIns="0"/>
          <a:lstStyle/>
          <a:p>
            <a:pPr marL="432" indent="0">
              <a:buNone/>
            </a:pPr>
            <a:r>
              <a:rPr lang="en-IN" dirty="0"/>
              <a:t>the equivalent</a:t>
            </a:r>
          </a:p>
        </p:txBody>
      </p:sp>
      <p:sp>
        <p:nvSpPr>
          <p:cNvPr id="5" name="Content Placeholder 4">
            <a:extLst>
              <a:ext uri="{FF2B5EF4-FFF2-40B4-BE49-F238E27FC236}">
                <a16:creationId xmlns:a16="http://schemas.microsoft.com/office/drawing/2014/main" id="{69564F24-531E-40E3-A779-EBC6D83E9D1A}"/>
              </a:ext>
            </a:extLst>
          </p:cNvPr>
          <p:cNvSpPr>
            <a:spLocks noGrp="1"/>
          </p:cNvSpPr>
          <p:nvPr>
            <p:ph sz="quarter" idx="15"/>
          </p:nvPr>
        </p:nvSpPr>
        <p:spPr>
          <a:xfrm>
            <a:off x="457201" y="2176473"/>
            <a:ext cx="2514599" cy="436098"/>
          </a:xfrm>
        </p:spPr>
        <p:txBody>
          <a:bodyPr tIns="0"/>
          <a:lstStyle/>
          <a:p>
            <a:pPr marL="432" indent="0">
              <a:buNone/>
            </a:pPr>
            <a:r>
              <a:rPr lang="en-IN" dirty="0"/>
              <a:t>decimal value is</a:t>
            </a:r>
          </a:p>
        </p:txBody>
      </p:sp>
      <p:graphicFrame>
        <p:nvGraphicFramePr>
          <p:cNvPr id="18" name="Object 17" descr="b sub n times 2 to the n power + b sub n minus 1 times 2 to the n minus 1 power + b sub n minus 2 times 2 to the n minus 2 power ellipsis b2 times 2 squared, b1 times 2 to 1 power, b0 times 2 to the 0 power.">
            <a:extLst>
              <a:ext uri="{FF2B5EF4-FFF2-40B4-BE49-F238E27FC236}">
                <a16:creationId xmlns:a16="http://schemas.microsoft.com/office/drawing/2014/main" id="{809E4BA6-B3F6-4882-99ED-9C49BB27CA5A}"/>
              </a:ext>
            </a:extLst>
          </p:cNvPr>
          <p:cNvGraphicFramePr>
            <a:graphicFrameLocks noChangeAspect="1"/>
          </p:cNvGraphicFramePr>
          <p:nvPr/>
        </p:nvGraphicFramePr>
        <p:xfrm>
          <a:off x="749300" y="2746097"/>
          <a:ext cx="7645400" cy="368300"/>
        </p:xfrm>
        <a:graphic>
          <a:graphicData uri="http://schemas.openxmlformats.org/presentationml/2006/ole">
            <mc:AlternateContent xmlns:mc="http://schemas.openxmlformats.org/markup-compatibility/2006">
              <mc:Choice xmlns:v="urn:schemas-microsoft-com:vml" Requires="v">
                <p:oleObj spid="_x0000_s1047" name="Equation" r:id="rId5" imgW="7645320" imgH="368280" progId="Equation.DSMT4">
                  <p:embed/>
                </p:oleObj>
              </mc:Choice>
              <mc:Fallback>
                <p:oleObj name="Equation" r:id="rId5" imgW="7645320" imgH="368280" progId="Equation.DSMT4">
                  <p:embed/>
                  <p:pic>
                    <p:nvPicPr>
                      <p:cNvPr id="18" name="Object 17" descr="b sub n times 2 to the n power + b sub n minus 1 times 2 to the n minus 1 power + b sub n minus 2 times 2 to the n minus 2 power ellipsis b2 times 2 squared, b1 times 2 to 1 power, b0 times 2 to the 0 power.">
                        <a:extLst>
                          <a:ext uri="{FF2B5EF4-FFF2-40B4-BE49-F238E27FC236}">
                            <a16:creationId xmlns:a16="http://schemas.microsoft.com/office/drawing/2014/main" id="{809E4BA6-B3F6-4882-99ED-9C49BB27CA5A}"/>
                          </a:ext>
                        </a:extLst>
                      </p:cNvPr>
                      <p:cNvPicPr/>
                      <p:nvPr/>
                    </p:nvPicPr>
                    <p:blipFill>
                      <a:blip r:embed="rId6"/>
                      <a:stretch>
                        <a:fillRect/>
                      </a:stretch>
                    </p:blipFill>
                    <p:spPr>
                      <a:xfrm>
                        <a:off x="749300" y="2746097"/>
                        <a:ext cx="7645400" cy="3683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557272D1-5BDA-476C-AEEB-21D96A6F1EC6}"/>
              </a:ext>
            </a:extLst>
          </p:cNvPr>
          <p:cNvSpPr>
            <a:spLocks noGrp="1"/>
          </p:cNvSpPr>
          <p:nvPr>
            <p:ph sz="quarter" idx="16"/>
          </p:nvPr>
        </p:nvSpPr>
        <p:spPr>
          <a:xfrm>
            <a:off x="457200" y="3558750"/>
            <a:ext cx="1796143" cy="525368"/>
          </a:xfrm>
        </p:spPr>
        <p:txBody>
          <a:bodyPr/>
          <a:lstStyle/>
          <a:p>
            <a:pPr marL="432" indent="0">
              <a:buNone/>
            </a:pPr>
            <a:r>
              <a:rPr lang="en-IN" dirty="0">
                <a:latin typeface="Courier New" panose="02070309020205020404" pitchFamily="49" charset="0"/>
                <a:cs typeface="Courier New" panose="02070309020205020404" pitchFamily="49" charset="0"/>
              </a:rPr>
              <a:t>10</a:t>
            </a:r>
            <a:r>
              <a:rPr lang="en-IN" dirty="0"/>
              <a:t> in binary</a:t>
            </a:r>
          </a:p>
        </p:txBody>
      </p:sp>
      <p:graphicFrame>
        <p:nvGraphicFramePr>
          <p:cNvPr id="19" name="Object 18" descr="1 times 2 to the 1 power + 0">
            <a:extLst>
              <a:ext uri="{FF2B5EF4-FFF2-40B4-BE49-F238E27FC236}">
                <a16:creationId xmlns:a16="http://schemas.microsoft.com/office/drawing/2014/main" id="{4D7BB899-23DE-41E8-801B-929A95B38AA8}"/>
              </a:ext>
            </a:extLst>
          </p:cNvPr>
          <p:cNvGraphicFramePr>
            <a:graphicFrameLocks noChangeAspect="1"/>
          </p:cNvGraphicFramePr>
          <p:nvPr/>
        </p:nvGraphicFramePr>
        <p:xfrm>
          <a:off x="3862552" y="3672764"/>
          <a:ext cx="1104900" cy="342900"/>
        </p:xfrm>
        <a:graphic>
          <a:graphicData uri="http://schemas.openxmlformats.org/presentationml/2006/ole">
            <mc:AlternateContent xmlns:mc="http://schemas.openxmlformats.org/markup-compatibility/2006">
              <mc:Choice xmlns:v="urn:schemas-microsoft-com:vml" Requires="v">
                <p:oleObj spid="_x0000_s1048" name="Equation" r:id="rId7" imgW="1104840" imgH="342720" progId="Equation.DSMT4">
                  <p:embed/>
                </p:oleObj>
              </mc:Choice>
              <mc:Fallback>
                <p:oleObj name="Equation" r:id="rId7" imgW="1104840" imgH="342720" progId="Equation.DSMT4">
                  <p:embed/>
                  <p:pic>
                    <p:nvPicPr>
                      <p:cNvPr id="19" name="Object 18" descr="1 times 2 to the 1 power + 0">
                        <a:extLst>
                          <a:ext uri="{FF2B5EF4-FFF2-40B4-BE49-F238E27FC236}">
                            <a16:creationId xmlns:a16="http://schemas.microsoft.com/office/drawing/2014/main" id="{4D7BB899-23DE-41E8-801B-929A95B38AA8}"/>
                          </a:ext>
                        </a:extLst>
                      </p:cNvPr>
                      <p:cNvPicPr/>
                      <p:nvPr/>
                    </p:nvPicPr>
                    <p:blipFill>
                      <a:blip r:embed="rId8"/>
                      <a:stretch>
                        <a:fillRect/>
                      </a:stretch>
                    </p:blipFill>
                    <p:spPr>
                      <a:xfrm>
                        <a:off x="3862552" y="3672764"/>
                        <a:ext cx="1104900" cy="3429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A189F4EA-26E5-4166-A5C6-3DD0FF03184D}"/>
              </a:ext>
            </a:extLst>
          </p:cNvPr>
          <p:cNvSpPr>
            <a:spLocks noGrp="1"/>
          </p:cNvSpPr>
          <p:nvPr>
            <p:ph sz="quarter" idx="17"/>
          </p:nvPr>
        </p:nvSpPr>
        <p:spPr>
          <a:xfrm>
            <a:off x="6445591" y="3571029"/>
            <a:ext cx="2241210" cy="500809"/>
          </a:xfrm>
        </p:spPr>
        <p:txBody>
          <a:bodyPr/>
          <a:lstStyle/>
          <a:p>
            <a:pPr marL="432" indent="0">
              <a:buNone/>
            </a:pPr>
            <a:r>
              <a:rPr lang="en-IN" dirty="0"/>
              <a:t>= </a:t>
            </a:r>
            <a:r>
              <a:rPr lang="en-IN" dirty="0">
                <a:latin typeface="Courier New" panose="02070309020205020404" pitchFamily="49" charset="0"/>
                <a:cs typeface="Courier New" panose="02070309020205020404" pitchFamily="49" charset="0"/>
              </a:rPr>
              <a:t>2</a:t>
            </a:r>
            <a:r>
              <a:rPr lang="en-IN" dirty="0"/>
              <a:t> in decimal</a:t>
            </a:r>
          </a:p>
        </p:txBody>
      </p:sp>
      <p:sp>
        <p:nvSpPr>
          <p:cNvPr id="8" name="Content Placeholder 7">
            <a:extLst>
              <a:ext uri="{FF2B5EF4-FFF2-40B4-BE49-F238E27FC236}">
                <a16:creationId xmlns:a16="http://schemas.microsoft.com/office/drawing/2014/main" id="{32AB8DEB-BA20-4310-B8C8-1D8771B0E091}"/>
              </a:ext>
            </a:extLst>
          </p:cNvPr>
          <p:cNvSpPr>
            <a:spLocks noGrp="1"/>
          </p:cNvSpPr>
          <p:nvPr>
            <p:ph sz="quarter" idx="18"/>
          </p:nvPr>
        </p:nvSpPr>
        <p:spPr>
          <a:xfrm>
            <a:off x="457201" y="4214469"/>
            <a:ext cx="2171699" cy="514350"/>
          </a:xfrm>
        </p:spPr>
        <p:txBody>
          <a:bodyPr/>
          <a:lstStyle/>
          <a:p>
            <a:pPr marL="432" indent="0">
              <a:buNone/>
            </a:pPr>
            <a:r>
              <a:rPr lang="en-IN" dirty="0">
                <a:latin typeface="Courier New" panose="02070309020205020404" pitchFamily="49" charset="0"/>
                <a:cs typeface="Courier New" panose="02070309020205020404" pitchFamily="49" charset="0"/>
              </a:rPr>
              <a:t>1000</a:t>
            </a:r>
            <a:r>
              <a:rPr lang="en-IN" dirty="0"/>
              <a:t> in binary</a:t>
            </a:r>
          </a:p>
        </p:txBody>
      </p:sp>
      <p:graphicFrame>
        <p:nvGraphicFramePr>
          <p:cNvPr id="20" name="Object 19" descr="1 times 2 to the 3 power + 0 times 2 to the 2 power + 0 times 2 + 0">
            <a:extLst>
              <a:ext uri="{FF2B5EF4-FFF2-40B4-BE49-F238E27FC236}">
                <a16:creationId xmlns:a16="http://schemas.microsoft.com/office/drawing/2014/main" id="{056DC9AD-D875-46DA-ADD7-E708D09D1FB4}"/>
              </a:ext>
            </a:extLst>
          </p:cNvPr>
          <p:cNvGraphicFramePr>
            <a:graphicFrameLocks noChangeAspect="1"/>
          </p:cNvGraphicFramePr>
          <p:nvPr/>
        </p:nvGraphicFramePr>
        <p:xfrm>
          <a:off x="2971800" y="4313463"/>
          <a:ext cx="2971800" cy="368300"/>
        </p:xfrm>
        <a:graphic>
          <a:graphicData uri="http://schemas.openxmlformats.org/presentationml/2006/ole">
            <mc:AlternateContent xmlns:mc="http://schemas.openxmlformats.org/markup-compatibility/2006">
              <mc:Choice xmlns:v="urn:schemas-microsoft-com:vml" Requires="v">
                <p:oleObj spid="_x0000_s1049" name="Equation" r:id="rId9" imgW="2971800" imgH="368280" progId="Equation.DSMT4">
                  <p:embed/>
                </p:oleObj>
              </mc:Choice>
              <mc:Fallback>
                <p:oleObj name="Equation" r:id="rId9" imgW="2971800" imgH="368280" progId="Equation.DSMT4">
                  <p:embed/>
                  <p:pic>
                    <p:nvPicPr>
                      <p:cNvPr id="20" name="Object 19" descr="1 times 2 to the 3 power + 0 times 2 to the 2 power + 0 times 2 + 0">
                        <a:extLst>
                          <a:ext uri="{FF2B5EF4-FFF2-40B4-BE49-F238E27FC236}">
                            <a16:creationId xmlns:a16="http://schemas.microsoft.com/office/drawing/2014/main" id="{056DC9AD-D875-46DA-ADD7-E708D09D1FB4}"/>
                          </a:ext>
                        </a:extLst>
                      </p:cNvPr>
                      <p:cNvPicPr/>
                      <p:nvPr/>
                    </p:nvPicPr>
                    <p:blipFill>
                      <a:blip r:embed="rId10"/>
                      <a:stretch>
                        <a:fillRect/>
                      </a:stretch>
                    </p:blipFill>
                    <p:spPr>
                      <a:xfrm>
                        <a:off x="2971800" y="4313463"/>
                        <a:ext cx="2971800" cy="368300"/>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BA4BE748-14EE-4C0B-90F8-69FCBDFEEC3D}"/>
              </a:ext>
            </a:extLst>
          </p:cNvPr>
          <p:cNvSpPr>
            <a:spLocks noGrp="1"/>
          </p:cNvSpPr>
          <p:nvPr>
            <p:ph sz="quarter" idx="19"/>
          </p:nvPr>
        </p:nvSpPr>
        <p:spPr>
          <a:xfrm>
            <a:off x="6445591" y="4220933"/>
            <a:ext cx="2121311" cy="566738"/>
          </a:xfrm>
        </p:spPr>
        <p:txBody>
          <a:bodyPr/>
          <a:lstStyle/>
          <a:p>
            <a:pPr marL="432" indent="0">
              <a:buNone/>
            </a:pPr>
            <a:r>
              <a:rPr lang="en-IN" dirty="0"/>
              <a:t>= </a:t>
            </a:r>
            <a:r>
              <a:rPr lang="en-IN" dirty="0">
                <a:latin typeface="Courier New" panose="02070309020205020404" pitchFamily="49" charset="0"/>
                <a:cs typeface="Courier New" panose="02070309020205020404" pitchFamily="49" charset="0"/>
              </a:rPr>
              <a:t>8</a:t>
            </a:r>
            <a:r>
              <a:rPr lang="en-IN" dirty="0"/>
              <a:t> in decimal</a:t>
            </a:r>
          </a:p>
        </p:txBody>
      </p:sp>
      <p:sp>
        <p:nvSpPr>
          <p:cNvPr id="10" name="Content Placeholder 9">
            <a:extLst>
              <a:ext uri="{FF2B5EF4-FFF2-40B4-BE49-F238E27FC236}">
                <a16:creationId xmlns:a16="http://schemas.microsoft.com/office/drawing/2014/main" id="{D2665BF7-6EB6-4B73-8877-2798AB152908}"/>
              </a:ext>
            </a:extLst>
          </p:cNvPr>
          <p:cNvSpPr>
            <a:spLocks noGrp="1"/>
          </p:cNvSpPr>
          <p:nvPr>
            <p:ph sz="quarter" idx="20"/>
          </p:nvPr>
        </p:nvSpPr>
        <p:spPr>
          <a:xfrm>
            <a:off x="457202" y="4856146"/>
            <a:ext cx="1647495" cy="924167"/>
          </a:xfrm>
        </p:spPr>
        <p:txBody>
          <a:bodyPr/>
          <a:lstStyle/>
          <a:p>
            <a:pPr marL="432" indent="0">
              <a:buNone/>
            </a:pPr>
            <a:r>
              <a:rPr lang="en-IN" dirty="0">
                <a:latin typeface="Courier New" panose="02070309020205020404" pitchFamily="49" charset="0"/>
                <a:cs typeface="Courier New" panose="02070309020205020404" pitchFamily="49" charset="0"/>
              </a:rPr>
              <a:t>10101011</a:t>
            </a:r>
            <a:r>
              <a:rPr lang="en-IN" dirty="0"/>
              <a:t> in binary</a:t>
            </a:r>
          </a:p>
        </p:txBody>
      </p:sp>
      <p:graphicFrame>
        <p:nvGraphicFramePr>
          <p:cNvPr id="23" name="Object 22" descr="1 times 2 to the 7 power + 0 times 2 to the 6 power + 1 times 2 to the 5 power + 0 times 2 to the 4 power + 1 times 2 to the 3 power + 0 times 2 to the 2 power + 1 times 2 + 1">
            <a:extLst>
              <a:ext uri="{FF2B5EF4-FFF2-40B4-BE49-F238E27FC236}">
                <a16:creationId xmlns:a16="http://schemas.microsoft.com/office/drawing/2014/main" id="{7AC94CB2-567D-46E5-9F6E-BE28E340E589}"/>
              </a:ext>
            </a:extLst>
          </p:cNvPr>
          <p:cNvGraphicFramePr>
            <a:graphicFrameLocks noChangeAspect="1"/>
          </p:cNvGraphicFramePr>
          <p:nvPr/>
        </p:nvGraphicFramePr>
        <p:xfrm>
          <a:off x="2167761" y="5400675"/>
          <a:ext cx="6045200" cy="330200"/>
        </p:xfrm>
        <a:graphic>
          <a:graphicData uri="http://schemas.openxmlformats.org/presentationml/2006/ole">
            <mc:AlternateContent xmlns:mc="http://schemas.openxmlformats.org/markup-compatibility/2006">
              <mc:Choice xmlns:v="urn:schemas-microsoft-com:vml" Requires="v">
                <p:oleObj spid="_x0000_s1050" name="Equation" r:id="rId11" imgW="6045120" imgH="330120" progId="Equation.DSMT4">
                  <p:embed/>
                </p:oleObj>
              </mc:Choice>
              <mc:Fallback>
                <p:oleObj name="Equation" r:id="rId11" imgW="6045120" imgH="330120" progId="Equation.DSMT4">
                  <p:embed/>
                  <p:pic>
                    <p:nvPicPr>
                      <p:cNvPr id="23" name="Object 22" descr="1 times 2 to the 7 power + 0 times 2 to the 6 power + 1 times 2 to the 5 power + 0 times 2 to the 4 power + 1 times 2 to the 3 power + 0 times 2 to the 2 power + 1 times 2 + 1">
                        <a:extLst>
                          <a:ext uri="{FF2B5EF4-FFF2-40B4-BE49-F238E27FC236}">
                            <a16:creationId xmlns:a16="http://schemas.microsoft.com/office/drawing/2014/main" id="{7AC94CB2-567D-46E5-9F6E-BE28E340E589}"/>
                          </a:ext>
                        </a:extLst>
                      </p:cNvPr>
                      <p:cNvPicPr/>
                      <p:nvPr/>
                    </p:nvPicPr>
                    <p:blipFill>
                      <a:blip r:embed="rId12"/>
                      <a:stretch>
                        <a:fillRect/>
                      </a:stretch>
                    </p:blipFill>
                    <p:spPr>
                      <a:xfrm>
                        <a:off x="2167761" y="5400675"/>
                        <a:ext cx="6045200" cy="330200"/>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24E40AE7-BCEA-4493-91AF-2ABBD505EB4D}"/>
              </a:ext>
            </a:extLst>
          </p:cNvPr>
          <p:cNvSpPr>
            <a:spLocks noGrp="1"/>
          </p:cNvSpPr>
          <p:nvPr>
            <p:ph sz="quarter" idx="21"/>
          </p:nvPr>
        </p:nvSpPr>
        <p:spPr>
          <a:xfrm>
            <a:off x="6209734" y="5821460"/>
            <a:ext cx="2477066" cy="489761"/>
          </a:xfrm>
        </p:spPr>
        <p:txBody>
          <a:bodyPr/>
          <a:lstStyle/>
          <a:p>
            <a:pPr marL="432" indent="0">
              <a:buNone/>
            </a:pPr>
            <a:r>
              <a:rPr lang="en-IN" dirty="0"/>
              <a:t>= </a:t>
            </a:r>
            <a:r>
              <a:rPr lang="en-IN" dirty="0">
                <a:latin typeface="Courier New" panose="02070309020205020404" pitchFamily="49" charset="0"/>
                <a:cs typeface="Courier New" panose="02070309020205020404" pitchFamily="49" charset="0"/>
              </a:rPr>
              <a:t>171</a:t>
            </a:r>
            <a:r>
              <a:rPr lang="en-IN" dirty="0"/>
              <a:t> in decimal</a:t>
            </a:r>
          </a:p>
        </p:txBody>
      </p:sp>
    </p:spTree>
    <p:extLst>
      <p:ext uri="{BB962C8B-B14F-4D97-AF65-F5344CB8AC3E}">
        <p14:creationId xmlns:p14="http://schemas.microsoft.com/office/powerpoint/2010/main" val="2211182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4C433-F3B4-48B4-BE6A-437187F53CC8}"/>
              </a:ext>
            </a:extLst>
          </p:cNvPr>
          <p:cNvSpPr>
            <a:spLocks noGrp="1"/>
          </p:cNvSpPr>
          <p:nvPr>
            <p:ph type="title"/>
          </p:nvPr>
        </p:nvSpPr>
        <p:spPr/>
        <p:txBody>
          <a:bodyPr/>
          <a:lstStyle/>
          <a:p>
            <a:r>
              <a:rPr lang="en-IN" dirty="0"/>
              <a:t>Decimals =&gt; Binary</a:t>
            </a:r>
          </a:p>
        </p:txBody>
      </p:sp>
      <p:sp>
        <p:nvSpPr>
          <p:cNvPr id="3" name="Content Placeholder 2">
            <a:extLst>
              <a:ext uri="{FF2B5EF4-FFF2-40B4-BE49-F238E27FC236}">
                <a16:creationId xmlns:a16="http://schemas.microsoft.com/office/drawing/2014/main" id="{7B8670DF-5E10-4131-ABB4-844E10CF6747}"/>
              </a:ext>
            </a:extLst>
          </p:cNvPr>
          <p:cNvSpPr>
            <a:spLocks noGrp="1"/>
          </p:cNvSpPr>
          <p:nvPr>
            <p:ph sz="quarter" idx="13"/>
          </p:nvPr>
        </p:nvSpPr>
        <p:spPr>
          <a:xfrm>
            <a:off x="457200" y="1552575"/>
            <a:ext cx="8229600" cy="469408"/>
          </a:xfrm>
        </p:spPr>
        <p:txBody>
          <a:bodyPr lIns="90000" tIns="90000" rIns="90000" bIns="0"/>
          <a:lstStyle/>
          <a:p>
            <a:pPr marL="432" indent="0">
              <a:buNone/>
            </a:pPr>
            <a:r>
              <a:rPr lang="en-IN" sz="2000" dirty="0"/>
              <a:t>To convert a decimal number d to a binary number is to find the binary</a:t>
            </a:r>
          </a:p>
        </p:txBody>
      </p:sp>
      <p:sp>
        <p:nvSpPr>
          <p:cNvPr id="4" name="Content Placeholder 3">
            <a:extLst>
              <a:ext uri="{FF2B5EF4-FFF2-40B4-BE49-F238E27FC236}">
                <a16:creationId xmlns:a16="http://schemas.microsoft.com/office/drawing/2014/main" id="{EE6BA6EF-A437-47BF-947F-7124B5EA49A2}"/>
              </a:ext>
            </a:extLst>
          </p:cNvPr>
          <p:cNvSpPr>
            <a:spLocks noGrp="1"/>
          </p:cNvSpPr>
          <p:nvPr>
            <p:ph sz="quarter" idx="14"/>
          </p:nvPr>
        </p:nvSpPr>
        <p:spPr>
          <a:xfrm>
            <a:off x="460250" y="2086695"/>
            <a:ext cx="949450" cy="356960"/>
          </a:xfrm>
        </p:spPr>
        <p:txBody>
          <a:bodyPr tIns="0" rIns="0"/>
          <a:lstStyle/>
          <a:p>
            <a:pPr marL="432" indent="0">
              <a:buNone/>
            </a:pPr>
            <a:r>
              <a:rPr lang="en-IN" sz="2000" dirty="0"/>
              <a:t>digits..</a:t>
            </a:r>
          </a:p>
        </p:txBody>
      </p:sp>
      <p:graphicFrame>
        <p:nvGraphicFramePr>
          <p:cNvPr id="17" name="Object 16" descr="b sub n b sub n minus 1 b sub n minus 2 ellipsis b2, b1, b0.">
            <a:extLst>
              <a:ext uri="{FF2B5EF4-FFF2-40B4-BE49-F238E27FC236}">
                <a16:creationId xmlns:a16="http://schemas.microsoft.com/office/drawing/2014/main" id="{514E10DB-1913-4DEA-98B9-F613F9F43256}"/>
              </a:ext>
            </a:extLst>
          </p:cNvPr>
          <p:cNvGraphicFramePr>
            <a:graphicFrameLocks noChangeAspect="1"/>
          </p:cNvGraphicFramePr>
          <p:nvPr/>
        </p:nvGraphicFramePr>
        <p:xfrm>
          <a:off x="1502227" y="2115723"/>
          <a:ext cx="2400300" cy="279400"/>
        </p:xfrm>
        <a:graphic>
          <a:graphicData uri="http://schemas.openxmlformats.org/presentationml/2006/ole">
            <mc:AlternateContent xmlns:mc="http://schemas.openxmlformats.org/markup-compatibility/2006">
              <mc:Choice xmlns:v="urn:schemas-microsoft-com:vml" Requires="v">
                <p:oleObj spid="_x0000_s2068" name="Equation" r:id="rId4" imgW="2400120" imgH="279360" progId="Equation.DSMT4">
                  <p:embed/>
                </p:oleObj>
              </mc:Choice>
              <mc:Fallback>
                <p:oleObj name="Equation" r:id="rId4" imgW="2400120" imgH="279360" progId="Equation.DSMT4">
                  <p:embed/>
                  <p:pic>
                    <p:nvPicPr>
                      <p:cNvPr id="17" name="Object 16" descr="b sub n b sub n minus 1 b sub n minus 2 ellipsis b2, b1, b0.">
                        <a:extLst>
                          <a:ext uri="{FF2B5EF4-FFF2-40B4-BE49-F238E27FC236}">
                            <a16:creationId xmlns:a16="http://schemas.microsoft.com/office/drawing/2014/main" id="{514E10DB-1913-4DEA-98B9-F613F9F43256}"/>
                          </a:ext>
                        </a:extLst>
                      </p:cNvPr>
                      <p:cNvPicPr/>
                      <p:nvPr/>
                    </p:nvPicPr>
                    <p:blipFill>
                      <a:blip r:embed="rId5"/>
                      <a:stretch>
                        <a:fillRect/>
                      </a:stretch>
                    </p:blipFill>
                    <p:spPr>
                      <a:xfrm>
                        <a:off x="1502227" y="2115723"/>
                        <a:ext cx="2400300" cy="2794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760678DF-E8CB-48A6-9BC2-3D9667578930}"/>
              </a:ext>
            </a:extLst>
          </p:cNvPr>
          <p:cNvSpPr>
            <a:spLocks noGrp="1"/>
          </p:cNvSpPr>
          <p:nvPr>
            <p:ph sz="quarter" idx="15"/>
          </p:nvPr>
        </p:nvSpPr>
        <p:spPr>
          <a:xfrm>
            <a:off x="4001931" y="2086696"/>
            <a:ext cx="4681819" cy="322675"/>
          </a:xfrm>
        </p:spPr>
        <p:txBody>
          <a:bodyPr lIns="0" tIns="0" rIns="90000" bIns="90000"/>
          <a:lstStyle/>
          <a:p>
            <a:pPr marL="432" indent="0">
              <a:buNone/>
            </a:pPr>
            <a:r>
              <a:rPr lang="en-IN" sz="2000" dirty="0"/>
              <a:t>such that</a:t>
            </a:r>
          </a:p>
        </p:txBody>
      </p:sp>
      <p:graphicFrame>
        <p:nvGraphicFramePr>
          <p:cNvPr id="18" name="Object 17" descr="d = b sub n times 2 to the n power + b sub n minus 1 times 2 to the n minus 1 power + b sub n minus 2 times 2 to the n minus 2 power ellipsis b2 times 2 squared, b1 times 2 to 1 power, b0 times 2 to the 0 power.">
            <a:extLst>
              <a:ext uri="{FF2B5EF4-FFF2-40B4-BE49-F238E27FC236}">
                <a16:creationId xmlns:a16="http://schemas.microsoft.com/office/drawing/2014/main" id="{073FBE15-DEA6-4354-9693-AECC614C1552}"/>
              </a:ext>
            </a:extLst>
          </p:cNvPr>
          <p:cNvGraphicFramePr>
            <a:graphicFrameLocks noChangeAspect="1"/>
          </p:cNvGraphicFramePr>
          <p:nvPr/>
        </p:nvGraphicFramePr>
        <p:xfrm>
          <a:off x="1130300" y="2520636"/>
          <a:ext cx="6883400" cy="317500"/>
        </p:xfrm>
        <a:graphic>
          <a:graphicData uri="http://schemas.openxmlformats.org/presentationml/2006/ole">
            <mc:AlternateContent xmlns:mc="http://schemas.openxmlformats.org/markup-compatibility/2006">
              <mc:Choice xmlns:v="urn:schemas-microsoft-com:vml" Requires="v">
                <p:oleObj spid="_x0000_s2069" name="Equation" r:id="rId6" imgW="6883200" imgH="317160" progId="Equation.DSMT4">
                  <p:embed/>
                </p:oleObj>
              </mc:Choice>
              <mc:Fallback>
                <p:oleObj name="Equation" r:id="rId6" imgW="6883200" imgH="317160" progId="Equation.DSMT4">
                  <p:embed/>
                  <p:pic>
                    <p:nvPicPr>
                      <p:cNvPr id="18" name="Object 17" descr="d = b sub n times 2 to the n power + b sub n minus 1 times 2 to the n minus 1 power + b sub n minus 2 times 2 to the n minus 2 power ellipsis b2 times 2 squared, b1 times 2 to 1 power, b0 times 2 to the 0 power.">
                        <a:extLst>
                          <a:ext uri="{FF2B5EF4-FFF2-40B4-BE49-F238E27FC236}">
                            <a16:creationId xmlns:a16="http://schemas.microsoft.com/office/drawing/2014/main" id="{073FBE15-DEA6-4354-9693-AECC614C1552}"/>
                          </a:ext>
                        </a:extLst>
                      </p:cNvPr>
                      <p:cNvPicPr/>
                      <p:nvPr/>
                    </p:nvPicPr>
                    <p:blipFill>
                      <a:blip r:embed="rId7"/>
                      <a:stretch>
                        <a:fillRect/>
                      </a:stretch>
                    </p:blipFill>
                    <p:spPr>
                      <a:xfrm>
                        <a:off x="1130300" y="2520636"/>
                        <a:ext cx="6883400" cy="3175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CE1DD345-BA24-4FDF-83B3-B739F3C3B223}"/>
              </a:ext>
            </a:extLst>
          </p:cNvPr>
          <p:cNvSpPr>
            <a:spLocks noGrp="1"/>
          </p:cNvSpPr>
          <p:nvPr>
            <p:ph sz="quarter" idx="16"/>
          </p:nvPr>
        </p:nvSpPr>
        <p:spPr>
          <a:xfrm>
            <a:off x="457200" y="2931285"/>
            <a:ext cx="8226550" cy="450545"/>
          </a:xfrm>
        </p:spPr>
        <p:txBody>
          <a:bodyPr tIns="90000" rIns="90000" bIns="0"/>
          <a:lstStyle/>
          <a:p>
            <a:pPr marL="432" indent="0">
              <a:buNone/>
            </a:pPr>
            <a:r>
              <a:rPr lang="en-IN" sz="2000" dirty="0"/>
              <a:t>These numbers can be found by successively dividing d by 2 until the</a:t>
            </a:r>
          </a:p>
        </p:txBody>
      </p:sp>
      <p:sp>
        <p:nvSpPr>
          <p:cNvPr id="7" name="Content Placeholder 6">
            <a:extLst>
              <a:ext uri="{FF2B5EF4-FFF2-40B4-BE49-F238E27FC236}">
                <a16:creationId xmlns:a16="http://schemas.microsoft.com/office/drawing/2014/main" id="{655678FC-386C-4694-94BF-4B0180F418D3}"/>
              </a:ext>
            </a:extLst>
          </p:cNvPr>
          <p:cNvSpPr>
            <a:spLocks noGrp="1"/>
          </p:cNvSpPr>
          <p:nvPr>
            <p:ph sz="quarter" idx="17"/>
          </p:nvPr>
        </p:nvSpPr>
        <p:spPr>
          <a:xfrm>
            <a:off x="457201" y="3456527"/>
            <a:ext cx="3911599" cy="389760"/>
          </a:xfrm>
        </p:spPr>
        <p:txBody>
          <a:bodyPr tIns="0" rIns="0"/>
          <a:lstStyle/>
          <a:p>
            <a:pPr marL="432" indent="0">
              <a:buNone/>
            </a:pPr>
            <a:r>
              <a:rPr lang="en-IN" sz="2000" dirty="0"/>
              <a:t>quotient is 0. The remainders are</a:t>
            </a:r>
          </a:p>
        </p:txBody>
      </p:sp>
      <p:graphicFrame>
        <p:nvGraphicFramePr>
          <p:cNvPr id="19" name="Object 18" descr="b0, b1, b2, ellipsis b sub n minus 2, b sub n minus 1, b sub n">
            <a:extLst>
              <a:ext uri="{FF2B5EF4-FFF2-40B4-BE49-F238E27FC236}">
                <a16:creationId xmlns:a16="http://schemas.microsoft.com/office/drawing/2014/main" id="{13DE3419-380D-4F87-ACC8-C4F262FBC2EE}"/>
              </a:ext>
            </a:extLst>
          </p:cNvPr>
          <p:cNvGraphicFramePr>
            <a:graphicFrameLocks noChangeAspect="1"/>
          </p:cNvGraphicFramePr>
          <p:nvPr/>
        </p:nvGraphicFramePr>
        <p:xfrm>
          <a:off x="4468969" y="3468038"/>
          <a:ext cx="2400300" cy="279400"/>
        </p:xfrm>
        <a:graphic>
          <a:graphicData uri="http://schemas.openxmlformats.org/presentationml/2006/ole">
            <mc:AlternateContent xmlns:mc="http://schemas.openxmlformats.org/markup-compatibility/2006">
              <mc:Choice xmlns:v="urn:schemas-microsoft-com:vml" Requires="v">
                <p:oleObj spid="_x0000_s2070" name="Equation" r:id="rId8" imgW="2400120" imgH="279360" progId="Equation.DSMT4">
                  <p:embed/>
                </p:oleObj>
              </mc:Choice>
              <mc:Fallback>
                <p:oleObj name="Equation" r:id="rId8" imgW="2400120" imgH="279360" progId="Equation.DSMT4">
                  <p:embed/>
                  <p:pic>
                    <p:nvPicPr>
                      <p:cNvPr id="19" name="Object 18" descr="b0, b1, b2, ellipsis b sub n minus 2, b sub n minus 1, b sub n">
                        <a:extLst>
                          <a:ext uri="{FF2B5EF4-FFF2-40B4-BE49-F238E27FC236}">
                            <a16:creationId xmlns:a16="http://schemas.microsoft.com/office/drawing/2014/main" id="{13DE3419-380D-4F87-ACC8-C4F262FBC2EE}"/>
                          </a:ext>
                        </a:extLst>
                      </p:cNvPr>
                      <p:cNvPicPr/>
                      <p:nvPr/>
                    </p:nvPicPr>
                    <p:blipFill>
                      <a:blip r:embed="rId9"/>
                      <a:stretch>
                        <a:fillRect/>
                      </a:stretch>
                    </p:blipFill>
                    <p:spPr>
                      <a:xfrm>
                        <a:off x="4468969" y="3468038"/>
                        <a:ext cx="2400300" cy="2794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9BC91083-7B22-4A75-AB90-6110A84D8832}"/>
              </a:ext>
            </a:extLst>
          </p:cNvPr>
          <p:cNvSpPr>
            <a:spLocks noGrp="1"/>
          </p:cNvSpPr>
          <p:nvPr>
            <p:ph sz="quarter" idx="18"/>
          </p:nvPr>
        </p:nvSpPr>
        <p:spPr>
          <a:xfrm>
            <a:off x="460250" y="3964245"/>
            <a:ext cx="8223500" cy="765409"/>
          </a:xfrm>
        </p:spPr>
        <p:txBody>
          <a:bodyPr/>
          <a:lstStyle/>
          <a:p>
            <a:pPr marL="432" indent="0">
              <a:buNone/>
            </a:pPr>
            <a:r>
              <a:rPr lang="en-IN" sz="2000" dirty="0"/>
              <a:t>For example, the decimal number 123 is 1111011 in binary. The conversion is conducted as follows:</a:t>
            </a:r>
          </a:p>
        </p:txBody>
      </p:sp>
      <p:pic>
        <p:nvPicPr>
          <p:cNvPr id="29" name="Content Placeholder 28" descr="1 divide by 2 gives 0 as quotient and 1 as remainder, labeled, b6. For long description in Notes pane, press F6.">
            <a:extLst>
              <a:ext uri="{FF2B5EF4-FFF2-40B4-BE49-F238E27FC236}">
                <a16:creationId xmlns:a16="http://schemas.microsoft.com/office/drawing/2014/main" id="{A3DF12D9-AF9A-4C6B-90A5-FE0DCCB0659E}"/>
              </a:ext>
            </a:extLst>
          </p:cNvPr>
          <p:cNvPicPr>
            <a:picLocks noGrp="1" noChangeAspect="1"/>
          </p:cNvPicPr>
          <p:nvPr>
            <p:ph sz="quarter" idx="19"/>
          </p:nvPr>
        </p:nvPicPr>
        <p:blipFill>
          <a:blip r:embed="rId10"/>
          <a:stretch>
            <a:fillRect/>
          </a:stretch>
        </p:blipFill>
        <p:spPr>
          <a:xfrm>
            <a:off x="863696" y="4801370"/>
            <a:ext cx="7416607" cy="1572387"/>
          </a:xfrm>
          <a:prstGeom prst="rect">
            <a:avLst/>
          </a:prstGeom>
        </p:spPr>
      </p:pic>
    </p:spTree>
    <p:extLst>
      <p:ext uri="{BB962C8B-B14F-4D97-AF65-F5344CB8AC3E}">
        <p14:creationId xmlns:p14="http://schemas.microsoft.com/office/powerpoint/2010/main" val="1287792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1CBE6-D8DA-4A3B-BB28-24E1E24D72D3}"/>
              </a:ext>
            </a:extLst>
          </p:cNvPr>
          <p:cNvSpPr>
            <a:spLocks noGrp="1"/>
          </p:cNvSpPr>
          <p:nvPr>
            <p:ph type="title"/>
          </p:nvPr>
        </p:nvSpPr>
        <p:spPr/>
        <p:txBody>
          <a:bodyPr/>
          <a:lstStyle/>
          <a:p>
            <a:r>
              <a:rPr lang="en-IN" dirty="0"/>
              <a:t>Octal Numbers =&gt; Decimals</a:t>
            </a:r>
          </a:p>
        </p:txBody>
      </p:sp>
      <p:sp>
        <p:nvSpPr>
          <p:cNvPr id="3" name="Content Placeholder 2">
            <a:extLst>
              <a:ext uri="{FF2B5EF4-FFF2-40B4-BE49-F238E27FC236}">
                <a16:creationId xmlns:a16="http://schemas.microsoft.com/office/drawing/2014/main" id="{DCE72339-F050-400A-B4C0-10190EE58ED3}"/>
              </a:ext>
            </a:extLst>
          </p:cNvPr>
          <p:cNvSpPr>
            <a:spLocks noGrp="1"/>
          </p:cNvSpPr>
          <p:nvPr>
            <p:ph sz="quarter" idx="13"/>
          </p:nvPr>
        </p:nvSpPr>
        <p:spPr>
          <a:xfrm>
            <a:off x="457201" y="1552574"/>
            <a:ext cx="3294992" cy="528473"/>
          </a:xfrm>
        </p:spPr>
        <p:txBody>
          <a:bodyPr rIns="0" bIns="0"/>
          <a:lstStyle/>
          <a:p>
            <a:pPr marL="432" indent="0">
              <a:buNone/>
            </a:pPr>
            <a:r>
              <a:rPr lang="en-IN" dirty="0"/>
              <a:t>Given a binary number</a:t>
            </a:r>
          </a:p>
        </p:txBody>
      </p:sp>
      <mc:AlternateContent xmlns:mc="http://schemas.openxmlformats.org/markup-compatibility/2006" xmlns:a14="http://schemas.microsoft.com/office/drawing/2010/main">
        <mc:Choice Requires="a14">
          <p:sp>
            <p:nvSpPr>
              <p:cNvPr id="17" name="Object 16" descr="b sub n b sub n minus 1 b sub n minus 2 ellipsis b2, b1, b0.">
                <a:extLst>
                  <a:ext uri="{FF2B5EF4-FFF2-40B4-BE49-F238E27FC236}">
                    <a16:creationId xmlns:a16="http://schemas.microsoft.com/office/drawing/2014/main" id="{359BBC51-2CB1-4095-8413-E3C86F73E704}"/>
                  </a:ext>
                </a:extLst>
              </p:cNvPr>
              <p:cNvSpPr txBox="1"/>
              <p:nvPr/>
            </p:nvSpPr>
            <p:spPr>
              <a:xfrm>
                <a:off x="3862388" y="1670050"/>
                <a:ext cx="2311400" cy="292100"/>
              </a:xfrm>
              <a:prstGeom prst="rect">
                <a:avLst/>
              </a:prstGeom>
            </p:spPr>
            <p:txBody>
              <a:bodyPr>
                <a:normAutofit fontScale="92500"/>
              </a:bodyPr>
              <a:lstStyle/>
              <a:p>
                <a:r>
                  <a:rPr lang="en-US" dirty="0">
                    <a:solidFill>
                      <a:srgbClr val="000000"/>
                    </a:solidFill>
                  </a:rPr>
                  <a:t>O</a:t>
                </a:r>
                <a14:m>
                  <m:oMath xmlns:m="http://schemas.openxmlformats.org/officeDocument/2006/math">
                    <m:r>
                      <a:rPr lang="en-US" i="1">
                        <a:solidFill>
                          <a:srgbClr val="000000"/>
                        </a:solidFill>
                        <a:latin typeface="Cambria Math" panose="02040503050406030204" pitchFamily="18" charset="0"/>
                      </a:rPr>
                      <m:t>𝑛</m:t>
                    </m:r>
                    <m:r>
                      <a:rPr lang="en-US" b="0" i="1" smtClean="0">
                        <a:solidFill>
                          <a:srgbClr val="000000"/>
                        </a:solidFill>
                        <a:latin typeface="Cambria Math" panose="02040503050406030204" pitchFamily="18" charset="0"/>
                      </a:rPr>
                      <m:t>𝑂</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−1</m:t>
                    </m:r>
                    <m:r>
                      <a:rPr lang="en-US" b="0" i="1" smtClean="0">
                        <a:solidFill>
                          <a:srgbClr val="000000"/>
                        </a:solidFill>
                        <a:latin typeface="Cambria Math" panose="02040503050406030204" pitchFamily="18" charset="0"/>
                      </a:rPr>
                      <m:t>𝑂</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−2…</m:t>
                    </m:r>
                    <m:r>
                      <a:rPr lang="en-US" i="1" smtClean="0">
                        <a:solidFill>
                          <a:srgbClr val="000000"/>
                        </a:solidFill>
                        <a:latin typeface="Cambria Math" panose="02040503050406030204" pitchFamily="18" charset="0"/>
                      </a:rPr>
                      <m:t>𝑂</m:t>
                    </m:r>
                    <m:r>
                      <a:rPr lang="en-US" i="1">
                        <a:solidFill>
                          <a:srgbClr val="000000"/>
                        </a:solidFill>
                        <a:latin typeface="Cambria Math" panose="02040503050406030204" pitchFamily="18" charset="0"/>
                      </a:rPr>
                      <m:t>2</m:t>
                    </m:r>
                    <m:r>
                      <a:rPr lang="en-US" b="0" i="1" smtClean="0">
                        <a:solidFill>
                          <a:srgbClr val="000000"/>
                        </a:solidFill>
                        <a:latin typeface="Cambria Math" panose="02040503050406030204" pitchFamily="18" charset="0"/>
                      </a:rPr>
                      <m:t>𝑂</m:t>
                    </m:r>
                    <m:r>
                      <a:rPr lang="en-US" i="1">
                        <a:solidFill>
                          <a:srgbClr val="000000"/>
                        </a:solidFill>
                        <a:latin typeface="Cambria Math" panose="02040503050406030204" pitchFamily="18" charset="0"/>
                      </a:rPr>
                      <m:t>1</m:t>
                    </m:r>
                    <m:r>
                      <a:rPr lang="en-US" b="0" i="1" smtClean="0">
                        <a:solidFill>
                          <a:srgbClr val="000000"/>
                        </a:solidFill>
                        <a:latin typeface="Cambria Math" panose="02040503050406030204" pitchFamily="18" charset="0"/>
                      </a:rPr>
                      <m:t>𝑂</m:t>
                    </m:r>
                    <m:r>
                      <a:rPr lang="en-US" i="1">
                        <a:solidFill>
                          <a:srgbClr val="000000"/>
                        </a:solidFill>
                        <a:latin typeface="Cambria Math" panose="02040503050406030204" pitchFamily="18" charset="0"/>
                      </a:rPr>
                      <m:t>0</m:t>
                    </m:r>
                  </m:oMath>
                </a14:m>
                <a:endParaRPr lang="en-US" dirty="0"/>
              </a:p>
            </p:txBody>
          </p:sp>
        </mc:Choice>
        <mc:Fallback xmlns="">
          <p:sp>
            <p:nvSpPr>
              <p:cNvPr id="17" name="Object 16" descr="b sub n b sub n minus 1 b sub n minus 2 ellipsis b2, b1, b0.">
                <a:extLst>
                  <a:ext uri="{FF2B5EF4-FFF2-40B4-BE49-F238E27FC236}">
                    <a16:creationId xmlns:a16="http://schemas.microsoft.com/office/drawing/2014/main" id="{359BBC51-2CB1-4095-8413-E3C86F73E704}"/>
                  </a:ext>
                </a:extLst>
              </p:cNvPr>
              <p:cNvSpPr txBox="1">
                <a:spLocks noRot="1" noChangeAspect="1" noMove="1" noResize="1" noEditPoints="1" noAdjustHandles="1" noChangeArrowheads="1" noChangeShapeType="1" noTextEdit="1"/>
              </p:cNvSpPr>
              <p:nvPr/>
            </p:nvSpPr>
            <p:spPr>
              <a:xfrm>
                <a:off x="3862388" y="1670050"/>
                <a:ext cx="2311400" cy="292100"/>
              </a:xfrm>
              <a:prstGeom prst="rect">
                <a:avLst/>
              </a:prstGeom>
              <a:blipFill>
                <a:blip r:embed="rId2"/>
                <a:stretch>
                  <a:fillRect l="-528" t="-2083" b="-16667"/>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3BEFD74E-5AB6-4B6A-A5E8-EE601A5E317B}"/>
              </a:ext>
            </a:extLst>
          </p:cNvPr>
          <p:cNvSpPr>
            <a:spLocks noGrp="1"/>
          </p:cNvSpPr>
          <p:nvPr>
            <p:ph sz="quarter" idx="14"/>
          </p:nvPr>
        </p:nvSpPr>
        <p:spPr>
          <a:xfrm>
            <a:off x="6289378" y="1543564"/>
            <a:ext cx="2397423" cy="552186"/>
          </a:xfrm>
        </p:spPr>
        <p:txBody>
          <a:bodyPr lIns="0" bIns="0"/>
          <a:lstStyle/>
          <a:p>
            <a:pPr marL="432" indent="0">
              <a:buNone/>
            </a:pPr>
            <a:r>
              <a:rPr lang="en-IN" dirty="0"/>
              <a:t>the equivalent</a:t>
            </a:r>
          </a:p>
        </p:txBody>
      </p:sp>
      <p:sp>
        <p:nvSpPr>
          <p:cNvPr id="5" name="Content Placeholder 4">
            <a:extLst>
              <a:ext uri="{FF2B5EF4-FFF2-40B4-BE49-F238E27FC236}">
                <a16:creationId xmlns:a16="http://schemas.microsoft.com/office/drawing/2014/main" id="{69564F24-531E-40E3-A779-EBC6D83E9D1A}"/>
              </a:ext>
            </a:extLst>
          </p:cNvPr>
          <p:cNvSpPr>
            <a:spLocks noGrp="1"/>
          </p:cNvSpPr>
          <p:nvPr>
            <p:ph sz="quarter" idx="15"/>
          </p:nvPr>
        </p:nvSpPr>
        <p:spPr>
          <a:xfrm>
            <a:off x="457201" y="2176473"/>
            <a:ext cx="2514599" cy="436098"/>
          </a:xfrm>
        </p:spPr>
        <p:txBody>
          <a:bodyPr tIns="0"/>
          <a:lstStyle/>
          <a:p>
            <a:pPr marL="432" indent="0">
              <a:buNone/>
            </a:pPr>
            <a:r>
              <a:rPr lang="en-IN" dirty="0"/>
              <a:t>decimal value is</a:t>
            </a:r>
          </a:p>
        </p:txBody>
      </p:sp>
      <mc:AlternateContent xmlns:mc="http://schemas.openxmlformats.org/markup-compatibility/2006" xmlns:a14="http://schemas.microsoft.com/office/drawing/2010/main">
        <mc:Choice Requires="a14">
          <p:sp>
            <p:nvSpPr>
              <p:cNvPr id="18" name="Object 17" descr="b sub n times 2 to the n power + b sub n minus 1 times 2 to the n minus 1 power + b sub n minus 2 times 2 to the n minus 2 power ellipsis b2 times 2 squared, b1 times 2 to 1 power, b0 times 2 to the 0 power.">
                <a:extLst>
                  <a:ext uri="{FF2B5EF4-FFF2-40B4-BE49-F238E27FC236}">
                    <a16:creationId xmlns:a16="http://schemas.microsoft.com/office/drawing/2014/main" id="{809E4BA6-B3F6-4882-99ED-9C49BB27CA5A}"/>
                  </a:ext>
                </a:extLst>
              </p:cNvPr>
              <p:cNvSpPr txBox="1"/>
              <p:nvPr/>
            </p:nvSpPr>
            <p:spPr>
              <a:xfrm>
                <a:off x="749300" y="2746375"/>
                <a:ext cx="7645400" cy="368300"/>
              </a:xfrm>
              <a:prstGeom prst="rect">
                <a:avLst/>
              </a:prstGeom>
            </p:spPr>
            <p:txBody>
              <a:bodyPr>
                <a:normAutofit/>
              </a:bodyPr>
              <a:lstStyle/>
              <a:p>
                <a:r>
                  <a:rPr lang="en-US" dirty="0">
                    <a:solidFill>
                      <a:srgbClr val="000000"/>
                    </a:solidFill>
                  </a:rPr>
                  <a:t>O</a:t>
                </a:r>
                <a14:m>
                  <m:oMath xmlns:m="http://schemas.openxmlformats.org/officeDocument/2006/math">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b="0" i="1" smtClean="0">
                            <a:solidFill>
                              <a:srgbClr val="000000"/>
                            </a:solidFill>
                            <a:latin typeface="Cambria Math" panose="02040503050406030204" pitchFamily="18" charset="0"/>
                          </a:rPr>
                          <m:t>8</m:t>
                        </m:r>
                      </m:e>
                      <m:sup>
                        <m:r>
                          <a:rPr lang="en-US" i="1">
                            <a:solidFill>
                              <a:srgbClr val="000000"/>
                            </a:solidFill>
                            <a:latin typeface="Cambria Math" panose="02040503050406030204" pitchFamily="18" charset="0"/>
                          </a:rPr>
                          <m:t>𝑛</m:t>
                        </m:r>
                      </m:sup>
                    </m:sSup>
                    <m:r>
                      <a:rPr lang="en-US"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𝑂</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−1×</m:t>
                    </m:r>
                    <m:sSup>
                      <m:sSupPr>
                        <m:ctrlPr>
                          <a:rPr lang="en-US" i="1">
                            <a:solidFill>
                              <a:srgbClr val="000000"/>
                            </a:solidFill>
                            <a:latin typeface="Cambria Math" panose="02040503050406030204" pitchFamily="18" charset="0"/>
                          </a:rPr>
                        </m:ctrlPr>
                      </m:sSupPr>
                      <m:e>
                        <m:r>
                          <a:rPr lang="en-US" b="0" i="1" smtClean="0">
                            <a:solidFill>
                              <a:srgbClr val="000000"/>
                            </a:solidFill>
                            <a:latin typeface="Cambria Math" panose="02040503050406030204" pitchFamily="18" charset="0"/>
                          </a:rPr>
                          <m:t>8</m:t>
                        </m:r>
                      </m:e>
                      <m:sup>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−1</m:t>
                        </m:r>
                      </m:sup>
                    </m:sSup>
                    <m:r>
                      <a:rPr lang="en-US"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𝑂</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−2×</m:t>
                    </m:r>
                    <m:sSup>
                      <m:sSupPr>
                        <m:ctrlPr>
                          <a:rPr lang="en-US" i="1">
                            <a:solidFill>
                              <a:srgbClr val="000000"/>
                            </a:solidFill>
                            <a:latin typeface="Cambria Math" panose="02040503050406030204" pitchFamily="18" charset="0"/>
                          </a:rPr>
                        </m:ctrlPr>
                      </m:sSupPr>
                      <m:e>
                        <m:r>
                          <a:rPr lang="en-US" b="0" i="1" smtClean="0">
                            <a:solidFill>
                              <a:srgbClr val="000000"/>
                            </a:solidFill>
                            <a:latin typeface="Cambria Math" panose="02040503050406030204" pitchFamily="18" charset="0"/>
                          </a:rPr>
                          <m:t>8</m:t>
                        </m:r>
                      </m:e>
                      <m:sup>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−2</m:t>
                        </m:r>
                      </m:sup>
                    </m:sSup>
                    <m:r>
                      <a:rPr lang="en-US"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𝑂</m:t>
                    </m:r>
                    <m:r>
                      <a:rPr lang="en-US" i="1">
                        <a:solidFill>
                          <a:srgbClr val="000000"/>
                        </a:solidFill>
                        <a:latin typeface="Cambria Math" panose="02040503050406030204" pitchFamily="18" charset="0"/>
                      </a:rPr>
                      <m:t>2×</m:t>
                    </m:r>
                    <m:r>
                      <a:rPr lang="en-US" b="0" i="1" smtClean="0">
                        <a:solidFill>
                          <a:srgbClr val="000000"/>
                        </a:solidFill>
                        <a:latin typeface="Cambria Math" panose="02040503050406030204" pitchFamily="18" charset="0"/>
                      </a:rPr>
                      <m:t>8</m:t>
                    </m:r>
                    <m:r>
                      <a:rPr lang="en-US"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𝑂</m:t>
                    </m:r>
                    <m:r>
                      <a:rPr lang="en-US" i="1">
                        <a:solidFill>
                          <a:srgbClr val="000000"/>
                        </a:solidFill>
                        <a:latin typeface="Cambria Math" panose="02040503050406030204" pitchFamily="18" charset="0"/>
                      </a:rPr>
                      <m:t>1×</m:t>
                    </m:r>
                    <m:r>
                      <a:rPr lang="en-US" b="0" i="1" smtClean="0">
                        <a:solidFill>
                          <a:srgbClr val="000000"/>
                        </a:solidFill>
                        <a:latin typeface="Cambria Math" panose="02040503050406030204" pitchFamily="18" charset="0"/>
                      </a:rPr>
                      <m:t>8</m:t>
                    </m:r>
                    <m:r>
                      <a:rPr lang="en-US"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𝑂</m:t>
                    </m:r>
                    <m:r>
                      <a:rPr lang="en-US" i="1">
                        <a:solidFill>
                          <a:srgbClr val="000000"/>
                        </a:solidFill>
                        <a:latin typeface="Cambria Math" panose="02040503050406030204" pitchFamily="18" charset="0"/>
                      </a:rPr>
                      <m:t>0×</m:t>
                    </m:r>
                    <m:sSup>
                      <m:sSupPr>
                        <m:ctrlPr>
                          <a:rPr lang="en-US" i="1">
                            <a:solidFill>
                              <a:srgbClr val="000000"/>
                            </a:solidFill>
                            <a:latin typeface="Cambria Math" panose="02040503050406030204" pitchFamily="18" charset="0"/>
                          </a:rPr>
                        </m:ctrlPr>
                      </m:sSupPr>
                      <m:e>
                        <m:r>
                          <a:rPr lang="en-US" b="0" i="1" smtClean="0">
                            <a:solidFill>
                              <a:srgbClr val="000000"/>
                            </a:solidFill>
                            <a:latin typeface="Cambria Math" panose="02040503050406030204" pitchFamily="18" charset="0"/>
                          </a:rPr>
                          <m:t>8</m:t>
                        </m:r>
                      </m:e>
                      <m:sup>
                        <m:r>
                          <a:rPr lang="en-US" i="1">
                            <a:solidFill>
                              <a:srgbClr val="000000"/>
                            </a:solidFill>
                            <a:latin typeface="Cambria Math" panose="02040503050406030204" pitchFamily="18" charset="0"/>
                          </a:rPr>
                          <m:t>0</m:t>
                        </m:r>
                      </m:sup>
                    </m:sSup>
                  </m:oMath>
                </a14:m>
                <a:endParaRPr lang="en-US" dirty="0"/>
              </a:p>
            </p:txBody>
          </p:sp>
        </mc:Choice>
        <mc:Fallback xmlns="">
          <p:sp>
            <p:nvSpPr>
              <p:cNvPr id="18" name="Object 17" descr="b sub n times 2 to the n power + b sub n minus 1 times 2 to the n minus 1 power + b sub n minus 2 times 2 to the n minus 2 power ellipsis b2 times 2 squared, b1 times 2 to 1 power, b0 times 2 to the 0 power.">
                <a:extLst>
                  <a:ext uri="{FF2B5EF4-FFF2-40B4-BE49-F238E27FC236}">
                    <a16:creationId xmlns:a16="http://schemas.microsoft.com/office/drawing/2014/main" id="{809E4BA6-B3F6-4882-99ED-9C49BB27CA5A}"/>
                  </a:ext>
                </a:extLst>
              </p:cNvPr>
              <p:cNvSpPr txBox="1">
                <a:spLocks noRot="1" noChangeAspect="1" noMove="1" noResize="1" noEditPoints="1" noAdjustHandles="1" noChangeArrowheads="1" noChangeShapeType="1" noTextEdit="1"/>
              </p:cNvSpPr>
              <p:nvPr/>
            </p:nvSpPr>
            <p:spPr>
              <a:xfrm>
                <a:off x="749300" y="2746375"/>
                <a:ext cx="7645400" cy="368300"/>
              </a:xfrm>
              <a:prstGeom prst="rect">
                <a:avLst/>
              </a:prstGeom>
              <a:blipFill>
                <a:blip r:embed="rId3"/>
                <a:stretch>
                  <a:fillRect l="-239" t="-3333"/>
                </a:stretch>
              </a:blipFill>
            </p:spPr>
            <p:txBody>
              <a:bodyPr/>
              <a:lstStyle/>
              <a:p>
                <a:r>
                  <a:rPr lang="en-US">
                    <a:noFill/>
                  </a:rPr>
                  <a:t> </a:t>
                </a:r>
              </a:p>
            </p:txBody>
          </p:sp>
        </mc:Fallback>
      </mc:AlternateContent>
      <p:sp>
        <p:nvSpPr>
          <p:cNvPr id="6" name="Content Placeholder 5">
            <a:extLst>
              <a:ext uri="{FF2B5EF4-FFF2-40B4-BE49-F238E27FC236}">
                <a16:creationId xmlns:a16="http://schemas.microsoft.com/office/drawing/2014/main" id="{557272D1-5BDA-476C-AEEB-21D96A6F1EC6}"/>
              </a:ext>
            </a:extLst>
          </p:cNvPr>
          <p:cNvSpPr>
            <a:spLocks noGrp="1"/>
          </p:cNvSpPr>
          <p:nvPr>
            <p:ph sz="quarter" idx="16"/>
          </p:nvPr>
        </p:nvSpPr>
        <p:spPr>
          <a:xfrm>
            <a:off x="457200" y="3558750"/>
            <a:ext cx="1796143" cy="525368"/>
          </a:xfrm>
        </p:spPr>
        <p:txBody>
          <a:bodyPr/>
          <a:lstStyle/>
          <a:p>
            <a:pPr marL="432" indent="0">
              <a:buNone/>
            </a:pPr>
            <a:r>
              <a:rPr lang="en-IN" dirty="0">
                <a:latin typeface="Courier New" panose="02070309020205020404" pitchFamily="49" charset="0"/>
                <a:cs typeface="Courier New" panose="02070309020205020404" pitchFamily="49" charset="0"/>
              </a:rPr>
              <a:t>10</a:t>
            </a:r>
            <a:r>
              <a:rPr lang="en-IN" dirty="0"/>
              <a:t> in Octal</a:t>
            </a:r>
          </a:p>
        </p:txBody>
      </p:sp>
      <mc:AlternateContent xmlns:mc="http://schemas.openxmlformats.org/markup-compatibility/2006" xmlns:a14="http://schemas.microsoft.com/office/drawing/2010/main">
        <mc:Choice Requires="a14">
          <p:sp>
            <p:nvSpPr>
              <p:cNvPr id="19" name="Object 18" descr="1 times 2 to the 1 power + 0">
                <a:extLst>
                  <a:ext uri="{FF2B5EF4-FFF2-40B4-BE49-F238E27FC236}">
                    <a16:creationId xmlns:a16="http://schemas.microsoft.com/office/drawing/2014/main" id="{4D7BB899-23DE-41E8-801B-929A95B38AA8}"/>
                  </a:ext>
                </a:extLst>
              </p:cNvPr>
              <p:cNvSpPr txBox="1"/>
              <p:nvPr/>
            </p:nvSpPr>
            <p:spPr>
              <a:xfrm>
                <a:off x="3862388" y="3673475"/>
                <a:ext cx="1104900" cy="342900"/>
              </a:xfrm>
              <a:prstGeom prst="rect">
                <a:avLst/>
              </a:prstGeom>
            </p:spPr>
            <p:txBody>
              <a:bodyPr>
                <a:normAutofit fontScale="77500" lnSpcReduction="20000"/>
              </a:bodyPr>
              <a:lstStyle/>
              <a:p>
                <a14:m>
                  <m:oMath xmlns:m="http://schemas.openxmlformats.org/officeDocument/2006/math">
                    <m:r>
                      <a:rPr lang="en-US" i="1" smtClean="0">
                        <a:solidFill>
                          <a:srgbClr val="000000"/>
                        </a:solidFill>
                        <a:latin typeface="Cambria Math" panose="02040503050406030204" pitchFamily="18" charset="0"/>
                      </a:rPr>
                      <m:t>1×</m:t>
                    </m:r>
                    <m:sSup>
                      <m:sSupPr>
                        <m:ctrlPr>
                          <a:rPr lang="en-US" i="1">
                            <a:solidFill>
                              <a:srgbClr val="000000"/>
                            </a:solidFill>
                            <a:latin typeface="Cambria Math" panose="02040503050406030204" pitchFamily="18" charset="0"/>
                          </a:rPr>
                        </m:ctrlPr>
                      </m:sSupPr>
                      <m:e>
                        <m:r>
                          <a:rPr lang="en-US" b="0" i="1" smtClean="0">
                            <a:solidFill>
                              <a:srgbClr val="000000"/>
                            </a:solidFill>
                            <a:latin typeface="Cambria Math" panose="02040503050406030204" pitchFamily="18" charset="0"/>
                          </a:rPr>
                          <m:t>8</m:t>
                        </m:r>
                      </m:e>
                      <m:sup>
                        <m:r>
                          <a:rPr lang="en-US" i="1">
                            <a:solidFill>
                              <a:srgbClr val="000000"/>
                            </a:solidFill>
                            <a:latin typeface="Cambria Math" panose="02040503050406030204" pitchFamily="18" charset="0"/>
                          </a:rPr>
                          <m:t>1</m:t>
                        </m:r>
                      </m:sup>
                    </m:sSup>
                    <m:r>
                      <a:rPr lang="en-US" i="1">
                        <a:solidFill>
                          <a:srgbClr val="000000"/>
                        </a:solidFill>
                        <a:latin typeface="Cambria Math" panose="02040503050406030204" pitchFamily="18" charset="0"/>
                      </a:rPr>
                      <m:t>+0</m:t>
                    </m:r>
                  </m:oMath>
                </a14:m>
                <a:r>
                  <a:rPr lang="en-US" dirty="0"/>
                  <a:t> x 8</a:t>
                </a:r>
                <a:r>
                  <a:rPr lang="en-US" baseline="30000" dirty="0"/>
                  <a:t>0</a:t>
                </a:r>
              </a:p>
            </p:txBody>
          </p:sp>
        </mc:Choice>
        <mc:Fallback xmlns="">
          <p:sp>
            <p:nvSpPr>
              <p:cNvPr id="19" name="Object 18" descr="1 times 2 to the 1 power + 0">
                <a:extLst>
                  <a:ext uri="{FF2B5EF4-FFF2-40B4-BE49-F238E27FC236}">
                    <a16:creationId xmlns:a16="http://schemas.microsoft.com/office/drawing/2014/main" id="{4D7BB899-23DE-41E8-801B-929A95B38AA8}"/>
                  </a:ext>
                </a:extLst>
              </p:cNvPr>
              <p:cNvSpPr txBox="1">
                <a:spLocks noRot="1" noChangeAspect="1" noMove="1" noResize="1" noEditPoints="1" noAdjustHandles="1" noChangeArrowheads="1" noChangeShapeType="1" noTextEdit="1"/>
              </p:cNvSpPr>
              <p:nvPr/>
            </p:nvSpPr>
            <p:spPr>
              <a:xfrm>
                <a:off x="3862388" y="3673475"/>
                <a:ext cx="1104900" cy="342900"/>
              </a:xfrm>
              <a:prstGeom prst="rect">
                <a:avLst/>
              </a:prstGeom>
              <a:blipFill>
                <a:blip r:embed="rId4"/>
                <a:stretch>
                  <a:fillRect t="-10714"/>
                </a:stretch>
              </a:blipFill>
            </p:spPr>
            <p:txBody>
              <a:bodyPr/>
              <a:lstStyle/>
              <a:p>
                <a:r>
                  <a:rPr lang="en-US">
                    <a:noFill/>
                  </a:rPr>
                  <a:t> </a:t>
                </a:r>
              </a:p>
            </p:txBody>
          </p:sp>
        </mc:Fallback>
      </mc:AlternateContent>
      <p:sp>
        <p:nvSpPr>
          <p:cNvPr id="7" name="Content Placeholder 6">
            <a:extLst>
              <a:ext uri="{FF2B5EF4-FFF2-40B4-BE49-F238E27FC236}">
                <a16:creationId xmlns:a16="http://schemas.microsoft.com/office/drawing/2014/main" id="{A189F4EA-26E5-4166-A5C6-3DD0FF03184D}"/>
              </a:ext>
            </a:extLst>
          </p:cNvPr>
          <p:cNvSpPr>
            <a:spLocks noGrp="1"/>
          </p:cNvSpPr>
          <p:nvPr>
            <p:ph sz="quarter" idx="17"/>
          </p:nvPr>
        </p:nvSpPr>
        <p:spPr>
          <a:xfrm>
            <a:off x="6445591" y="3571029"/>
            <a:ext cx="2241210" cy="500809"/>
          </a:xfrm>
        </p:spPr>
        <p:txBody>
          <a:bodyPr/>
          <a:lstStyle/>
          <a:p>
            <a:pPr marL="432" indent="0">
              <a:buNone/>
            </a:pPr>
            <a:r>
              <a:rPr lang="en-IN" dirty="0"/>
              <a:t>= </a:t>
            </a:r>
            <a:r>
              <a:rPr lang="en-IN" dirty="0">
                <a:latin typeface="Courier New" panose="02070309020205020404" pitchFamily="49" charset="0"/>
                <a:cs typeface="Courier New" panose="02070309020205020404" pitchFamily="49" charset="0"/>
              </a:rPr>
              <a:t>8</a:t>
            </a:r>
            <a:r>
              <a:rPr lang="en-IN" dirty="0"/>
              <a:t> in decimal</a:t>
            </a:r>
          </a:p>
        </p:txBody>
      </p:sp>
      <p:sp>
        <p:nvSpPr>
          <p:cNvPr id="8" name="Content Placeholder 7">
            <a:extLst>
              <a:ext uri="{FF2B5EF4-FFF2-40B4-BE49-F238E27FC236}">
                <a16:creationId xmlns:a16="http://schemas.microsoft.com/office/drawing/2014/main" id="{32AB8DEB-BA20-4310-B8C8-1D8771B0E091}"/>
              </a:ext>
            </a:extLst>
          </p:cNvPr>
          <p:cNvSpPr>
            <a:spLocks noGrp="1"/>
          </p:cNvSpPr>
          <p:nvPr>
            <p:ph sz="quarter" idx="18"/>
          </p:nvPr>
        </p:nvSpPr>
        <p:spPr>
          <a:xfrm>
            <a:off x="457201" y="4214469"/>
            <a:ext cx="2171699" cy="514350"/>
          </a:xfrm>
        </p:spPr>
        <p:txBody>
          <a:bodyPr/>
          <a:lstStyle/>
          <a:p>
            <a:pPr marL="432" indent="0">
              <a:buNone/>
            </a:pPr>
            <a:r>
              <a:rPr lang="en-IN" dirty="0">
                <a:latin typeface="Courier New" panose="02070309020205020404" pitchFamily="49" charset="0"/>
                <a:cs typeface="Courier New" panose="02070309020205020404" pitchFamily="49" charset="0"/>
              </a:rPr>
              <a:t>2070</a:t>
            </a:r>
            <a:r>
              <a:rPr lang="en-IN" dirty="0"/>
              <a:t> in binary</a:t>
            </a:r>
          </a:p>
        </p:txBody>
      </p:sp>
      <mc:AlternateContent xmlns:mc="http://schemas.openxmlformats.org/markup-compatibility/2006" xmlns:a14="http://schemas.microsoft.com/office/drawing/2010/main">
        <mc:Choice Requires="a14">
          <p:sp>
            <p:nvSpPr>
              <p:cNvPr id="20" name="Object 19" descr="1 times 2 to the 3 power + 0 times 2 to the 2 power + 0 times 2 + 0">
                <a:extLst>
                  <a:ext uri="{FF2B5EF4-FFF2-40B4-BE49-F238E27FC236}">
                    <a16:creationId xmlns:a16="http://schemas.microsoft.com/office/drawing/2014/main" id="{056DC9AD-D875-46DA-ADD7-E708D09D1FB4}"/>
                  </a:ext>
                </a:extLst>
              </p:cNvPr>
              <p:cNvSpPr txBox="1"/>
              <p:nvPr/>
            </p:nvSpPr>
            <p:spPr>
              <a:xfrm>
                <a:off x="2971800" y="4313238"/>
                <a:ext cx="2971800" cy="368300"/>
              </a:xfrm>
              <a:prstGeom prst="rect">
                <a:avLst/>
              </a:prstGeom>
            </p:spPr>
            <p:txBody>
              <a:bodyPr>
                <a:normAutofit/>
              </a:bodyPr>
              <a:lstStyle/>
              <a:p>
                <a14:m>
                  <m:oMath xmlns:m="http://schemas.openxmlformats.org/officeDocument/2006/math">
                    <m:r>
                      <a:rPr lang="en-US" i="1" smtClean="0">
                        <a:latin typeface="Cambria Math" panose="02040503050406030204" pitchFamily="18" charset="0"/>
                      </a:rPr>
                      <m:t>2</m:t>
                    </m:r>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b="0" i="1" smtClean="0">
                            <a:solidFill>
                              <a:srgbClr val="000000"/>
                            </a:solidFill>
                            <a:latin typeface="Cambria Math" panose="02040503050406030204" pitchFamily="18" charset="0"/>
                          </a:rPr>
                          <m:t>8</m:t>
                        </m:r>
                      </m:e>
                      <m:sup>
                        <m:r>
                          <a:rPr lang="en-US" i="1">
                            <a:solidFill>
                              <a:srgbClr val="000000"/>
                            </a:solidFill>
                            <a:latin typeface="Cambria Math" panose="02040503050406030204" pitchFamily="18" charset="0"/>
                          </a:rPr>
                          <m:t>3</m:t>
                        </m:r>
                      </m:sup>
                    </m:sSup>
                    <m:r>
                      <a:rPr lang="en-US" i="1">
                        <a:solidFill>
                          <a:srgbClr val="000000"/>
                        </a:solidFill>
                        <a:latin typeface="Cambria Math" panose="02040503050406030204" pitchFamily="18" charset="0"/>
                      </a:rPr>
                      <m:t>+0×</m:t>
                    </m:r>
                    <m:sSup>
                      <m:sSupPr>
                        <m:ctrlPr>
                          <a:rPr lang="en-US" i="1">
                            <a:solidFill>
                              <a:srgbClr val="000000"/>
                            </a:solidFill>
                            <a:latin typeface="Cambria Math" panose="02040503050406030204" pitchFamily="18" charset="0"/>
                          </a:rPr>
                        </m:ctrlPr>
                      </m:sSupPr>
                      <m:e>
                        <m:r>
                          <a:rPr lang="en-US" b="0" i="1" smtClean="0">
                            <a:solidFill>
                              <a:srgbClr val="000000"/>
                            </a:solidFill>
                            <a:latin typeface="Cambria Math" panose="02040503050406030204" pitchFamily="18" charset="0"/>
                          </a:rPr>
                          <m:t>8</m:t>
                        </m:r>
                      </m:e>
                      <m:sup>
                        <m:r>
                          <a:rPr lang="en-US" i="1">
                            <a:solidFill>
                              <a:srgbClr val="000000"/>
                            </a:solidFill>
                            <a:latin typeface="Cambria Math" panose="02040503050406030204" pitchFamily="18" charset="0"/>
                          </a:rPr>
                          <m:t>2</m:t>
                        </m:r>
                      </m:sup>
                    </m:sSup>
                    <m:r>
                      <a:rPr lang="en-US"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7</m:t>
                    </m:r>
                    <m:r>
                      <a:rPr lang="en-US"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8</m:t>
                    </m:r>
                    <m:r>
                      <a:rPr lang="en-US" b="0" i="1" baseline="30000" smtClean="0">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+0</m:t>
                    </m:r>
                  </m:oMath>
                </a14:m>
                <a:r>
                  <a:rPr lang="en-US" dirty="0"/>
                  <a:t> x 8</a:t>
                </a:r>
                <a:r>
                  <a:rPr lang="en-US" baseline="30000" dirty="0"/>
                  <a:t>0</a:t>
                </a:r>
              </a:p>
            </p:txBody>
          </p:sp>
        </mc:Choice>
        <mc:Fallback xmlns="">
          <p:sp>
            <p:nvSpPr>
              <p:cNvPr id="20" name="Object 19" descr="1 times 2 to the 3 power + 0 times 2 to the 2 power + 0 times 2 + 0">
                <a:extLst>
                  <a:ext uri="{FF2B5EF4-FFF2-40B4-BE49-F238E27FC236}">
                    <a16:creationId xmlns:a16="http://schemas.microsoft.com/office/drawing/2014/main" id="{056DC9AD-D875-46DA-ADD7-E708D09D1FB4}"/>
                  </a:ext>
                </a:extLst>
              </p:cNvPr>
              <p:cNvSpPr txBox="1">
                <a:spLocks noRot="1" noChangeAspect="1" noMove="1" noResize="1" noEditPoints="1" noAdjustHandles="1" noChangeArrowheads="1" noChangeShapeType="1" noTextEdit="1"/>
              </p:cNvSpPr>
              <p:nvPr/>
            </p:nvSpPr>
            <p:spPr>
              <a:xfrm>
                <a:off x="2971800" y="4313238"/>
                <a:ext cx="2971800" cy="368300"/>
              </a:xfrm>
              <a:prstGeom prst="rect">
                <a:avLst/>
              </a:prstGeom>
              <a:blipFill>
                <a:blip r:embed="rId5"/>
                <a:stretch>
                  <a:fillRect t="-3333"/>
                </a:stretch>
              </a:blipFill>
            </p:spPr>
            <p:txBody>
              <a:bodyPr/>
              <a:lstStyle/>
              <a:p>
                <a:r>
                  <a:rPr lang="en-US">
                    <a:noFill/>
                  </a:rPr>
                  <a:t> </a:t>
                </a:r>
              </a:p>
            </p:txBody>
          </p:sp>
        </mc:Fallback>
      </mc:AlternateContent>
      <p:sp>
        <p:nvSpPr>
          <p:cNvPr id="9" name="Content Placeholder 8">
            <a:extLst>
              <a:ext uri="{FF2B5EF4-FFF2-40B4-BE49-F238E27FC236}">
                <a16:creationId xmlns:a16="http://schemas.microsoft.com/office/drawing/2014/main" id="{BA4BE748-14EE-4C0B-90F8-69FCBDFEEC3D}"/>
              </a:ext>
            </a:extLst>
          </p:cNvPr>
          <p:cNvSpPr>
            <a:spLocks noGrp="1"/>
          </p:cNvSpPr>
          <p:nvPr>
            <p:ph sz="quarter" idx="19"/>
          </p:nvPr>
        </p:nvSpPr>
        <p:spPr>
          <a:xfrm>
            <a:off x="6445591" y="4220933"/>
            <a:ext cx="2121311" cy="566738"/>
          </a:xfrm>
        </p:spPr>
        <p:txBody>
          <a:bodyPr/>
          <a:lstStyle/>
          <a:p>
            <a:pPr marL="432" indent="0">
              <a:buNone/>
            </a:pPr>
            <a:r>
              <a:rPr lang="en-IN" dirty="0"/>
              <a:t>= </a:t>
            </a:r>
            <a:r>
              <a:rPr lang="en-IN" sz="1800" dirty="0">
                <a:latin typeface="Courier New" panose="02070309020205020404" pitchFamily="49" charset="0"/>
                <a:cs typeface="Courier New" panose="02070309020205020404" pitchFamily="49" charset="0"/>
              </a:rPr>
              <a:t>1080</a:t>
            </a:r>
            <a:r>
              <a:rPr lang="en-IN" sz="1800" dirty="0"/>
              <a:t> in decimal</a:t>
            </a:r>
          </a:p>
        </p:txBody>
      </p:sp>
      <p:sp>
        <p:nvSpPr>
          <p:cNvPr id="26" name="Content Placeholder 25">
            <a:extLst>
              <a:ext uri="{FF2B5EF4-FFF2-40B4-BE49-F238E27FC236}">
                <a16:creationId xmlns:a16="http://schemas.microsoft.com/office/drawing/2014/main" id="{F8969D38-7DE7-4992-A81B-AF2E6DA895F7}"/>
              </a:ext>
            </a:extLst>
          </p:cNvPr>
          <p:cNvSpPr>
            <a:spLocks noGrp="1"/>
          </p:cNvSpPr>
          <p:nvPr>
            <p:ph sz="quarter" idx="20"/>
          </p:nvPr>
        </p:nvSpPr>
        <p:spPr/>
        <p:txBody>
          <a:bodyPr/>
          <a:lstStyle/>
          <a:p>
            <a:endParaRPr lang="en-US"/>
          </a:p>
        </p:txBody>
      </p:sp>
      <p:sp>
        <p:nvSpPr>
          <p:cNvPr id="28" name="Content Placeholder 27">
            <a:extLst>
              <a:ext uri="{FF2B5EF4-FFF2-40B4-BE49-F238E27FC236}">
                <a16:creationId xmlns:a16="http://schemas.microsoft.com/office/drawing/2014/main" id="{9C6BD5DA-4DB1-410A-8BA7-7FE47B4E1E57}"/>
              </a:ext>
            </a:extLst>
          </p:cNvPr>
          <p:cNvSpPr>
            <a:spLocks noGrp="1"/>
          </p:cNvSpPr>
          <p:nvPr>
            <p:ph sz="quarter" idx="21"/>
          </p:nvPr>
        </p:nvSpPr>
        <p:spPr/>
        <p:txBody>
          <a:bodyPr/>
          <a:lstStyle/>
          <a:p>
            <a:endParaRPr lang="en-US"/>
          </a:p>
        </p:txBody>
      </p:sp>
    </p:spTree>
    <p:extLst>
      <p:ext uri="{BB962C8B-B14F-4D97-AF65-F5344CB8AC3E}">
        <p14:creationId xmlns:p14="http://schemas.microsoft.com/office/powerpoint/2010/main" val="1086598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4C433-F3B4-48B4-BE6A-437187F53CC8}"/>
              </a:ext>
            </a:extLst>
          </p:cNvPr>
          <p:cNvSpPr>
            <a:spLocks noGrp="1"/>
          </p:cNvSpPr>
          <p:nvPr>
            <p:ph type="title"/>
          </p:nvPr>
        </p:nvSpPr>
        <p:spPr/>
        <p:txBody>
          <a:bodyPr/>
          <a:lstStyle/>
          <a:p>
            <a:r>
              <a:rPr lang="en-IN" dirty="0"/>
              <a:t>Decimals =&gt; Octal</a:t>
            </a:r>
          </a:p>
        </p:txBody>
      </p:sp>
      <p:sp>
        <p:nvSpPr>
          <p:cNvPr id="3" name="Content Placeholder 2">
            <a:extLst>
              <a:ext uri="{FF2B5EF4-FFF2-40B4-BE49-F238E27FC236}">
                <a16:creationId xmlns:a16="http://schemas.microsoft.com/office/drawing/2014/main" id="{7B8670DF-5E10-4131-ABB4-844E10CF6747}"/>
              </a:ext>
            </a:extLst>
          </p:cNvPr>
          <p:cNvSpPr>
            <a:spLocks noGrp="1"/>
          </p:cNvSpPr>
          <p:nvPr>
            <p:ph sz="quarter" idx="13"/>
          </p:nvPr>
        </p:nvSpPr>
        <p:spPr>
          <a:xfrm>
            <a:off x="457200" y="1552575"/>
            <a:ext cx="8229600" cy="469408"/>
          </a:xfrm>
        </p:spPr>
        <p:txBody>
          <a:bodyPr lIns="90000" tIns="90000" rIns="90000" bIns="0"/>
          <a:lstStyle/>
          <a:p>
            <a:pPr marL="432" indent="0">
              <a:buNone/>
            </a:pPr>
            <a:r>
              <a:rPr lang="en-IN" sz="2000" dirty="0"/>
              <a:t>To convert a decimal number d to a binary number is to find the binary</a:t>
            </a:r>
          </a:p>
        </p:txBody>
      </p:sp>
      <p:sp>
        <p:nvSpPr>
          <p:cNvPr id="4" name="Content Placeholder 3">
            <a:extLst>
              <a:ext uri="{FF2B5EF4-FFF2-40B4-BE49-F238E27FC236}">
                <a16:creationId xmlns:a16="http://schemas.microsoft.com/office/drawing/2014/main" id="{EE6BA6EF-A437-47BF-947F-7124B5EA49A2}"/>
              </a:ext>
            </a:extLst>
          </p:cNvPr>
          <p:cNvSpPr>
            <a:spLocks noGrp="1"/>
          </p:cNvSpPr>
          <p:nvPr>
            <p:ph sz="quarter" idx="14"/>
          </p:nvPr>
        </p:nvSpPr>
        <p:spPr>
          <a:xfrm>
            <a:off x="460250" y="2086695"/>
            <a:ext cx="949450" cy="356960"/>
          </a:xfrm>
        </p:spPr>
        <p:txBody>
          <a:bodyPr tIns="0" rIns="0"/>
          <a:lstStyle/>
          <a:p>
            <a:pPr marL="432" indent="0">
              <a:buNone/>
            </a:pPr>
            <a:r>
              <a:rPr lang="en-IN" sz="2000" dirty="0"/>
              <a:t>digits..</a:t>
            </a:r>
          </a:p>
        </p:txBody>
      </p:sp>
      <mc:AlternateContent xmlns:mc="http://schemas.openxmlformats.org/markup-compatibility/2006" xmlns:a14="http://schemas.microsoft.com/office/drawing/2010/main">
        <mc:Choice Requires="a14">
          <p:sp>
            <p:nvSpPr>
              <p:cNvPr id="17" name="Object 16" descr="b sub n b sub n minus 1 b sub n minus 2 ellipsis b2, b1, b0.">
                <a:extLst>
                  <a:ext uri="{FF2B5EF4-FFF2-40B4-BE49-F238E27FC236}">
                    <a16:creationId xmlns:a16="http://schemas.microsoft.com/office/drawing/2014/main" id="{514E10DB-1913-4DEA-98B9-F613F9F43256}"/>
                  </a:ext>
                </a:extLst>
              </p:cNvPr>
              <p:cNvSpPr txBox="1"/>
              <p:nvPr/>
            </p:nvSpPr>
            <p:spPr>
              <a:xfrm>
                <a:off x="1501775" y="2116138"/>
                <a:ext cx="2400300" cy="279400"/>
              </a:xfrm>
              <a:prstGeom prst="rect">
                <a:avLst/>
              </a:prstGeom>
            </p:spPr>
            <p:txBody>
              <a:bodyPr>
                <a:normAutofit fontScale="85000" lnSpcReduction="10000"/>
              </a:bodyPr>
              <a:lstStyle/>
              <a:p>
                <a:r>
                  <a:rPr lang="en-US" dirty="0"/>
                  <a:t>O</a:t>
                </a:r>
                <a14:m>
                  <m:oMath xmlns:m="http://schemas.openxmlformats.org/officeDocument/2006/math">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𝑂</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−1,</m:t>
                    </m:r>
                    <m:r>
                      <a:rPr lang="en-US" b="0" i="1" smtClean="0">
                        <a:solidFill>
                          <a:srgbClr val="000000"/>
                        </a:solidFill>
                        <a:latin typeface="Cambria Math" panose="02040503050406030204" pitchFamily="18" charset="0"/>
                      </a:rPr>
                      <m:t>𝑂</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−2,...,</m:t>
                    </m:r>
                    <m:r>
                      <a:rPr lang="en-US" b="0" i="1" smtClean="0">
                        <a:solidFill>
                          <a:srgbClr val="000000"/>
                        </a:solidFill>
                        <a:latin typeface="Cambria Math" panose="02040503050406030204" pitchFamily="18" charset="0"/>
                      </a:rPr>
                      <m:t>𝑂</m:t>
                    </m:r>
                    <m:r>
                      <a:rPr lang="en-US" i="1">
                        <a:solidFill>
                          <a:srgbClr val="000000"/>
                        </a:solidFill>
                        <a:latin typeface="Cambria Math" panose="02040503050406030204" pitchFamily="18" charset="0"/>
                      </a:rPr>
                      <m:t>2,</m:t>
                    </m:r>
                    <m:r>
                      <a:rPr lang="en-US" b="0" i="1" smtClean="0">
                        <a:solidFill>
                          <a:srgbClr val="000000"/>
                        </a:solidFill>
                        <a:latin typeface="Cambria Math" panose="02040503050406030204" pitchFamily="18" charset="0"/>
                      </a:rPr>
                      <m:t>𝑂</m:t>
                    </m:r>
                    <m:r>
                      <a:rPr lang="en-US" i="1">
                        <a:solidFill>
                          <a:srgbClr val="000000"/>
                        </a:solidFill>
                        <a:latin typeface="Cambria Math" panose="02040503050406030204" pitchFamily="18" charset="0"/>
                      </a:rPr>
                      <m:t>1,</m:t>
                    </m:r>
                    <m:r>
                      <a:rPr lang="en-US" b="0" i="1" smtClean="0">
                        <a:solidFill>
                          <a:srgbClr val="000000"/>
                        </a:solidFill>
                        <a:latin typeface="Cambria Math" panose="02040503050406030204" pitchFamily="18" charset="0"/>
                      </a:rPr>
                      <m:t>𝑂</m:t>
                    </m:r>
                    <m:r>
                      <a:rPr lang="en-US" i="1">
                        <a:solidFill>
                          <a:srgbClr val="000000"/>
                        </a:solidFill>
                        <a:latin typeface="Cambria Math" panose="02040503050406030204" pitchFamily="18" charset="0"/>
                      </a:rPr>
                      <m:t>0</m:t>
                    </m:r>
                  </m:oMath>
                </a14:m>
                <a:endParaRPr lang="en-US" dirty="0"/>
              </a:p>
            </p:txBody>
          </p:sp>
        </mc:Choice>
        <mc:Fallback xmlns="">
          <p:sp>
            <p:nvSpPr>
              <p:cNvPr id="17" name="Object 16" descr="b sub n b sub n minus 1 b sub n minus 2 ellipsis b2, b1, b0.">
                <a:extLst>
                  <a:ext uri="{FF2B5EF4-FFF2-40B4-BE49-F238E27FC236}">
                    <a16:creationId xmlns:a16="http://schemas.microsoft.com/office/drawing/2014/main" id="{514E10DB-1913-4DEA-98B9-F613F9F43256}"/>
                  </a:ext>
                </a:extLst>
              </p:cNvPr>
              <p:cNvSpPr txBox="1">
                <a:spLocks noRot="1" noChangeAspect="1" noMove="1" noResize="1" noEditPoints="1" noAdjustHandles="1" noChangeArrowheads="1" noChangeShapeType="1" noTextEdit="1"/>
              </p:cNvSpPr>
              <p:nvPr/>
            </p:nvSpPr>
            <p:spPr>
              <a:xfrm>
                <a:off x="1501775" y="2116138"/>
                <a:ext cx="2400300" cy="279400"/>
              </a:xfrm>
              <a:prstGeom prst="rect">
                <a:avLst/>
              </a:prstGeom>
              <a:blipFill>
                <a:blip r:embed="rId3"/>
                <a:stretch>
                  <a:fillRect t="-8696" b="-6522"/>
                </a:stretch>
              </a:blipFill>
            </p:spPr>
            <p:txBody>
              <a:bodyPr/>
              <a:lstStyle/>
              <a:p>
                <a:r>
                  <a:rPr lang="en-US">
                    <a:noFill/>
                  </a:rPr>
                  <a:t> </a:t>
                </a:r>
              </a:p>
            </p:txBody>
          </p:sp>
        </mc:Fallback>
      </mc:AlternateContent>
      <p:sp>
        <p:nvSpPr>
          <p:cNvPr id="5" name="Content Placeholder 4">
            <a:extLst>
              <a:ext uri="{FF2B5EF4-FFF2-40B4-BE49-F238E27FC236}">
                <a16:creationId xmlns:a16="http://schemas.microsoft.com/office/drawing/2014/main" id="{760678DF-E8CB-48A6-9BC2-3D9667578930}"/>
              </a:ext>
            </a:extLst>
          </p:cNvPr>
          <p:cNvSpPr>
            <a:spLocks noGrp="1"/>
          </p:cNvSpPr>
          <p:nvPr>
            <p:ph sz="quarter" idx="15"/>
          </p:nvPr>
        </p:nvSpPr>
        <p:spPr>
          <a:xfrm>
            <a:off x="4001931" y="2086696"/>
            <a:ext cx="4681819" cy="322675"/>
          </a:xfrm>
        </p:spPr>
        <p:txBody>
          <a:bodyPr lIns="0" tIns="0" rIns="90000" bIns="90000"/>
          <a:lstStyle/>
          <a:p>
            <a:pPr marL="432" indent="0">
              <a:buNone/>
            </a:pPr>
            <a:r>
              <a:rPr lang="en-IN" sz="2000" dirty="0"/>
              <a:t>such that</a:t>
            </a:r>
          </a:p>
        </p:txBody>
      </p:sp>
      <mc:AlternateContent xmlns:mc="http://schemas.openxmlformats.org/markup-compatibility/2006" xmlns:a14="http://schemas.microsoft.com/office/drawing/2010/main">
        <mc:Choice Requires="a14">
          <p:sp>
            <p:nvSpPr>
              <p:cNvPr id="18" name="Object 17" descr="d = b sub n times 2 to the n power + b sub n minus 1 times 2 to the n minus 1 power + b sub n minus 2 times 2 to the n minus 2 power ellipsis b2 times 2 squared, b1 times 2 to 1 power, b0 times 2 to the 0 power.">
                <a:extLst>
                  <a:ext uri="{FF2B5EF4-FFF2-40B4-BE49-F238E27FC236}">
                    <a16:creationId xmlns:a16="http://schemas.microsoft.com/office/drawing/2014/main" id="{073FBE15-DEA6-4354-9693-AECC614C1552}"/>
                  </a:ext>
                </a:extLst>
              </p:cNvPr>
              <p:cNvSpPr txBox="1"/>
              <p:nvPr/>
            </p:nvSpPr>
            <p:spPr>
              <a:xfrm>
                <a:off x="1130300" y="2520950"/>
                <a:ext cx="6883400" cy="317500"/>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rgbClr val="000000"/>
                          </a:solidFill>
                          <a:latin typeface="Cambria Math" panose="02040503050406030204" pitchFamily="18" charset="0"/>
                        </a:rPr>
                        <m:t>𝑑</m:t>
                      </m:r>
                      <m:r>
                        <a:rPr lang="en-US"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𝑂</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b="0" i="1" smtClean="0">
                              <a:solidFill>
                                <a:srgbClr val="000000"/>
                              </a:solidFill>
                              <a:latin typeface="Cambria Math" panose="02040503050406030204" pitchFamily="18" charset="0"/>
                            </a:rPr>
                            <m:t>8</m:t>
                          </m:r>
                        </m:e>
                        <m:sup>
                          <m:r>
                            <a:rPr lang="en-US" i="1">
                              <a:solidFill>
                                <a:srgbClr val="000000"/>
                              </a:solidFill>
                              <a:latin typeface="Cambria Math" panose="02040503050406030204" pitchFamily="18" charset="0"/>
                            </a:rPr>
                            <m:t>𝑛</m:t>
                          </m:r>
                        </m:sup>
                      </m:sSup>
                      <m:r>
                        <a:rPr lang="en-US"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𝑂</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−1×</m:t>
                      </m:r>
                      <m:sSup>
                        <m:sSupPr>
                          <m:ctrlPr>
                            <a:rPr lang="en-US" i="1">
                              <a:solidFill>
                                <a:srgbClr val="000000"/>
                              </a:solidFill>
                              <a:latin typeface="Cambria Math" panose="02040503050406030204" pitchFamily="18" charset="0"/>
                            </a:rPr>
                          </m:ctrlPr>
                        </m:sSupPr>
                        <m:e>
                          <m:r>
                            <a:rPr lang="en-US" b="0" i="1" smtClean="0">
                              <a:solidFill>
                                <a:srgbClr val="000000"/>
                              </a:solidFill>
                              <a:latin typeface="Cambria Math" panose="02040503050406030204" pitchFamily="18" charset="0"/>
                            </a:rPr>
                            <m:t>8</m:t>
                          </m:r>
                        </m:e>
                        <m:sup>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−1</m:t>
                          </m:r>
                        </m:sup>
                      </m:sSup>
                      <m:r>
                        <a:rPr lang="en-US"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𝑂</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−2×</m:t>
                      </m:r>
                      <m:sSup>
                        <m:sSupPr>
                          <m:ctrlPr>
                            <a:rPr lang="en-US" i="1">
                              <a:solidFill>
                                <a:srgbClr val="000000"/>
                              </a:solidFill>
                              <a:latin typeface="Cambria Math" panose="02040503050406030204" pitchFamily="18" charset="0"/>
                            </a:rPr>
                          </m:ctrlPr>
                        </m:sSupPr>
                        <m:e>
                          <m:r>
                            <a:rPr lang="en-US" b="0" i="1" smtClean="0">
                              <a:solidFill>
                                <a:srgbClr val="000000"/>
                              </a:solidFill>
                              <a:latin typeface="Cambria Math" panose="02040503050406030204" pitchFamily="18" charset="0"/>
                            </a:rPr>
                            <m:t>8</m:t>
                          </m:r>
                        </m:e>
                        <m:sup>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−2</m:t>
                          </m:r>
                        </m:sup>
                      </m:sSup>
                      <m:r>
                        <a:rPr lang="en-US"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𝑂</m:t>
                      </m:r>
                      <m:r>
                        <a:rPr lang="en-US" i="1">
                          <a:solidFill>
                            <a:srgbClr val="000000"/>
                          </a:solidFill>
                          <a:latin typeface="Cambria Math" panose="02040503050406030204" pitchFamily="18" charset="0"/>
                        </a:rPr>
                        <m:t>2×</m:t>
                      </m:r>
                      <m:sSup>
                        <m:sSupPr>
                          <m:ctrlPr>
                            <a:rPr lang="en-US" i="1">
                              <a:solidFill>
                                <a:srgbClr val="000000"/>
                              </a:solidFill>
                              <a:latin typeface="Cambria Math" panose="02040503050406030204" pitchFamily="18" charset="0"/>
                            </a:rPr>
                          </m:ctrlPr>
                        </m:sSupPr>
                        <m:e>
                          <m:r>
                            <a:rPr lang="en-US" b="0" i="1" smtClean="0">
                              <a:solidFill>
                                <a:srgbClr val="000000"/>
                              </a:solidFill>
                              <a:latin typeface="Cambria Math" panose="02040503050406030204" pitchFamily="18" charset="0"/>
                            </a:rPr>
                            <m:t>8</m:t>
                          </m:r>
                        </m:e>
                        <m:sup>
                          <m:r>
                            <a:rPr lang="en-US" i="1">
                              <a:solidFill>
                                <a:srgbClr val="000000"/>
                              </a:solidFill>
                              <a:latin typeface="Cambria Math" panose="02040503050406030204" pitchFamily="18" charset="0"/>
                            </a:rPr>
                            <m:t>2</m:t>
                          </m:r>
                        </m:sup>
                      </m:sSup>
                      <m:r>
                        <a:rPr lang="en-US"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𝑂</m:t>
                      </m:r>
                      <m:r>
                        <a:rPr lang="en-US" i="1">
                          <a:solidFill>
                            <a:srgbClr val="000000"/>
                          </a:solidFill>
                          <a:latin typeface="Cambria Math" panose="02040503050406030204" pitchFamily="18" charset="0"/>
                        </a:rPr>
                        <m:t>1×</m:t>
                      </m:r>
                      <m:sSup>
                        <m:sSupPr>
                          <m:ctrlPr>
                            <a:rPr lang="en-US" i="1">
                              <a:solidFill>
                                <a:srgbClr val="000000"/>
                              </a:solidFill>
                              <a:latin typeface="Cambria Math" panose="02040503050406030204" pitchFamily="18" charset="0"/>
                            </a:rPr>
                          </m:ctrlPr>
                        </m:sSupPr>
                        <m:e>
                          <m:r>
                            <a:rPr lang="en-US" b="0" i="1" smtClean="0">
                              <a:solidFill>
                                <a:srgbClr val="000000"/>
                              </a:solidFill>
                              <a:latin typeface="Cambria Math" panose="02040503050406030204" pitchFamily="18" charset="0"/>
                            </a:rPr>
                            <m:t>8</m:t>
                          </m:r>
                        </m:e>
                        <m:sup>
                          <m:r>
                            <a:rPr lang="en-US" i="1">
                              <a:solidFill>
                                <a:srgbClr val="000000"/>
                              </a:solidFill>
                              <a:latin typeface="Cambria Math" panose="02040503050406030204" pitchFamily="18" charset="0"/>
                            </a:rPr>
                            <m:t>1</m:t>
                          </m:r>
                        </m:sup>
                      </m:sSup>
                      <m:r>
                        <a:rPr lang="en-US"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𝑂</m:t>
                      </m:r>
                      <m:r>
                        <a:rPr lang="en-US" i="1">
                          <a:solidFill>
                            <a:srgbClr val="000000"/>
                          </a:solidFill>
                          <a:latin typeface="Cambria Math" panose="02040503050406030204" pitchFamily="18" charset="0"/>
                        </a:rPr>
                        <m:t>0×</m:t>
                      </m:r>
                      <m:sSup>
                        <m:sSupPr>
                          <m:ctrlPr>
                            <a:rPr lang="en-US" i="1">
                              <a:solidFill>
                                <a:srgbClr val="000000"/>
                              </a:solidFill>
                              <a:latin typeface="Cambria Math" panose="02040503050406030204" pitchFamily="18" charset="0"/>
                            </a:rPr>
                          </m:ctrlPr>
                        </m:sSupPr>
                        <m:e>
                          <m:r>
                            <a:rPr lang="en-US" b="0" i="1" smtClean="0">
                              <a:solidFill>
                                <a:srgbClr val="000000"/>
                              </a:solidFill>
                              <a:latin typeface="Cambria Math" panose="02040503050406030204" pitchFamily="18" charset="0"/>
                            </a:rPr>
                            <m:t>8</m:t>
                          </m:r>
                        </m:e>
                        <m:sup>
                          <m:r>
                            <a:rPr lang="en-US" i="1">
                              <a:solidFill>
                                <a:srgbClr val="000000"/>
                              </a:solidFill>
                              <a:latin typeface="Cambria Math" panose="02040503050406030204" pitchFamily="18" charset="0"/>
                            </a:rPr>
                            <m:t>0</m:t>
                          </m:r>
                        </m:sup>
                      </m:sSup>
                    </m:oMath>
                  </m:oMathPara>
                </a14:m>
                <a:endParaRPr lang="en-US" dirty="0"/>
              </a:p>
            </p:txBody>
          </p:sp>
        </mc:Choice>
        <mc:Fallback xmlns="">
          <p:sp>
            <p:nvSpPr>
              <p:cNvPr id="18" name="Object 17" descr="d = b sub n times 2 to the n power + b sub n minus 1 times 2 to the n minus 1 power + b sub n minus 2 times 2 to the n minus 2 power ellipsis b2 times 2 squared, b1 times 2 to 1 power, b0 times 2 to the 0 power.">
                <a:extLst>
                  <a:ext uri="{FF2B5EF4-FFF2-40B4-BE49-F238E27FC236}">
                    <a16:creationId xmlns:a16="http://schemas.microsoft.com/office/drawing/2014/main" id="{073FBE15-DEA6-4354-9693-AECC614C1552}"/>
                  </a:ext>
                </a:extLst>
              </p:cNvPr>
              <p:cNvSpPr txBox="1">
                <a:spLocks noRot="1" noChangeAspect="1" noMove="1" noResize="1" noEditPoints="1" noAdjustHandles="1" noChangeArrowheads="1" noChangeShapeType="1" noTextEdit="1"/>
              </p:cNvSpPr>
              <p:nvPr/>
            </p:nvSpPr>
            <p:spPr>
              <a:xfrm>
                <a:off x="1130300" y="2520950"/>
                <a:ext cx="6883400" cy="317500"/>
              </a:xfrm>
              <a:prstGeom prst="rect">
                <a:avLst/>
              </a:prstGeom>
              <a:blipFill>
                <a:blip r:embed="rId4"/>
                <a:stretch>
                  <a:fillRect/>
                </a:stretch>
              </a:blipFill>
            </p:spPr>
            <p:txBody>
              <a:bodyPr/>
              <a:lstStyle/>
              <a:p>
                <a:r>
                  <a:rPr lang="en-US">
                    <a:noFill/>
                  </a:rPr>
                  <a:t> </a:t>
                </a:r>
              </a:p>
            </p:txBody>
          </p:sp>
        </mc:Fallback>
      </mc:AlternateContent>
      <p:sp>
        <p:nvSpPr>
          <p:cNvPr id="6" name="Content Placeholder 5">
            <a:extLst>
              <a:ext uri="{FF2B5EF4-FFF2-40B4-BE49-F238E27FC236}">
                <a16:creationId xmlns:a16="http://schemas.microsoft.com/office/drawing/2014/main" id="{CE1DD345-BA24-4FDF-83B3-B739F3C3B223}"/>
              </a:ext>
            </a:extLst>
          </p:cNvPr>
          <p:cNvSpPr>
            <a:spLocks noGrp="1"/>
          </p:cNvSpPr>
          <p:nvPr>
            <p:ph sz="quarter" idx="16"/>
          </p:nvPr>
        </p:nvSpPr>
        <p:spPr>
          <a:xfrm>
            <a:off x="457200" y="2931285"/>
            <a:ext cx="8226550" cy="450545"/>
          </a:xfrm>
        </p:spPr>
        <p:txBody>
          <a:bodyPr tIns="90000" rIns="90000" bIns="0"/>
          <a:lstStyle/>
          <a:p>
            <a:pPr marL="432" indent="0">
              <a:buNone/>
            </a:pPr>
            <a:r>
              <a:rPr lang="en-IN" sz="2000" dirty="0"/>
              <a:t>These numbers can be found by successively dividing d by 2 until the</a:t>
            </a:r>
          </a:p>
        </p:txBody>
      </p:sp>
      <p:sp>
        <p:nvSpPr>
          <p:cNvPr id="7" name="Content Placeholder 6">
            <a:extLst>
              <a:ext uri="{FF2B5EF4-FFF2-40B4-BE49-F238E27FC236}">
                <a16:creationId xmlns:a16="http://schemas.microsoft.com/office/drawing/2014/main" id="{655678FC-386C-4694-94BF-4B0180F418D3}"/>
              </a:ext>
            </a:extLst>
          </p:cNvPr>
          <p:cNvSpPr>
            <a:spLocks noGrp="1"/>
          </p:cNvSpPr>
          <p:nvPr>
            <p:ph sz="quarter" idx="17"/>
          </p:nvPr>
        </p:nvSpPr>
        <p:spPr>
          <a:xfrm>
            <a:off x="457201" y="3456527"/>
            <a:ext cx="3911599" cy="389760"/>
          </a:xfrm>
        </p:spPr>
        <p:txBody>
          <a:bodyPr tIns="0" rIns="0"/>
          <a:lstStyle/>
          <a:p>
            <a:pPr marL="432" indent="0">
              <a:buNone/>
            </a:pPr>
            <a:r>
              <a:rPr lang="en-IN" sz="2000" dirty="0"/>
              <a:t>quotient is 0. The remainders are</a:t>
            </a:r>
          </a:p>
        </p:txBody>
      </p:sp>
      <mc:AlternateContent xmlns:mc="http://schemas.openxmlformats.org/markup-compatibility/2006" xmlns:a14="http://schemas.microsoft.com/office/drawing/2010/main">
        <mc:Choice Requires="a14">
          <p:sp>
            <p:nvSpPr>
              <p:cNvPr id="19" name="Object 18" descr="b0, b1, b2, ellipsis b sub n minus 2, b sub n minus 1, b sub n">
                <a:extLst>
                  <a:ext uri="{FF2B5EF4-FFF2-40B4-BE49-F238E27FC236}">
                    <a16:creationId xmlns:a16="http://schemas.microsoft.com/office/drawing/2014/main" id="{13DE3419-380D-4F87-ACC8-C4F262FBC2EE}"/>
                  </a:ext>
                </a:extLst>
              </p:cNvPr>
              <p:cNvSpPr txBox="1"/>
              <p:nvPr/>
            </p:nvSpPr>
            <p:spPr>
              <a:xfrm>
                <a:off x="4468813" y="3468688"/>
                <a:ext cx="2400300" cy="279400"/>
              </a:xfrm>
              <a:prstGeom prst="rect">
                <a:avLst/>
              </a:prstGeom>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en-US" b="0" i="1" smtClean="0">
                          <a:solidFill>
                            <a:srgbClr val="000000"/>
                          </a:solidFill>
                          <a:latin typeface="Cambria Math" panose="02040503050406030204" pitchFamily="18" charset="0"/>
                        </a:rPr>
                        <m:t>𝑂</m:t>
                      </m:r>
                      <m:r>
                        <a:rPr lang="en-US" i="1">
                          <a:solidFill>
                            <a:srgbClr val="000000"/>
                          </a:solidFill>
                          <a:latin typeface="Cambria Math" panose="02040503050406030204" pitchFamily="18" charset="0"/>
                        </a:rPr>
                        <m:t>0,</m:t>
                      </m:r>
                      <m:r>
                        <a:rPr lang="en-US" b="0" i="1" smtClean="0">
                          <a:solidFill>
                            <a:srgbClr val="000000"/>
                          </a:solidFill>
                          <a:latin typeface="Cambria Math" panose="02040503050406030204" pitchFamily="18" charset="0"/>
                        </a:rPr>
                        <m:t>𝑂</m:t>
                      </m:r>
                      <m:r>
                        <a:rPr lang="en-US" i="1">
                          <a:solidFill>
                            <a:srgbClr val="000000"/>
                          </a:solidFill>
                          <a:latin typeface="Cambria Math" panose="02040503050406030204" pitchFamily="18" charset="0"/>
                        </a:rPr>
                        <m:t>1,</m:t>
                      </m:r>
                      <m:r>
                        <a:rPr lang="en-US" b="0" i="1" smtClean="0">
                          <a:solidFill>
                            <a:srgbClr val="000000"/>
                          </a:solidFill>
                          <a:latin typeface="Cambria Math" panose="02040503050406030204" pitchFamily="18" charset="0"/>
                        </a:rPr>
                        <m:t>𝑂</m:t>
                      </m:r>
                      <m:r>
                        <a:rPr lang="en-US" i="1">
                          <a:solidFill>
                            <a:srgbClr val="000000"/>
                          </a:solidFill>
                          <a:latin typeface="Cambria Math" panose="02040503050406030204" pitchFamily="18" charset="0"/>
                        </a:rPr>
                        <m:t>2,...,</m:t>
                      </m:r>
                      <m:r>
                        <a:rPr lang="en-US" b="0" i="1" smtClean="0">
                          <a:solidFill>
                            <a:srgbClr val="000000"/>
                          </a:solidFill>
                          <a:latin typeface="Cambria Math" panose="02040503050406030204" pitchFamily="18" charset="0"/>
                        </a:rPr>
                        <m:t>𝑂</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−2,</m:t>
                      </m:r>
                      <m:r>
                        <a:rPr lang="en-US" b="0" i="1" smtClean="0">
                          <a:solidFill>
                            <a:srgbClr val="000000"/>
                          </a:solidFill>
                          <a:latin typeface="Cambria Math" panose="02040503050406030204" pitchFamily="18" charset="0"/>
                        </a:rPr>
                        <m:t>𝑂</m:t>
                      </m:r>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−1,</m:t>
                      </m:r>
                      <m:r>
                        <a:rPr lang="en-US" b="0" i="1" smtClean="0">
                          <a:solidFill>
                            <a:srgbClr val="000000"/>
                          </a:solidFill>
                          <a:latin typeface="Cambria Math" panose="02040503050406030204" pitchFamily="18" charset="0"/>
                        </a:rPr>
                        <m:t>𝑂</m:t>
                      </m:r>
                      <m:r>
                        <a:rPr lang="en-US" i="1">
                          <a:solidFill>
                            <a:srgbClr val="000000"/>
                          </a:solidFill>
                          <a:latin typeface="Cambria Math" panose="02040503050406030204" pitchFamily="18" charset="0"/>
                        </a:rPr>
                        <m:t>𝑛</m:t>
                      </m:r>
                    </m:oMath>
                  </m:oMathPara>
                </a14:m>
                <a:endParaRPr lang="en-US" dirty="0"/>
              </a:p>
            </p:txBody>
          </p:sp>
        </mc:Choice>
        <mc:Fallback xmlns="">
          <p:sp>
            <p:nvSpPr>
              <p:cNvPr id="19" name="Object 18" descr="b0, b1, b2, ellipsis b sub n minus 2, b sub n minus 1, b sub n">
                <a:extLst>
                  <a:ext uri="{FF2B5EF4-FFF2-40B4-BE49-F238E27FC236}">
                    <a16:creationId xmlns:a16="http://schemas.microsoft.com/office/drawing/2014/main" id="{13DE3419-380D-4F87-ACC8-C4F262FBC2EE}"/>
                  </a:ext>
                </a:extLst>
              </p:cNvPr>
              <p:cNvSpPr txBox="1">
                <a:spLocks noRot="1" noChangeAspect="1" noMove="1" noResize="1" noEditPoints="1" noAdjustHandles="1" noChangeArrowheads="1" noChangeShapeType="1" noTextEdit="1"/>
              </p:cNvSpPr>
              <p:nvPr/>
            </p:nvSpPr>
            <p:spPr>
              <a:xfrm>
                <a:off x="4468813" y="3468688"/>
                <a:ext cx="2400300" cy="279400"/>
              </a:xfrm>
              <a:prstGeom prst="rect">
                <a:avLst/>
              </a:prstGeom>
              <a:blipFill>
                <a:blip r:embed="rId5"/>
                <a:stretch>
                  <a:fillRect/>
                </a:stretch>
              </a:blipFill>
            </p:spPr>
            <p:txBody>
              <a:bodyPr/>
              <a:lstStyle/>
              <a:p>
                <a:r>
                  <a:rPr lang="en-US">
                    <a:noFill/>
                  </a:rPr>
                  <a:t> </a:t>
                </a:r>
              </a:p>
            </p:txBody>
          </p:sp>
        </mc:Fallback>
      </mc:AlternateContent>
      <p:sp>
        <p:nvSpPr>
          <p:cNvPr id="8" name="Content Placeholder 7">
            <a:extLst>
              <a:ext uri="{FF2B5EF4-FFF2-40B4-BE49-F238E27FC236}">
                <a16:creationId xmlns:a16="http://schemas.microsoft.com/office/drawing/2014/main" id="{9BC91083-7B22-4A75-AB90-6110A84D8832}"/>
              </a:ext>
            </a:extLst>
          </p:cNvPr>
          <p:cNvSpPr>
            <a:spLocks noGrp="1"/>
          </p:cNvSpPr>
          <p:nvPr>
            <p:ph sz="quarter" idx="18"/>
          </p:nvPr>
        </p:nvSpPr>
        <p:spPr>
          <a:xfrm>
            <a:off x="593415" y="3945844"/>
            <a:ext cx="8223500" cy="765409"/>
          </a:xfrm>
        </p:spPr>
        <p:txBody>
          <a:bodyPr/>
          <a:lstStyle/>
          <a:p>
            <a:pPr marL="432" indent="0">
              <a:buNone/>
            </a:pPr>
            <a:r>
              <a:rPr lang="en-IN" sz="2000" dirty="0"/>
              <a:t>For example, the decimal number 123 is 173 in octal. The conversion is conducted as follows:</a:t>
            </a:r>
          </a:p>
        </p:txBody>
      </p:sp>
      <p:sp>
        <p:nvSpPr>
          <p:cNvPr id="21" name="Arc 20">
            <a:extLst>
              <a:ext uri="{FF2B5EF4-FFF2-40B4-BE49-F238E27FC236}">
                <a16:creationId xmlns:a16="http://schemas.microsoft.com/office/drawing/2014/main" id="{5C3B69A6-C6AB-45EE-8DCD-5AEDA619FAF6}"/>
              </a:ext>
            </a:extLst>
          </p:cNvPr>
          <p:cNvSpPr/>
          <p:nvPr/>
        </p:nvSpPr>
        <p:spPr>
          <a:xfrm rot="14075231" flipH="1" flipV="1">
            <a:off x="5495633" y="4906198"/>
            <a:ext cx="515339" cy="605349"/>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B8157247-60EA-49E6-ADAF-A153ED8317AA}"/>
              </a:ext>
            </a:extLst>
          </p:cNvPr>
          <p:cNvCxnSpPr>
            <a:stCxn id="21" idx="0"/>
          </p:cNvCxnSpPr>
          <p:nvPr/>
        </p:nvCxnSpPr>
        <p:spPr>
          <a:xfrm>
            <a:off x="5999981" y="5033483"/>
            <a:ext cx="677797" cy="10992"/>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6D32AB5-17F0-406B-B43F-E4CE11EA4BB4}"/>
              </a:ext>
            </a:extLst>
          </p:cNvPr>
          <p:cNvSpPr txBox="1"/>
          <p:nvPr/>
        </p:nvSpPr>
        <p:spPr>
          <a:xfrm>
            <a:off x="7287968" y="5208695"/>
            <a:ext cx="482824" cy="307777"/>
          </a:xfrm>
          <a:prstGeom prst="rect">
            <a:avLst/>
          </a:prstGeom>
          <a:noFill/>
        </p:spPr>
        <p:txBody>
          <a:bodyPr wrap="none" rtlCol="0">
            <a:spAutoFit/>
          </a:bodyPr>
          <a:lstStyle/>
          <a:p>
            <a:r>
              <a:rPr lang="en-US" dirty="0"/>
              <a:t>123</a:t>
            </a:r>
          </a:p>
        </p:txBody>
      </p:sp>
      <p:sp>
        <p:nvSpPr>
          <p:cNvPr id="25" name="TextBox 24">
            <a:extLst>
              <a:ext uri="{FF2B5EF4-FFF2-40B4-BE49-F238E27FC236}">
                <a16:creationId xmlns:a16="http://schemas.microsoft.com/office/drawing/2014/main" id="{5C6A258F-3117-4957-9F6E-85FA21F03AD4}"/>
              </a:ext>
            </a:extLst>
          </p:cNvPr>
          <p:cNvSpPr txBox="1"/>
          <p:nvPr/>
        </p:nvSpPr>
        <p:spPr>
          <a:xfrm>
            <a:off x="7003916" y="5178802"/>
            <a:ext cx="284052" cy="307777"/>
          </a:xfrm>
          <a:prstGeom prst="rect">
            <a:avLst/>
          </a:prstGeom>
          <a:noFill/>
        </p:spPr>
        <p:txBody>
          <a:bodyPr wrap="none" rtlCol="0">
            <a:spAutoFit/>
          </a:bodyPr>
          <a:lstStyle/>
          <a:p>
            <a:r>
              <a:rPr lang="en-US" dirty="0"/>
              <a:t>8</a:t>
            </a:r>
          </a:p>
        </p:txBody>
      </p:sp>
      <p:sp>
        <p:nvSpPr>
          <p:cNvPr id="26" name="TextBox 25">
            <a:extLst>
              <a:ext uri="{FF2B5EF4-FFF2-40B4-BE49-F238E27FC236}">
                <a16:creationId xmlns:a16="http://schemas.microsoft.com/office/drawing/2014/main" id="{3ED4AF76-8944-452C-BA11-92992DBECBBA}"/>
              </a:ext>
            </a:extLst>
          </p:cNvPr>
          <p:cNvSpPr txBox="1"/>
          <p:nvPr/>
        </p:nvSpPr>
        <p:spPr>
          <a:xfrm>
            <a:off x="7216982" y="4863674"/>
            <a:ext cx="383438" cy="307777"/>
          </a:xfrm>
          <a:prstGeom prst="rect">
            <a:avLst/>
          </a:prstGeom>
          <a:noFill/>
        </p:spPr>
        <p:txBody>
          <a:bodyPr wrap="none" rtlCol="0">
            <a:spAutoFit/>
          </a:bodyPr>
          <a:lstStyle/>
          <a:p>
            <a:r>
              <a:rPr lang="en-US" dirty="0"/>
              <a:t>15</a:t>
            </a:r>
          </a:p>
        </p:txBody>
      </p:sp>
      <p:sp>
        <p:nvSpPr>
          <p:cNvPr id="27" name="TextBox 26">
            <a:extLst>
              <a:ext uri="{FF2B5EF4-FFF2-40B4-BE49-F238E27FC236}">
                <a16:creationId xmlns:a16="http://schemas.microsoft.com/office/drawing/2014/main" id="{8FCE58E4-63BE-4BE3-95BB-9B11B789C4AC}"/>
              </a:ext>
            </a:extLst>
          </p:cNvPr>
          <p:cNvSpPr txBox="1"/>
          <p:nvPr/>
        </p:nvSpPr>
        <p:spPr>
          <a:xfrm>
            <a:off x="7287968" y="5369934"/>
            <a:ext cx="482824" cy="307777"/>
          </a:xfrm>
          <a:prstGeom prst="rect">
            <a:avLst/>
          </a:prstGeom>
          <a:noFill/>
        </p:spPr>
        <p:txBody>
          <a:bodyPr wrap="none" rtlCol="0">
            <a:spAutoFit/>
          </a:bodyPr>
          <a:lstStyle/>
          <a:p>
            <a:r>
              <a:rPr lang="en-US" dirty="0"/>
              <a:t>120</a:t>
            </a:r>
          </a:p>
        </p:txBody>
      </p:sp>
      <p:cxnSp>
        <p:nvCxnSpPr>
          <p:cNvPr id="30" name="Straight Connector 29">
            <a:extLst>
              <a:ext uri="{FF2B5EF4-FFF2-40B4-BE49-F238E27FC236}">
                <a16:creationId xmlns:a16="http://schemas.microsoft.com/office/drawing/2014/main" id="{CC60295D-5731-4C04-BBB5-6DC7DBC954CF}"/>
              </a:ext>
            </a:extLst>
          </p:cNvPr>
          <p:cNvCxnSpPr/>
          <p:nvPr/>
        </p:nvCxnSpPr>
        <p:spPr>
          <a:xfrm>
            <a:off x="7287968" y="5677711"/>
            <a:ext cx="640424"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1FF12F2-4BEF-481F-BB77-29C9F3227B8B}"/>
              </a:ext>
            </a:extLst>
          </p:cNvPr>
          <p:cNvSpPr txBox="1"/>
          <p:nvPr/>
        </p:nvSpPr>
        <p:spPr>
          <a:xfrm>
            <a:off x="7332328" y="5692147"/>
            <a:ext cx="284052" cy="307777"/>
          </a:xfrm>
          <a:prstGeom prst="rect">
            <a:avLst/>
          </a:prstGeom>
          <a:noFill/>
        </p:spPr>
        <p:txBody>
          <a:bodyPr wrap="none" rtlCol="0">
            <a:spAutoFit/>
          </a:bodyPr>
          <a:lstStyle/>
          <a:p>
            <a:r>
              <a:rPr lang="en-US" dirty="0"/>
              <a:t>3</a:t>
            </a:r>
          </a:p>
        </p:txBody>
      </p:sp>
      <p:sp>
        <p:nvSpPr>
          <p:cNvPr id="32" name="TextBox 31">
            <a:extLst>
              <a:ext uri="{FF2B5EF4-FFF2-40B4-BE49-F238E27FC236}">
                <a16:creationId xmlns:a16="http://schemas.microsoft.com/office/drawing/2014/main" id="{772E7E52-852C-43B1-A5DA-00A6A3921C62}"/>
              </a:ext>
            </a:extLst>
          </p:cNvPr>
          <p:cNvSpPr txBox="1"/>
          <p:nvPr/>
        </p:nvSpPr>
        <p:spPr>
          <a:xfrm>
            <a:off x="7750206" y="4730202"/>
            <a:ext cx="861133" cy="307777"/>
          </a:xfrm>
          <a:prstGeom prst="rect">
            <a:avLst/>
          </a:prstGeom>
          <a:noFill/>
        </p:spPr>
        <p:txBody>
          <a:bodyPr wrap="none" rtlCol="0">
            <a:spAutoFit/>
          </a:bodyPr>
          <a:lstStyle/>
          <a:p>
            <a:r>
              <a:rPr lang="en-US" dirty="0"/>
              <a:t>Quotient</a:t>
            </a:r>
          </a:p>
        </p:txBody>
      </p:sp>
      <p:sp>
        <p:nvSpPr>
          <p:cNvPr id="33" name="TextBox 32">
            <a:extLst>
              <a:ext uri="{FF2B5EF4-FFF2-40B4-BE49-F238E27FC236}">
                <a16:creationId xmlns:a16="http://schemas.microsoft.com/office/drawing/2014/main" id="{258AF424-8703-4494-8F6B-527A78BD0141}"/>
              </a:ext>
            </a:extLst>
          </p:cNvPr>
          <p:cNvSpPr txBox="1"/>
          <p:nvPr/>
        </p:nvSpPr>
        <p:spPr>
          <a:xfrm>
            <a:off x="7862144" y="5614059"/>
            <a:ext cx="1059906" cy="307777"/>
          </a:xfrm>
          <a:prstGeom prst="rect">
            <a:avLst/>
          </a:prstGeom>
          <a:noFill/>
        </p:spPr>
        <p:txBody>
          <a:bodyPr wrap="none" rtlCol="0">
            <a:spAutoFit/>
          </a:bodyPr>
          <a:lstStyle/>
          <a:p>
            <a:r>
              <a:rPr lang="en-US" dirty="0"/>
              <a:t>Remainder</a:t>
            </a:r>
          </a:p>
        </p:txBody>
      </p:sp>
      <p:cxnSp>
        <p:nvCxnSpPr>
          <p:cNvPr id="35" name="Straight Arrow Connector 34">
            <a:extLst>
              <a:ext uri="{FF2B5EF4-FFF2-40B4-BE49-F238E27FC236}">
                <a16:creationId xmlns:a16="http://schemas.microsoft.com/office/drawing/2014/main" id="{B07180C1-DF1F-44D1-BBAE-F96F50BBFD27}"/>
              </a:ext>
            </a:extLst>
          </p:cNvPr>
          <p:cNvCxnSpPr>
            <a:stCxn id="32" idx="1"/>
            <a:endCxn id="26" idx="3"/>
          </p:cNvCxnSpPr>
          <p:nvPr/>
        </p:nvCxnSpPr>
        <p:spPr>
          <a:xfrm flipH="1">
            <a:off x="7572020" y="4884091"/>
            <a:ext cx="178186" cy="58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52909EE-EB80-43B5-A666-7CD646BBCDF4}"/>
              </a:ext>
            </a:extLst>
          </p:cNvPr>
          <p:cNvCxnSpPr>
            <a:stCxn id="33" idx="1"/>
            <a:endCxn id="31" idx="3"/>
          </p:cNvCxnSpPr>
          <p:nvPr/>
        </p:nvCxnSpPr>
        <p:spPr>
          <a:xfrm flipH="1">
            <a:off x="7616380" y="5767948"/>
            <a:ext cx="245764" cy="78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389A75C-E50B-4C22-BF42-3DA357DE8135}"/>
              </a:ext>
            </a:extLst>
          </p:cNvPr>
          <p:cNvCxnSpPr>
            <a:stCxn id="31" idx="2"/>
          </p:cNvCxnSpPr>
          <p:nvPr/>
        </p:nvCxnSpPr>
        <p:spPr>
          <a:xfrm>
            <a:off x="7474354" y="5999924"/>
            <a:ext cx="0" cy="209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1A835CB-B9A1-4FC6-B356-1352112B5098}"/>
              </a:ext>
            </a:extLst>
          </p:cNvPr>
          <p:cNvSpPr txBox="1"/>
          <p:nvPr/>
        </p:nvSpPr>
        <p:spPr>
          <a:xfrm>
            <a:off x="7319599" y="6199406"/>
            <a:ext cx="394660" cy="307777"/>
          </a:xfrm>
          <a:prstGeom prst="rect">
            <a:avLst/>
          </a:prstGeom>
          <a:noFill/>
        </p:spPr>
        <p:txBody>
          <a:bodyPr wrap="none" rtlCol="0">
            <a:spAutoFit/>
          </a:bodyPr>
          <a:lstStyle/>
          <a:p>
            <a:r>
              <a:rPr lang="en-US" dirty="0"/>
              <a:t>O</a:t>
            </a:r>
            <a:r>
              <a:rPr lang="en-US" sz="1000" dirty="0"/>
              <a:t>0</a:t>
            </a:r>
          </a:p>
        </p:txBody>
      </p:sp>
      <p:cxnSp>
        <p:nvCxnSpPr>
          <p:cNvPr id="41" name="Straight Connector 40">
            <a:extLst>
              <a:ext uri="{FF2B5EF4-FFF2-40B4-BE49-F238E27FC236}">
                <a16:creationId xmlns:a16="http://schemas.microsoft.com/office/drawing/2014/main" id="{DA8EDE75-2040-47E4-83C5-68888EBD671A}"/>
              </a:ext>
            </a:extLst>
          </p:cNvPr>
          <p:cNvCxnSpPr/>
          <p:nvPr/>
        </p:nvCxnSpPr>
        <p:spPr>
          <a:xfrm>
            <a:off x="6000127" y="5020721"/>
            <a:ext cx="677797" cy="10992"/>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8F3C979-2F74-493F-8E8B-AB7BE82EBAEE}"/>
              </a:ext>
            </a:extLst>
          </p:cNvPr>
          <p:cNvSpPr txBox="1"/>
          <p:nvPr/>
        </p:nvSpPr>
        <p:spPr>
          <a:xfrm>
            <a:off x="6149438" y="5144439"/>
            <a:ext cx="383438" cy="307777"/>
          </a:xfrm>
          <a:prstGeom prst="rect">
            <a:avLst/>
          </a:prstGeom>
          <a:noFill/>
        </p:spPr>
        <p:txBody>
          <a:bodyPr wrap="none" rtlCol="0">
            <a:spAutoFit/>
          </a:bodyPr>
          <a:lstStyle/>
          <a:p>
            <a:r>
              <a:rPr lang="en-US" dirty="0"/>
              <a:t>15</a:t>
            </a:r>
          </a:p>
        </p:txBody>
      </p:sp>
      <p:sp>
        <p:nvSpPr>
          <p:cNvPr id="43" name="TextBox 42">
            <a:extLst>
              <a:ext uri="{FF2B5EF4-FFF2-40B4-BE49-F238E27FC236}">
                <a16:creationId xmlns:a16="http://schemas.microsoft.com/office/drawing/2014/main" id="{A5907AD1-6E5E-48BD-A5A0-B1E8FA99AFF4}"/>
              </a:ext>
            </a:extLst>
          </p:cNvPr>
          <p:cNvSpPr txBox="1"/>
          <p:nvPr/>
        </p:nvSpPr>
        <p:spPr>
          <a:xfrm>
            <a:off x="5697545" y="5077799"/>
            <a:ext cx="284052" cy="307777"/>
          </a:xfrm>
          <a:prstGeom prst="rect">
            <a:avLst/>
          </a:prstGeom>
          <a:noFill/>
        </p:spPr>
        <p:txBody>
          <a:bodyPr wrap="none" rtlCol="0">
            <a:spAutoFit/>
          </a:bodyPr>
          <a:lstStyle/>
          <a:p>
            <a:r>
              <a:rPr lang="en-US" dirty="0"/>
              <a:t>8</a:t>
            </a:r>
          </a:p>
        </p:txBody>
      </p:sp>
      <p:sp>
        <p:nvSpPr>
          <p:cNvPr id="44" name="TextBox 43">
            <a:extLst>
              <a:ext uri="{FF2B5EF4-FFF2-40B4-BE49-F238E27FC236}">
                <a16:creationId xmlns:a16="http://schemas.microsoft.com/office/drawing/2014/main" id="{794E8C34-D236-4A03-9022-88EF39B9F562}"/>
              </a:ext>
            </a:extLst>
          </p:cNvPr>
          <p:cNvSpPr txBox="1"/>
          <p:nvPr/>
        </p:nvSpPr>
        <p:spPr>
          <a:xfrm>
            <a:off x="6144700" y="4728583"/>
            <a:ext cx="284052" cy="307777"/>
          </a:xfrm>
          <a:prstGeom prst="rect">
            <a:avLst/>
          </a:prstGeom>
          <a:noFill/>
        </p:spPr>
        <p:txBody>
          <a:bodyPr wrap="none" rtlCol="0">
            <a:spAutoFit/>
          </a:bodyPr>
          <a:lstStyle/>
          <a:p>
            <a:r>
              <a:rPr lang="en-US" dirty="0"/>
              <a:t>1</a:t>
            </a:r>
          </a:p>
        </p:txBody>
      </p:sp>
      <p:sp>
        <p:nvSpPr>
          <p:cNvPr id="45" name="TextBox 44">
            <a:extLst>
              <a:ext uri="{FF2B5EF4-FFF2-40B4-BE49-F238E27FC236}">
                <a16:creationId xmlns:a16="http://schemas.microsoft.com/office/drawing/2014/main" id="{2F3171AD-6DB3-4DE6-AA21-8FE9C7A0D20A}"/>
              </a:ext>
            </a:extLst>
          </p:cNvPr>
          <p:cNvSpPr txBox="1"/>
          <p:nvPr/>
        </p:nvSpPr>
        <p:spPr>
          <a:xfrm>
            <a:off x="6149438" y="5323851"/>
            <a:ext cx="284052" cy="307777"/>
          </a:xfrm>
          <a:prstGeom prst="rect">
            <a:avLst/>
          </a:prstGeom>
          <a:noFill/>
        </p:spPr>
        <p:txBody>
          <a:bodyPr wrap="none" rtlCol="0">
            <a:spAutoFit/>
          </a:bodyPr>
          <a:lstStyle/>
          <a:p>
            <a:r>
              <a:rPr lang="en-US" dirty="0"/>
              <a:t>8</a:t>
            </a:r>
          </a:p>
        </p:txBody>
      </p:sp>
      <p:cxnSp>
        <p:nvCxnSpPr>
          <p:cNvPr id="46" name="Straight Connector 45">
            <a:extLst>
              <a:ext uri="{FF2B5EF4-FFF2-40B4-BE49-F238E27FC236}">
                <a16:creationId xmlns:a16="http://schemas.microsoft.com/office/drawing/2014/main" id="{FBEA8F31-07F6-40D9-B4A8-A36B993DC3EB}"/>
              </a:ext>
            </a:extLst>
          </p:cNvPr>
          <p:cNvCxnSpPr/>
          <p:nvPr/>
        </p:nvCxnSpPr>
        <p:spPr>
          <a:xfrm>
            <a:off x="6037500" y="5581500"/>
            <a:ext cx="640424"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D25E52A1-C1C5-41B0-A9EA-4D6CF58A2924}"/>
              </a:ext>
            </a:extLst>
          </p:cNvPr>
          <p:cNvSpPr txBox="1"/>
          <p:nvPr/>
        </p:nvSpPr>
        <p:spPr>
          <a:xfrm>
            <a:off x="6215686" y="5607023"/>
            <a:ext cx="284052" cy="307777"/>
          </a:xfrm>
          <a:prstGeom prst="rect">
            <a:avLst/>
          </a:prstGeom>
          <a:noFill/>
        </p:spPr>
        <p:txBody>
          <a:bodyPr wrap="none" rtlCol="0">
            <a:spAutoFit/>
          </a:bodyPr>
          <a:lstStyle/>
          <a:p>
            <a:r>
              <a:rPr lang="en-US" dirty="0"/>
              <a:t>7</a:t>
            </a:r>
          </a:p>
        </p:txBody>
      </p:sp>
      <p:cxnSp>
        <p:nvCxnSpPr>
          <p:cNvPr id="50" name="Straight Arrow Connector 49">
            <a:extLst>
              <a:ext uri="{FF2B5EF4-FFF2-40B4-BE49-F238E27FC236}">
                <a16:creationId xmlns:a16="http://schemas.microsoft.com/office/drawing/2014/main" id="{3C3651D9-C9E3-4DDC-9D14-F488FA8CA2A0}"/>
              </a:ext>
            </a:extLst>
          </p:cNvPr>
          <p:cNvCxnSpPr>
            <a:stCxn id="47" idx="2"/>
          </p:cNvCxnSpPr>
          <p:nvPr/>
        </p:nvCxnSpPr>
        <p:spPr>
          <a:xfrm>
            <a:off x="6357712" y="5914800"/>
            <a:ext cx="0" cy="209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Arc 50">
            <a:extLst>
              <a:ext uri="{FF2B5EF4-FFF2-40B4-BE49-F238E27FC236}">
                <a16:creationId xmlns:a16="http://schemas.microsoft.com/office/drawing/2014/main" id="{45EA54AE-A737-4586-9853-D7E9A7941D4B}"/>
              </a:ext>
            </a:extLst>
          </p:cNvPr>
          <p:cNvSpPr/>
          <p:nvPr/>
        </p:nvSpPr>
        <p:spPr>
          <a:xfrm rot="14075231" flipH="1" flipV="1">
            <a:off x="6794144" y="5021176"/>
            <a:ext cx="515339" cy="605349"/>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0EDC4F25-1AE3-412B-A8B8-47160BF19A8D}"/>
              </a:ext>
            </a:extLst>
          </p:cNvPr>
          <p:cNvCxnSpPr/>
          <p:nvPr/>
        </p:nvCxnSpPr>
        <p:spPr>
          <a:xfrm>
            <a:off x="7319599" y="5136902"/>
            <a:ext cx="677797" cy="10992"/>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CC3569BF-4566-42F6-B752-7A739EC6E5A6}"/>
              </a:ext>
            </a:extLst>
          </p:cNvPr>
          <p:cNvSpPr txBox="1"/>
          <p:nvPr/>
        </p:nvSpPr>
        <p:spPr>
          <a:xfrm>
            <a:off x="6149292" y="6141595"/>
            <a:ext cx="394660" cy="307777"/>
          </a:xfrm>
          <a:prstGeom prst="rect">
            <a:avLst/>
          </a:prstGeom>
          <a:noFill/>
        </p:spPr>
        <p:txBody>
          <a:bodyPr wrap="none" rtlCol="0">
            <a:spAutoFit/>
          </a:bodyPr>
          <a:lstStyle/>
          <a:p>
            <a:r>
              <a:rPr lang="en-US" dirty="0"/>
              <a:t>O</a:t>
            </a:r>
            <a:r>
              <a:rPr lang="en-US" sz="1000" dirty="0"/>
              <a:t>1</a:t>
            </a:r>
          </a:p>
        </p:txBody>
      </p:sp>
      <p:cxnSp>
        <p:nvCxnSpPr>
          <p:cNvPr id="55" name="Straight Connector 54">
            <a:extLst>
              <a:ext uri="{FF2B5EF4-FFF2-40B4-BE49-F238E27FC236}">
                <a16:creationId xmlns:a16="http://schemas.microsoft.com/office/drawing/2014/main" id="{A17461BF-A223-47D1-A8AC-B8C2FB777E9B}"/>
              </a:ext>
            </a:extLst>
          </p:cNvPr>
          <p:cNvCxnSpPr/>
          <p:nvPr/>
        </p:nvCxnSpPr>
        <p:spPr>
          <a:xfrm>
            <a:off x="4927699" y="5029135"/>
            <a:ext cx="677797" cy="10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5DB35BE-4F87-4406-9A5E-CF4F344A2580}"/>
              </a:ext>
            </a:extLst>
          </p:cNvPr>
          <p:cNvCxnSpPr/>
          <p:nvPr/>
        </p:nvCxnSpPr>
        <p:spPr>
          <a:xfrm>
            <a:off x="4927845" y="5016373"/>
            <a:ext cx="677797" cy="10992"/>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0C2C590-497E-4DD0-83E0-4E8EA5ED16B9}"/>
              </a:ext>
            </a:extLst>
          </p:cNvPr>
          <p:cNvSpPr txBox="1"/>
          <p:nvPr/>
        </p:nvSpPr>
        <p:spPr>
          <a:xfrm>
            <a:off x="5077156" y="5140091"/>
            <a:ext cx="284052" cy="307777"/>
          </a:xfrm>
          <a:prstGeom prst="rect">
            <a:avLst/>
          </a:prstGeom>
          <a:noFill/>
        </p:spPr>
        <p:txBody>
          <a:bodyPr wrap="none" rtlCol="0">
            <a:spAutoFit/>
          </a:bodyPr>
          <a:lstStyle/>
          <a:p>
            <a:r>
              <a:rPr lang="en-US" dirty="0"/>
              <a:t>1</a:t>
            </a:r>
          </a:p>
        </p:txBody>
      </p:sp>
      <p:sp>
        <p:nvSpPr>
          <p:cNvPr id="58" name="TextBox 57">
            <a:extLst>
              <a:ext uri="{FF2B5EF4-FFF2-40B4-BE49-F238E27FC236}">
                <a16:creationId xmlns:a16="http://schemas.microsoft.com/office/drawing/2014/main" id="{C4491F93-EAA2-42FA-A1CD-0B8F7365C01E}"/>
              </a:ext>
            </a:extLst>
          </p:cNvPr>
          <p:cNvSpPr txBox="1"/>
          <p:nvPr/>
        </p:nvSpPr>
        <p:spPr>
          <a:xfrm>
            <a:off x="4681166" y="5083476"/>
            <a:ext cx="284052" cy="307777"/>
          </a:xfrm>
          <a:prstGeom prst="rect">
            <a:avLst/>
          </a:prstGeom>
          <a:noFill/>
        </p:spPr>
        <p:txBody>
          <a:bodyPr wrap="none" rtlCol="0">
            <a:spAutoFit/>
          </a:bodyPr>
          <a:lstStyle/>
          <a:p>
            <a:r>
              <a:rPr lang="en-US" dirty="0"/>
              <a:t>8</a:t>
            </a:r>
          </a:p>
        </p:txBody>
      </p:sp>
      <p:sp>
        <p:nvSpPr>
          <p:cNvPr id="59" name="TextBox 58">
            <a:extLst>
              <a:ext uri="{FF2B5EF4-FFF2-40B4-BE49-F238E27FC236}">
                <a16:creationId xmlns:a16="http://schemas.microsoft.com/office/drawing/2014/main" id="{42F2B712-139A-4BE2-932C-B8DD0FB800D2}"/>
              </a:ext>
            </a:extLst>
          </p:cNvPr>
          <p:cNvSpPr txBox="1"/>
          <p:nvPr/>
        </p:nvSpPr>
        <p:spPr>
          <a:xfrm>
            <a:off x="5077156" y="5319503"/>
            <a:ext cx="284052" cy="307777"/>
          </a:xfrm>
          <a:prstGeom prst="rect">
            <a:avLst/>
          </a:prstGeom>
          <a:noFill/>
        </p:spPr>
        <p:txBody>
          <a:bodyPr wrap="none" rtlCol="0">
            <a:spAutoFit/>
          </a:bodyPr>
          <a:lstStyle/>
          <a:p>
            <a:r>
              <a:rPr lang="en-US" dirty="0"/>
              <a:t>0</a:t>
            </a:r>
          </a:p>
        </p:txBody>
      </p:sp>
      <p:cxnSp>
        <p:nvCxnSpPr>
          <p:cNvPr id="60" name="Straight Connector 59">
            <a:extLst>
              <a:ext uri="{FF2B5EF4-FFF2-40B4-BE49-F238E27FC236}">
                <a16:creationId xmlns:a16="http://schemas.microsoft.com/office/drawing/2014/main" id="{EAFC422D-2816-4F4A-B45E-BF406EFF5C9E}"/>
              </a:ext>
            </a:extLst>
          </p:cNvPr>
          <p:cNvCxnSpPr/>
          <p:nvPr/>
        </p:nvCxnSpPr>
        <p:spPr>
          <a:xfrm>
            <a:off x="4965218" y="5577152"/>
            <a:ext cx="640424" cy="0"/>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1A17653B-E8D4-45D9-98A2-8B247911407E}"/>
              </a:ext>
            </a:extLst>
          </p:cNvPr>
          <p:cNvSpPr txBox="1"/>
          <p:nvPr/>
        </p:nvSpPr>
        <p:spPr>
          <a:xfrm>
            <a:off x="5143404" y="5602675"/>
            <a:ext cx="284052" cy="307777"/>
          </a:xfrm>
          <a:prstGeom prst="rect">
            <a:avLst/>
          </a:prstGeom>
          <a:noFill/>
        </p:spPr>
        <p:txBody>
          <a:bodyPr wrap="none" rtlCol="0">
            <a:spAutoFit/>
          </a:bodyPr>
          <a:lstStyle/>
          <a:p>
            <a:r>
              <a:rPr lang="en-US" dirty="0"/>
              <a:t>1</a:t>
            </a:r>
          </a:p>
        </p:txBody>
      </p:sp>
      <p:cxnSp>
        <p:nvCxnSpPr>
          <p:cNvPr id="62" name="Straight Arrow Connector 61">
            <a:extLst>
              <a:ext uri="{FF2B5EF4-FFF2-40B4-BE49-F238E27FC236}">
                <a16:creationId xmlns:a16="http://schemas.microsoft.com/office/drawing/2014/main" id="{BFA0DCA7-DF88-422F-A82D-F5A0698BCEA5}"/>
              </a:ext>
            </a:extLst>
          </p:cNvPr>
          <p:cNvCxnSpPr>
            <a:stCxn id="61" idx="2"/>
          </p:cNvCxnSpPr>
          <p:nvPr/>
        </p:nvCxnSpPr>
        <p:spPr>
          <a:xfrm>
            <a:off x="5285430" y="5910452"/>
            <a:ext cx="0" cy="209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EEADC446-60F5-4A41-97C2-5CE8B32F0083}"/>
              </a:ext>
            </a:extLst>
          </p:cNvPr>
          <p:cNvSpPr txBox="1"/>
          <p:nvPr/>
        </p:nvSpPr>
        <p:spPr>
          <a:xfrm>
            <a:off x="5034324" y="4686648"/>
            <a:ext cx="284052" cy="307777"/>
          </a:xfrm>
          <a:prstGeom prst="rect">
            <a:avLst/>
          </a:prstGeom>
          <a:noFill/>
        </p:spPr>
        <p:txBody>
          <a:bodyPr wrap="none" rtlCol="0">
            <a:spAutoFit/>
          </a:bodyPr>
          <a:lstStyle/>
          <a:p>
            <a:r>
              <a:rPr lang="en-US" dirty="0"/>
              <a:t>0</a:t>
            </a:r>
          </a:p>
        </p:txBody>
      </p:sp>
      <p:sp>
        <p:nvSpPr>
          <p:cNvPr id="65" name="Arc 64">
            <a:extLst>
              <a:ext uri="{FF2B5EF4-FFF2-40B4-BE49-F238E27FC236}">
                <a16:creationId xmlns:a16="http://schemas.microsoft.com/office/drawing/2014/main" id="{A3FBB554-AC23-46E3-B343-8D1FFBBBCCDB}"/>
              </a:ext>
            </a:extLst>
          </p:cNvPr>
          <p:cNvSpPr/>
          <p:nvPr/>
        </p:nvSpPr>
        <p:spPr>
          <a:xfrm rot="14075231" flipH="1" flipV="1">
            <a:off x="4430512" y="4915570"/>
            <a:ext cx="515339" cy="605349"/>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6" name="TextBox 65">
            <a:extLst>
              <a:ext uri="{FF2B5EF4-FFF2-40B4-BE49-F238E27FC236}">
                <a16:creationId xmlns:a16="http://schemas.microsoft.com/office/drawing/2014/main" id="{F06903A6-92F3-451F-98B0-E1B5539865A7}"/>
              </a:ext>
            </a:extLst>
          </p:cNvPr>
          <p:cNvSpPr txBox="1"/>
          <p:nvPr/>
        </p:nvSpPr>
        <p:spPr>
          <a:xfrm>
            <a:off x="5084171" y="6164305"/>
            <a:ext cx="394660" cy="307777"/>
          </a:xfrm>
          <a:prstGeom prst="rect">
            <a:avLst/>
          </a:prstGeom>
          <a:noFill/>
        </p:spPr>
        <p:txBody>
          <a:bodyPr wrap="none" rtlCol="0">
            <a:spAutoFit/>
          </a:bodyPr>
          <a:lstStyle/>
          <a:p>
            <a:r>
              <a:rPr lang="en-US" dirty="0"/>
              <a:t>O</a:t>
            </a:r>
            <a:r>
              <a:rPr lang="en-US" sz="1000" dirty="0"/>
              <a:t>2</a:t>
            </a:r>
          </a:p>
        </p:txBody>
      </p:sp>
      <p:cxnSp>
        <p:nvCxnSpPr>
          <p:cNvPr id="68" name="Straight Arrow Connector 67">
            <a:extLst>
              <a:ext uri="{FF2B5EF4-FFF2-40B4-BE49-F238E27FC236}">
                <a16:creationId xmlns:a16="http://schemas.microsoft.com/office/drawing/2014/main" id="{DEB29DF0-219E-4516-9458-1EF5E3043B53}"/>
              </a:ext>
            </a:extLst>
          </p:cNvPr>
          <p:cNvCxnSpPr>
            <a:stCxn id="26" idx="1"/>
            <a:endCxn id="42" idx="3"/>
          </p:cNvCxnSpPr>
          <p:nvPr/>
        </p:nvCxnSpPr>
        <p:spPr>
          <a:xfrm flipH="1">
            <a:off x="6532876" y="5017563"/>
            <a:ext cx="684106" cy="280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115B159-5400-4515-BDB9-E96E2564EB8A}"/>
              </a:ext>
            </a:extLst>
          </p:cNvPr>
          <p:cNvCxnSpPr>
            <a:stCxn id="44" idx="1"/>
            <a:endCxn id="57" idx="3"/>
          </p:cNvCxnSpPr>
          <p:nvPr/>
        </p:nvCxnSpPr>
        <p:spPr>
          <a:xfrm flipH="1">
            <a:off x="5361208" y="4882472"/>
            <a:ext cx="783492" cy="411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4828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1DE-2EBB-403B-8778-EAF6E8408F5C}"/>
              </a:ext>
            </a:extLst>
          </p:cNvPr>
          <p:cNvSpPr>
            <a:spLocks noGrp="1"/>
          </p:cNvSpPr>
          <p:nvPr>
            <p:ph type="title"/>
          </p:nvPr>
        </p:nvSpPr>
        <p:spPr/>
        <p:txBody>
          <a:bodyPr/>
          <a:lstStyle/>
          <a:p>
            <a:r>
              <a:rPr lang="en-IN" dirty="0"/>
              <a:t>Hexadecimals to Decimals</a:t>
            </a:r>
          </a:p>
        </p:txBody>
      </p:sp>
      <p:sp>
        <p:nvSpPr>
          <p:cNvPr id="3" name="Content Placeholder 2">
            <a:extLst>
              <a:ext uri="{FF2B5EF4-FFF2-40B4-BE49-F238E27FC236}">
                <a16:creationId xmlns:a16="http://schemas.microsoft.com/office/drawing/2014/main" id="{7D27DE50-D1F7-404B-BE10-D4F4E911CE54}"/>
              </a:ext>
            </a:extLst>
          </p:cNvPr>
          <p:cNvSpPr>
            <a:spLocks noGrp="1"/>
          </p:cNvSpPr>
          <p:nvPr>
            <p:ph sz="quarter" idx="13"/>
          </p:nvPr>
        </p:nvSpPr>
        <p:spPr>
          <a:xfrm>
            <a:off x="457200" y="1552574"/>
            <a:ext cx="8229600" cy="1616295"/>
          </a:xfrm>
        </p:spPr>
        <p:txBody>
          <a:bodyPr lIns="90000" tIns="90000" rIns="90000" bIns="0"/>
          <a:lstStyle/>
          <a:p>
            <a:pPr marL="432" indent="0">
              <a:buNone/>
            </a:pPr>
            <a:r>
              <a:rPr lang="en-IN" dirty="0"/>
              <a:t>The hexadecimal number system has sixteen digits: 0, 1, 2, 3, 4, 5, 6, 7, 8, 9, A, B, C, D, E, and F. The letters A, B, C, D, E, and F correspond to the decimal numbers 10, 11, 12, 13, 14, and 15. Given a hexadecimal number</a:t>
            </a:r>
          </a:p>
        </p:txBody>
      </p:sp>
      <p:graphicFrame>
        <p:nvGraphicFramePr>
          <p:cNvPr id="17" name="Object 16" descr="h sub n h sub n minus 1 h sub n minus 2 ellipsis h2, h1, h0">
            <a:extLst>
              <a:ext uri="{FF2B5EF4-FFF2-40B4-BE49-F238E27FC236}">
                <a16:creationId xmlns:a16="http://schemas.microsoft.com/office/drawing/2014/main" id="{E133579D-F685-4672-A7FE-BB9CAA3D700E}"/>
              </a:ext>
            </a:extLst>
          </p:cNvPr>
          <p:cNvGraphicFramePr>
            <a:graphicFrameLocks noChangeAspect="1"/>
          </p:cNvGraphicFramePr>
          <p:nvPr/>
        </p:nvGraphicFramePr>
        <p:xfrm>
          <a:off x="457200" y="3241926"/>
          <a:ext cx="2311400" cy="292100"/>
        </p:xfrm>
        <a:graphic>
          <a:graphicData uri="http://schemas.openxmlformats.org/presentationml/2006/ole">
            <mc:AlternateContent xmlns:mc="http://schemas.openxmlformats.org/markup-compatibility/2006">
              <mc:Choice xmlns:v="urn:schemas-microsoft-com:vml" Requires="v">
                <p:oleObj spid="_x0000_s5138" name="Equation" r:id="rId3" imgW="2311200" imgH="291960" progId="Equation.DSMT4">
                  <p:embed/>
                </p:oleObj>
              </mc:Choice>
              <mc:Fallback>
                <p:oleObj name="Equation" r:id="rId3" imgW="2311200" imgH="291960" progId="Equation.DSMT4">
                  <p:embed/>
                  <p:pic>
                    <p:nvPicPr>
                      <p:cNvPr id="17" name="Object 16" descr="h sub n h sub n minus 1 h sub n minus 2 ellipsis h2, h1, h0">
                        <a:extLst>
                          <a:ext uri="{FF2B5EF4-FFF2-40B4-BE49-F238E27FC236}">
                            <a16:creationId xmlns:a16="http://schemas.microsoft.com/office/drawing/2014/main" id="{E133579D-F685-4672-A7FE-BB9CAA3D700E}"/>
                          </a:ext>
                        </a:extLst>
                      </p:cNvPr>
                      <p:cNvPicPr/>
                      <p:nvPr/>
                    </p:nvPicPr>
                    <p:blipFill>
                      <a:blip r:embed="rId4"/>
                      <a:stretch>
                        <a:fillRect/>
                      </a:stretch>
                    </p:blipFill>
                    <p:spPr>
                      <a:xfrm>
                        <a:off x="457200" y="3241926"/>
                        <a:ext cx="2311400" cy="2921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ED91BA32-1F9C-4FF1-8BB3-8CE8D29A6912}"/>
              </a:ext>
            </a:extLst>
          </p:cNvPr>
          <p:cNvSpPr>
            <a:spLocks noGrp="1"/>
          </p:cNvSpPr>
          <p:nvPr>
            <p:ph sz="quarter" idx="14"/>
          </p:nvPr>
        </p:nvSpPr>
        <p:spPr>
          <a:xfrm>
            <a:off x="457200" y="3657600"/>
            <a:ext cx="4713890" cy="520262"/>
          </a:xfrm>
        </p:spPr>
        <p:txBody>
          <a:bodyPr/>
          <a:lstStyle/>
          <a:p>
            <a:pPr marL="432" indent="0">
              <a:buNone/>
            </a:pPr>
            <a:r>
              <a:rPr lang="en-IN" dirty="0"/>
              <a:t>The equivalent decimal value is</a:t>
            </a:r>
          </a:p>
        </p:txBody>
      </p:sp>
      <p:graphicFrame>
        <p:nvGraphicFramePr>
          <p:cNvPr id="18" name="Object 17" descr="h sub n times 16 to the n power + h sub n minus 1 times 16 to the n minus n minus 1 power + h sub n minus 2 times 16 to the n minus 2 power + ellipsis + h2 times 16 to the 2 power + h1 times 16 to the 1 power + h0 times 16 to the 0 power">
            <a:extLst>
              <a:ext uri="{FF2B5EF4-FFF2-40B4-BE49-F238E27FC236}">
                <a16:creationId xmlns:a16="http://schemas.microsoft.com/office/drawing/2014/main" id="{AE9372FD-D79A-4105-86A8-32046623BBD1}"/>
              </a:ext>
            </a:extLst>
          </p:cNvPr>
          <p:cNvGraphicFramePr>
            <a:graphicFrameLocks noChangeAspect="1"/>
          </p:cNvGraphicFramePr>
          <p:nvPr/>
        </p:nvGraphicFramePr>
        <p:xfrm>
          <a:off x="641350" y="4238372"/>
          <a:ext cx="7861300" cy="330200"/>
        </p:xfrm>
        <a:graphic>
          <a:graphicData uri="http://schemas.openxmlformats.org/presentationml/2006/ole">
            <mc:AlternateContent xmlns:mc="http://schemas.openxmlformats.org/markup-compatibility/2006">
              <mc:Choice xmlns:v="urn:schemas-microsoft-com:vml" Requires="v">
                <p:oleObj spid="_x0000_s5139" name="Equation" r:id="rId5" imgW="7860960" imgH="330120" progId="Equation.DSMT4">
                  <p:embed/>
                </p:oleObj>
              </mc:Choice>
              <mc:Fallback>
                <p:oleObj name="Equation" r:id="rId5" imgW="7860960" imgH="330120" progId="Equation.DSMT4">
                  <p:embed/>
                  <p:pic>
                    <p:nvPicPr>
                      <p:cNvPr id="18" name="Object 17" descr="h sub n times 16 to the n power + h sub n minus 1 times 16 to the n minus n minus 1 power + h sub n minus 2 times 16 to the n minus 2 power + ellipsis + h2 times 16 to the 2 power + h1 times 16 to the 1 power + h0 times 16 to the 0 power">
                        <a:extLst>
                          <a:ext uri="{FF2B5EF4-FFF2-40B4-BE49-F238E27FC236}">
                            <a16:creationId xmlns:a16="http://schemas.microsoft.com/office/drawing/2014/main" id="{AE9372FD-D79A-4105-86A8-32046623BBD1}"/>
                          </a:ext>
                        </a:extLst>
                      </p:cNvPr>
                      <p:cNvPicPr/>
                      <p:nvPr/>
                    </p:nvPicPr>
                    <p:blipFill>
                      <a:blip r:embed="rId6"/>
                      <a:stretch>
                        <a:fillRect/>
                      </a:stretch>
                    </p:blipFill>
                    <p:spPr>
                      <a:xfrm>
                        <a:off x="641350" y="4238372"/>
                        <a:ext cx="7861300" cy="3302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FEB1B549-4EBB-4F3E-AF85-FDD050833B1E}"/>
              </a:ext>
            </a:extLst>
          </p:cNvPr>
          <p:cNvSpPr>
            <a:spLocks noGrp="1"/>
          </p:cNvSpPr>
          <p:nvPr>
            <p:ph sz="quarter" idx="15"/>
          </p:nvPr>
        </p:nvSpPr>
        <p:spPr>
          <a:xfrm>
            <a:off x="457200" y="4758958"/>
            <a:ext cx="2065283" cy="490959"/>
          </a:xfrm>
        </p:spPr>
        <p:txBody>
          <a:bodyPr/>
          <a:lstStyle/>
          <a:p>
            <a:pPr marL="432" indent="0">
              <a:buNone/>
            </a:pPr>
            <a:r>
              <a:rPr lang="en-IN" dirty="0">
                <a:latin typeface="Courier New" panose="02070309020205020404" pitchFamily="49" charset="0"/>
                <a:cs typeface="Courier New" panose="02070309020205020404" pitchFamily="49" charset="0"/>
              </a:rPr>
              <a:t>7F</a:t>
            </a:r>
            <a:r>
              <a:rPr lang="en-IN" dirty="0"/>
              <a:t> in hex</a:t>
            </a:r>
          </a:p>
        </p:txBody>
      </p:sp>
      <p:graphicFrame>
        <p:nvGraphicFramePr>
          <p:cNvPr id="19" name="Object 18" descr="7 times 16 to the 1 power + 15">
            <a:extLst>
              <a:ext uri="{FF2B5EF4-FFF2-40B4-BE49-F238E27FC236}">
                <a16:creationId xmlns:a16="http://schemas.microsoft.com/office/drawing/2014/main" id="{ABEEE5EB-2CEB-412B-B649-9D3C9FC9A907}"/>
              </a:ext>
            </a:extLst>
          </p:cNvPr>
          <p:cNvGraphicFramePr>
            <a:graphicFrameLocks noChangeAspect="1"/>
          </p:cNvGraphicFramePr>
          <p:nvPr/>
        </p:nvGraphicFramePr>
        <p:xfrm>
          <a:off x="3892550" y="4882490"/>
          <a:ext cx="1358900" cy="317500"/>
        </p:xfrm>
        <a:graphic>
          <a:graphicData uri="http://schemas.openxmlformats.org/presentationml/2006/ole">
            <mc:AlternateContent xmlns:mc="http://schemas.openxmlformats.org/markup-compatibility/2006">
              <mc:Choice xmlns:v="urn:schemas-microsoft-com:vml" Requires="v">
                <p:oleObj spid="_x0000_s5140" name="Equation" r:id="rId7" imgW="1358640" imgH="317160" progId="Equation.DSMT4">
                  <p:embed/>
                </p:oleObj>
              </mc:Choice>
              <mc:Fallback>
                <p:oleObj name="Equation" r:id="rId7" imgW="1358640" imgH="317160" progId="Equation.DSMT4">
                  <p:embed/>
                  <p:pic>
                    <p:nvPicPr>
                      <p:cNvPr id="19" name="Object 18" descr="7 times 16 to the 1 power + 15">
                        <a:extLst>
                          <a:ext uri="{FF2B5EF4-FFF2-40B4-BE49-F238E27FC236}">
                            <a16:creationId xmlns:a16="http://schemas.microsoft.com/office/drawing/2014/main" id="{ABEEE5EB-2CEB-412B-B649-9D3C9FC9A907}"/>
                          </a:ext>
                        </a:extLst>
                      </p:cNvPr>
                      <p:cNvPicPr/>
                      <p:nvPr/>
                    </p:nvPicPr>
                    <p:blipFill>
                      <a:blip r:embed="rId8"/>
                      <a:stretch>
                        <a:fillRect/>
                      </a:stretch>
                    </p:blipFill>
                    <p:spPr>
                      <a:xfrm>
                        <a:off x="3892550" y="4882490"/>
                        <a:ext cx="1358900" cy="3175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B8BF6FC0-485D-4B5F-8736-1BDB2556B6BE}"/>
              </a:ext>
            </a:extLst>
          </p:cNvPr>
          <p:cNvSpPr>
            <a:spLocks noGrp="1"/>
          </p:cNvSpPr>
          <p:nvPr>
            <p:ph sz="quarter" idx="16"/>
          </p:nvPr>
        </p:nvSpPr>
        <p:spPr>
          <a:xfrm>
            <a:off x="6164317" y="4778764"/>
            <a:ext cx="2541079" cy="525368"/>
          </a:xfrm>
        </p:spPr>
        <p:txBody>
          <a:bodyPr/>
          <a:lstStyle/>
          <a:p>
            <a:pPr marL="432" indent="0">
              <a:buNone/>
            </a:pPr>
            <a:r>
              <a:rPr lang="en-IN" dirty="0"/>
              <a:t>= </a:t>
            </a:r>
            <a:r>
              <a:rPr lang="en-IN" dirty="0">
                <a:latin typeface="Courier New" panose="02070309020205020404" pitchFamily="49" charset="0"/>
                <a:cs typeface="Courier New" panose="02070309020205020404" pitchFamily="49" charset="0"/>
              </a:rPr>
              <a:t>127</a:t>
            </a:r>
            <a:r>
              <a:rPr lang="en-IN" dirty="0"/>
              <a:t> in decimal</a:t>
            </a:r>
          </a:p>
        </p:txBody>
      </p:sp>
      <p:sp>
        <p:nvSpPr>
          <p:cNvPr id="7" name="Content Placeholder 6">
            <a:extLst>
              <a:ext uri="{FF2B5EF4-FFF2-40B4-BE49-F238E27FC236}">
                <a16:creationId xmlns:a16="http://schemas.microsoft.com/office/drawing/2014/main" id="{AFF71CB3-02F5-4540-BBFA-0453AF7260A5}"/>
              </a:ext>
            </a:extLst>
          </p:cNvPr>
          <p:cNvSpPr>
            <a:spLocks noGrp="1"/>
          </p:cNvSpPr>
          <p:nvPr>
            <p:ph sz="quarter" idx="17"/>
          </p:nvPr>
        </p:nvSpPr>
        <p:spPr>
          <a:xfrm>
            <a:off x="457200" y="5353151"/>
            <a:ext cx="2065283" cy="476250"/>
          </a:xfrm>
        </p:spPr>
        <p:txBody>
          <a:bodyPr/>
          <a:lstStyle/>
          <a:p>
            <a:pPr marL="432" indent="0">
              <a:buNone/>
            </a:pPr>
            <a:r>
              <a:rPr lang="en-IN" dirty="0">
                <a:latin typeface="Courier New" panose="02070309020205020404" pitchFamily="49" charset="0"/>
                <a:cs typeface="Courier New" panose="02070309020205020404" pitchFamily="49" charset="0"/>
              </a:rPr>
              <a:t>FFFF</a:t>
            </a:r>
            <a:r>
              <a:rPr lang="en-IN" dirty="0"/>
              <a:t> in hex</a:t>
            </a:r>
          </a:p>
        </p:txBody>
      </p:sp>
      <p:graphicFrame>
        <p:nvGraphicFramePr>
          <p:cNvPr id="20" name="Object 19" descr="15 times 16 to the 3 power + 15 times 16 to the 2 power + 15 times 16 + 15">
            <a:extLst>
              <a:ext uri="{FF2B5EF4-FFF2-40B4-BE49-F238E27FC236}">
                <a16:creationId xmlns:a16="http://schemas.microsoft.com/office/drawing/2014/main" id="{0D133021-231C-4A3A-9AEB-A7243366E95F}"/>
              </a:ext>
            </a:extLst>
          </p:cNvPr>
          <p:cNvGraphicFramePr>
            <a:graphicFrameLocks noChangeAspect="1"/>
          </p:cNvGraphicFramePr>
          <p:nvPr/>
        </p:nvGraphicFramePr>
        <p:xfrm>
          <a:off x="2583019" y="5462359"/>
          <a:ext cx="3771900" cy="330200"/>
        </p:xfrm>
        <a:graphic>
          <a:graphicData uri="http://schemas.openxmlformats.org/presentationml/2006/ole">
            <mc:AlternateContent xmlns:mc="http://schemas.openxmlformats.org/markup-compatibility/2006">
              <mc:Choice xmlns:v="urn:schemas-microsoft-com:vml" Requires="v">
                <p:oleObj spid="_x0000_s5141" name="Equation" r:id="rId9" imgW="3771720" imgH="330120" progId="Equation.DSMT4">
                  <p:embed/>
                </p:oleObj>
              </mc:Choice>
              <mc:Fallback>
                <p:oleObj name="Equation" r:id="rId9" imgW="3771720" imgH="330120" progId="Equation.DSMT4">
                  <p:embed/>
                  <p:pic>
                    <p:nvPicPr>
                      <p:cNvPr id="20" name="Object 19" descr="15 times 16 to the 3 power + 15 times 16 to the 2 power + 15 times 16 + 15">
                        <a:extLst>
                          <a:ext uri="{FF2B5EF4-FFF2-40B4-BE49-F238E27FC236}">
                            <a16:creationId xmlns:a16="http://schemas.microsoft.com/office/drawing/2014/main" id="{0D133021-231C-4A3A-9AEB-A7243366E95F}"/>
                          </a:ext>
                        </a:extLst>
                      </p:cNvPr>
                      <p:cNvPicPr/>
                      <p:nvPr/>
                    </p:nvPicPr>
                    <p:blipFill>
                      <a:blip r:embed="rId10"/>
                      <a:stretch>
                        <a:fillRect/>
                      </a:stretch>
                    </p:blipFill>
                    <p:spPr>
                      <a:xfrm>
                        <a:off x="2583019" y="5462359"/>
                        <a:ext cx="3771900" cy="3302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431FA0F6-426D-41B5-9184-CF41AA032344}"/>
              </a:ext>
            </a:extLst>
          </p:cNvPr>
          <p:cNvSpPr>
            <a:spLocks noGrp="1"/>
          </p:cNvSpPr>
          <p:nvPr>
            <p:ph sz="quarter" idx="18"/>
          </p:nvPr>
        </p:nvSpPr>
        <p:spPr>
          <a:xfrm>
            <a:off x="5785945" y="5854348"/>
            <a:ext cx="2919451" cy="517878"/>
          </a:xfrm>
        </p:spPr>
        <p:txBody>
          <a:bodyPr/>
          <a:lstStyle/>
          <a:p>
            <a:pPr marL="432" indent="0">
              <a:buNone/>
            </a:pPr>
            <a:r>
              <a:rPr lang="en-IN" dirty="0"/>
              <a:t>= </a:t>
            </a:r>
            <a:r>
              <a:rPr lang="en-IN" dirty="0">
                <a:latin typeface="Courier New" panose="02070309020205020404" pitchFamily="49" charset="0"/>
                <a:cs typeface="Courier New" panose="02070309020205020404" pitchFamily="49" charset="0"/>
              </a:rPr>
              <a:t>65535</a:t>
            </a:r>
            <a:r>
              <a:rPr lang="en-IN" dirty="0"/>
              <a:t> in decimal</a:t>
            </a:r>
          </a:p>
        </p:txBody>
      </p:sp>
    </p:spTree>
    <p:extLst>
      <p:ext uri="{BB962C8B-B14F-4D97-AF65-F5344CB8AC3E}">
        <p14:creationId xmlns:p14="http://schemas.microsoft.com/office/powerpoint/2010/main" val="2842668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Mathematical Functions</a:t>
            </a:r>
          </a:p>
        </p:txBody>
      </p:sp>
      <p:sp>
        <p:nvSpPr>
          <p:cNvPr id="3" name="Content Placeholder 2"/>
          <p:cNvSpPr>
            <a:spLocks noGrp="1"/>
          </p:cNvSpPr>
          <p:nvPr>
            <p:ph sz="quarter" idx="13"/>
          </p:nvPr>
        </p:nvSpPr>
        <p:spPr>
          <a:xfrm>
            <a:off x="457200" y="1554920"/>
            <a:ext cx="8232775" cy="900000"/>
          </a:xfrm>
        </p:spPr>
        <p:txBody>
          <a:bodyPr/>
          <a:lstStyle/>
          <a:p>
            <a:pPr marL="432" indent="0">
              <a:buNone/>
            </a:pPr>
            <a:r>
              <a:rPr lang="en-US" noProof="0" dirty="0"/>
              <a:t>Java provides many useful methods in the </a:t>
            </a:r>
            <a:r>
              <a:rPr lang="en-US" b="1" noProof="0" dirty="0">
                <a:latin typeface="Courier New" panose="02070309020205020404" pitchFamily="49" charset="0"/>
                <a:cs typeface="Courier New" panose="02070309020205020404" pitchFamily="49" charset="0"/>
              </a:rPr>
              <a:t>Math</a:t>
            </a:r>
            <a:r>
              <a:rPr lang="en-US" noProof="0" dirty="0"/>
              <a:t> class for performing common mathematical functions.</a:t>
            </a:r>
          </a:p>
        </p:txBody>
      </p:sp>
    </p:spTree>
    <p:extLst>
      <p:ext uri="{BB962C8B-B14F-4D97-AF65-F5344CB8AC3E}">
        <p14:creationId xmlns:p14="http://schemas.microsoft.com/office/powerpoint/2010/main" val="71487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33961-821F-45BE-BFC6-A658C7C27633}"/>
              </a:ext>
            </a:extLst>
          </p:cNvPr>
          <p:cNvSpPr>
            <a:spLocks noGrp="1"/>
          </p:cNvSpPr>
          <p:nvPr>
            <p:ph type="title"/>
          </p:nvPr>
        </p:nvSpPr>
        <p:spPr/>
        <p:txBody>
          <a:bodyPr/>
          <a:lstStyle/>
          <a:p>
            <a:r>
              <a:rPr lang="en-IN" dirty="0"/>
              <a:t>Decimals =&gt; Hexadecimal</a:t>
            </a:r>
          </a:p>
        </p:txBody>
      </p:sp>
      <p:sp>
        <p:nvSpPr>
          <p:cNvPr id="3" name="Content Placeholder 2">
            <a:extLst>
              <a:ext uri="{FF2B5EF4-FFF2-40B4-BE49-F238E27FC236}">
                <a16:creationId xmlns:a16="http://schemas.microsoft.com/office/drawing/2014/main" id="{5C6F1744-2449-472D-88CB-21B568A940DB}"/>
              </a:ext>
            </a:extLst>
          </p:cNvPr>
          <p:cNvSpPr>
            <a:spLocks noGrp="1"/>
          </p:cNvSpPr>
          <p:nvPr>
            <p:ph sz="quarter" idx="13"/>
          </p:nvPr>
        </p:nvSpPr>
        <p:spPr>
          <a:xfrm>
            <a:off x="457200" y="1552575"/>
            <a:ext cx="8229600" cy="423182"/>
          </a:xfrm>
        </p:spPr>
        <p:txBody>
          <a:bodyPr lIns="90000" tIns="90000" rIns="90000" bIns="0"/>
          <a:lstStyle/>
          <a:p>
            <a:pPr marL="432" indent="0">
              <a:buNone/>
            </a:pPr>
            <a:r>
              <a:rPr lang="en-IN" sz="2000" dirty="0"/>
              <a:t>To convert a decimal number d to a hexadecimal number is to find the</a:t>
            </a:r>
          </a:p>
        </p:txBody>
      </p:sp>
      <p:sp>
        <p:nvSpPr>
          <p:cNvPr id="4" name="Content Placeholder 3">
            <a:extLst>
              <a:ext uri="{FF2B5EF4-FFF2-40B4-BE49-F238E27FC236}">
                <a16:creationId xmlns:a16="http://schemas.microsoft.com/office/drawing/2014/main" id="{69E6BF2F-F9DA-49A9-88F8-20EA558BE59A}"/>
              </a:ext>
            </a:extLst>
          </p:cNvPr>
          <p:cNvSpPr>
            <a:spLocks noGrp="1"/>
          </p:cNvSpPr>
          <p:nvPr>
            <p:ph sz="quarter" idx="14"/>
          </p:nvPr>
        </p:nvSpPr>
        <p:spPr>
          <a:xfrm>
            <a:off x="457201" y="2050598"/>
            <a:ext cx="2645228" cy="366032"/>
          </a:xfrm>
        </p:spPr>
        <p:txBody>
          <a:bodyPr tIns="0" rIns="0" bIns="0"/>
          <a:lstStyle/>
          <a:p>
            <a:pPr marL="432" indent="0">
              <a:buNone/>
            </a:pPr>
            <a:r>
              <a:rPr lang="en-IN" sz="2000" dirty="0"/>
              <a:t>hexadecimal digits …</a:t>
            </a:r>
          </a:p>
        </p:txBody>
      </p:sp>
      <p:graphicFrame>
        <p:nvGraphicFramePr>
          <p:cNvPr id="17" name="Object 16" descr="h sub n h sub n minus 1 h sub n minus 2 ellipsis h2, h1, h0">
            <a:extLst>
              <a:ext uri="{FF2B5EF4-FFF2-40B4-BE49-F238E27FC236}">
                <a16:creationId xmlns:a16="http://schemas.microsoft.com/office/drawing/2014/main" id="{31415BF7-E177-43DC-8DAD-2EB2CA7497F8}"/>
              </a:ext>
            </a:extLst>
          </p:cNvPr>
          <p:cNvGraphicFramePr>
            <a:graphicFrameLocks noChangeAspect="1"/>
          </p:cNvGraphicFramePr>
          <p:nvPr/>
        </p:nvGraphicFramePr>
        <p:xfrm>
          <a:off x="3184841" y="2086913"/>
          <a:ext cx="2400300" cy="279400"/>
        </p:xfrm>
        <a:graphic>
          <a:graphicData uri="http://schemas.openxmlformats.org/presentationml/2006/ole">
            <mc:AlternateContent xmlns:mc="http://schemas.openxmlformats.org/markup-compatibility/2006">
              <mc:Choice xmlns:v="urn:schemas-microsoft-com:vml" Requires="v">
                <p:oleObj spid="_x0000_s6158" name="Equation" r:id="rId3" imgW="2400120" imgH="279360" progId="Equation.DSMT4">
                  <p:embed/>
                </p:oleObj>
              </mc:Choice>
              <mc:Fallback>
                <p:oleObj name="Equation" r:id="rId3" imgW="2400120" imgH="279360" progId="Equation.DSMT4">
                  <p:embed/>
                  <p:pic>
                    <p:nvPicPr>
                      <p:cNvPr id="17" name="Object 16" descr="h sub n h sub n minus 1 h sub n minus 2 ellipsis h2, h1, h0">
                        <a:extLst>
                          <a:ext uri="{FF2B5EF4-FFF2-40B4-BE49-F238E27FC236}">
                            <a16:creationId xmlns:a16="http://schemas.microsoft.com/office/drawing/2014/main" id="{31415BF7-E177-43DC-8DAD-2EB2CA7497F8}"/>
                          </a:ext>
                        </a:extLst>
                      </p:cNvPr>
                      <p:cNvPicPr/>
                      <p:nvPr/>
                    </p:nvPicPr>
                    <p:blipFill>
                      <a:blip r:embed="rId4"/>
                      <a:stretch>
                        <a:fillRect/>
                      </a:stretch>
                    </p:blipFill>
                    <p:spPr>
                      <a:xfrm>
                        <a:off x="3184841" y="2086913"/>
                        <a:ext cx="2400300" cy="2794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D204E0E6-7730-4298-9FEC-748F6D10E63A}"/>
              </a:ext>
            </a:extLst>
          </p:cNvPr>
          <p:cNvSpPr>
            <a:spLocks noGrp="1"/>
          </p:cNvSpPr>
          <p:nvPr>
            <p:ph sz="quarter" idx="15"/>
          </p:nvPr>
        </p:nvSpPr>
        <p:spPr>
          <a:xfrm>
            <a:off x="5704877" y="2050597"/>
            <a:ext cx="2981924" cy="366032"/>
          </a:xfrm>
        </p:spPr>
        <p:txBody>
          <a:bodyPr lIns="0" tIns="0"/>
          <a:lstStyle/>
          <a:p>
            <a:pPr marL="432" indent="0">
              <a:buNone/>
            </a:pPr>
            <a:r>
              <a:rPr lang="en-IN" sz="2000" dirty="0"/>
              <a:t>such that</a:t>
            </a:r>
          </a:p>
        </p:txBody>
      </p:sp>
      <p:graphicFrame>
        <p:nvGraphicFramePr>
          <p:cNvPr id="18" name="Object 17" descr="d = h sub n times 16 to the n power + h sub n minus 1 times 16 to the n minus n minus 1 power + h sub n minus 2 times 16 to the n minus 2 power + ellipsis + h2 times 16 to the 2 power + h1 times 16 to the 1 power + h0 times 16 to the 0 power">
            <a:extLst>
              <a:ext uri="{FF2B5EF4-FFF2-40B4-BE49-F238E27FC236}">
                <a16:creationId xmlns:a16="http://schemas.microsoft.com/office/drawing/2014/main" id="{BE794626-D03D-4B42-BB3B-6FA0379390D6}"/>
              </a:ext>
            </a:extLst>
          </p:cNvPr>
          <p:cNvGraphicFramePr>
            <a:graphicFrameLocks noChangeAspect="1"/>
          </p:cNvGraphicFramePr>
          <p:nvPr/>
        </p:nvGraphicFramePr>
        <p:xfrm>
          <a:off x="749300" y="2518455"/>
          <a:ext cx="7645400" cy="317500"/>
        </p:xfrm>
        <a:graphic>
          <a:graphicData uri="http://schemas.openxmlformats.org/presentationml/2006/ole">
            <mc:AlternateContent xmlns:mc="http://schemas.openxmlformats.org/markup-compatibility/2006">
              <mc:Choice xmlns:v="urn:schemas-microsoft-com:vml" Requires="v">
                <p:oleObj spid="_x0000_s6159" name="Equation" r:id="rId5" imgW="7645320" imgH="317160" progId="Equation.DSMT4">
                  <p:embed/>
                </p:oleObj>
              </mc:Choice>
              <mc:Fallback>
                <p:oleObj name="Equation" r:id="rId5" imgW="7645320" imgH="317160" progId="Equation.DSMT4">
                  <p:embed/>
                  <p:pic>
                    <p:nvPicPr>
                      <p:cNvPr id="18" name="Object 17" descr="d = h sub n times 16 to the n power + h sub n minus 1 times 16 to the n minus n minus 1 power + h sub n minus 2 times 16 to the n minus 2 power + ellipsis + h2 times 16 to the 2 power + h1 times 16 to the 1 power + h0 times 16 to the 0 power">
                        <a:extLst>
                          <a:ext uri="{FF2B5EF4-FFF2-40B4-BE49-F238E27FC236}">
                            <a16:creationId xmlns:a16="http://schemas.microsoft.com/office/drawing/2014/main" id="{BE794626-D03D-4B42-BB3B-6FA0379390D6}"/>
                          </a:ext>
                        </a:extLst>
                      </p:cNvPr>
                      <p:cNvPicPr/>
                      <p:nvPr/>
                    </p:nvPicPr>
                    <p:blipFill>
                      <a:blip r:embed="rId6"/>
                      <a:stretch>
                        <a:fillRect/>
                      </a:stretch>
                    </p:blipFill>
                    <p:spPr>
                      <a:xfrm>
                        <a:off x="749300" y="2518455"/>
                        <a:ext cx="7645400" cy="3175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C7A4ADEA-E54D-4C24-A481-E0B3642DF8B0}"/>
              </a:ext>
            </a:extLst>
          </p:cNvPr>
          <p:cNvSpPr>
            <a:spLocks noGrp="1"/>
          </p:cNvSpPr>
          <p:nvPr>
            <p:ph sz="quarter" idx="16"/>
          </p:nvPr>
        </p:nvSpPr>
        <p:spPr>
          <a:xfrm>
            <a:off x="457200" y="2961669"/>
            <a:ext cx="7937500" cy="474729"/>
          </a:xfrm>
        </p:spPr>
        <p:txBody>
          <a:bodyPr rIns="90000" bIns="0"/>
          <a:lstStyle/>
          <a:p>
            <a:pPr marL="432" indent="0">
              <a:buNone/>
            </a:pPr>
            <a:r>
              <a:rPr lang="en-IN" sz="2000" dirty="0"/>
              <a:t>These numbers can be found by successively dividing d by 16 until</a:t>
            </a:r>
          </a:p>
        </p:txBody>
      </p:sp>
      <p:sp>
        <p:nvSpPr>
          <p:cNvPr id="7" name="Content Placeholder 6">
            <a:extLst>
              <a:ext uri="{FF2B5EF4-FFF2-40B4-BE49-F238E27FC236}">
                <a16:creationId xmlns:a16="http://schemas.microsoft.com/office/drawing/2014/main" id="{9226DE29-165E-4213-8BF0-506172D571B7}"/>
              </a:ext>
            </a:extLst>
          </p:cNvPr>
          <p:cNvSpPr>
            <a:spLocks noGrp="1"/>
          </p:cNvSpPr>
          <p:nvPr>
            <p:ph sz="quarter" idx="17"/>
          </p:nvPr>
        </p:nvSpPr>
        <p:spPr>
          <a:xfrm>
            <a:off x="476252" y="3475710"/>
            <a:ext cx="4370998" cy="394157"/>
          </a:xfrm>
        </p:spPr>
        <p:txBody>
          <a:bodyPr tIns="0" rIns="0"/>
          <a:lstStyle/>
          <a:p>
            <a:pPr marL="432" indent="0">
              <a:buNone/>
            </a:pPr>
            <a:r>
              <a:rPr lang="en-IN" sz="2000" dirty="0"/>
              <a:t>the quotient is 0. The remainders are</a:t>
            </a:r>
          </a:p>
        </p:txBody>
      </p:sp>
      <p:graphicFrame>
        <p:nvGraphicFramePr>
          <p:cNvPr id="19" name="Object 18" descr="h0, h1, h2, ellipsis h sub n minus2, h sub n minus 1, h sub n">
            <a:extLst>
              <a:ext uri="{FF2B5EF4-FFF2-40B4-BE49-F238E27FC236}">
                <a16:creationId xmlns:a16="http://schemas.microsoft.com/office/drawing/2014/main" id="{9D321771-6443-4150-89B2-548E0C10D08A}"/>
              </a:ext>
            </a:extLst>
          </p:cNvPr>
          <p:cNvGraphicFramePr>
            <a:graphicFrameLocks noChangeAspect="1"/>
          </p:cNvGraphicFramePr>
          <p:nvPr/>
        </p:nvGraphicFramePr>
        <p:xfrm>
          <a:off x="5055507" y="3499152"/>
          <a:ext cx="2400300" cy="279400"/>
        </p:xfrm>
        <a:graphic>
          <a:graphicData uri="http://schemas.openxmlformats.org/presentationml/2006/ole">
            <mc:AlternateContent xmlns:mc="http://schemas.openxmlformats.org/markup-compatibility/2006">
              <mc:Choice xmlns:v="urn:schemas-microsoft-com:vml" Requires="v">
                <p:oleObj spid="_x0000_s6160" name="Equation" r:id="rId7" imgW="2400120" imgH="279360" progId="Equation.DSMT4">
                  <p:embed/>
                </p:oleObj>
              </mc:Choice>
              <mc:Fallback>
                <p:oleObj name="Equation" r:id="rId7" imgW="2400120" imgH="279360" progId="Equation.DSMT4">
                  <p:embed/>
                  <p:pic>
                    <p:nvPicPr>
                      <p:cNvPr id="19" name="Object 18" descr="h0, h1, h2, ellipsis h sub n minus2, h sub n minus 1, h sub n">
                        <a:extLst>
                          <a:ext uri="{FF2B5EF4-FFF2-40B4-BE49-F238E27FC236}">
                            <a16:creationId xmlns:a16="http://schemas.microsoft.com/office/drawing/2014/main" id="{9D321771-6443-4150-89B2-548E0C10D08A}"/>
                          </a:ext>
                        </a:extLst>
                      </p:cNvPr>
                      <p:cNvPicPr/>
                      <p:nvPr/>
                    </p:nvPicPr>
                    <p:blipFill>
                      <a:blip r:embed="rId8"/>
                      <a:stretch>
                        <a:fillRect/>
                      </a:stretch>
                    </p:blipFill>
                    <p:spPr>
                      <a:xfrm>
                        <a:off x="5055507" y="3499152"/>
                        <a:ext cx="2400300" cy="2794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D2B737EB-C790-4A0C-A087-6F35D330E2CD}"/>
              </a:ext>
            </a:extLst>
          </p:cNvPr>
          <p:cNvSpPr>
            <a:spLocks noGrp="1"/>
          </p:cNvSpPr>
          <p:nvPr>
            <p:ph sz="quarter" idx="18"/>
          </p:nvPr>
        </p:nvSpPr>
        <p:spPr>
          <a:xfrm>
            <a:off x="457200" y="3988099"/>
            <a:ext cx="8229600" cy="763511"/>
          </a:xfrm>
        </p:spPr>
        <p:txBody>
          <a:bodyPr/>
          <a:lstStyle/>
          <a:p>
            <a:pPr marL="432" indent="0">
              <a:buNone/>
            </a:pPr>
            <a:r>
              <a:rPr lang="en-IN" sz="2000" dirty="0"/>
              <a:t>For example, the decimal number 123 is 7B in hexadecimal. The conversion is conducted as follows:</a:t>
            </a:r>
          </a:p>
        </p:txBody>
      </p:sp>
      <p:pic>
        <p:nvPicPr>
          <p:cNvPr id="21" name="Content Placeholder 20" descr="7 divided by 16 give 0 as quotient and 7 as remainder, labeled, h1. &#10;123 divided by 16 gives 7 as quotient and 11 as remainder, labeled, h0.">
            <a:extLst>
              <a:ext uri="{FF2B5EF4-FFF2-40B4-BE49-F238E27FC236}">
                <a16:creationId xmlns:a16="http://schemas.microsoft.com/office/drawing/2014/main" id="{A582C838-F71F-4ADE-B33B-E9FAFC2638F5}"/>
              </a:ext>
            </a:extLst>
          </p:cNvPr>
          <p:cNvPicPr>
            <a:picLocks noGrp="1" noChangeAspect="1"/>
          </p:cNvPicPr>
          <p:nvPr>
            <p:ph sz="quarter" idx="19"/>
          </p:nvPr>
        </p:nvPicPr>
        <p:blipFill>
          <a:blip r:embed="rId9"/>
          <a:stretch>
            <a:fillRect/>
          </a:stretch>
        </p:blipFill>
        <p:spPr>
          <a:xfrm>
            <a:off x="3067844" y="4892796"/>
            <a:ext cx="3008311" cy="1504158"/>
          </a:xfrm>
          <a:prstGeom prst="rect">
            <a:avLst/>
          </a:prstGeom>
        </p:spPr>
      </p:pic>
    </p:spTree>
    <p:extLst>
      <p:ext uri="{BB962C8B-B14F-4D97-AF65-F5344CB8AC3E}">
        <p14:creationId xmlns:p14="http://schemas.microsoft.com/office/powerpoint/2010/main" val="381986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EF92-83E3-4B7A-9281-DADD780435FB}"/>
              </a:ext>
            </a:extLst>
          </p:cNvPr>
          <p:cNvSpPr>
            <a:spLocks noGrp="1"/>
          </p:cNvSpPr>
          <p:nvPr>
            <p:ph type="title"/>
          </p:nvPr>
        </p:nvSpPr>
        <p:spPr/>
        <p:txBody>
          <a:bodyPr/>
          <a:lstStyle/>
          <a:p>
            <a:r>
              <a:rPr lang="en-IN" dirty="0"/>
              <a:t>Hexadecimal </a:t>
            </a:r>
            <a:r>
              <a:rPr lang="en-IN" sz="400" b="0" dirty="0"/>
              <a:t>A Two Way Arrow</a:t>
            </a:r>
            <a:r>
              <a:rPr lang="en-IN" b="0" dirty="0"/>
              <a:t> </a:t>
            </a:r>
            <a:r>
              <a:rPr lang="en-IN" dirty="0"/>
              <a:t>Binary</a:t>
            </a:r>
          </a:p>
        </p:txBody>
      </p:sp>
      <p:graphicFrame>
        <p:nvGraphicFramePr>
          <p:cNvPr id="3" name="Object 2">
            <a:extLst>
              <a:ext uri="{FF2B5EF4-FFF2-40B4-BE49-F238E27FC236}">
                <a16:creationId xmlns:a16="http://schemas.microsoft.com/office/drawing/2014/main" id="{ED714774-B280-410A-98C2-66AFDF516201}"/>
              </a:ext>
              <a:ext uri="{C183D7F6-B498-43B3-948B-1728B52AA6E4}">
                <adec:decorative xmlns:adec="http://schemas.microsoft.com/office/drawing/2017/decorative" val="1"/>
              </a:ext>
            </a:extLst>
          </p:cNvPr>
          <p:cNvGraphicFramePr>
            <a:graphicFrameLocks noChangeAspect="1"/>
          </p:cNvGraphicFramePr>
          <p:nvPr/>
        </p:nvGraphicFramePr>
        <p:xfrm>
          <a:off x="3394075" y="833438"/>
          <a:ext cx="533400" cy="292100"/>
        </p:xfrm>
        <a:graphic>
          <a:graphicData uri="http://schemas.openxmlformats.org/presentationml/2006/ole">
            <mc:AlternateContent xmlns:mc="http://schemas.openxmlformats.org/markup-compatibility/2006">
              <mc:Choice xmlns:v="urn:schemas-microsoft-com:vml" Requires="v">
                <p:oleObj spid="_x0000_s7174" name="Equation" r:id="rId3" imgW="533160" imgH="291960" progId="Equation.DSMT4">
                  <p:embed/>
                </p:oleObj>
              </mc:Choice>
              <mc:Fallback>
                <p:oleObj name="Equation" r:id="rId3" imgW="533160" imgH="291960" progId="Equation.DSMT4">
                  <p:embed/>
                  <p:pic>
                    <p:nvPicPr>
                      <p:cNvPr id="3" name="Object 2">
                        <a:extLst>
                          <a:ext uri="{FF2B5EF4-FFF2-40B4-BE49-F238E27FC236}">
                            <a16:creationId xmlns:a16="http://schemas.microsoft.com/office/drawing/2014/main" id="{ED714774-B280-410A-98C2-66AFDF516201}"/>
                          </a:ext>
                          <a:ext uri="{C183D7F6-B498-43B3-948B-1728B52AA6E4}">
                            <adec:decorative xmlns:adec="http://schemas.microsoft.com/office/drawing/2017/decorative" val="1"/>
                          </a:ext>
                        </a:extLst>
                      </p:cNvPr>
                      <p:cNvPicPr/>
                      <p:nvPr/>
                    </p:nvPicPr>
                    <p:blipFill>
                      <a:blip r:embed="rId4"/>
                      <a:stretch>
                        <a:fillRect/>
                      </a:stretch>
                    </p:blipFill>
                    <p:spPr>
                      <a:xfrm>
                        <a:off x="3394075" y="833438"/>
                        <a:ext cx="533400" cy="292100"/>
                      </a:xfrm>
                      <a:prstGeom prst="rect">
                        <a:avLst/>
                      </a:prstGeom>
                      <a:solidFill>
                        <a:schemeClr val="bg1"/>
                      </a:solidFill>
                    </p:spPr>
                  </p:pic>
                </p:oleObj>
              </mc:Fallback>
            </mc:AlternateContent>
          </a:graphicData>
        </a:graphic>
      </p:graphicFrame>
      <p:sp>
        <p:nvSpPr>
          <p:cNvPr id="4" name="Content Placeholder 3">
            <a:extLst>
              <a:ext uri="{FF2B5EF4-FFF2-40B4-BE49-F238E27FC236}">
                <a16:creationId xmlns:a16="http://schemas.microsoft.com/office/drawing/2014/main" id="{079EE21D-6A29-4D1E-BBAB-876068F006BA}"/>
              </a:ext>
            </a:extLst>
          </p:cNvPr>
          <p:cNvSpPr>
            <a:spLocks noGrp="1"/>
          </p:cNvSpPr>
          <p:nvPr>
            <p:ph sz="quarter" idx="14"/>
          </p:nvPr>
        </p:nvSpPr>
        <p:spPr>
          <a:xfrm>
            <a:off x="3462291" y="1552574"/>
            <a:ext cx="5334868" cy="2814473"/>
          </a:xfrm>
        </p:spPr>
        <p:txBody>
          <a:bodyPr/>
          <a:lstStyle/>
          <a:p>
            <a:pPr marL="432" indent="0">
              <a:buNone/>
            </a:pPr>
            <a:r>
              <a:rPr lang="en-IN" sz="2000" dirty="0"/>
              <a:t>To convert a hexadecimal number to a binary number, simply convert each digit in the hexadecimal number into a four-digit binary number.</a:t>
            </a:r>
          </a:p>
          <a:p>
            <a:pPr marL="432" indent="0">
              <a:buNone/>
            </a:pPr>
            <a:r>
              <a:rPr lang="en-IN" sz="2000" dirty="0"/>
              <a:t>To convert a binary number to a hexadecimal, convert every four binary digits from right to left in the binary number into a hexadecimal number. For example,</a:t>
            </a:r>
          </a:p>
        </p:txBody>
      </p:sp>
      <p:pic>
        <p:nvPicPr>
          <p:cNvPr id="11" name="Content Placeholder 10" descr="Blank, blank, 1 1 labeled, 3, 1 0 0 0 labeled, 8, and 1 1 0 1 labeled, D.">
            <a:extLst>
              <a:ext uri="{FF2B5EF4-FFF2-40B4-BE49-F238E27FC236}">
                <a16:creationId xmlns:a16="http://schemas.microsoft.com/office/drawing/2014/main" id="{11ADB72F-78EF-4F1A-AC6A-E198CE0152FB}"/>
              </a:ext>
            </a:extLst>
          </p:cNvPr>
          <p:cNvPicPr>
            <a:picLocks noGrp="1" noChangeAspect="1"/>
          </p:cNvPicPr>
          <p:nvPr>
            <p:ph sz="quarter" idx="15"/>
          </p:nvPr>
        </p:nvPicPr>
        <p:blipFill>
          <a:blip r:embed="rId5"/>
          <a:stretch>
            <a:fillRect/>
          </a:stretch>
        </p:blipFill>
        <p:spPr>
          <a:xfrm>
            <a:off x="4572000" y="4448805"/>
            <a:ext cx="2604649" cy="1795675"/>
          </a:xfrm>
          <a:prstGeom prst="rect">
            <a:avLst/>
          </a:prstGeom>
        </p:spPr>
      </p:pic>
      <p:graphicFrame>
        <p:nvGraphicFramePr>
          <p:cNvPr id="15" name="Content Placeholder 14">
            <a:extLst>
              <a:ext uri="{FF2B5EF4-FFF2-40B4-BE49-F238E27FC236}">
                <a16:creationId xmlns:a16="http://schemas.microsoft.com/office/drawing/2014/main" id="{4B96C551-19DD-48BE-898D-310E6193D13A}"/>
              </a:ext>
            </a:extLst>
          </p:cNvPr>
          <p:cNvGraphicFramePr>
            <a:graphicFrameLocks noGrp="1"/>
          </p:cNvGraphicFramePr>
          <p:nvPr>
            <p:ph sz="quarter" idx="13"/>
            <p:extLst>
              <p:ext uri="{D42A27DB-BD31-4B8C-83A1-F6EECF244321}">
                <p14:modId xmlns:p14="http://schemas.microsoft.com/office/powerpoint/2010/main" val="3898128322"/>
              </p:ext>
            </p:extLst>
          </p:nvPr>
        </p:nvGraphicFramePr>
        <p:xfrm>
          <a:off x="457199" y="1552575"/>
          <a:ext cx="2747638" cy="4519756"/>
        </p:xfrm>
        <a:graphic>
          <a:graphicData uri="http://schemas.openxmlformats.org/drawingml/2006/table">
            <a:tbl>
              <a:tblPr>
                <a:tableStyleId>{40F9630F-82C1-40B7-BC3A-925EFCFF5E92}</a:tableStyleId>
              </a:tblPr>
              <a:tblGrid>
                <a:gridCol w="646503">
                  <a:extLst>
                    <a:ext uri="{9D8B030D-6E8A-4147-A177-3AD203B41FA5}">
                      <a16:colId xmlns:a16="http://schemas.microsoft.com/office/drawing/2014/main" val="1136720817"/>
                    </a:ext>
                  </a:extLst>
                </a:gridCol>
                <a:gridCol w="646503">
                  <a:extLst>
                    <a:ext uri="{9D8B030D-6E8A-4147-A177-3AD203B41FA5}">
                      <a16:colId xmlns:a16="http://schemas.microsoft.com/office/drawing/2014/main" val="2918822504"/>
                    </a:ext>
                  </a:extLst>
                </a:gridCol>
                <a:gridCol w="646503">
                  <a:extLst>
                    <a:ext uri="{9D8B030D-6E8A-4147-A177-3AD203B41FA5}">
                      <a16:colId xmlns:a16="http://schemas.microsoft.com/office/drawing/2014/main" val="449121863"/>
                    </a:ext>
                  </a:extLst>
                </a:gridCol>
                <a:gridCol w="808129">
                  <a:extLst>
                    <a:ext uri="{9D8B030D-6E8A-4147-A177-3AD203B41FA5}">
                      <a16:colId xmlns:a16="http://schemas.microsoft.com/office/drawing/2014/main" val="2748059795"/>
                    </a:ext>
                  </a:extLst>
                </a:gridCol>
              </a:tblGrid>
              <a:tr h="265868">
                <a:tc>
                  <a:txBody>
                    <a:bodyPr/>
                    <a:lstStyle/>
                    <a:p>
                      <a:pPr algn="ctr" fontAlgn="b"/>
                      <a:r>
                        <a:rPr lang="en-US" sz="800" u="none" strike="noStrike">
                          <a:effectLst/>
                        </a:rPr>
                        <a:t>Decimal</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Binay</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Octal</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Headecimal</a:t>
                      </a:r>
                      <a:endParaRPr lang="en-US" sz="800" b="1" i="0" u="none" strike="noStrike">
                        <a:solidFill>
                          <a:srgbClr val="000000"/>
                        </a:solidFill>
                        <a:effectLst/>
                        <a:latin typeface="Calibri" panose="020F0502020204030204" pitchFamily="34" charset="0"/>
                      </a:endParaRPr>
                    </a:p>
                  </a:txBody>
                  <a:tcPr marL="6934" marR="6934" marT="6934" marB="0" anchor="b"/>
                </a:tc>
                <a:extLst>
                  <a:ext uri="{0D108BD9-81ED-4DB2-BD59-A6C34878D82A}">
                    <a16:rowId xmlns:a16="http://schemas.microsoft.com/office/drawing/2014/main" val="2315989284"/>
                  </a:ext>
                </a:extLst>
              </a:tr>
              <a:tr h="265868">
                <a:tc>
                  <a:txBody>
                    <a:bodyPr/>
                    <a:lstStyle/>
                    <a:p>
                      <a:pPr algn="ctr" fontAlgn="b"/>
                      <a:r>
                        <a:rPr lang="en-US" sz="800" u="none" strike="noStrike">
                          <a:effectLst/>
                        </a:rPr>
                        <a:t>0</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0000</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0</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0</a:t>
                      </a:r>
                      <a:endParaRPr lang="en-US" sz="800" b="1" i="0" u="none" strike="noStrike">
                        <a:solidFill>
                          <a:srgbClr val="000000"/>
                        </a:solidFill>
                        <a:effectLst/>
                        <a:latin typeface="Calibri" panose="020F0502020204030204" pitchFamily="34" charset="0"/>
                      </a:endParaRPr>
                    </a:p>
                  </a:txBody>
                  <a:tcPr marL="6934" marR="6934" marT="6934" marB="0" anchor="b"/>
                </a:tc>
                <a:extLst>
                  <a:ext uri="{0D108BD9-81ED-4DB2-BD59-A6C34878D82A}">
                    <a16:rowId xmlns:a16="http://schemas.microsoft.com/office/drawing/2014/main" val="2964302682"/>
                  </a:ext>
                </a:extLst>
              </a:tr>
              <a:tr h="265868">
                <a:tc>
                  <a:txBody>
                    <a:bodyPr/>
                    <a:lstStyle/>
                    <a:p>
                      <a:pPr algn="ctr" fontAlgn="b"/>
                      <a:r>
                        <a:rPr lang="en-US" sz="800" u="none" strike="noStrike">
                          <a:effectLst/>
                        </a:rPr>
                        <a:t>1</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0001</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1</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1</a:t>
                      </a:r>
                      <a:endParaRPr lang="en-US" sz="800" b="1" i="0" u="none" strike="noStrike">
                        <a:solidFill>
                          <a:srgbClr val="000000"/>
                        </a:solidFill>
                        <a:effectLst/>
                        <a:latin typeface="Calibri" panose="020F0502020204030204" pitchFamily="34" charset="0"/>
                      </a:endParaRPr>
                    </a:p>
                  </a:txBody>
                  <a:tcPr marL="6934" marR="6934" marT="6934" marB="0" anchor="b"/>
                </a:tc>
                <a:extLst>
                  <a:ext uri="{0D108BD9-81ED-4DB2-BD59-A6C34878D82A}">
                    <a16:rowId xmlns:a16="http://schemas.microsoft.com/office/drawing/2014/main" val="3138249154"/>
                  </a:ext>
                </a:extLst>
              </a:tr>
              <a:tr h="265868">
                <a:tc>
                  <a:txBody>
                    <a:bodyPr/>
                    <a:lstStyle/>
                    <a:p>
                      <a:pPr algn="ctr" fontAlgn="b"/>
                      <a:r>
                        <a:rPr lang="en-US" sz="800" u="none" strike="noStrike">
                          <a:effectLst/>
                        </a:rPr>
                        <a:t>2</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0010</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2</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2</a:t>
                      </a:r>
                      <a:endParaRPr lang="en-US" sz="800" b="1" i="0" u="none" strike="noStrike">
                        <a:solidFill>
                          <a:srgbClr val="000000"/>
                        </a:solidFill>
                        <a:effectLst/>
                        <a:latin typeface="Calibri" panose="020F0502020204030204" pitchFamily="34" charset="0"/>
                      </a:endParaRPr>
                    </a:p>
                  </a:txBody>
                  <a:tcPr marL="6934" marR="6934" marT="6934" marB="0" anchor="b"/>
                </a:tc>
                <a:extLst>
                  <a:ext uri="{0D108BD9-81ED-4DB2-BD59-A6C34878D82A}">
                    <a16:rowId xmlns:a16="http://schemas.microsoft.com/office/drawing/2014/main" val="3865396686"/>
                  </a:ext>
                </a:extLst>
              </a:tr>
              <a:tr h="265868">
                <a:tc>
                  <a:txBody>
                    <a:bodyPr/>
                    <a:lstStyle/>
                    <a:p>
                      <a:pPr algn="ctr" fontAlgn="b"/>
                      <a:r>
                        <a:rPr lang="en-US" sz="800" u="none" strike="noStrike">
                          <a:effectLst/>
                        </a:rPr>
                        <a:t>3</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0011</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3</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3</a:t>
                      </a:r>
                      <a:endParaRPr lang="en-US" sz="800" b="1" i="0" u="none" strike="noStrike">
                        <a:solidFill>
                          <a:srgbClr val="000000"/>
                        </a:solidFill>
                        <a:effectLst/>
                        <a:latin typeface="Calibri" panose="020F0502020204030204" pitchFamily="34" charset="0"/>
                      </a:endParaRPr>
                    </a:p>
                  </a:txBody>
                  <a:tcPr marL="6934" marR="6934" marT="6934" marB="0" anchor="b"/>
                </a:tc>
                <a:extLst>
                  <a:ext uri="{0D108BD9-81ED-4DB2-BD59-A6C34878D82A}">
                    <a16:rowId xmlns:a16="http://schemas.microsoft.com/office/drawing/2014/main" val="2456047518"/>
                  </a:ext>
                </a:extLst>
              </a:tr>
              <a:tr h="265868">
                <a:tc>
                  <a:txBody>
                    <a:bodyPr/>
                    <a:lstStyle/>
                    <a:p>
                      <a:pPr algn="ctr" fontAlgn="b"/>
                      <a:r>
                        <a:rPr lang="en-US" sz="800" u="none" strike="noStrike">
                          <a:effectLst/>
                        </a:rPr>
                        <a:t>4</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0100</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4</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4</a:t>
                      </a:r>
                      <a:endParaRPr lang="en-US" sz="800" b="1" i="0" u="none" strike="noStrike">
                        <a:solidFill>
                          <a:srgbClr val="000000"/>
                        </a:solidFill>
                        <a:effectLst/>
                        <a:latin typeface="Calibri" panose="020F0502020204030204" pitchFamily="34" charset="0"/>
                      </a:endParaRPr>
                    </a:p>
                  </a:txBody>
                  <a:tcPr marL="6934" marR="6934" marT="6934" marB="0" anchor="b"/>
                </a:tc>
                <a:extLst>
                  <a:ext uri="{0D108BD9-81ED-4DB2-BD59-A6C34878D82A}">
                    <a16:rowId xmlns:a16="http://schemas.microsoft.com/office/drawing/2014/main" val="3181256299"/>
                  </a:ext>
                </a:extLst>
              </a:tr>
              <a:tr h="265868">
                <a:tc>
                  <a:txBody>
                    <a:bodyPr/>
                    <a:lstStyle/>
                    <a:p>
                      <a:pPr algn="ctr" fontAlgn="b"/>
                      <a:r>
                        <a:rPr lang="en-US" sz="800" u="none" strike="noStrike">
                          <a:effectLst/>
                        </a:rPr>
                        <a:t>5</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0101</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5</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5</a:t>
                      </a:r>
                      <a:endParaRPr lang="en-US" sz="800" b="1" i="0" u="none" strike="noStrike">
                        <a:solidFill>
                          <a:srgbClr val="000000"/>
                        </a:solidFill>
                        <a:effectLst/>
                        <a:latin typeface="Calibri" panose="020F0502020204030204" pitchFamily="34" charset="0"/>
                      </a:endParaRPr>
                    </a:p>
                  </a:txBody>
                  <a:tcPr marL="6934" marR="6934" marT="6934" marB="0" anchor="b"/>
                </a:tc>
                <a:extLst>
                  <a:ext uri="{0D108BD9-81ED-4DB2-BD59-A6C34878D82A}">
                    <a16:rowId xmlns:a16="http://schemas.microsoft.com/office/drawing/2014/main" val="3208529020"/>
                  </a:ext>
                </a:extLst>
              </a:tr>
              <a:tr h="265868">
                <a:tc>
                  <a:txBody>
                    <a:bodyPr/>
                    <a:lstStyle/>
                    <a:p>
                      <a:pPr algn="ctr" fontAlgn="b"/>
                      <a:r>
                        <a:rPr lang="en-US" sz="800" u="none" strike="noStrike">
                          <a:effectLst/>
                        </a:rPr>
                        <a:t>6</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0110</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6</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6</a:t>
                      </a:r>
                      <a:endParaRPr lang="en-US" sz="800" b="1" i="0" u="none" strike="noStrike">
                        <a:solidFill>
                          <a:srgbClr val="000000"/>
                        </a:solidFill>
                        <a:effectLst/>
                        <a:latin typeface="Calibri" panose="020F0502020204030204" pitchFamily="34" charset="0"/>
                      </a:endParaRPr>
                    </a:p>
                  </a:txBody>
                  <a:tcPr marL="6934" marR="6934" marT="6934" marB="0" anchor="b"/>
                </a:tc>
                <a:extLst>
                  <a:ext uri="{0D108BD9-81ED-4DB2-BD59-A6C34878D82A}">
                    <a16:rowId xmlns:a16="http://schemas.microsoft.com/office/drawing/2014/main" val="1814083140"/>
                  </a:ext>
                </a:extLst>
              </a:tr>
              <a:tr h="265868">
                <a:tc>
                  <a:txBody>
                    <a:bodyPr/>
                    <a:lstStyle/>
                    <a:p>
                      <a:pPr algn="ctr" fontAlgn="b"/>
                      <a:r>
                        <a:rPr lang="en-US" sz="800" u="none" strike="noStrike">
                          <a:effectLst/>
                        </a:rPr>
                        <a:t>7</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0111</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7</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7</a:t>
                      </a:r>
                      <a:endParaRPr lang="en-US" sz="800" b="1" i="0" u="none" strike="noStrike">
                        <a:solidFill>
                          <a:srgbClr val="000000"/>
                        </a:solidFill>
                        <a:effectLst/>
                        <a:latin typeface="Calibri" panose="020F0502020204030204" pitchFamily="34" charset="0"/>
                      </a:endParaRPr>
                    </a:p>
                  </a:txBody>
                  <a:tcPr marL="6934" marR="6934" marT="6934" marB="0" anchor="b"/>
                </a:tc>
                <a:extLst>
                  <a:ext uri="{0D108BD9-81ED-4DB2-BD59-A6C34878D82A}">
                    <a16:rowId xmlns:a16="http://schemas.microsoft.com/office/drawing/2014/main" val="1443073774"/>
                  </a:ext>
                </a:extLst>
              </a:tr>
              <a:tr h="265868">
                <a:tc>
                  <a:txBody>
                    <a:bodyPr/>
                    <a:lstStyle/>
                    <a:p>
                      <a:pPr algn="ctr" fontAlgn="b"/>
                      <a:r>
                        <a:rPr lang="en-US" sz="800" u="none" strike="noStrike">
                          <a:effectLst/>
                        </a:rPr>
                        <a:t>8</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1000</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8</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10</a:t>
                      </a:r>
                      <a:endParaRPr lang="en-US" sz="800" b="1" i="0" u="none" strike="noStrike">
                        <a:solidFill>
                          <a:srgbClr val="000000"/>
                        </a:solidFill>
                        <a:effectLst/>
                        <a:latin typeface="Calibri" panose="020F0502020204030204" pitchFamily="34" charset="0"/>
                      </a:endParaRPr>
                    </a:p>
                  </a:txBody>
                  <a:tcPr marL="6934" marR="6934" marT="6934" marB="0" anchor="b"/>
                </a:tc>
                <a:extLst>
                  <a:ext uri="{0D108BD9-81ED-4DB2-BD59-A6C34878D82A}">
                    <a16:rowId xmlns:a16="http://schemas.microsoft.com/office/drawing/2014/main" val="555504755"/>
                  </a:ext>
                </a:extLst>
              </a:tr>
              <a:tr h="265868">
                <a:tc>
                  <a:txBody>
                    <a:bodyPr/>
                    <a:lstStyle/>
                    <a:p>
                      <a:pPr algn="ctr" fontAlgn="b"/>
                      <a:r>
                        <a:rPr lang="en-US" sz="800" u="none" strike="noStrike">
                          <a:effectLst/>
                        </a:rPr>
                        <a:t>9</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1001</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9</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11</a:t>
                      </a:r>
                      <a:endParaRPr lang="en-US" sz="800" b="1" i="0" u="none" strike="noStrike">
                        <a:solidFill>
                          <a:srgbClr val="000000"/>
                        </a:solidFill>
                        <a:effectLst/>
                        <a:latin typeface="Calibri" panose="020F0502020204030204" pitchFamily="34" charset="0"/>
                      </a:endParaRPr>
                    </a:p>
                  </a:txBody>
                  <a:tcPr marL="6934" marR="6934" marT="6934" marB="0" anchor="b"/>
                </a:tc>
                <a:extLst>
                  <a:ext uri="{0D108BD9-81ED-4DB2-BD59-A6C34878D82A}">
                    <a16:rowId xmlns:a16="http://schemas.microsoft.com/office/drawing/2014/main" val="2043041187"/>
                  </a:ext>
                </a:extLst>
              </a:tr>
              <a:tr h="265868">
                <a:tc>
                  <a:txBody>
                    <a:bodyPr/>
                    <a:lstStyle/>
                    <a:p>
                      <a:pPr algn="ctr" fontAlgn="b"/>
                      <a:r>
                        <a:rPr lang="en-US" sz="800" u="none" strike="noStrike">
                          <a:effectLst/>
                        </a:rPr>
                        <a:t>10</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1010</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A</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12</a:t>
                      </a:r>
                      <a:endParaRPr lang="en-US" sz="800" b="1" i="0" u="none" strike="noStrike">
                        <a:solidFill>
                          <a:srgbClr val="000000"/>
                        </a:solidFill>
                        <a:effectLst/>
                        <a:latin typeface="Calibri" panose="020F0502020204030204" pitchFamily="34" charset="0"/>
                      </a:endParaRPr>
                    </a:p>
                  </a:txBody>
                  <a:tcPr marL="6934" marR="6934" marT="6934" marB="0" anchor="b"/>
                </a:tc>
                <a:extLst>
                  <a:ext uri="{0D108BD9-81ED-4DB2-BD59-A6C34878D82A}">
                    <a16:rowId xmlns:a16="http://schemas.microsoft.com/office/drawing/2014/main" val="1420667022"/>
                  </a:ext>
                </a:extLst>
              </a:tr>
              <a:tr h="265868">
                <a:tc>
                  <a:txBody>
                    <a:bodyPr/>
                    <a:lstStyle/>
                    <a:p>
                      <a:pPr algn="ctr" fontAlgn="b"/>
                      <a:r>
                        <a:rPr lang="en-US" sz="800" u="none" strike="noStrike">
                          <a:effectLst/>
                        </a:rPr>
                        <a:t>11</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1011</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B</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13</a:t>
                      </a:r>
                      <a:endParaRPr lang="en-US" sz="800" b="1" i="0" u="none" strike="noStrike">
                        <a:solidFill>
                          <a:srgbClr val="000000"/>
                        </a:solidFill>
                        <a:effectLst/>
                        <a:latin typeface="Calibri" panose="020F0502020204030204" pitchFamily="34" charset="0"/>
                      </a:endParaRPr>
                    </a:p>
                  </a:txBody>
                  <a:tcPr marL="6934" marR="6934" marT="6934" marB="0" anchor="b"/>
                </a:tc>
                <a:extLst>
                  <a:ext uri="{0D108BD9-81ED-4DB2-BD59-A6C34878D82A}">
                    <a16:rowId xmlns:a16="http://schemas.microsoft.com/office/drawing/2014/main" val="2383225911"/>
                  </a:ext>
                </a:extLst>
              </a:tr>
              <a:tr h="265868">
                <a:tc>
                  <a:txBody>
                    <a:bodyPr/>
                    <a:lstStyle/>
                    <a:p>
                      <a:pPr algn="ctr" fontAlgn="b"/>
                      <a:r>
                        <a:rPr lang="en-US" sz="800" u="none" strike="noStrike">
                          <a:effectLst/>
                        </a:rPr>
                        <a:t>12</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1100</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C</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14</a:t>
                      </a:r>
                      <a:endParaRPr lang="en-US" sz="800" b="1" i="0" u="none" strike="noStrike">
                        <a:solidFill>
                          <a:srgbClr val="000000"/>
                        </a:solidFill>
                        <a:effectLst/>
                        <a:latin typeface="Calibri" panose="020F0502020204030204" pitchFamily="34" charset="0"/>
                      </a:endParaRPr>
                    </a:p>
                  </a:txBody>
                  <a:tcPr marL="6934" marR="6934" marT="6934" marB="0" anchor="b"/>
                </a:tc>
                <a:extLst>
                  <a:ext uri="{0D108BD9-81ED-4DB2-BD59-A6C34878D82A}">
                    <a16:rowId xmlns:a16="http://schemas.microsoft.com/office/drawing/2014/main" val="1900448494"/>
                  </a:ext>
                </a:extLst>
              </a:tr>
              <a:tr h="265868">
                <a:tc>
                  <a:txBody>
                    <a:bodyPr/>
                    <a:lstStyle/>
                    <a:p>
                      <a:pPr algn="ctr" fontAlgn="b"/>
                      <a:r>
                        <a:rPr lang="en-US" sz="800" u="none" strike="noStrike">
                          <a:effectLst/>
                        </a:rPr>
                        <a:t>13</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1101</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D</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15</a:t>
                      </a:r>
                      <a:endParaRPr lang="en-US" sz="800" b="1" i="0" u="none" strike="noStrike">
                        <a:solidFill>
                          <a:srgbClr val="000000"/>
                        </a:solidFill>
                        <a:effectLst/>
                        <a:latin typeface="Calibri" panose="020F0502020204030204" pitchFamily="34" charset="0"/>
                      </a:endParaRPr>
                    </a:p>
                  </a:txBody>
                  <a:tcPr marL="6934" marR="6934" marT="6934" marB="0" anchor="b"/>
                </a:tc>
                <a:extLst>
                  <a:ext uri="{0D108BD9-81ED-4DB2-BD59-A6C34878D82A}">
                    <a16:rowId xmlns:a16="http://schemas.microsoft.com/office/drawing/2014/main" val="1708010094"/>
                  </a:ext>
                </a:extLst>
              </a:tr>
              <a:tr h="265868">
                <a:tc>
                  <a:txBody>
                    <a:bodyPr/>
                    <a:lstStyle/>
                    <a:p>
                      <a:pPr algn="ctr" fontAlgn="b"/>
                      <a:r>
                        <a:rPr lang="en-US" sz="800" u="none" strike="noStrike">
                          <a:effectLst/>
                        </a:rPr>
                        <a:t>14</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1110</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E</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16</a:t>
                      </a:r>
                      <a:endParaRPr lang="en-US" sz="800" b="1" i="0" u="none" strike="noStrike">
                        <a:solidFill>
                          <a:srgbClr val="000000"/>
                        </a:solidFill>
                        <a:effectLst/>
                        <a:latin typeface="Calibri" panose="020F0502020204030204" pitchFamily="34" charset="0"/>
                      </a:endParaRPr>
                    </a:p>
                  </a:txBody>
                  <a:tcPr marL="6934" marR="6934" marT="6934" marB="0" anchor="b"/>
                </a:tc>
                <a:extLst>
                  <a:ext uri="{0D108BD9-81ED-4DB2-BD59-A6C34878D82A}">
                    <a16:rowId xmlns:a16="http://schemas.microsoft.com/office/drawing/2014/main" val="3282535301"/>
                  </a:ext>
                </a:extLst>
              </a:tr>
              <a:tr h="265868">
                <a:tc>
                  <a:txBody>
                    <a:bodyPr/>
                    <a:lstStyle/>
                    <a:p>
                      <a:pPr algn="ctr" fontAlgn="b"/>
                      <a:r>
                        <a:rPr lang="en-US" sz="800" u="none" strike="noStrike">
                          <a:effectLst/>
                        </a:rPr>
                        <a:t>15</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1111</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a:effectLst/>
                        </a:rPr>
                        <a:t>F</a:t>
                      </a:r>
                      <a:endParaRPr lang="en-US" sz="800" b="1" i="0" u="none" strike="noStrike">
                        <a:solidFill>
                          <a:srgbClr val="000000"/>
                        </a:solidFill>
                        <a:effectLst/>
                        <a:latin typeface="Calibri" panose="020F0502020204030204" pitchFamily="34" charset="0"/>
                      </a:endParaRPr>
                    </a:p>
                  </a:txBody>
                  <a:tcPr marL="6934" marR="6934" marT="6934" marB="0" anchor="b"/>
                </a:tc>
                <a:tc>
                  <a:txBody>
                    <a:bodyPr/>
                    <a:lstStyle/>
                    <a:p>
                      <a:pPr algn="ctr" fontAlgn="b"/>
                      <a:r>
                        <a:rPr lang="en-US" sz="800" u="none" strike="noStrike" dirty="0">
                          <a:effectLst/>
                        </a:rPr>
                        <a:t>17</a:t>
                      </a:r>
                      <a:endParaRPr lang="en-US" sz="800" b="1" i="0" u="none" strike="noStrike" dirty="0">
                        <a:solidFill>
                          <a:srgbClr val="000000"/>
                        </a:solidFill>
                        <a:effectLst/>
                        <a:latin typeface="Calibri" panose="020F0502020204030204" pitchFamily="34" charset="0"/>
                      </a:endParaRPr>
                    </a:p>
                  </a:txBody>
                  <a:tcPr marL="6934" marR="6934" marT="6934" marB="0" anchor="b"/>
                </a:tc>
                <a:extLst>
                  <a:ext uri="{0D108BD9-81ED-4DB2-BD59-A6C34878D82A}">
                    <a16:rowId xmlns:a16="http://schemas.microsoft.com/office/drawing/2014/main" val="3679921017"/>
                  </a:ext>
                </a:extLst>
              </a:tr>
            </a:tbl>
          </a:graphicData>
        </a:graphic>
      </p:graphicFrame>
    </p:spTree>
    <p:extLst>
      <p:ext uri="{BB962C8B-B14F-4D97-AF65-F5344CB8AC3E}">
        <p14:creationId xmlns:p14="http://schemas.microsoft.com/office/powerpoint/2010/main" val="3854717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C0EAE-0931-4E65-8133-1B38AEE380FA}"/>
              </a:ext>
            </a:extLst>
          </p:cNvPr>
          <p:cNvSpPr>
            <a:spLocks noGrp="1"/>
          </p:cNvSpPr>
          <p:nvPr>
            <p:ph type="title"/>
          </p:nvPr>
        </p:nvSpPr>
        <p:spPr/>
        <p:txBody>
          <a:bodyPr/>
          <a:lstStyle/>
          <a:p>
            <a:r>
              <a:rPr lang="en-US" noProof="0" dirty="0">
                <a:solidFill>
                  <a:schemeClr val="tx2"/>
                </a:solidFill>
                <a:latin typeface="Courier New" panose="02070309020205020404" pitchFamily="49" charset="0"/>
                <a:cs typeface="Courier New" panose="02070309020205020404" pitchFamily="49" charset="0"/>
              </a:rPr>
              <a:t>Character</a:t>
            </a:r>
            <a:r>
              <a:rPr lang="en-US" noProof="0" dirty="0">
                <a:solidFill>
                  <a:schemeClr val="tx2"/>
                </a:solidFill>
              </a:rPr>
              <a:t> Data Type</a:t>
            </a:r>
          </a:p>
        </p:txBody>
      </p:sp>
      <p:pic>
        <p:nvPicPr>
          <p:cNvPr id="8" name="Picture 7" descr="char letter = single quote backslash u 0 0 4 1 single quote semicolon left parenthesis Unicode right parenthesis. A line connects the number 0 0 4 1 with Four hexadecimal digits.">
            <a:extLst>
              <a:ext uri="{FF2B5EF4-FFF2-40B4-BE49-F238E27FC236}">
                <a16:creationId xmlns:a16="http://schemas.microsoft.com/office/drawing/2014/main" id="{BC231C3E-8146-4B1D-B456-22895504D86F}"/>
              </a:ext>
            </a:extLst>
          </p:cNvPr>
          <p:cNvPicPr>
            <a:picLocks noChangeAspect="1"/>
          </p:cNvPicPr>
          <p:nvPr/>
        </p:nvPicPr>
        <p:blipFill>
          <a:blip r:embed="rId2"/>
          <a:stretch>
            <a:fillRect/>
          </a:stretch>
        </p:blipFill>
        <p:spPr>
          <a:xfrm>
            <a:off x="1393002" y="1597863"/>
            <a:ext cx="6357995" cy="2062053"/>
          </a:xfrm>
          <a:prstGeom prst="rect">
            <a:avLst/>
          </a:prstGeom>
        </p:spPr>
      </p:pic>
      <p:sp>
        <p:nvSpPr>
          <p:cNvPr id="4" name="Content Placeholder 3">
            <a:extLst>
              <a:ext uri="{FF2B5EF4-FFF2-40B4-BE49-F238E27FC236}">
                <a16:creationId xmlns:a16="http://schemas.microsoft.com/office/drawing/2014/main" id="{5CEDEF30-2C21-438E-8348-B9AD4F6C935A}"/>
              </a:ext>
            </a:extLst>
          </p:cNvPr>
          <p:cNvSpPr>
            <a:spLocks noGrp="1"/>
          </p:cNvSpPr>
          <p:nvPr>
            <p:ph sz="quarter" idx="14"/>
          </p:nvPr>
        </p:nvSpPr>
        <p:spPr>
          <a:xfrm>
            <a:off x="466824" y="3741724"/>
            <a:ext cx="8208000" cy="2520000"/>
          </a:xfrm>
        </p:spPr>
        <p:txBody>
          <a:bodyPr/>
          <a:lstStyle/>
          <a:p>
            <a:pPr marL="432" indent="0">
              <a:spcBef>
                <a:spcPts val="600"/>
              </a:spcBef>
              <a:buNone/>
            </a:pPr>
            <a:r>
              <a:rPr lang="en-US" noProof="0" dirty="0"/>
              <a:t>Note: The increment and decrement operators can also be used on </a:t>
            </a:r>
            <a:r>
              <a:rPr lang="en-US" b="1" noProof="0" dirty="0">
                <a:latin typeface="Courier New" panose="02070309020205020404" pitchFamily="49" charset="0"/>
                <a:cs typeface="Courier New" panose="02070309020205020404" pitchFamily="49" charset="0"/>
              </a:rPr>
              <a:t>char</a:t>
            </a:r>
            <a:r>
              <a:rPr lang="en-US" noProof="0" dirty="0"/>
              <a:t> variables to get the next or preceding Unicode character. For example, the following statements display character </a:t>
            </a:r>
            <a:r>
              <a:rPr lang="en-US" b="1" noProof="0" dirty="0"/>
              <a:t>b</a:t>
            </a:r>
            <a:r>
              <a:rPr lang="en-US" noProof="0" dirty="0"/>
              <a:t>.</a:t>
            </a:r>
          </a:p>
          <a:p>
            <a:pPr marL="255600" indent="0">
              <a:spcBef>
                <a:spcPts val="600"/>
              </a:spcBef>
              <a:buNone/>
            </a:pPr>
            <a:r>
              <a:rPr lang="en-US" noProof="0" dirty="0">
                <a:latin typeface="Courier New" panose="02070309020205020404" pitchFamily="49" charset="0"/>
                <a:cs typeface="Courier New" panose="02070309020205020404" pitchFamily="49" charset="0"/>
              </a:rPr>
              <a:t>char </a:t>
            </a:r>
            <a:r>
              <a:rPr lang="en-US" noProof="0" dirty="0" err="1">
                <a:latin typeface="Courier New" panose="02070309020205020404" pitchFamily="49" charset="0"/>
                <a:cs typeface="Courier New" panose="02070309020205020404" pitchFamily="49" charset="0"/>
              </a:rPr>
              <a:t>ch</a:t>
            </a:r>
            <a:r>
              <a:rPr lang="en-US" noProof="0" dirty="0">
                <a:latin typeface="Courier New" panose="02070309020205020404" pitchFamily="49" charset="0"/>
                <a:cs typeface="Courier New" panose="02070309020205020404" pitchFamily="49" charset="0"/>
              </a:rPr>
              <a:t> = 'a';</a:t>
            </a:r>
          </a:p>
          <a:p>
            <a:pPr marL="255600" indent="0">
              <a:spcBef>
                <a:spcPts val="600"/>
              </a:spcBef>
              <a:buNone/>
            </a:pPr>
            <a:r>
              <a:rPr lang="en-US" noProof="0" dirty="0" err="1">
                <a:latin typeface="Courier New" panose="02070309020205020404" pitchFamily="49" charset="0"/>
                <a:cs typeface="Courier New" panose="02070309020205020404" pitchFamily="49" charset="0"/>
              </a:rPr>
              <a:t>System.out.println</a:t>
            </a:r>
            <a:r>
              <a:rPr lang="en-US" noProof="0" dirty="0">
                <a:latin typeface="Courier New" panose="02070309020205020404" pitchFamily="49" charset="0"/>
                <a:cs typeface="Courier New" panose="02070309020205020404" pitchFamily="49" charset="0"/>
              </a:rPr>
              <a:t>(++</a:t>
            </a:r>
            <a:r>
              <a:rPr lang="en-US" noProof="0" dirty="0" err="1">
                <a:latin typeface="Courier New" panose="02070309020205020404" pitchFamily="49" charset="0"/>
                <a:cs typeface="Courier New" panose="02070309020205020404" pitchFamily="49" charset="0"/>
              </a:rPr>
              <a:t>ch</a:t>
            </a:r>
            <a:r>
              <a:rPr lang="en-US" noProof="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19259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5304-F207-4E43-A72B-F99127FBFD8A}"/>
              </a:ext>
            </a:extLst>
          </p:cNvPr>
          <p:cNvSpPr>
            <a:spLocks noGrp="1"/>
          </p:cNvSpPr>
          <p:nvPr>
            <p:ph type="title"/>
          </p:nvPr>
        </p:nvSpPr>
        <p:spPr/>
        <p:txBody>
          <a:bodyPr/>
          <a:lstStyle/>
          <a:p>
            <a:r>
              <a:rPr lang="en-US" noProof="0" dirty="0">
                <a:solidFill>
                  <a:schemeClr val="tx2"/>
                </a:solidFill>
              </a:rPr>
              <a:t>Unicode Format</a:t>
            </a:r>
          </a:p>
        </p:txBody>
      </p:sp>
      <p:sp>
        <p:nvSpPr>
          <p:cNvPr id="3" name="Content Placeholder 2">
            <a:extLst>
              <a:ext uri="{FF2B5EF4-FFF2-40B4-BE49-F238E27FC236}">
                <a16:creationId xmlns:a16="http://schemas.microsoft.com/office/drawing/2014/main" id="{368333E9-CD8E-42E8-9FA9-8502AD07AE2E}"/>
              </a:ext>
            </a:extLst>
          </p:cNvPr>
          <p:cNvSpPr>
            <a:spLocks noGrp="1"/>
          </p:cNvSpPr>
          <p:nvPr>
            <p:ph sz="quarter" idx="13"/>
          </p:nvPr>
        </p:nvSpPr>
        <p:spPr>
          <a:xfrm>
            <a:off x="457200" y="1556326"/>
            <a:ext cx="8229600" cy="2696359"/>
          </a:xfrm>
        </p:spPr>
        <p:txBody>
          <a:bodyPr/>
          <a:lstStyle/>
          <a:p>
            <a:pPr marL="432" indent="0">
              <a:buNone/>
            </a:pPr>
            <a:r>
              <a:rPr lang="en-US" noProof="0" dirty="0"/>
              <a:t>Java characters use </a:t>
            </a:r>
            <a:r>
              <a:rPr lang="en-US" b="1" noProof="0" dirty="0"/>
              <a:t>Unicode</a:t>
            </a:r>
            <a:r>
              <a:rPr lang="en-US" noProof="0" dirty="0"/>
              <a:t>, a 16-bit encoding scheme established by the Unicode Consortium to support the interchange, processing, and display of written texts in the world’s diverse languages. Unicode takes two bytes, preceded by \u, expressed in four hexadecimal numbers that run from </a:t>
            </a:r>
            <a:r>
              <a:rPr lang="en-US" b="1" noProof="0" dirty="0"/>
              <a:t>'\u0000'</a:t>
            </a:r>
            <a:r>
              <a:rPr lang="en-US" noProof="0" dirty="0"/>
              <a:t> to </a:t>
            </a:r>
            <a:r>
              <a:rPr lang="en-US" b="1" noProof="0" dirty="0"/>
              <a:t>'\</a:t>
            </a:r>
            <a:r>
              <a:rPr lang="en-US" b="1" noProof="0" dirty="0" err="1"/>
              <a:t>uFFFF</a:t>
            </a:r>
            <a:r>
              <a:rPr lang="en-US" b="1" noProof="0" dirty="0"/>
              <a:t>'</a:t>
            </a:r>
            <a:r>
              <a:rPr lang="en-US" noProof="0" dirty="0"/>
              <a:t>. So, Unicode can represent </a:t>
            </a:r>
            <a:r>
              <a:rPr lang="en-US" noProof="0" dirty="0">
                <a:latin typeface="Courier New" panose="02070309020205020404" pitchFamily="49" charset="0"/>
                <a:cs typeface="Courier New" panose="02070309020205020404" pitchFamily="49" charset="0"/>
              </a:rPr>
              <a:t>65535 + 1 characters</a:t>
            </a:r>
            <a:r>
              <a:rPr lang="en-US" noProof="0" dirty="0">
                <a:cs typeface="Courier New" panose="02070309020205020404" pitchFamily="49" charset="0"/>
              </a:rPr>
              <a:t>.</a:t>
            </a:r>
          </a:p>
        </p:txBody>
      </p:sp>
      <p:pic>
        <p:nvPicPr>
          <p:cNvPr id="7" name="Picture 6" descr="A dialog box is labeled, Display Greek Letters. It shows three Greek letters. The button on the dialog box reads, OK. The dialog box is connected to Unicode backslash u 0 3 b 1 backslash u 0 3 b 2 backslash u 0 3 b 3 for three Greek letters.">
            <a:extLst>
              <a:ext uri="{FF2B5EF4-FFF2-40B4-BE49-F238E27FC236}">
                <a16:creationId xmlns:a16="http://schemas.microsoft.com/office/drawing/2014/main" id="{C0EAF822-81E2-412B-9425-BBDA733DEA2B}"/>
              </a:ext>
            </a:extLst>
          </p:cNvPr>
          <p:cNvPicPr>
            <a:picLocks noChangeAspect="1"/>
          </p:cNvPicPr>
          <p:nvPr/>
        </p:nvPicPr>
        <p:blipFill>
          <a:blip r:embed="rId2"/>
          <a:stretch>
            <a:fillRect/>
          </a:stretch>
        </p:blipFill>
        <p:spPr>
          <a:xfrm>
            <a:off x="1805916" y="4405572"/>
            <a:ext cx="5147159" cy="1831749"/>
          </a:xfrm>
          <a:prstGeom prst="rect">
            <a:avLst/>
          </a:prstGeom>
        </p:spPr>
      </p:pic>
    </p:spTree>
    <p:extLst>
      <p:ext uri="{BB962C8B-B14F-4D97-AF65-F5344CB8AC3E}">
        <p14:creationId xmlns:p14="http://schemas.microsoft.com/office/powerpoint/2010/main" val="3231703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F0402-94DC-4C57-9AB1-5980F47BE0E0}"/>
              </a:ext>
            </a:extLst>
          </p:cNvPr>
          <p:cNvSpPr>
            <a:spLocks noGrp="1"/>
          </p:cNvSpPr>
          <p:nvPr>
            <p:ph type="title"/>
          </p:nvPr>
        </p:nvSpPr>
        <p:spPr/>
        <p:txBody>
          <a:bodyPr/>
          <a:lstStyle/>
          <a:p>
            <a:r>
              <a:rPr lang="en-US" sz="3200" noProof="0" dirty="0">
                <a:solidFill>
                  <a:schemeClr val="tx2"/>
                </a:solidFill>
              </a:rPr>
              <a:t>A</a:t>
            </a:r>
            <a:r>
              <a:rPr lang="en-US" sz="100" noProof="0" dirty="0">
                <a:solidFill>
                  <a:schemeClr val="tx2"/>
                </a:solidFill>
              </a:rPr>
              <a:t> </a:t>
            </a:r>
            <a:r>
              <a:rPr lang="en-US" sz="3200" noProof="0" dirty="0">
                <a:solidFill>
                  <a:schemeClr val="tx2"/>
                </a:solidFill>
              </a:rPr>
              <a:t>S</a:t>
            </a:r>
            <a:r>
              <a:rPr lang="en-US" sz="100" noProof="0" dirty="0">
                <a:solidFill>
                  <a:schemeClr val="tx2"/>
                </a:solidFill>
              </a:rPr>
              <a:t> </a:t>
            </a:r>
            <a:r>
              <a:rPr lang="en-US" sz="3200" noProof="0" dirty="0">
                <a:solidFill>
                  <a:schemeClr val="tx2"/>
                </a:solidFill>
              </a:rPr>
              <a:t>C</a:t>
            </a:r>
            <a:r>
              <a:rPr lang="en-US" sz="100" noProof="0" dirty="0">
                <a:solidFill>
                  <a:schemeClr val="tx2"/>
                </a:solidFill>
              </a:rPr>
              <a:t> </a:t>
            </a:r>
            <a:r>
              <a:rPr lang="en-US" sz="3200" noProof="0" dirty="0">
                <a:solidFill>
                  <a:schemeClr val="tx2"/>
                </a:solidFill>
              </a:rPr>
              <a:t>I</a:t>
            </a:r>
            <a:r>
              <a:rPr lang="en-US" sz="100" noProof="0" dirty="0">
                <a:solidFill>
                  <a:schemeClr val="tx2"/>
                </a:solidFill>
              </a:rPr>
              <a:t> </a:t>
            </a:r>
            <a:r>
              <a:rPr lang="en-US" sz="3200" noProof="0" dirty="0" err="1">
                <a:solidFill>
                  <a:schemeClr val="tx2"/>
                </a:solidFill>
              </a:rPr>
              <a:t>I</a:t>
            </a:r>
            <a:r>
              <a:rPr lang="en-US" sz="3200" noProof="0" dirty="0">
                <a:solidFill>
                  <a:schemeClr val="tx2"/>
                </a:solidFill>
              </a:rPr>
              <a:t> Code for Commonly Used Characters</a:t>
            </a:r>
          </a:p>
        </p:txBody>
      </p:sp>
      <p:graphicFrame>
        <p:nvGraphicFramePr>
          <p:cNvPr id="4" name="Table 4">
            <a:extLst>
              <a:ext uri="{FF2B5EF4-FFF2-40B4-BE49-F238E27FC236}">
                <a16:creationId xmlns:a16="http://schemas.microsoft.com/office/drawing/2014/main" id="{014CA13C-919C-47A7-8539-18CC127F3131}"/>
              </a:ext>
            </a:extLst>
          </p:cNvPr>
          <p:cNvGraphicFramePr>
            <a:graphicFrameLocks noGrp="1"/>
          </p:cNvGraphicFramePr>
          <p:nvPr>
            <p:ph sz="quarter" idx="13"/>
            <p:extLst>
              <p:ext uri="{D42A27DB-BD31-4B8C-83A1-F6EECF244321}">
                <p14:modId xmlns:p14="http://schemas.microsoft.com/office/powerpoint/2010/main" val="4255727290"/>
              </p:ext>
            </p:extLst>
          </p:nvPr>
        </p:nvGraphicFramePr>
        <p:xfrm>
          <a:off x="457200" y="1561506"/>
          <a:ext cx="8232774" cy="1468672"/>
        </p:xfrm>
        <a:graphic>
          <a:graphicData uri="http://schemas.openxmlformats.org/drawingml/2006/table">
            <a:tbl>
              <a:tblPr firstRow="1" bandRow="1">
                <a:tableStyleId>{2D5ABB26-0587-4C30-8999-92F81FD0307C}</a:tableStyleId>
              </a:tblPr>
              <a:tblGrid>
                <a:gridCol w="2344057">
                  <a:extLst>
                    <a:ext uri="{9D8B030D-6E8A-4147-A177-3AD203B41FA5}">
                      <a16:colId xmlns:a16="http://schemas.microsoft.com/office/drawing/2014/main" val="4142667138"/>
                    </a:ext>
                  </a:extLst>
                </a:gridCol>
                <a:gridCol w="3144459">
                  <a:extLst>
                    <a:ext uri="{9D8B030D-6E8A-4147-A177-3AD203B41FA5}">
                      <a16:colId xmlns:a16="http://schemas.microsoft.com/office/drawing/2014/main" val="1506691311"/>
                    </a:ext>
                  </a:extLst>
                </a:gridCol>
                <a:gridCol w="2744258">
                  <a:extLst>
                    <a:ext uri="{9D8B030D-6E8A-4147-A177-3AD203B41FA5}">
                      <a16:colId xmlns:a16="http://schemas.microsoft.com/office/drawing/2014/main" val="222388671"/>
                    </a:ext>
                  </a:extLst>
                </a:gridCol>
              </a:tblGrid>
              <a:tr h="367168">
                <a:tc>
                  <a:txBody>
                    <a:bodyPr/>
                    <a:lstStyle/>
                    <a:p>
                      <a:r>
                        <a:rPr lang="en-US" sz="1800" b="1" noProof="0" dirty="0"/>
                        <a:t>Characters</a:t>
                      </a:r>
                    </a:p>
                  </a:txBody>
                  <a:tcPr marT="45267" marB="45267">
                    <a:lnB w="12700" cap="flat" cmpd="sng" algn="ctr">
                      <a:solidFill>
                        <a:schemeClr val="tx1"/>
                      </a:solidFill>
                      <a:prstDash val="solid"/>
                      <a:round/>
                      <a:headEnd type="none" w="med" len="med"/>
                      <a:tailEnd type="none" w="med" len="med"/>
                    </a:lnB>
                  </a:tcPr>
                </a:tc>
                <a:tc>
                  <a:txBody>
                    <a:bodyPr/>
                    <a:lstStyle/>
                    <a:p>
                      <a:r>
                        <a:rPr lang="en-US" sz="1800" b="1" noProof="0" dirty="0"/>
                        <a:t>Code Value in Decimal</a:t>
                      </a:r>
                    </a:p>
                  </a:txBody>
                  <a:tcPr marT="45267" marB="45267">
                    <a:lnB w="12700" cap="flat" cmpd="sng" algn="ctr">
                      <a:solidFill>
                        <a:schemeClr val="tx1"/>
                      </a:solidFill>
                      <a:prstDash val="solid"/>
                      <a:round/>
                      <a:headEnd type="none" w="med" len="med"/>
                      <a:tailEnd type="none" w="med" len="med"/>
                    </a:lnB>
                  </a:tcPr>
                </a:tc>
                <a:tc>
                  <a:txBody>
                    <a:bodyPr/>
                    <a:lstStyle/>
                    <a:p>
                      <a:r>
                        <a:rPr lang="en-US" sz="1800" b="1" noProof="0" dirty="0"/>
                        <a:t>Unicode Value</a:t>
                      </a:r>
                    </a:p>
                  </a:txBody>
                  <a:tcPr marT="45267" marB="45267">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8987068"/>
                  </a:ext>
                </a:extLst>
              </a:tr>
              <a:tr h="367168">
                <a:tc>
                  <a:txBody>
                    <a:bodyPr/>
                    <a:lstStyle/>
                    <a:p>
                      <a:r>
                        <a:rPr lang="en-US" sz="1800" b="1" noProof="0" dirty="0"/>
                        <a:t>'0'</a:t>
                      </a:r>
                      <a:r>
                        <a:rPr lang="en-US" sz="1800" noProof="0" dirty="0"/>
                        <a:t> to </a:t>
                      </a:r>
                      <a:r>
                        <a:rPr lang="en-US" sz="1800" b="1" noProof="0" dirty="0"/>
                        <a:t>'9'</a:t>
                      </a:r>
                    </a:p>
                  </a:txBody>
                  <a:tcPr marT="45267" marB="45267">
                    <a:lnT w="12700" cap="flat" cmpd="sng" algn="ctr">
                      <a:solidFill>
                        <a:schemeClr val="tx1"/>
                      </a:solidFill>
                      <a:prstDash val="solid"/>
                      <a:round/>
                      <a:headEnd type="none" w="med" len="med"/>
                      <a:tailEnd type="none" w="med" len="med"/>
                    </a:lnT>
                  </a:tcPr>
                </a:tc>
                <a:tc>
                  <a:txBody>
                    <a:bodyPr/>
                    <a:lstStyle/>
                    <a:p>
                      <a:r>
                        <a:rPr lang="en-US" sz="1800" noProof="0" dirty="0"/>
                        <a:t>48 to 57</a:t>
                      </a:r>
                    </a:p>
                  </a:txBody>
                  <a:tcPr marT="45267" marB="45267">
                    <a:lnT w="12700" cap="flat" cmpd="sng" algn="ctr">
                      <a:solidFill>
                        <a:schemeClr val="tx1"/>
                      </a:solidFill>
                      <a:prstDash val="solid"/>
                      <a:round/>
                      <a:headEnd type="none" w="med" len="med"/>
                      <a:tailEnd type="none" w="med" len="med"/>
                    </a:lnT>
                  </a:tcPr>
                </a:tc>
                <a:tc>
                  <a:txBody>
                    <a:bodyPr/>
                    <a:lstStyle/>
                    <a:p>
                      <a:r>
                        <a:rPr lang="en-US" sz="1800" noProof="0" dirty="0"/>
                        <a:t>\u0030 to \u0039</a:t>
                      </a:r>
                    </a:p>
                  </a:txBody>
                  <a:tcPr marT="45267" marB="45267">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48326009"/>
                  </a:ext>
                </a:extLst>
              </a:tr>
              <a:tr h="367168">
                <a:tc>
                  <a:txBody>
                    <a:bodyPr/>
                    <a:lstStyle/>
                    <a:p>
                      <a:r>
                        <a:rPr lang="en-US" sz="1800" b="1" noProof="0" dirty="0"/>
                        <a:t>'A'</a:t>
                      </a:r>
                      <a:r>
                        <a:rPr lang="en-US" sz="1800" noProof="0" dirty="0"/>
                        <a:t> to </a:t>
                      </a:r>
                      <a:r>
                        <a:rPr lang="en-US" sz="1800" b="1" noProof="0" dirty="0"/>
                        <a:t>'Z'</a:t>
                      </a:r>
                    </a:p>
                  </a:txBody>
                  <a:tcPr marT="45267" marB="45267"/>
                </a:tc>
                <a:tc>
                  <a:txBody>
                    <a:bodyPr/>
                    <a:lstStyle/>
                    <a:p>
                      <a:r>
                        <a:rPr lang="en-US" sz="1800" noProof="0" dirty="0"/>
                        <a:t>65 to 90</a:t>
                      </a:r>
                    </a:p>
                  </a:txBody>
                  <a:tcPr marT="45267" marB="45267"/>
                </a:tc>
                <a:tc>
                  <a:txBody>
                    <a:bodyPr/>
                    <a:lstStyle/>
                    <a:p>
                      <a:r>
                        <a:rPr lang="en-US" sz="1800" noProof="0" dirty="0"/>
                        <a:t>\u0041 to \u005A</a:t>
                      </a:r>
                    </a:p>
                  </a:txBody>
                  <a:tcPr marT="45267" marB="45267"/>
                </a:tc>
                <a:extLst>
                  <a:ext uri="{0D108BD9-81ED-4DB2-BD59-A6C34878D82A}">
                    <a16:rowId xmlns:a16="http://schemas.microsoft.com/office/drawing/2014/main" val="1316376007"/>
                  </a:ext>
                </a:extLst>
              </a:tr>
              <a:tr h="367168">
                <a:tc>
                  <a:txBody>
                    <a:bodyPr/>
                    <a:lstStyle/>
                    <a:p>
                      <a:r>
                        <a:rPr lang="en-US" sz="1800" b="1" noProof="0" dirty="0"/>
                        <a:t>'a'</a:t>
                      </a:r>
                      <a:r>
                        <a:rPr lang="en-US" sz="1800" noProof="0" dirty="0"/>
                        <a:t> to </a:t>
                      </a:r>
                      <a:r>
                        <a:rPr lang="en-US" sz="1800" b="1" noProof="0" dirty="0"/>
                        <a:t>'z'</a:t>
                      </a:r>
                    </a:p>
                  </a:txBody>
                  <a:tcPr marT="45267" marB="45267"/>
                </a:tc>
                <a:tc>
                  <a:txBody>
                    <a:bodyPr/>
                    <a:lstStyle/>
                    <a:p>
                      <a:r>
                        <a:rPr lang="en-US" sz="1800" noProof="0" dirty="0"/>
                        <a:t>97 to 122</a:t>
                      </a:r>
                    </a:p>
                  </a:txBody>
                  <a:tcPr marT="45267" marB="45267"/>
                </a:tc>
                <a:tc>
                  <a:txBody>
                    <a:bodyPr/>
                    <a:lstStyle/>
                    <a:p>
                      <a:r>
                        <a:rPr lang="en-US" sz="1800" noProof="0" dirty="0"/>
                        <a:t>\u0061 to \u007A</a:t>
                      </a:r>
                    </a:p>
                  </a:txBody>
                  <a:tcPr marT="45267" marB="45267"/>
                </a:tc>
                <a:extLst>
                  <a:ext uri="{0D108BD9-81ED-4DB2-BD59-A6C34878D82A}">
                    <a16:rowId xmlns:a16="http://schemas.microsoft.com/office/drawing/2014/main" val="3589916851"/>
                  </a:ext>
                </a:extLst>
              </a:tr>
            </a:tbl>
          </a:graphicData>
        </a:graphic>
      </p:graphicFrame>
    </p:spTree>
    <p:extLst>
      <p:ext uri="{BB962C8B-B14F-4D97-AF65-F5344CB8AC3E}">
        <p14:creationId xmlns:p14="http://schemas.microsoft.com/office/powerpoint/2010/main" val="1057268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14537-DE7E-4936-8480-B3B7F21621ED}"/>
              </a:ext>
            </a:extLst>
          </p:cNvPr>
          <p:cNvSpPr>
            <a:spLocks noGrp="1"/>
          </p:cNvSpPr>
          <p:nvPr>
            <p:ph type="title"/>
          </p:nvPr>
        </p:nvSpPr>
        <p:spPr/>
        <p:txBody>
          <a:bodyPr/>
          <a:lstStyle/>
          <a:p>
            <a:r>
              <a:rPr lang="en-US" sz="3200" noProof="0" dirty="0">
                <a:solidFill>
                  <a:schemeClr val="tx2"/>
                </a:solidFill>
              </a:rPr>
              <a:t>Escape Sequences for Special Characters</a:t>
            </a:r>
          </a:p>
        </p:txBody>
      </p:sp>
      <p:graphicFrame>
        <p:nvGraphicFramePr>
          <p:cNvPr id="4" name="Table 4">
            <a:extLst>
              <a:ext uri="{FF2B5EF4-FFF2-40B4-BE49-F238E27FC236}">
                <a16:creationId xmlns:a16="http://schemas.microsoft.com/office/drawing/2014/main" id="{D51D78E0-7B14-492A-944D-58AF5EB403C9}"/>
              </a:ext>
            </a:extLst>
          </p:cNvPr>
          <p:cNvGraphicFramePr>
            <a:graphicFrameLocks noGrp="1"/>
          </p:cNvGraphicFramePr>
          <p:nvPr>
            <p:ph sz="quarter" idx="13"/>
            <p:extLst>
              <p:ext uri="{D42A27DB-BD31-4B8C-83A1-F6EECF244321}">
                <p14:modId xmlns:p14="http://schemas.microsoft.com/office/powerpoint/2010/main" val="2972860543"/>
              </p:ext>
            </p:extLst>
          </p:nvPr>
        </p:nvGraphicFramePr>
        <p:xfrm>
          <a:off x="457200" y="1570753"/>
          <a:ext cx="8232772" cy="3318480"/>
        </p:xfrm>
        <a:graphic>
          <a:graphicData uri="http://schemas.openxmlformats.org/drawingml/2006/table">
            <a:tbl>
              <a:tblPr firstRow="1" bandRow="1">
                <a:tableStyleId>{2D5ABB26-0587-4C30-8999-92F81FD0307C}</a:tableStyleId>
              </a:tblPr>
              <a:tblGrid>
                <a:gridCol w="2126343">
                  <a:extLst>
                    <a:ext uri="{9D8B030D-6E8A-4147-A177-3AD203B41FA5}">
                      <a16:colId xmlns:a16="http://schemas.microsoft.com/office/drawing/2014/main" val="3752720283"/>
                    </a:ext>
                  </a:extLst>
                </a:gridCol>
                <a:gridCol w="1990043">
                  <a:extLst>
                    <a:ext uri="{9D8B030D-6E8A-4147-A177-3AD203B41FA5}">
                      <a16:colId xmlns:a16="http://schemas.microsoft.com/office/drawing/2014/main" val="3515491634"/>
                    </a:ext>
                  </a:extLst>
                </a:gridCol>
                <a:gridCol w="2058193">
                  <a:extLst>
                    <a:ext uri="{9D8B030D-6E8A-4147-A177-3AD203B41FA5}">
                      <a16:colId xmlns:a16="http://schemas.microsoft.com/office/drawing/2014/main" val="508677939"/>
                    </a:ext>
                  </a:extLst>
                </a:gridCol>
                <a:gridCol w="2058193">
                  <a:extLst>
                    <a:ext uri="{9D8B030D-6E8A-4147-A177-3AD203B41FA5}">
                      <a16:colId xmlns:a16="http://schemas.microsoft.com/office/drawing/2014/main" val="156310789"/>
                    </a:ext>
                  </a:extLst>
                </a:gridCol>
              </a:tblGrid>
              <a:tr h="414810">
                <a:tc>
                  <a:txBody>
                    <a:bodyPr/>
                    <a:lstStyle/>
                    <a:p>
                      <a:r>
                        <a:rPr lang="en-US" sz="1800" b="1" i="0" noProof="0" dirty="0"/>
                        <a:t>Escape Sequence</a:t>
                      </a:r>
                    </a:p>
                  </a:txBody>
                  <a:tcPr marT="45267" marB="45267">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i="0" noProof="0" dirty="0"/>
                        <a:t>Name</a:t>
                      </a:r>
                    </a:p>
                  </a:txBody>
                  <a:tcPr marT="45267" marB="45267">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i="0" noProof="0" dirty="0"/>
                        <a:t>Unicode Code</a:t>
                      </a:r>
                    </a:p>
                  </a:txBody>
                  <a:tcPr marT="45267" marB="45267">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i="0" noProof="0" dirty="0"/>
                        <a:t>Decimal Value</a:t>
                      </a:r>
                    </a:p>
                  </a:txBody>
                  <a:tcPr marT="45267" marB="45267">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845866"/>
                  </a:ext>
                </a:extLst>
              </a:tr>
              <a:tr h="414810">
                <a:tc>
                  <a:txBody>
                    <a:bodyPr/>
                    <a:lstStyle/>
                    <a:p>
                      <a:r>
                        <a:rPr lang="en-US" sz="1800" b="1" noProof="0" dirty="0"/>
                        <a:t>\b</a:t>
                      </a:r>
                    </a:p>
                  </a:txBody>
                  <a:tcPr marT="45267" marB="45267">
                    <a:lnT w="12700" cap="flat" cmpd="sng" algn="ctr">
                      <a:solidFill>
                        <a:schemeClr val="tx1"/>
                      </a:solidFill>
                      <a:prstDash val="solid"/>
                      <a:round/>
                      <a:headEnd type="none" w="med" len="med"/>
                      <a:tailEnd type="none" w="med" len="med"/>
                    </a:lnT>
                  </a:tcPr>
                </a:tc>
                <a:tc>
                  <a:txBody>
                    <a:bodyPr/>
                    <a:lstStyle/>
                    <a:p>
                      <a:r>
                        <a:rPr lang="en-US" sz="1800" noProof="0" dirty="0"/>
                        <a:t>Backspace</a:t>
                      </a:r>
                    </a:p>
                  </a:txBody>
                  <a:tcPr marT="45267" marB="45267">
                    <a:lnT w="12700" cap="flat" cmpd="sng" algn="ctr">
                      <a:solidFill>
                        <a:schemeClr val="tx1"/>
                      </a:solidFill>
                      <a:prstDash val="solid"/>
                      <a:round/>
                      <a:headEnd type="none" w="med" len="med"/>
                      <a:tailEnd type="none" w="med" len="med"/>
                    </a:lnT>
                  </a:tcPr>
                </a:tc>
                <a:tc>
                  <a:txBody>
                    <a:bodyPr/>
                    <a:lstStyle/>
                    <a:p>
                      <a:r>
                        <a:rPr lang="en-US" sz="1800" b="1" noProof="0" dirty="0"/>
                        <a:t>\u0008</a:t>
                      </a:r>
                    </a:p>
                  </a:txBody>
                  <a:tcPr marT="45267" marB="45267">
                    <a:lnT w="12700" cap="flat" cmpd="sng" algn="ctr">
                      <a:solidFill>
                        <a:schemeClr val="tx1"/>
                      </a:solidFill>
                      <a:prstDash val="solid"/>
                      <a:round/>
                      <a:headEnd type="none" w="med" len="med"/>
                      <a:tailEnd type="none" w="med" len="med"/>
                    </a:lnT>
                  </a:tcPr>
                </a:tc>
                <a:tc>
                  <a:txBody>
                    <a:bodyPr/>
                    <a:lstStyle/>
                    <a:p>
                      <a:r>
                        <a:rPr lang="en-US" sz="1800" noProof="0" dirty="0"/>
                        <a:t>8</a:t>
                      </a:r>
                    </a:p>
                  </a:txBody>
                  <a:tcPr marT="45267" marB="45267">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97045942"/>
                  </a:ext>
                </a:extLst>
              </a:tr>
              <a:tr h="414810">
                <a:tc>
                  <a:txBody>
                    <a:bodyPr/>
                    <a:lstStyle/>
                    <a:p>
                      <a:r>
                        <a:rPr lang="en-US" sz="1800" b="1" noProof="0" dirty="0"/>
                        <a:t>\t</a:t>
                      </a:r>
                    </a:p>
                  </a:txBody>
                  <a:tcPr marT="45267" marB="45267"/>
                </a:tc>
                <a:tc>
                  <a:txBody>
                    <a:bodyPr/>
                    <a:lstStyle/>
                    <a:p>
                      <a:r>
                        <a:rPr lang="en-US" sz="1800" noProof="0" dirty="0"/>
                        <a:t>Tab</a:t>
                      </a:r>
                    </a:p>
                  </a:txBody>
                  <a:tcPr marT="45267" marB="45267"/>
                </a:tc>
                <a:tc>
                  <a:txBody>
                    <a:bodyPr/>
                    <a:lstStyle/>
                    <a:p>
                      <a:r>
                        <a:rPr lang="en-US" sz="1800" b="1" noProof="0" dirty="0"/>
                        <a:t>\u0009</a:t>
                      </a:r>
                    </a:p>
                  </a:txBody>
                  <a:tcPr marT="45267" marB="45267"/>
                </a:tc>
                <a:tc>
                  <a:txBody>
                    <a:bodyPr/>
                    <a:lstStyle/>
                    <a:p>
                      <a:r>
                        <a:rPr lang="en-US" sz="1800" noProof="0" dirty="0"/>
                        <a:t>9</a:t>
                      </a:r>
                    </a:p>
                  </a:txBody>
                  <a:tcPr marT="45267" marB="45267"/>
                </a:tc>
                <a:extLst>
                  <a:ext uri="{0D108BD9-81ED-4DB2-BD59-A6C34878D82A}">
                    <a16:rowId xmlns:a16="http://schemas.microsoft.com/office/drawing/2014/main" val="3234197428"/>
                  </a:ext>
                </a:extLst>
              </a:tr>
              <a:tr h="414810">
                <a:tc>
                  <a:txBody>
                    <a:bodyPr/>
                    <a:lstStyle/>
                    <a:p>
                      <a:r>
                        <a:rPr lang="en-US" sz="1800" b="1" noProof="0" dirty="0"/>
                        <a:t>\n</a:t>
                      </a:r>
                    </a:p>
                  </a:txBody>
                  <a:tcPr marT="45267" marB="45267"/>
                </a:tc>
                <a:tc>
                  <a:txBody>
                    <a:bodyPr/>
                    <a:lstStyle/>
                    <a:p>
                      <a:r>
                        <a:rPr lang="en-US" sz="1800" noProof="0" dirty="0"/>
                        <a:t>Linefeed</a:t>
                      </a:r>
                    </a:p>
                  </a:txBody>
                  <a:tcPr marT="45267" marB="45267"/>
                </a:tc>
                <a:tc>
                  <a:txBody>
                    <a:bodyPr/>
                    <a:lstStyle/>
                    <a:p>
                      <a:r>
                        <a:rPr lang="en-US" sz="1800" b="1" noProof="0" dirty="0"/>
                        <a:t>\u000A</a:t>
                      </a:r>
                    </a:p>
                  </a:txBody>
                  <a:tcPr marT="45267" marB="45267"/>
                </a:tc>
                <a:tc>
                  <a:txBody>
                    <a:bodyPr/>
                    <a:lstStyle/>
                    <a:p>
                      <a:r>
                        <a:rPr lang="en-US" sz="1800" noProof="0" dirty="0"/>
                        <a:t>10</a:t>
                      </a:r>
                    </a:p>
                  </a:txBody>
                  <a:tcPr marT="45267" marB="45267"/>
                </a:tc>
                <a:extLst>
                  <a:ext uri="{0D108BD9-81ED-4DB2-BD59-A6C34878D82A}">
                    <a16:rowId xmlns:a16="http://schemas.microsoft.com/office/drawing/2014/main" val="3729930781"/>
                  </a:ext>
                </a:extLst>
              </a:tr>
              <a:tr h="414810">
                <a:tc>
                  <a:txBody>
                    <a:bodyPr/>
                    <a:lstStyle/>
                    <a:p>
                      <a:r>
                        <a:rPr lang="en-US" sz="1800" b="1" noProof="0" dirty="0"/>
                        <a:t>\f</a:t>
                      </a:r>
                    </a:p>
                  </a:txBody>
                  <a:tcPr marT="45267" marB="45267"/>
                </a:tc>
                <a:tc>
                  <a:txBody>
                    <a:bodyPr/>
                    <a:lstStyle/>
                    <a:p>
                      <a:r>
                        <a:rPr lang="en-US" sz="1800" noProof="0" dirty="0" err="1"/>
                        <a:t>Formfeed</a:t>
                      </a:r>
                      <a:endParaRPr lang="en-US" sz="1800" noProof="0" dirty="0"/>
                    </a:p>
                  </a:txBody>
                  <a:tcPr marT="45267" marB="45267"/>
                </a:tc>
                <a:tc>
                  <a:txBody>
                    <a:bodyPr/>
                    <a:lstStyle/>
                    <a:p>
                      <a:r>
                        <a:rPr lang="en-US" sz="1800" b="1" noProof="0" dirty="0"/>
                        <a:t>\u000C</a:t>
                      </a:r>
                    </a:p>
                  </a:txBody>
                  <a:tcPr marT="45267" marB="45267"/>
                </a:tc>
                <a:tc>
                  <a:txBody>
                    <a:bodyPr/>
                    <a:lstStyle/>
                    <a:p>
                      <a:r>
                        <a:rPr lang="en-US" sz="1800" noProof="0" dirty="0"/>
                        <a:t>12</a:t>
                      </a:r>
                    </a:p>
                  </a:txBody>
                  <a:tcPr marT="45267" marB="45267"/>
                </a:tc>
                <a:extLst>
                  <a:ext uri="{0D108BD9-81ED-4DB2-BD59-A6C34878D82A}">
                    <a16:rowId xmlns:a16="http://schemas.microsoft.com/office/drawing/2014/main" val="4078884717"/>
                  </a:ext>
                </a:extLst>
              </a:tr>
              <a:tr h="414810">
                <a:tc>
                  <a:txBody>
                    <a:bodyPr/>
                    <a:lstStyle/>
                    <a:p>
                      <a:r>
                        <a:rPr lang="en-US" sz="1800" b="1" noProof="0" dirty="0"/>
                        <a:t>\r</a:t>
                      </a:r>
                    </a:p>
                  </a:txBody>
                  <a:tcPr marT="45267" marB="45267"/>
                </a:tc>
                <a:tc>
                  <a:txBody>
                    <a:bodyPr/>
                    <a:lstStyle/>
                    <a:p>
                      <a:r>
                        <a:rPr lang="en-US" sz="1800" noProof="0" dirty="0"/>
                        <a:t>Carriage Return</a:t>
                      </a:r>
                    </a:p>
                  </a:txBody>
                  <a:tcPr marT="45267" marB="45267"/>
                </a:tc>
                <a:tc>
                  <a:txBody>
                    <a:bodyPr/>
                    <a:lstStyle/>
                    <a:p>
                      <a:r>
                        <a:rPr lang="en-US" sz="1800" b="1" noProof="0" dirty="0"/>
                        <a:t>\u000D</a:t>
                      </a:r>
                    </a:p>
                  </a:txBody>
                  <a:tcPr marT="45267" marB="45267"/>
                </a:tc>
                <a:tc>
                  <a:txBody>
                    <a:bodyPr/>
                    <a:lstStyle/>
                    <a:p>
                      <a:r>
                        <a:rPr lang="en-US" sz="1800" noProof="0" dirty="0"/>
                        <a:t>13</a:t>
                      </a:r>
                    </a:p>
                  </a:txBody>
                  <a:tcPr marT="45267" marB="45267"/>
                </a:tc>
                <a:extLst>
                  <a:ext uri="{0D108BD9-81ED-4DB2-BD59-A6C34878D82A}">
                    <a16:rowId xmlns:a16="http://schemas.microsoft.com/office/drawing/2014/main" val="1612343071"/>
                  </a:ext>
                </a:extLst>
              </a:tr>
              <a:tr h="414810">
                <a:tc>
                  <a:txBody>
                    <a:bodyPr/>
                    <a:lstStyle/>
                    <a:p>
                      <a:r>
                        <a:rPr lang="en-US" sz="1800" b="1" noProof="0" dirty="0"/>
                        <a:t>\\</a:t>
                      </a:r>
                    </a:p>
                  </a:txBody>
                  <a:tcPr marT="45267" marB="45267"/>
                </a:tc>
                <a:tc>
                  <a:txBody>
                    <a:bodyPr/>
                    <a:lstStyle/>
                    <a:p>
                      <a:r>
                        <a:rPr lang="en-US" sz="1800" noProof="0" dirty="0"/>
                        <a:t>Backslash</a:t>
                      </a:r>
                    </a:p>
                  </a:txBody>
                  <a:tcPr marT="45267" marB="45267"/>
                </a:tc>
                <a:tc>
                  <a:txBody>
                    <a:bodyPr/>
                    <a:lstStyle/>
                    <a:p>
                      <a:r>
                        <a:rPr lang="en-US" sz="1800" b="1" noProof="0" dirty="0"/>
                        <a:t>\u005C</a:t>
                      </a:r>
                    </a:p>
                  </a:txBody>
                  <a:tcPr marT="45267" marB="45267"/>
                </a:tc>
                <a:tc>
                  <a:txBody>
                    <a:bodyPr/>
                    <a:lstStyle/>
                    <a:p>
                      <a:r>
                        <a:rPr lang="en-US" sz="1800" noProof="0" dirty="0"/>
                        <a:t>92</a:t>
                      </a:r>
                    </a:p>
                  </a:txBody>
                  <a:tcPr marT="45267" marB="45267"/>
                </a:tc>
                <a:extLst>
                  <a:ext uri="{0D108BD9-81ED-4DB2-BD59-A6C34878D82A}">
                    <a16:rowId xmlns:a16="http://schemas.microsoft.com/office/drawing/2014/main" val="2917424896"/>
                  </a:ext>
                </a:extLst>
              </a:tr>
              <a:tr h="414810">
                <a:tc>
                  <a:txBody>
                    <a:bodyPr/>
                    <a:lstStyle/>
                    <a:p>
                      <a:r>
                        <a:rPr lang="en-US" sz="1800" b="1" noProof="0" dirty="0"/>
                        <a:t>\”</a:t>
                      </a:r>
                    </a:p>
                  </a:txBody>
                  <a:tcPr marT="45267" marB="45267"/>
                </a:tc>
                <a:tc>
                  <a:txBody>
                    <a:bodyPr/>
                    <a:lstStyle/>
                    <a:p>
                      <a:r>
                        <a:rPr lang="en-US" sz="1800" noProof="0" dirty="0"/>
                        <a:t>Double Quote</a:t>
                      </a:r>
                    </a:p>
                  </a:txBody>
                  <a:tcPr marT="45267" marB="45267"/>
                </a:tc>
                <a:tc>
                  <a:txBody>
                    <a:bodyPr/>
                    <a:lstStyle/>
                    <a:p>
                      <a:r>
                        <a:rPr lang="en-US" sz="1800" b="1" noProof="0" dirty="0"/>
                        <a:t>\u0022</a:t>
                      </a:r>
                    </a:p>
                  </a:txBody>
                  <a:tcPr marT="45267" marB="45267"/>
                </a:tc>
                <a:tc>
                  <a:txBody>
                    <a:bodyPr/>
                    <a:lstStyle/>
                    <a:p>
                      <a:r>
                        <a:rPr lang="en-US" sz="1800" noProof="0" dirty="0"/>
                        <a:t>34</a:t>
                      </a:r>
                    </a:p>
                  </a:txBody>
                  <a:tcPr marT="45267" marB="45267"/>
                </a:tc>
                <a:extLst>
                  <a:ext uri="{0D108BD9-81ED-4DB2-BD59-A6C34878D82A}">
                    <a16:rowId xmlns:a16="http://schemas.microsoft.com/office/drawing/2014/main" val="1884975811"/>
                  </a:ext>
                </a:extLst>
              </a:tr>
            </a:tbl>
          </a:graphicData>
        </a:graphic>
      </p:graphicFrame>
    </p:spTree>
    <p:extLst>
      <p:ext uri="{BB962C8B-B14F-4D97-AF65-F5344CB8AC3E}">
        <p14:creationId xmlns:p14="http://schemas.microsoft.com/office/powerpoint/2010/main" val="3536670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6B450-29EA-4E7A-A7BF-B16A88B1F1A9}"/>
              </a:ext>
            </a:extLst>
          </p:cNvPr>
          <p:cNvSpPr>
            <a:spLocks noGrp="1"/>
          </p:cNvSpPr>
          <p:nvPr>
            <p:ph type="title"/>
          </p:nvPr>
        </p:nvSpPr>
        <p:spPr/>
        <p:txBody>
          <a:bodyPr/>
          <a:lstStyle/>
          <a:p>
            <a:r>
              <a:rPr lang="en-US" sz="3200" noProof="0" dirty="0">
                <a:solidFill>
                  <a:schemeClr val="tx2"/>
                </a:solidFill>
              </a:rPr>
              <a:t>Appendix B: A</a:t>
            </a:r>
            <a:r>
              <a:rPr lang="en-US" sz="100" noProof="0" dirty="0">
                <a:solidFill>
                  <a:schemeClr val="tx2"/>
                </a:solidFill>
              </a:rPr>
              <a:t> </a:t>
            </a:r>
            <a:r>
              <a:rPr lang="en-US" sz="3200" noProof="0" dirty="0">
                <a:solidFill>
                  <a:schemeClr val="tx2"/>
                </a:solidFill>
              </a:rPr>
              <a:t>S</a:t>
            </a:r>
            <a:r>
              <a:rPr lang="en-US" sz="100" noProof="0" dirty="0">
                <a:solidFill>
                  <a:schemeClr val="tx2"/>
                </a:solidFill>
              </a:rPr>
              <a:t> </a:t>
            </a:r>
            <a:r>
              <a:rPr lang="en-US" sz="3200" noProof="0" dirty="0">
                <a:solidFill>
                  <a:schemeClr val="tx2"/>
                </a:solidFill>
              </a:rPr>
              <a:t>C</a:t>
            </a:r>
            <a:r>
              <a:rPr lang="en-US" sz="100" noProof="0" dirty="0">
                <a:solidFill>
                  <a:schemeClr val="tx2"/>
                </a:solidFill>
              </a:rPr>
              <a:t> </a:t>
            </a:r>
            <a:r>
              <a:rPr lang="en-US" sz="3200" noProof="0" dirty="0">
                <a:solidFill>
                  <a:schemeClr val="tx2"/>
                </a:solidFill>
              </a:rPr>
              <a:t>I</a:t>
            </a:r>
            <a:r>
              <a:rPr lang="en-US" sz="100" noProof="0" dirty="0">
                <a:solidFill>
                  <a:schemeClr val="tx2"/>
                </a:solidFill>
              </a:rPr>
              <a:t> </a:t>
            </a:r>
            <a:r>
              <a:rPr lang="en-US" sz="3200" noProof="0" dirty="0" err="1">
                <a:solidFill>
                  <a:schemeClr val="tx2"/>
                </a:solidFill>
              </a:rPr>
              <a:t>I</a:t>
            </a:r>
            <a:r>
              <a:rPr lang="en-US" sz="3200" noProof="0" dirty="0">
                <a:solidFill>
                  <a:schemeClr val="tx2"/>
                </a:solidFill>
              </a:rPr>
              <a:t> </a:t>
            </a:r>
            <a:r>
              <a:rPr lang="en-US" sz="3200" noProof="0" dirty="0">
                <a:solidFill>
                  <a:schemeClr val="tx2"/>
                </a:solidFill>
                <a:latin typeface="Courier New" panose="02070309020205020404" pitchFamily="49" charset="0"/>
                <a:cs typeface="Courier New" panose="02070309020205020404" pitchFamily="49" charset="0"/>
              </a:rPr>
              <a:t>Character</a:t>
            </a:r>
            <a:r>
              <a:rPr lang="en-US" sz="3200" noProof="0" dirty="0">
                <a:solidFill>
                  <a:schemeClr val="tx2"/>
                </a:solidFill>
              </a:rPr>
              <a:t> Set </a:t>
            </a:r>
            <a:r>
              <a:rPr lang="en-US" sz="2000" b="0" noProof="0" dirty="0">
                <a:solidFill>
                  <a:schemeClr val="tx2"/>
                </a:solidFill>
              </a:rPr>
              <a:t>(1 of 2)</a:t>
            </a:r>
            <a:endParaRPr lang="en-US" b="0" noProof="0" dirty="0">
              <a:solidFill>
                <a:schemeClr val="tx2"/>
              </a:solidFill>
            </a:endParaRPr>
          </a:p>
        </p:txBody>
      </p:sp>
      <p:sp>
        <p:nvSpPr>
          <p:cNvPr id="3" name="Content Placeholder 2">
            <a:extLst>
              <a:ext uri="{FF2B5EF4-FFF2-40B4-BE49-F238E27FC236}">
                <a16:creationId xmlns:a16="http://schemas.microsoft.com/office/drawing/2014/main" id="{D6096A46-BF21-47BE-BFB7-788A146E9410}"/>
              </a:ext>
            </a:extLst>
          </p:cNvPr>
          <p:cNvSpPr>
            <a:spLocks noGrp="1"/>
          </p:cNvSpPr>
          <p:nvPr>
            <p:ph sz="quarter" idx="13"/>
          </p:nvPr>
        </p:nvSpPr>
        <p:spPr>
          <a:xfrm>
            <a:off x="457397" y="1562201"/>
            <a:ext cx="8208000" cy="396000"/>
          </a:xfrm>
        </p:spPr>
        <p:txBody>
          <a:bodyPr/>
          <a:lstStyle/>
          <a:p>
            <a:pPr marL="432" indent="0">
              <a:buNone/>
            </a:pPr>
            <a:r>
              <a:rPr lang="en-US" sz="1800" noProof="0" dirty="0"/>
              <a:t>A</a:t>
            </a:r>
            <a:r>
              <a:rPr lang="en-US" sz="100" noProof="0" dirty="0"/>
              <a:t> </a:t>
            </a:r>
            <a:r>
              <a:rPr lang="en-US" sz="1800" noProof="0" dirty="0"/>
              <a:t>S</a:t>
            </a:r>
            <a:r>
              <a:rPr lang="en-US" sz="100" noProof="0" dirty="0"/>
              <a:t> </a:t>
            </a:r>
            <a:r>
              <a:rPr lang="en-US" sz="1800" noProof="0" dirty="0"/>
              <a:t>C</a:t>
            </a:r>
            <a:r>
              <a:rPr lang="en-US" sz="100" noProof="0" dirty="0"/>
              <a:t> </a:t>
            </a:r>
            <a:r>
              <a:rPr lang="en-US" sz="1800" noProof="0" dirty="0"/>
              <a:t>I</a:t>
            </a:r>
            <a:r>
              <a:rPr lang="en-US" sz="100" noProof="0" dirty="0"/>
              <a:t> </a:t>
            </a:r>
            <a:r>
              <a:rPr lang="en-US" sz="1800" noProof="0" dirty="0" err="1"/>
              <a:t>I</a:t>
            </a:r>
            <a:r>
              <a:rPr lang="en-US" sz="1800" noProof="0" dirty="0"/>
              <a:t> Character Set is a subset of the Unicode from \u0000 to \u007f</a:t>
            </a:r>
          </a:p>
        </p:txBody>
      </p:sp>
      <p:sp>
        <p:nvSpPr>
          <p:cNvPr id="4" name="Content Placeholder 3">
            <a:extLst>
              <a:ext uri="{FF2B5EF4-FFF2-40B4-BE49-F238E27FC236}">
                <a16:creationId xmlns:a16="http://schemas.microsoft.com/office/drawing/2014/main" id="{D9640F68-DB4F-4567-8E63-3DB3E31F9A2E}"/>
              </a:ext>
            </a:extLst>
          </p:cNvPr>
          <p:cNvSpPr>
            <a:spLocks noGrp="1"/>
          </p:cNvSpPr>
          <p:nvPr>
            <p:ph sz="quarter" idx="14"/>
          </p:nvPr>
        </p:nvSpPr>
        <p:spPr>
          <a:xfrm>
            <a:off x="459730" y="2028819"/>
            <a:ext cx="8208000" cy="396000"/>
          </a:xfrm>
        </p:spPr>
        <p:txBody>
          <a:bodyPr/>
          <a:lstStyle/>
          <a:p>
            <a:pPr marL="432" indent="0">
              <a:buNone/>
            </a:pPr>
            <a:r>
              <a:rPr lang="en-US" sz="1800" b="1" noProof="0" dirty="0"/>
              <a:t>Table B.1 </a:t>
            </a:r>
            <a:r>
              <a:rPr lang="en-US" sz="1800" noProof="0" dirty="0"/>
              <a:t>A</a:t>
            </a:r>
            <a:r>
              <a:rPr lang="en-US" sz="100" noProof="0" dirty="0"/>
              <a:t> </a:t>
            </a:r>
            <a:r>
              <a:rPr lang="en-US" sz="1800" noProof="0" dirty="0"/>
              <a:t>S</a:t>
            </a:r>
            <a:r>
              <a:rPr lang="en-US" sz="100" noProof="0" dirty="0"/>
              <a:t> </a:t>
            </a:r>
            <a:r>
              <a:rPr lang="en-US" sz="1800" noProof="0" dirty="0"/>
              <a:t>C</a:t>
            </a:r>
            <a:r>
              <a:rPr lang="en-US" sz="100" noProof="0" dirty="0"/>
              <a:t> </a:t>
            </a:r>
            <a:r>
              <a:rPr lang="en-US" sz="1800" noProof="0" dirty="0"/>
              <a:t>I</a:t>
            </a:r>
            <a:r>
              <a:rPr lang="en-US" sz="100" noProof="0" dirty="0"/>
              <a:t> </a:t>
            </a:r>
            <a:r>
              <a:rPr lang="en-US" sz="1800" noProof="0" dirty="0" err="1"/>
              <a:t>I</a:t>
            </a:r>
            <a:r>
              <a:rPr lang="en-US" sz="1800" noProof="0" dirty="0"/>
              <a:t> Character Set in the Decimal Index</a:t>
            </a:r>
          </a:p>
        </p:txBody>
      </p:sp>
      <p:graphicFrame>
        <p:nvGraphicFramePr>
          <p:cNvPr id="8" name="Table 7">
            <a:extLst>
              <a:ext uri="{FF2B5EF4-FFF2-40B4-BE49-F238E27FC236}">
                <a16:creationId xmlns:a16="http://schemas.microsoft.com/office/drawing/2014/main" id="{D572EE5E-9EFC-4709-ABC9-1978B7A59940}"/>
              </a:ext>
            </a:extLst>
          </p:cNvPr>
          <p:cNvGraphicFramePr>
            <a:graphicFrameLocks noGrp="1"/>
          </p:cNvGraphicFramePr>
          <p:nvPr>
            <p:extLst>
              <p:ext uri="{D42A27DB-BD31-4B8C-83A1-F6EECF244321}">
                <p14:modId xmlns:p14="http://schemas.microsoft.com/office/powerpoint/2010/main" val="1617266160"/>
              </p:ext>
            </p:extLst>
          </p:nvPr>
        </p:nvGraphicFramePr>
        <p:xfrm>
          <a:off x="507001" y="2527630"/>
          <a:ext cx="8130001" cy="3781064"/>
        </p:xfrm>
        <a:graphic>
          <a:graphicData uri="http://schemas.openxmlformats.org/drawingml/2006/table">
            <a:tbl>
              <a:tblPr firstRow="1" firstCol="1" bandRow="1">
                <a:tableStyleId>{5940675A-B579-460E-94D1-54222C63F5DA}</a:tableStyleId>
              </a:tblPr>
              <a:tblGrid>
                <a:gridCol w="739091">
                  <a:extLst>
                    <a:ext uri="{9D8B030D-6E8A-4147-A177-3AD203B41FA5}">
                      <a16:colId xmlns:a16="http://schemas.microsoft.com/office/drawing/2014/main" val="1405388706"/>
                    </a:ext>
                  </a:extLst>
                </a:gridCol>
                <a:gridCol w="739091">
                  <a:extLst>
                    <a:ext uri="{9D8B030D-6E8A-4147-A177-3AD203B41FA5}">
                      <a16:colId xmlns:a16="http://schemas.microsoft.com/office/drawing/2014/main" val="2760007278"/>
                    </a:ext>
                  </a:extLst>
                </a:gridCol>
                <a:gridCol w="739091">
                  <a:extLst>
                    <a:ext uri="{9D8B030D-6E8A-4147-A177-3AD203B41FA5}">
                      <a16:colId xmlns:a16="http://schemas.microsoft.com/office/drawing/2014/main" val="1175486141"/>
                    </a:ext>
                  </a:extLst>
                </a:gridCol>
                <a:gridCol w="739091">
                  <a:extLst>
                    <a:ext uri="{9D8B030D-6E8A-4147-A177-3AD203B41FA5}">
                      <a16:colId xmlns:a16="http://schemas.microsoft.com/office/drawing/2014/main" val="3724987110"/>
                    </a:ext>
                  </a:extLst>
                </a:gridCol>
                <a:gridCol w="739091">
                  <a:extLst>
                    <a:ext uri="{9D8B030D-6E8A-4147-A177-3AD203B41FA5}">
                      <a16:colId xmlns:a16="http://schemas.microsoft.com/office/drawing/2014/main" val="737274705"/>
                    </a:ext>
                  </a:extLst>
                </a:gridCol>
                <a:gridCol w="739091">
                  <a:extLst>
                    <a:ext uri="{9D8B030D-6E8A-4147-A177-3AD203B41FA5}">
                      <a16:colId xmlns:a16="http://schemas.microsoft.com/office/drawing/2014/main" val="1228621967"/>
                    </a:ext>
                  </a:extLst>
                </a:gridCol>
                <a:gridCol w="739091">
                  <a:extLst>
                    <a:ext uri="{9D8B030D-6E8A-4147-A177-3AD203B41FA5}">
                      <a16:colId xmlns:a16="http://schemas.microsoft.com/office/drawing/2014/main" val="2961263137"/>
                    </a:ext>
                  </a:extLst>
                </a:gridCol>
                <a:gridCol w="739091">
                  <a:extLst>
                    <a:ext uri="{9D8B030D-6E8A-4147-A177-3AD203B41FA5}">
                      <a16:colId xmlns:a16="http://schemas.microsoft.com/office/drawing/2014/main" val="118081104"/>
                    </a:ext>
                  </a:extLst>
                </a:gridCol>
                <a:gridCol w="739091">
                  <a:extLst>
                    <a:ext uri="{9D8B030D-6E8A-4147-A177-3AD203B41FA5}">
                      <a16:colId xmlns:a16="http://schemas.microsoft.com/office/drawing/2014/main" val="1556961031"/>
                    </a:ext>
                  </a:extLst>
                </a:gridCol>
                <a:gridCol w="739091">
                  <a:extLst>
                    <a:ext uri="{9D8B030D-6E8A-4147-A177-3AD203B41FA5}">
                      <a16:colId xmlns:a16="http://schemas.microsoft.com/office/drawing/2014/main" val="3307645366"/>
                    </a:ext>
                  </a:extLst>
                </a:gridCol>
                <a:gridCol w="739091">
                  <a:extLst>
                    <a:ext uri="{9D8B030D-6E8A-4147-A177-3AD203B41FA5}">
                      <a16:colId xmlns:a16="http://schemas.microsoft.com/office/drawing/2014/main" val="1515235109"/>
                    </a:ext>
                  </a:extLst>
                </a:gridCol>
              </a:tblGrid>
              <a:tr h="267964">
                <a:tc>
                  <a:txBody>
                    <a:bodyPr/>
                    <a:lstStyle/>
                    <a:p>
                      <a:pPr algn="ctr"/>
                      <a:r>
                        <a:rPr lang="en-US" sz="100" noProof="0" dirty="0">
                          <a:solidFill>
                            <a:schemeClr val="tx1"/>
                          </a:solidFill>
                          <a:latin typeface="Arial Black" panose="020B0A04020102020204" pitchFamily="34" charset="0"/>
                        </a:rPr>
                        <a:t>blank</a:t>
                      </a:r>
                    </a:p>
                  </a:txBody>
                  <a:tcPr marT="28358" marB="28358"/>
                </a:tc>
                <a:tc>
                  <a:txBody>
                    <a:bodyPr/>
                    <a:lstStyle/>
                    <a:p>
                      <a:pPr algn="ctr"/>
                      <a:r>
                        <a:rPr lang="en-US" sz="1400" b="1" noProof="0" dirty="0">
                          <a:latin typeface="+mn-lt"/>
                        </a:rPr>
                        <a:t>0</a:t>
                      </a:r>
                    </a:p>
                  </a:txBody>
                  <a:tcPr marT="28358" marB="28358"/>
                </a:tc>
                <a:tc>
                  <a:txBody>
                    <a:bodyPr/>
                    <a:lstStyle/>
                    <a:p>
                      <a:pPr algn="ctr"/>
                      <a:r>
                        <a:rPr lang="en-US" sz="1400" b="1" noProof="0" dirty="0">
                          <a:latin typeface="+mn-lt"/>
                        </a:rPr>
                        <a:t>1</a:t>
                      </a:r>
                    </a:p>
                  </a:txBody>
                  <a:tcPr marT="28358" marB="28358"/>
                </a:tc>
                <a:tc>
                  <a:txBody>
                    <a:bodyPr/>
                    <a:lstStyle/>
                    <a:p>
                      <a:pPr algn="ctr"/>
                      <a:r>
                        <a:rPr lang="en-US" sz="1400" b="1" noProof="0" dirty="0">
                          <a:latin typeface="+mn-lt"/>
                        </a:rPr>
                        <a:t>2</a:t>
                      </a:r>
                    </a:p>
                  </a:txBody>
                  <a:tcPr marT="28358" marB="28358"/>
                </a:tc>
                <a:tc>
                  <a:txBody>
                    <a:bodyPr/>
                    <a:lstStyle/>
                    <a:p>
                      <a:pPr algn="ctr"/>
                      <a:r>
                        <a:rPr lang="en-US" sz="1400" b="1" noProof="0" dirty="0">
                          <a:latin typeface="+mn-lt"/>
                        </a:rPr>
                        <a:t>3</a:t>
                      </a:r>
                    </a:p>
                  </a:txBody>
                  <a:tcPr marT="28358" marB="28358"/>
                </a:tc>
                <a:tc>
                  <a:txBody>
                    <a:bodyPr/>
                    <a:lstStyle/>
                    <a:p>
                      <a:pPr algn="ctr"/>
                      <a:r>
                        <a:rPr lang="en-US" sz="1400" b="1" noProof="0" dirty="0">
                          <a:latin typeface="+mn-lt"/>
                        </a:rPr>
                        <a:t>4</a:t>
                      </a:r>
                    </a:p>
                  </a:txBody>
                  <a:tcPr marT="28358" marB="28358"/>
                </a:tc>
                <a:tc>
                  <a:txBody>
                    <a:bodyPr/>
                    <a:lstStyle/>
                    <a:p>
                      <a:pPr algn="ctr"/>
                      <a:r>
                        <a:rPr lang="en-US" sz="1400" b="1" noProof="0" dirty="0">
                          <a:latin typeface="+mn-lt"/>
                        </a:rPr>
                        <a:t>5</a:t>
                      </a:r>
                    </a:p>
                  </a:txBody>
                  <a:tcPr marT="28358" marB="28358"/>
                </a:tc>
                <a:tc>
                  <a:txBody>
                    <a:bodyPr/>
                    <a:lstStyle/>
                    <a:p>
                      <a:pPr algn="ctr"/>
                      <a:r>
                        <a:rPr lang="en-US" sz="1400" b="1" noProof="0" dirty="0">
                          <a:latin typeface="+mn-lt"/>
                        </a:rPr>
                        <a:t>6</a:t>
                      </a:r>
                    </a:p>
                  </a:txBody>
                  <a:tcPr marT="28358" marB="28358"/>
                </a:tc>
                <a:tc>
                  <a:txBody>
                    <a:bodyPr/>
                    <a:lstStyle/>
                    <a:p>
                      <a:pPr algn="ctr"/>
                      <a:r>
                        <a:rPr lang="en-US" sz="1400" b="1" noProof="0" dirty="0">
                          <a:latin typeface="+mn-lt"/>
                        </a:rPr>
                        <a:t>7</a:t>
                      </a:r>
                    </a:p>
                  </a:txBody>
                  <a:tcPr marT="28358" marB="28358"/>
                </a:tc>
                <a:tc>
                  <a:txBody>
                    <a:bodyPr/>
                    <a:lstStyle/>
                    <a:p>
                      <a:pPr algn="ctr"/>
                      <a:r>
                        <a:rPr lang="en-US" sz="1400" b="1" noProof="0" dirty="0">
                          <a:latin typeface="+mn-lt"/>
                        </a:rPr>
                        <a:t>8</a:t>
                      </a:r>
                    </a:p>
                  </a:txBody>
                  <a:tcPr marT="28358" marB="28358"/>
                </a:tc>
                <a:tc>
                  <a:txBody>
                    <a:bodyPr/>
                    <a:lstStyle/>
                    <a:p>
                      <a:pPr algn="ctr"/>
                      <a:r>
                        <a:rPr lang="en-US" sz="1400" b="1" noProof="0" dirty="0">
                          <a:latin typeface="+mn-lt"/>
                        </a:rPr>
                        <a:t>9</a:t>
                      </a:r>
                    </a:p>
                  </a:txBody>
                  <a:tcPr marT="28358" marB="28358"/>
                </a:tc>
                <a:extLst>
                  <a:ext uri="{0D108BD9-81ED-4DB2-BD59-A6C34878D82A}">
                    <a16:rowId xmlns:a16="http://schemas.microsoft.com/office/drawing/2014/main" val="2739482517"/>
                  </a:ext>
                </a:extLst>
              </a:tr>
              <a:tr h="267964">
                <a:tc>
                  <a:txBody>
                    <a:bodyPr/>
                    <a:lstStyle/>
                    <a:p>
                      <a:pPr algn="ctr"/>
                      <a:r>
                        <a:rPr lang="en-US" sz="1400" b="1" noProof="0" dirty="0">
                          <a:latin typeface="+mn-lt"/>
                        </a:rPr>
                        <a:t>0</a:t>
                      </a:r>
                    </a:p>
                  </a:txBody>
                  <a:tcPr marT="28358" marB="28358"/>
                </a:tc>
                <a:tc>
                  <a:txBody>
                    <a:bodyPr/>
                    <a:lstStyle/>
                    <a:p>
                      <a:pPr algn="ctr"/>
                      <a:r>
                        <a:rPr lang="en-US" sz="1400" noProof="0" dirty="0" err="1">
                          <a:latin typeface="+mn-lt"/>
                        </a:rPr>
                        <a:t>nul</a:t>
                      </a:r>
                      <a:endParaRPr lang="en-US" sz="1400" noProof="0" dirty="0">
                        <a:latin typeface="+mn-lt"/>
                      </a:endParaRPr>
                    </a:p>
                  </a:txBody>
                  <a:tcPr marT="28358" marB="28358"/>
                </a:tc>
                <a:tc>
                  <a:txBody>
                    <a:bodyPr/>
                    <a:lstStyle/>
                    <a:p>
                      <a:pPr algn="ctr"/>
                      <a:r>
                        <a:rPr lang="en-US" sz="1400" noProof="0" dirty="0" err="1">
                          <a:latin typeface="+mn-lt"/>
                        </a:rPr>
                        <a:t>soh</a:t>
                      </a:r>
                      <a:endParaRPr lang="en-US" sz="1400" noProof="0" dirty="0">
                        <a:latin typeface="+mn-lt"/>
                      </a:endParaRPr>
                    </a:p>
                  </a:txBody>
                  <a:tcPr marT="28358" marB="28358"/>
                </a:tc>
                <a:tc>
                  <a:txBody>
                    <a:bodyPr/>
                    <a:lstStyle/>
                    <a:p>
                      <a:pPr algn="ctr"/>
                      <a:r>
                        <a:rPr lang="en-US" sz="1400" noProof="0" dirty="0" err="1">
                          <a:latin typeface="+mn-lt"/>
                        </a:rPr>
                        <a:t>stx</a:t>
                      </a:r>
                      <a:endParaRPr lang="en-US" sz="1400" noProof="0" dirty="0">
                        <a:latin typeface="+mn-lt"/>
                      </a:endParaRPr>
                    </a:p>
                  </a:txBody>
                  <a:tcPr marT="28358" marB="28358"/>
                </a:tc>
                <a:tc>
                  <a:txBody>
                    <a:bodyPr/>
                    <a:lstStyle/>
                    <a:p>
                      <a:pPr algn="ctr"/>
                      <a:r>
                        <a:rPr lang="en-US" sz="1400" noProof="0" dirty="0" err="1">
                          <a:latin typeface="+mn-lt"/>
                        </a:rPr>
                        <a:t>etx</a:t>
                      </a:r>
                      <a:endParaRPr lang="en-US" sz="1400" noProof="0" dirty="0">
                        <a:latin typeface="+mn-lt"/>
                      </a:endParaRPr>
                    </a:p>
                  </a:txBody>
                  <a:tcPr marT="28358" marB="28358"/>
                </a:tc>
                <a:tc>
                  <a:txBody>
                    <a:bodyPr/>
                    <a:lstStyle/>
                    <a:p>
                      <a:pPr algn="ctr"/>
                      <a:r>
                        <a:rPr lang="en-US" sz="1400" noProof="0" dirty="0" err="1">
                          <a:latin typeface="+mn-lt"/>
                        </a:rPr>
                        <a:t>eot</a:t>
                      </a:r>
                      <a:endParaRPr lang="en-US" sz="1400" noProof="0" dirty="0">
                        <a:latin typeface="+mn-lt"/>
                      </a:endParaRPr>
                    </a:p>
                  </a:txBody>
                  <a:tcPr marT="28358" marB="28358"/>
                </a:tc>
                <a:tc>
                  <a:txBody>
                    <a:bodyPr/>
                    <a:lstStyle/>
                    <a:p>
                      <a:pPr algn="ctr"/>
                      <a:r>
                        <a:rPr lang="en-US" sz="1400" noProof="0" dirty="0" err="1">
                          <a:latin typeface="+mn-lt"/>
                        </a:rPr>
                        <a:t>enq</a:t>
                      </a:r>
                      <a:endParaRPr lang="en-US" sz="1400" noProof="0" dirty="0">
                        <a:latin typeface="+mn-lt"/>
                      </a:endParaRPr>
                    </a:p>
                  </a:txBody>
                  <a:tcPr marT="28358" marB="28358"/>
                </a:tc>
                <a:tc>
                  <a:txBody>
                    <a:bodyPr/>
                    <a:lstStyle/>
                    <a:p>
                      <a:pPr algn="ctr"/>
                      <a:r>
                        <a:rPr lang="en-US" sz="1400" noProof="0" dirty="0" err="1">
                          <a:latin typeface="+mn-lt"/>
                        </a:rPr>
                        <a:t>ack</a:t>
                      </a:r>
                      <a:endParaRPr lang="en-US" sz="1400" noProof="0" dirty="0">
                        <a:latin typeface="+mn-lt"/>
                      </a:endParaRPr>
                    </a:p>
                  </a:txBody>
                  <a:tcPr marT="28358" marB="28358"/>
                </a:tc>
                <a:tc>
                  <a:txBody>
                    <a:bodyPr/>
                    <a:lstStyle/>
                    <a:p>
                      <a:pPr algn="ctr"/>
                      <a:r>
                        <a:rPr lang="en-US" sz="1400" noProof="0" dirty="0">
                          <a:latin typeface="+mn-lt"/>
                        </a:rPr>
                        <a:t>bel</a:t>
                      </a:r>
                    </a:p>
                  </a:txBody>
                  <a:tcPr marT="28358" marB="28358"/>
                </a:tc>
                <a:tc>
                  <a:txBody>
                    <a:bodyPr/>
                    <a:lstStyle/>
                    <a:p>
                      <a:pPr algn="ctr"/>
                      <a:r>
                        <a:rPr lang="en-US" sz="1400" noProof="0" dirty="0" err="1">
                          <a:latin typeface="+mn-lt"/>
                        </a:rPr>
                        <a:t>bs</a:t>
                      </a:r>
                      <a:endParaRPr lang="en-US" sz="1400" noProof="0" dirty="0">
                        <a:latin typeface="+mn-lt"/>
                      </a:endParaRPr>
                    </a:p>
                  </a:txBody>
                  <a:tcPr marT="28358" marB="28358"/>
                </a:tc>
                <a:tc>
                  <a:txBody>
                    <a:bodyPr/>
                    <a:lstStyle/>
                    <a:p>
                      <a:pPr algn="ctr"/>
                      <a:r>
                        <a:rPr lang="en-US" sz="1400" noProof="0" dirty="0" err="1">
                          <a:latin typeface="+mn-lt"/>
                        </a:rPr>
                        <a:t>ht</a:t>
                      </a:r>
                      <a:endParaRPr lang="en-US" sz="1400" noProof="0" dirty="0">
                        <a:latin typeface="+mn-lt"/>
                      </a:endParaRPr>
                    </a:p>
                  </a:txBody>
                  <a:tcPr marT="28358" marB="28358"/>
                </a:tc>
                <a:extLst>
                  <a:ext uri="{0D108BD9-81ED-4DB2-BD59-A6C34878D82A}">
                    <a16:rowId xmlns:a16="http://schemas.microsoft.com/office/drawing/2014/main" val="3897750520"/>
                  </a:ext>
                </a:extLst>
              </a:tr>
              <a:tr h="267964">
                <a:tc>
                  <a:txBody>
                    <a:bodyPr/>
                    <a:lstStyle/>
                    <a:p>
                      <a:pPr algn="ctr"/>
                      <a:r>
                        <a:rPr lang="en-US" sz="1400" b="1" noProof="0" dirty="0">
                          <a:latin typeface="+mn-lt"/>
                        </a:rPr>
                        <a:t>1</a:t>
                      </a:r>
                    </a:p>
                  </a:txBody>
                  <a:tcPr marT="28358" marB="28358"/>
                </a:tc>
                <a:tc>
                  <a:txBody>
                    <a:bodyPr/>
                    <a:lstStyle/>
                    <a:p>
                      <a:pPr algn="ctr"/>
                      <a:r>
                        <a:rPr lang="en-US" sz="1400" noProof="0" dirty="0" err="1">
                          <a:latin typeface="+mn-lt"/>
                        </a:rPr>
                        <a:t>nl</a:t>
                      </a:r>
                      <a:endParaRPr lang="en-US" sz="1400" noProof="0" dirty="0">
                        <a:latin typeface="+mn-lt"/>
                      </a:endParaRPr>
                    </a:p>
                  </a:txBody>
                  <a:tcPr marT="28358" marB="28358"/>
                </a:tc>
                <a:tc>
                  <a:txBody>
                    <a:bodyPr/>
                    <a:lstStyle/>
                    <a:p>
                      <a:pPr algn="ctr"/>
                      <a:r>
                        <a:rPr lang="en-US" sz="1400" noProof="0" dirty="0" err="1">
                          <a:latin typeface="+mn-lt"/>
                        </a:rPr>
                        <a:t>vt</a:t>
                      </a:r>
                      <a:endParaRPr lang="en-US" sz="1400" noProof="0" dirty="0">
                        <a:latin typeface="+mn-lt"/>
                      </a:endParaRPr>
                    </a:p>
                  </a:txBody>
                  <a:tcPr marT="28358" marB="28358"/>
                </a:tc>
                <a:tc>
                  <a:txBody>
                    <a:bodyPr/>
                    <a:lstStyle/>
                    <a:p>
                      <a:pPr algn="ctr"/>
                      <a:r>
                        <a:rPr lang="en-US" sz="1400" noProof="0" dirty="0" err="1">
                          <a:latin typeface="+mn-lt"/>
                        </a:rPr>
                        <a:t>ff</a:t>
                      </a:r>
                      <a:endParaRPr lang="en-US" sz="1400" noProof="0" dirty="0">
                        <a:latin typeface="+mn-lt"/>
                      </a:endParaRPr>
                    </a:p>
                  </a:txBody>
                  <a:tcPr marT="28358" marB="28358"/>
                </a:tc>
                <a:tc>
                  <a:txBody>
                    <a:bodyPr/>
                    <a:lstStyle/>
                    <a:p>
                      <a:pPr algn="ctr"/>
                      <a:r>
                        <a:rPr lang="en-US" sz="1400" noProof="0" dirty="0" err="1">
                          <a:latin typeface="+mn-lt"/>
                        </a:rPr>
                        <a:t>cr</a:t>
                      </a:r>
                      <a:endParaRPr lang="en-US" sz="1400" noProof="0" dirty="0">
                        <a:latin typeface="+mn-lt"/>
                      </a:endParaRPr>
                    </a:p>
                  </a:txBody>
                  <a:tcPr marT="28358" marB="28358"/>
                </a:tc>
                <a:tc>
                  <a:txBody>
                    <a:bodyPr/>
                    <a:lstStyle/>
                    <a:p>
                      <a:pPr algn="ctr"/>
                      <a:r>
                        <a:rPr lang="en-US" sz="1400" noProof="0" dirty="0">
                          <a:latin typeface="+mn-lt"/>
                        </a:rPr>
                        <a:t>so</a:t>
                      </a:r>
                    </a:p>
                  </a:txBody>
                  <a:tcPr marT="28358" marB="28358"/>
                </a:tc>
                <a:tc>
                  <a:txBody>
                    <a:bodyPr/>
                    <a:lstStyle/>
                    <a:p>
                      <a:pPr algn="ctr"/>
                      <a:r>
                        <a:rPr lang="en-US" sz="1400" noProof="0" dirty="0" err="1"/>
                        <a:t>si</a:t>
                      </a:r>
                      <a:endParaRPr lang="en-US" sz="1400" noProof="0" dirty="0">
                        <a:latin typeface="+mn-lt"/>
                      </a:endParaRPr>
                    </a:p>
                  </a:txBody>
                  <a:tcPr marT="28358" marB="28358"/>
                </a:tc>
                <a:tc>
                  <a:txBody>
                    <a:bodyPr/>
                    <a:lstStyle/>
                    <a:p>
                      <a:pPr algn="ctr"/>
                      <a:r>
                        <a:rPr lang="en-US" sz="1400" noProof="0" dirty="0" err="1"/>
                        <a:t>dle</a:t>
                      </a:r>
                      <a:endParaRPr lang="en-US" sz="1400" noProof="0" dirty="0">
                        <a:latin typeface="+mn-lt"/>
                      </a:endParaRPr>
                    </a:p>
                  </a:txBody>
                  <a:tcPr marT="28358" marB="28358"/>
                </a:tc>
                <a:tc>
                  <a:txBody>
                    <a:bodyPr/>
                    <a:lstStyle/>
                    <a:p>
                      <a:pPr algn="ctr"/>
                      <a:r>
                        <a:rPr lang="en-US" sz="1400" noProof="0" dirty="0"/>
                        <a:t>dcl</a:t>
                      </a:r>
                      <a:endParaRPr lang="en-US" sz="1400" noProof="0" dirty="0">
                        <a:latin typeface="+mn-lt"/>
                      </a:endParaRPr>
                    </a:p>
                  </a:txBody>
                  <a:tcPr marT="28358" marB="2835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noProof="0" dirty="0"/>
                        <a:t>dc2</a:t>
                      </a:r>
                    </a:p>
                  </a:txBody>
                  <a:tcPr marT="28358" marB="28358"/>
                </a:tc>
                <a:tc>
                  <a:txBody>
                    <a:bodyPr/>
                    <a:lstStyle/>
                    <a:p>
                      <a:pPr algn="ctr"/>
                      <a:r>
                        <a:rPr lang="en-US" sz="1400" noProof="0" dirty="0"/>
                        <a:t>dc3</a:t>
                      </a:r>
                      <a:endParaRPr lang="en-US" sz="1400" noProof="0" dirty="0">
                        <a:latin typeface="+mn-lt"/>
                      </a:endParaRPr>
                    </a:p>
                  </a:txBody>
                  <a:tcPr marT="28358" marB="28358"/>
                </a:tc>
                <a:extLst>
                  <a:ext uri="{0D108BD9-81ED-4DB2-BD59-A6C34878D82A}">
                    <a16:rowId xmlns:a16="http://schemas.microsoft.com/office/drawing/2014/main" val="1239800827"/>
                  </a:ext>
                </a:extLst>
              </a:tr>
              <a:tr h="267964">
                <a:tc>
                  <a:txBody>
                    <a:bodyPr/>
                    <a:lstStyle/>
                    <a:p>
                      <a:pPr algn="ctr"/>
                      <a:r>
                        <a:rPr lang="en-US" sz="1400" b="1" noProof="0" dirty="0">
                          <a:latin typeface="+mn-lt"/>
                        </a:rPr>
                        <a:t>2</a:t>
                      </a:r>
                    </a:p>
                  </a:txBody>
                  <a:tcPr marT="28358" marB="28358"/>
                </a:tc>
                <a:tc>
                  <a:txBody>
                    <a:bodyPr/>
                    <a:lstStyle/>
                    <a:p>
                      <a:pPr algn="ctr"/>
                      <a:r>
                        <a:rPr lang="en-US" sz="1400" noProof="0" dirty="0"/>
                        <a:t>dc4</a:t>
                      </a:r>
                      <a:endParaRPr lang="en-US" sz="1400" noProof="0" dirty="0">
                        <a:latin typeface="+mn-lt"/>
                      </a:endParaRPr>
                    </a:p>
                  </a:txBody>
                  <a:tcPr marT="28358" marB="28358"/>
                </a:tc>
                <a:tc>
                  <a:txBody>
                    <a:bodyPr/>
                    <a:lstStyle/>
                    <a:p>
                      <a:pPr algn="ctr"/>
                      <a:r>
                        <a:rPr lang="en-US" sz="1400" noProof="0" dirty="0" err="1"/>
                        <a:t>nak</a:t>
                      </a:r>
                      <a:endParaRPr lang="en-US" sz="1400" noProof="0" dirty="0">
                        <a:latin typeface="+mn-lt"/>
                      </a:endParaRPr>
                    </a:p>
                  </a:txBody>
                  <a:tcPr marT="28358" marB="28358"/>
                </a:tc>
                <a:tc>
                  <a:txBody>
                    <a:bodyPr/>
                    <a:lstStyle/>
                    <a:p>
                      <a:pPr algn="ctr"/>
                      <a:r>
                        <a:rPr lang="en-US" sz="1400" noProof="0" dirty="0" err="1"/>
                        <a:t>syn</a:t>
                      </a:r>
                      <a:endParaRPr lang="en-US" sz="1400" noProof="0" dirty="0">
                        <a:latin typeface="+mn-lt"/>
                      </a:endParaRPr>
                    </a:p>
                  </a:txBody>
                  <a:tcPr marT="28358" marB="28358"/>
                </a:tc>
                <a:tc>
                  <a:txBody>
                    <a:bodyPr/>
                    <a:lstStyle/>
                    <a:p>
                      <a:pPr algn="ctr"/>
                      <a:r>
                        <a:rPr lang="en-US" sz="1400" noProof="0" dirty="0" err="1"/>
                        <a:t>etb</a:t>
                      </a:r>
                      <a:endParaRPr lang="en-US" sz="1400" noProof="0" dirty="0">
                        <a:latin typeface="+mn-lt"/>
                      </a:endParaRPr>
                    </a:p>
                  </a:txBody>
                  <a:tcPr marT="28358" marB="28358"/>
                </a:tc>
                <a:tc>
                  <a:txBody>
                    <a:bodyPr/>
                    <a:lstStyle/>
                    <a:p>
                      <a:pPr algn="ctr"/>
                      <a:r>
                        <a:rPr lang="en-US" sz="1400" noProof="0" dirty="0"/>
                        <a:t>can</a:t>
                      </a:r>
                      <a:endParaRPr lang="en-US" sz="1400" noProof="0" dirty="0">
                        <a:latin typeface="+mn-lt"/>
                      </a:endParaRPr>
                    </a:p>
                  </a:txBody>
                  <a:tcPr marT="28358" marB="28358"/>
                </a:tc>
                <a:tc>
                  <a:txBody>
                    <a:bodyPr/>
                    <a:lstStyle/>
                    <a:p>
                      <a:pPr algn="ctr"/>
                      <a:r>
                        <a:rPr lang="en-US" sz="1400" noProof="0" dirty="0" err="1"/>
                        <a:t>em</a:t>
                      </a:r>
                      <a:endParaRPr lang="en-US" sz="1400" noProof="0" dirty="0">
                        <a:latin typeface="+mn-lt"/>
                      </a:endParaRPr>
                    </a:p>
                  </a:txBody>
                  <a:tcPr marT="28358" marB="28358"/>
                </a:tc>
                <a:tc>
                  <a:txBody>
                    <a:bodyPr/>
                    <a:lstStyle/>
                    <a:p>
                      <a:pPr algn="ctr"/>
                      <a:r>
                        <a:rPr lang="en-US" sz="1400" noProof="0" dirty="0"/>
                        <a:t>sub</a:t>
                      </a:r>
                      <a:endParaRPr lang="en-US" sz="1400" noProof="0" dirty="0">
                        <a:latin typeface="+mn-lt"/>
                      </a:endParaRPr>
                    </a:p>
                  </a:txBody>
                  <a:tcPr marT="28358" marB="28358"/>
                </a:tc>
                <a:tc>
                  <a:txBody>
                    <a:bodyPr/>
                    <a:lstStyle/>
                    <a:p>
                      <a:pPr algn="ctr"/>
                      <a:r>
                        <a:rPr lang="en-US" sz="1400" noProof="0" dirty="0"/>
                        <a:t>esc</a:t>
                      </a:r>
                      <a:endParaRPr lang="en-US" sz="1400" noProof="0" dirty="0">
                        <a:latin typeface="+mn-lt"/>
                      </a:endParaRPr>
                    </a:p>
                  </a:txBody>
                  <a:tcPr marT="28358" marB="28358"/>
                </a:tc>
                <a:tc>
                  <a:txBody>
                    <a:bodyPr/>
                    <a:lstStyle/>
                    <a:p>
                      <a:pPr algn="ctr"/>
                      <a:r>
                        <a:rPr lang="en-US" sz="1400" noProof="0" dirty="0"/>
                        <a:t>fs</a:t>
                      </a:r>
                      <a:endParaRPr lang="en-US" sz="1400" noProof="0" dirty="0">
                        <a:latin typeface="+mn-lt"/>
                      </a:endParaRPr>
                    </a:p>
                  </a:txBody>
                  <a:tcPr marT="28358" marB="28358"/>
                </a:tc>
                <a:tc>
                  <a:txBody>
                    <a:bodyPr/>
                    <a:lstStyle/>
                    <a:p>
                      <a:pPr algn="ctr"/>
                      <a:r>
                        <a:rPr lang="en-US" sz="1400" noProof="0" dirty="0" err="1"/>
                        <a:t>gs</a:t>
                      </a:r>
                      <a:endParaRPr lang="en-US" sz="1400" noProof="0" dirty="0">
                        <a:latin typeface="+mn-lt"/>
                      </a:endParaRPr>
                    </a:p>
                  </a:txBody>
                  <a:tcPr marT="28358" marB="28358"/>
                </a:tc>
                <a:extLst>
                  <a:ext uri="{0D108BD9-81ED-4DB2-BD59-A6C34878D82A}">
                    <a16:rowId xmlns:a16="http://schemas.microsoft.com/office/drawing/2014/main" val="2503160903"/>
                  </a:ext>
                </a:extLst>
              </a:tr>
              <a:tr h="267964">
                <a:tc>
                  <a:txBody>
                    <a:bodyPr/>
                    <a:lstStyle/>
                    <a:p>
                      <a:pPr algn="ctr"/>
                      <a:r>
                        <a:rPr lang="en-US" sz="1400" b="1" noProof="0" dirty="0">
                          <a:latin typeface="+mn-lt"/>
                        </a:rPr>
                        <a:t>3</a:t>
                      </a:r>
                    </a:p>
                  </a:txBody>
                  <a:tcPr marT="28358" marB="28358"/>
                </a:tc>
                <a:tc>
                  <a:txBody>
                    <a:bodyPr/>
                    <a:lstStyle/>
                    <a:p>
                      <a:pPr algn="ctr"/>
                      <a:r>
                        <a:rPr lang="en-US" sz="1400" noProof="0" dirty="0" err="1"/>
                        <a:t>rs</a:t>
                      </a:r>
                      <a:endParaRPr lang="en-US" sz="1400" noProof="0" dirty="0">
                        <a:latin typeface="+mn-lt"/>
                      </a:endParaRPr>
                    </a:p>
                  </a:txBody>
                  <a:tcPr marT="28358" marB="28358"/>
                </a:tc>
                <a:tc>
                  <a:txBody>
                    <a:bodyPr/>
                    <a:lstStyle/>
                    <a:p>
                      <a:pPr algn="ctr"/>
                      <a:r>
                        <a:rPr lang="en-US" sz="1400" noProof="0" dirty="0"/>
                        <a:t>us</a:t>
                      </a:r>
                      <a:endParaRPr lang="en-US" sz="1400" noProof="0" dirty="0">
                        <a:latin typeface="+mn-lt"/>
                      </a:endParaRPr>
                    </a:p>
                  </a:txBody>
                  <a:tcPr marT="28358" marB="28358"/>
                </a:tc>
                <a:tc>
                  <a:txBody>
                    <a:bodyPr/>
                    <a:lstStyle/>
                    <a:p>
                      <a:pPr algn="ctr"/>
                      <a:r>
                        <a:rPr lang="en-US" sz="1400" noProof="0" dirty="0" err="1"/>
                        <a:t>sp</a:t>
                      </a:r>
                      <a:endParaRPr lang="en-US" sz="1400" noProof="0" dirty="0">
                        <a:latin typeface="+mn-lt"/>
                      </a:endParaRPr>
                    </a:p>
                  </a:txBody>
                  <a:tcPr marT="28358" marB="28358"/>
                </a:tc>
                <a:tc>
                  <a:txBody>
                    <a:bodyPr/>
                    <a:lstStyle/>
                    <a:p>
                      <a:pPr algn="ctr"/>
                      <a:r>
                        <a:rPr lang="en-US" sz="1400" noProof="0" dirty="0"/>
                        <a:t>!</a:t>
                      </a:r>
                      <a:endParaRPr lang="en-US" sz="1400" noProof="0" dirty="0">
                        <a:latin typeface="+mn-lt"/>
                      </a:endParaRPr>
                    </a:p>
                  </a:txBody>
                  <a:tcPr marT="28358" marB="2835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noProof="0" dirty="0"/>
                        <a:t>“</a:t>
                      </a:r>
                    </a:p>
                  </a:txBody>
                  <a:tcPr marT="28358" marB="28358"/>
                </a:tc>
                <a:tc>
                  <a:txBody>
                    <a:bodyPr/>
                    <a:lstStyle/>
                    <a:p>
                      <a:pPr algn="ctr"/>
                      <a:r>
                        <a:rPr lang="en-US" sz="1400" noProof="0" dirty="0"/>
                        <a:t>#</a:t>
                      </a:r>
                      <a:endParaRPr lang="en-US" sz="1400" noProof="0" dirty="0">
                        <a:latin typeface="+mn-lt"/>
                      </a:endParaRPr>
                    </a:p>
                  </a:txBody>
                  <a:tcPr marT="28358" marB="2835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noProof="0" dirty="0"/>
                        <a:t>$</a:t>
                      </a:r>
                    </a:p>
                  </a:txBody>
                  <a:tcPr marT="28358" marB="28358"/>
                </a:tc>
                <a:tc>
                  <a:txBody>
                    <a:bodyPr/>
                    <a:lstStyle/>
                    <a:p>
                      <a:pPr algn="ctr"/>
                      <a:r>
                        <a:rPr lang="en-US" sz="1400" noProof="0" dirty="0">
                          <a:latin typeface="+mn-lt"/>
                        </a:rPr>
                        <a:t>%</a:t>
                      </a:r>
                    </a:p>
                  </a:txBody>
                  <a:tcPr marT="28358" marB="28358"/>
                </a:tc>
                <a:tc>
                  <a:txBody>
                    <a:bodyPr/>
                    <a:lstStyle/>
                    <a:p>
                      <a:pPr algn="ctr"/>
                      <a:r>
                        <a:rPr lang="en-US" sz="1400" noProof="0" dirty="0">
                          <a:latin typeface="+mn-lt"/>
                        </a:rPr>
                        <a:t>&amp;</a:t>
                      </a:r>
                    </a:p>
                  </a:txBody>
                  <a:tcPr marT="28358" marB="28358"/>
                </a:tc>
                <a:tc>
                  <a:txBody>
                    <a:bodyPr/>
                    <a:lstStyle/>
                    <a:p>
                      <a:pPr algn="ctr"/>
                      <a:r>
                        <a:rPr lang="en-US" sz="1400" noProof="0" dirty="0"/>
                        <a:t>‘</a:t>
                      </a:r>
                      <a:endParaRPr lang="en-US" sz="1400" noProof="0" dirty="0">
                        <a:latin typeface="+mn-lt"/>
                      </a:endParaRPr>
                    </a:p>
                  </a:txBody>
                  <a:tcPr marT="28358" marB="28358"/>
                </a:tc>
                <a:extLst>
                  <a:ext uri="{0D108BD9-81ED-4DB2-BD59-A6C34878D82A}">
                    <a16:rowId xmlns:a16="http://schemas.microsoft.com/office/drawing/2014/main" val="3457079634"/>
                  </a:ext>
                </a:extLst>
              </a:tr>
              <a:tr h="267964">
                <a:tc>
                  <a:txBody>
                    <a:bodyPr/>
                    <a:lstStyle/>
                    <a:p>
                      <a:pPr algn="ctr"/>
                      <a:r>
                        <a:rPr lang="en-US" sz="1400" b="1" noProof="0" dirty="0">
                          <a:latin typeface="+mn-lt"/>
                        </a:rPr>
                        <a:t>4</a:t>
                      </a:r>
                    </a:p>
                  </a:txBody>
                  <a:tcPr marT="28358" marB="28358"/>
                </a:tc>
                <a:tc>
                  <a:txBody>
                    <a:bodyPr/>
                    <a:lstStyle/>
                    <a:p>
                      <a:pPr algn="ctr"/>
                      <a:r>
                        <a:rPr lang="en-US" sz="1400" noProof="0" dirty="0">
                          <a:latin typeface="+mn-lt"/>
                        </a:rPr>
                        <a:t>(</a:t>
                      </a:r>
                    </a:p>
                  </a:txBody>
                  <a:tcPr marT="28358" marB="28358"/>
                </a:tc>
                <a:tc>
                  <a:txBody>
                    <a:bodyPr/>
                    <a:lstStyle/>
                    <a:p>
                      <a:pPr algn="ctr"/>
                      <a:r>
                        <a:rPr lang="en-US" sz="1400" noProof="0" dirty="0">
                          <a:latin typeface="+mn-lt"/>
                        </a:rPr>
                        <a:t>)</a:t>
                      </a:r>
                    </a:p>
                  </a:txBody>
                  <a:tcPr marT="28358" marB="28358"/>
                </a:tc>
                <a:tc>
                  <a:txBody>
                    <a:bodyPr/>
                    <a:lstStyle/>
                    <a:p>
                      <a:pPr algn="ctr"/>
                      <a:r>
                        <a:rPr lang="en-US" sz="1400" noProof="0" dirty="0">
                          <a:latin typeface="+mn-lt"/>
                        </a:rPr>
                        <a:t>*</a:t>
                      </a:r>
                    </a:p>
                  </a:txBody>
                  <a:tcPr marT="28358" marB="28358"/>
                </a:tc>
                <a:tc>
                  <a:txBody>
                    <a:bodyPr/>
                    <a:lstStyle/>
                    <a:p>
                      <a:pPr algn="ctr"/>
                      <a:r>
                        <a:rPr lang="en-US" sz="1400" noProof="0" dirty="0">
                          <a:latin typeface="+mn-lt"/>
                        </a:rPr>
                        <a:t>+</a:t>
                      </a:r>
                    </a:p>
                  </a:txBody>
                  <a:tcPr marT="28358" marB="28358"/>
                </a:tc>
                <a:tc>
                  <a:txBody>
                    <a:bodyPr/>
                    <a:lstStyle/>
                    <a:p>
                      <a:pPr algn="ctr"/>
                      <a:r>
                        <a:rPr lang="en-US" sz="1400" noProof="0" dirty="0">
                          <a:latin typeface="+mn-lt"/>
                        </a:rPr>
                        <a:t>,</a:t>
                      </a:r>
                    </a:p>
                  </a:txBody>
                  <a:tcPr marT="28358" marB="28358"/>
                </a:tc>
                <a:tc>
                  <a:txBody>
                    <a:bodyPr/>
                    <a:lstStyle/>
                    <a:p>
                      <a:pPr algn="ctr"/>
                      <a:r>
                        <a:rPr lang="en-US" sz="1400" noProof="0" dirty="0">
                          <a:latin typeface="+mn-lt"/>
                        </a:rPr>
                        <a:t>-</a:t>
                      </a:r>
                    </a:p>
                  </a:txBody>
                  <a:tcPr marT="28358" marB="28358"/>
                </a:tc>
                <a:tc>
                  <a:txBody>
                    <a:bodyPr/>
                    <a:lstStyle/>
                    <a:p>
                      <a:pPr algn="ctr"/>
                      <a:r>
                        <a:rPr lang="en-US" sz="1400" noProof="0" dirty="0"/>
                        <a:t>.</a:t>
                      </a:r>
                      <a:endParaRPr lang="en-US" sz="1400" noProof="0" dirty="0">
                        <a:latin typeface="+mn-lt"/>
                      </a:endParaRPr>
                    </a:p>
                  </a:txBody>
                  <a:tcPr marT="28358" marB="28358"/>
                </a:tc>
                <a:tc>
                  <a:txBody>
                    <a:bodyPr/>
                    <a:lstStyle/>
                    <a:p>
                      <a:pPr algn="ctr"/>
                      <a:r>
                        <a:rPr lang="en-US" sz="1400" noProof="0" dirty="0">
                          <a:latin typeface="+mn-lt"/>
                        </a:rPr>
                        <a:t>/</a:t>
                      </a:r>
                    </a:p>
                  </a:txBody>
                  <a:tcPr marT="28358" marB="28358"/>
                </a:tc>
                <a:tc>
                  <a:txBody>
                    <a:bodyPr/>
                    <a:lstStyle/>
                    <a:p>
                      <a:pPr algn="ctr"/>
                      <a:r>
                        <a:rPr lang="en-US" sz="1400" noProof="0" dirty="0">
                          <a:latin typeface="+mn-lt"/>
                        </a:rPr>
                        <a:t>0</a:t>
                      </a:r>
                    </a:p>
                  </a:txBody>
                  <a:tcPr marT="28358" marB="28358"/>
                </a:tc>
                <a:tc>
                  <a:txBody>
                    <a:bodyPr/>
                    <a:lstStyle/>
                    <a:p>
                      <a:pPr algn="ctr"/>
                      <a:r>
                        <a:rPr lang="en-US" sz="1400" noProof="0" dirty="0">
                          <a:latin typeface="+mn-lt"/>
                        </a:rPr>
                        <a:t>1</a:t>
                      </a:r>
                    </a:p>
                  </a:txBody>
                  <a:tcPr marT="28358" marB="28358"/>
                </a:tc>
                <a:extLst>
                  <a:ext uri="{0D108BD9-81ED-4DB2-BD59-A6C34878D82A}">
                    <a16:rowId xmlns:a16="http://schemas.microsoft.com/office/drawing/2014/main" val="2645154498"/>
                  </a:ext>
                </a:extLst>
              </a:tr>
              <a:tr h="267964">
                <a:tc>
                  <a:txBody>
                    <a:bodyPr/>
                    <a:lstStyle/>
                    <a:p>
                      <a:pPr algn="ctr"/>
                      <a:r>
                        <a:rPr lang="en-US" sz="1400" b="1" noProof="0" dirty="0">
                          <a:latin typeface="+mn-lt"/>
                        </a:rPr>
                        <a:t>5</a:t>
                      </a:r>
                    </a:p>
                  </a:txBody>
                  <a:tcPr marT="28358" marB="28358"/>
                </a:tc>
                <a:tc>
                  <a:txBody>
                    <a:bodyPr/>
                    <a:lstStyle/>
                    <a:p>
                      <a:pPr algn="ctr"/>
                      <a:r>
                        <a:rPr lang="en-US" sz="1400" noProof="0" dirty="0">
                          <a:latin typeface="+mn-lt"/>
                        </a:rPr>
                        <a:t>2</a:t>
                      </a:r>
                    </a:p>
                  </a:txBody>
                  <a:tcPr marT="28358" marB="28358"/>
                </a:tc>
                <a:tc>
                  <a:txBody>
                    <a:bodyPr/>
                    <a:lstStyle/>
                    <a:p>
                      <a:pPr algn="ctr"/>
                      <a:r>
                        <a:rPr lang="en-US" sz="1400" noProof="0" dirty="0">
                          <a:latin typeface="+mn-lt"/>
                        </a:rPr>
                        <a:t>3</a:t>
                      </a:r>
                    </a:p>
                  </a:txBody>
                  <a:tcPr marT="28358" marB="28358"/>
                </a:tc>
                <a:tc>
                  <a:txBody>
                    <a:bodyPr/>
                    <a:lstStyle/>
                    <a:p>
                      <a:pPr algn="ctr"/>
                      <a:r>
                        <a:rPr lang="en-US" sz="1400" noProof="0" dirty="0">
                          <a:latin typeface="+mn-lt"/>
                        </a:rPr>
                        <a:t>4</a:t>
                      </a:r>
                    </a:p>
                  </a:txBody>
                  <a:tcPr marT="28358" marB="28358"/>
                </a:tc>
                <a:tc>
                  <a:txBody>
                    <a:bodyPr/>
                    <a:lstStyle/>
                    <a:p>
                      <a:pPr algn="ctr"/>
                      <a:r>
                        <a:rPr lang="en-US" sz="1400" noProof="0" dirty="0">
                          <a:latin typeface="+mn-lt"/>
                        </a:rPr>
                        <a:t>5</a:t>
                      </a:r>
                    </a:p>
                  </a:txBody>
                  <a:tcPr marT="28358" marB="28358"/>
                </a:tc>
                <a:tc>
                  <a:txBody>
                    <a:bodyPr/>
                    <a:lstStyle/>
                    <a:p>
                      <a:pPr algn="ctr"/>
                      <a:r>
                        <a:rPr lang="en-US" sz="1400" noProof="0" dirty="0">
                          <a:latin typeface="+mn-lt"/>
                        </a:rPr>
                        <a:t>6</a:t>
                      </a:r>
                    </a:p>
                  </a:txBody>
                  <a:tcPr marT="28358" marB="28358"/>
                </a:tc>
                <a:tc>
                  <a:txBody>
                    <a:bodyPr/>
                    <a:lstStyle/>
                    <a:p>
                      <a:pPr algn="ctr"/>
                      <a:r>
                        <a:rPr lang="en-US" sz="1400" noProof="0" dirty="0">
                          <a:latin typeface="+mn-lt"/>
                        </a:rPr>
                        <a:t>7</a:t>
                      </a:r>
                    </a:p>
                  </a:txBody>
                  <a:tcPr marT="28358" marB="28358"/>
                </a:tc>
                <a:tc>
                  <a:txBody>
                    <a:bodyPr/>
                    <a:lstStyle/>
                    <a:p>
                      <a:pPr algn="ctr"/>
                      <a:r>
                        <a:rPr lang="en-US" sz="1400" noProof="0" dirty="0">
                          <a:latin typeface="+mn-lt"/>
                        </a:rPr>
                        <a:t>8</a:t>
                      </a:r>
                    </a:p>
                  </a:txBody>
                  <a:tcPr marT="28358" marB="28358"/>
                </a:tc>
                <a:tc>
                  <a:txBody>
                    <a:bodyPr/>
                    <a:lstStyle/>
                    <a:p>
                      <a:pPr algn="ctr"/>
                      <a:r>
                        <a:rPr lang="en-US" sz="1400" noProof="0" dirty="0">
                          <a:latin typeface="+mn-lt"/>
                        </a:rPr>
                        <a:t>9</a:t>
                      </a:r>
                    </a:p>
                  </a:txBody>
                  <a:tcPr marT="28358" marB="28358"/>
                </a:tc>
                <a:tc>
                  <a:txBody>
                    <a:bodyPr/>
                    <a:lstStyle/>
                    <a:p>
                      <a:pPr algn="ctr"/>
                      <a:r>
                        <a:rPr lang="en-US" sz="1400" noProof="0" dirty="0">
                          <a:latin typeface="+mn-lt"/>
                        </a:rPr>
                        <a:t>:</a:t>
                      </a:r>
                    </a:p>
                  </a:txBody>
                  <a:tcPr marT="28358" marB="28358"/>
                </a:tc>
                <a:tc>
                  <a:txBody>
                    <a:bodyPr/>
                    <a:lstStyle/>
                    <a:p>
                      <a:pPr algn="ctr"/>
                      <a:r>
                        <a:rPr lang="en-US" sz="1400" noProof="0" dirty="0">
                          <a:latin typeface="+mn-lt"/>
                        </a:rPr>
                        <a:t>;</a:t>
                      </a:r>
                    </a:p>
                  </a:txBody>
                  <a:tcPr marT="28358" marB="28358"/>
                </a:tc>
                <a:extLst>
                  <a:ext uri="{0D108BD9-81ED-4DB2-BD59-A6C34878D82A}">
                    <a16:rowId xmlns:a16="http://schemas.microsoft.com/office/drawing/2014/main" val="1748416339"/>
                  </a:ext>
                </a:extLst>
              </a:tr>
              <a:tr h="267964">
                <a:tc>
                  <a:txBody>
                    <a:bodyPr/>
                    <a:lstStyle/>
                    <a:p>
                      <a:pPr algn="ctr"/>
                      <a:r>
                        <a:rPr lang="en-US" sz="1400" b="1" noProof="0" dirty="0">
                          <a:latin typeface="+mn-lt"/>
                        </a:rPr>
                        <a:t>6</a:t>
                      </a:r>
                    </a:p>
                  </a:txBody>
                  <a:tcPr marT="28358" marB="28358"/>
                </a:tc>
                <a:tc>
                  <a:txBody>
                    <a:bodyPr/>
                    <a:lstStyle/>
                    <a:p>
                      <a:pPr algn="ctr"/>
                      <a:r>
                        <a:rPr lang="en-US" sz="1400" noProof="0" dirty="0">
                          <a:latin typeface="+mn-lt"/>
                        </a:rPr>
                        <a:t>&lt;</a:t>
                      </a:r>
                    </a:p>
                  </a:txBody>
                  <a:tcPr marT="28358" marB="28358"/>
                </a:tc>
                <a:tc>
                  <a:txBody>
                    <a:bodyPr/>
                    <a:lstStyle/>
                    <a:p>
                      <a:pPr algn="ctr"/>
                      <a:r>
                        <a:rPr lang="en-US" sz="1400" noProof="0" dirty="0">
                          <a:latin typeface="+mn-lt"/>
                        </a:rPr>
                        <a:t>=</a:t>
                      </a:r>
                    </a:p>
                  </a:txBody>
                  <a:tcPr marT="28358" marB="28358"/>
                </a:tc>
                <a:tc>
                  <a:txBody>
                    <a:bodyPr/>
                    <a:lstStyle/>
                    <a:p>
                      <a:pPr algn="ctr"/>
                      <a:r>
                        <a:rPr lang="en-US" sz="1400" noProof="0" dirty="0">
                          <a:latin typeface="+mn-lt"/>
                        </a:rPr>
                        <a:t>&gt;</a:t>
                      </a:r>
                    </a:p>
                  </a:txBody>
                  <a:tcPr marT="28358" marB="28358"/>
                </a:tc>
                <a:tc>
                  <a:txBody>
                    <a:bodyPr/>
                    <a:lstStyle/>
                    <a:p>
                      <a:pPr algn="ctr"/>
                      <a:r>
                        <a:rPr lang="en-US" sz="1400" noProof="0" dirty="0">
                          <a:latin typeface="+mn-lt"/>
                        </a:rPr>
                        <a:t>?</a:t>
                      </a:r>
                    </a:p>
                  </a:txBody>
                  <a:tcPr marT="28358" marB="28358"/>
                </a:tc>
                <a:tc>
                  <a:txBody>
                    <a:bodyPr/>
                    <a:lstStyle/>
                    <a:p>
                      <a:pPr algn="ctr"/>
                      <a:r>
                        <a:rPr lang="en-US" sz="1400" noProof="0" dirty="0">
                          <a:latin typeface="+mn-lt"/>
                        </a:rPr>
                        <a:t>@</a:t>
                      </a:r>
                    </a:p>
                  </a:txBody>
                  <a:tcPr marT="28358" marB="28358"/>
                </a:tc>
                <a:tc>
                  <a:txBody>
                    <a:bodyPr/>
                    <a:lstStyle/>
                    <a:p>
                      <a:pPr algn="ctr"/>
                      <a:r>
                        <a:rPr lang="en-US" sz="1400" noProof="0" dirty="0">
                          <a:latin typeface="+mn-lt"/>
                        </a:rPr>
                        <a:t>A</a:t>
                      </a:r>
                    </a:p>
                  </a:txBody>
                  <a:tcPr marT="28358" marB="28358"/>
                </a:tc>
                <a:tc>
                  <a:txBody>
                    <a:bodyPr/>
                    <a:lstStyle/>
                    <a:p>
                      <a:pPr algn="ctr"/>
                      <a:r>
                        <a:rPr lang="en-US" sz="1400" noProof="0" dirty="0">
                          <a:latin typeface="+mn-lt"/>
                        </a:rPr>
                        <a:t>B</a:t>
                      </a:r>
                    </a:p>
                  </a:txBody>
                  <a:tcPr marT="28358" marB="28358"/>
                </a:tc>
                <a:tc>
                  <a:txBody>
                    <a:bodyPr/>
                    <a:lstStyle/>
                    <a:p>
                      <a:pPr algn="ctr"/>
                      <a:r>
                        <a:rPr lang="en-US" sz="1400" noProof="0" dirty="0">
                          <a:latin typeface="+mn-lt"/>
                        </a:rPr>
                        <a:t>C</a:t>
                      </a:r>
                    </a:p>
                  </a:txBody>
                  <a:tcPr marT="28358" marB="28358"/>
                </a:tc>
                <a:tc>
                  <a:txBody>
                    <a:bodyPr/>
                    <a:lstStyle/>
                    <a:p>
                      <a:pPr algn="ctr"/>
                      <a:r>
                        <a:rPr lang="en-US" sz="1400" noProof="0" dirty="0">
                          <a:latin typeface="+mn-lt"/>
                        </a:rPr>
                        <a:t>D</a:t>
                      </a:r>
                    </a:p>
                  </a:txBody>
                  <a:tcPr marT="28358" marB="28358"/>
                </a:tc>
                <a:tc>
                  <a:txBody>
                    <a:bodyPr/>
                    <a:lstStyle/>
                    <a:p>
                      <a:pPr algn="ctr"/>
                      <a:r>
                        <a:rPr lang="en-US" sz="1400" noProof="0" dirty="0">
                          <a:latin typeface="+mn-lt"/>
                        </a:rPr>
                        <a:t>E</a:t>
                      </a:r>
                    </a:p>
                  </a:txBody>
                  <a:tcPr marT="28358" marB="28358"/>
                </a:tc>
                <a:extLst>
                  <a:ext uri="{0D108BD9-81ED-4DB2-BD59-A6C34878D82A}">
                    <a16:rowId xmlns:a16="http://schemas.microsoft.com/office/drawing/2014/main" val="951346017"/>
                  </a:ext>
                </a:extLst>
              </a:tr>
              <a:tr h="267964">
                <a:tc>
                  <a:txBody>
                    <a:bodyPr/>
                    <a:lstStyle/>
                    <a:p>
                      <a:pPr algn="ctr"/>
                      <a:r>
                        <a:rPr lang="en-US" sz="1400" b="1" noProof="0" dirty="0">
                          <a:latin typeface="+mn-lt"/>
                        </a:rPr>
                        <a:t>7</a:t>
                      </a:r>
                    </a:p>
                  </a:txBody>
                  <a:tcPr marT="28358" marB="28358"/>
                </a:tc>
                <a:tc>
                  <a:txBody>
                    <a:bodyPr/>
                    <a:lstStyle/>
                    <a:p>
                      <a:pPr algn="ctr"/>
                      <a:r>
                        <a:rPr lang="en-US" sz="1400" noProof="0" dirty="0">
                          <a:latin typeface="+mn-lt"/>
                        </a:rPr>
                        <a:t>F</a:t>
                      </a:r>
                    </a:p>
                  </a:txBody>
                  <a:tcPr marT="28358" marB="28358"/>
                </a:tc>
                <a:tc>
                  <a:txBody>
                    <a:bodyPr/>
                    <a:lstStyle/>
                    <a:p>
                      <a:pPr algn="ctr"/>
                      <a:r>
                        <a:rPr lang="en-US" sz="1400" noProof="0" dirty="0">
                          <a:latin typeface="+mn-lt"/>
                        </a:rPr>
                        <a:t>G</a:t>
                      </a:r>
                    </a:p>
                  </a:txBody>
                  <a:tcPr marT="28358" marB="28358"/>
                </a:tc>
                <a:tc>
                  <a:txBody>
                    <a:bodyPr/>
                    <a:lstStyle/>
                    <a:p>
                      <a:pPr algn="ctr"/>
                      <a:r>
                        <a:rPr lang="en-US" sz="1400" noProof="0" dirty="0">
                          <a:latin typeface="+mn-lt"/>
                        </a:rPr>
                        <a:t>H</a:t>
                      </a:r>
                    </a:p>
                  </a:txBody>
                  <a:tcPr marT="28358" marB="28358"/>
                </a:tc>
                <a:tc>
                  <a:txBody>
                    <a:bodyPr/>
                    <a:lstStyle/>
                    <a:p>
                      <a:pPr algn="ctr"/>
                      <a:r>
                        <a:rPr lang="en-US" sz="1400" noProof="0" dirty="0">
                          <a:latin typeface="+mn-lt"/>
                        </a:rPr>
                        <a:t>I</a:t>
                      </a:r>
                    </a:p>
                  </a:txBody>
                  <a:tcPr marT="28358" marB="28358"/>
                </a:tc>
                <a:tc>
                  <a:txBody>
                    <a:bodyPr/>
                    <a:lstStyle/>
                    <a:p>
                      <a:pPr algn="ctr"/>
                      <a:r>
                        <a:rPr lang="en-US" sz="1400" noProof="0" dirty="0">
                          <a:latin typeface="+mn-lt"/>
                        </a:rPr>
                        <a:t>J</a:t>
                      </a:r>
                    </a:p>
                  </a:txBody>
                  <a:tcPr marT="28358" marB="28358"/>
                </a:tc>
                <a:tc>
                  <a:txBody>
                    <a:bodyPr/>
                    <a:lstStyle/>
                    <a:p>
                      <a:pPr algn="ctr"/>
                      <a:r>
                        <a:rPr lang="en-US" sz="1400" noProof="0" dirty="0">
                          <a:latin typeface="+mn-lt"/>
                        </a:rPr>
                        <a:t>K</a:t>
                      </a:r>
                    </a:p>
                  </a:txBody>
                  <a:tcPr marT="28358" marB="28358"/>
                </a:tc>
                <a:tc>
                  <a:txBody>
                    <a:bodyPr/>
                    <a:lstStyle/>
                    <a:p>
                      <a:pPr algn="ctr"/>
                      <a:r>
                        <a:rPr lang="en-US" sz="1400" noProof="0" dirty="0">
                          <a:latin typeface="+mn-lt"/>
                        </a:rPr>
                        <a:t>L</a:t>
                      </a:r>
                    </a:p>
                  </a:txBody>
                  <a:tcPr marT="28358" marB="28358"/>
                </a:tc>
                <a:tc>
                  <a:txBody>
                    <a:bodyPr/>
                    <a:lstStyle/>
                    <a:p>
                      <a:pPr algn="ctr"/>
                      <a:r>
                        <a:rPr lang="en-US" sz="1400" noProof="0" dirty="0">
                          <a:latin typeface="+mn-lt"/>
                        </a:rPr>
                        <a:t>M</a:t>
                      </a:r>
                    </a:p>
                  </a:txBody>
                  <a:tcPr marT="28358" marB="28358"/>
                </a:tc>
                <a:tc>
                  <a:txBody>
                    <a:bodyPr/>
                    <a:lstStyle/>
                    <a:p>
                      <a:pPr algn="ctr"/>
                      <a:r>
                        <a:rPr lang="en-US" sz="1400" noProof="0" dirty="0">
                          <a:latin typeface="+mn-lt"/>
                        </a:rPr>
                        <a:t>N</a:t>
                      </a:r>
                    </a:p>
                  </a:txBody>
                  <a:tcPr marT="28358" marB="28358"/>
                </a:tc>
                <a:tc>
                  <a:txBody>
                    <a:bodyPr/>
                    <a:lstStyle/>
                    <a:p>
                      <a:pPr algn="ctr"/>
                      <a:r>
                        <a:rPr lang="en-US" sz="1400" noProof="0" dirty="0">
                          <a:latin typeface="+mn-lt"/>
                        </a:rPr>
                        <a:t>O</a:t>
                      </a:r>
                    </a:p>
                  </a:txBody>
                  <a:tcPr marT="28358" marB="28358"/>
                </a:tc>
                <a:extLst>
                  <a:ext uri="{0D108BD9-81ED-4DB2-BD59-A6C34878D82A}">
                    <a16:rowId xmlns:a16="http://schemas.microsoft.com/office/drawing/2014/main" val="4234815299"/>
                  </a:ext>
                </a:extLst>
              </a:tr>
              <a:tr h="267964">
                <a:tc>
                  <a:txBody>
                    <a:bodyPr/>
                    <a:lstStyle/>
                    <a:p>
                      <a:pPr algn="ctr"/>
                      <a:r>
                        <a:rPr lang="en-US" sz="1400" b="1" noProof="0" dirty="0">
                          <a:latin typeface="+mn-lt"/>
                        </a:rPr>
                        <a:t>8</a:t>
                      </a:r>
                    </a:p>
                  </a:txBody>
                  <a:tcPr marT="28358" marB="28358"/>
                </a:tc>
                <a:tc>
                  <a:txBody>
                    <a:bodyPr/>
                    <a:lstStyle/>
                    <a:p>
                      <a:pPr algn="ctr"/>
                      <a:r>
                        <a:rPr lang="en-US" sz="1400" noProof="0" dirty="0">
                          <a:latin typeface="+mn-lt"/>
                        </a:rPr>
                        <a:t>P</a:t>
                      </a:r>
                    </a:p>
                  </a:txBody>
                  <a:tcPr marT="28358" marB="28358"/>
                </a:tc>
                <a:tc>
                  <a:txBody>
                    <a:bodyPr/>
                    <a:lstStyle/>
                    <a:p>
                      <a:pPr algn="ctr"/>
                      <a:r>
                        <a:rPr lang="en-US" sz="1400" noProof="0" dirty="0">
                          <a:latin typeface="+mn-lt"/>
                        </a:rPr>
                        <a:t>Q</a:t>
                      </a:r>
                    </a:p>
                  </a:txBody>
                  <a:tcPr marT="28358" marB="28358"/>
                </a:tc>
                <a:tc>
                  <a:txBody>
                    <a:bodyPr/>
                    <a:lstStyle/>
                    <a:p>
                      <a:pPr algn="ctr"/>
                      <a:r>
                        <a:rPr lang="en-US" sz="1400" noProof="0" dirty="0">
                          <a:latin typeface="+mn-lt"/>
                        </a:rPr>
                        <a:t>R</a:t>
                      </a:r>
                    </a:p>
                  </a:txBody>
                  <a:tcPr marT="28358" marB="28358"/>
                </a:tc>
                <a:tc>
                  <a:txBody>
                    <a:bodyPr/>
                    <a:lstStyle/>
                    <a:p>
                      <a:pPr algn="ctr"/>
                      <a:r>
                        <a:rPr lang="en-US" sz="1400" noProof="0" dirty="0">
                          <a:latin typeface="+mn-lt"/>
                        </a:rPr>
                        <a:t>S</a:t>
                      </a:r>
                    </a:p>
                  </a:txBody>
                  <a:tcPr marT="28358" marB="28358"/>
                </a:tc>
                <a:tc>
                  <a:txBody>
                    <a:bodyPr/>
                    <a:lstStyle/>
                    <a:p>
                      <a:pPr algn="ctr"/>
                      <a:r>
                        <a:rPr lang="en-US" sz="1400" noProof="0" dirty="0">
                          <a:latin typeface="+mn-lt"/>
                        </a:rPr>
                        <a:t>T</a:t>
                      </a:r>
                    </a:p>
                  </a:txBody>
                  <a:tcPr marT="28358" marB="28358"/>
                </a:tc>
                <a:tc>
                  <a:txBody>
                    <a:bodyPr/>
                    <a:lstStyle/>
                    <a:p>
                      <a:pPr algn="ctr"/>
                      <a:r>
                        <a:rPr lang="en-US" sz="1400" noProof="0" dirty="0">
                          <a:latin typeface="+mn-lt"/>
                        </a:rPr>
                        <a:t>U</a:t>
                      </a:r>
                    </a:p>
                  </a:txBody>
                  <a:tcPr marT="28358" marB="28358"/>
                </a:tc>
                <a:tc>
                  <a:txBody>
                    <a:bodyPr/>
                    <a:lstStyle/>
                    <a:p>
                      <a:pPr algn="ctr"/>
                      <a:r>
                        <a:rPr lang="en-US" sz="1400" noProof="0" dirty="0">
                          <a:latin typeface="+mn-lt"/>
                        </a:rPr>
                        <a:t>V</a:t>
                      </a:r>
                    </a:p>
                  </a:txBody>
                  <a:tcPr marT="28358" marB="28358"/>
                </a:tc>
                <a:tc>
                  <a:txBody>
                    <a:bodyPr/>
                    <a:lstStyle/>
                    <a:p>
                      <a:pPr algn="ctr"/>
                      <a:r>
                        <a:rPr lang="en-US" sz="1400" noProof="0" dirty="0">
                          <a:latin typeface="+mn-lt"/>
                        </a:rPr>
                        <a:t>W</a:t>
                      </a:r>
                    </a:p>
                  </a:txBody>
                  <a:tcPr marT="28358" marB="28358"/>
                </a:tc>
                <a:tc>
                  <a:txBody>
                    <a:bodyPr/>
                    <a:lstStyle/>
                    <a:p>
                      <a:pPr algn="ctr"/>
                      <a:r>
                        <a:rPr lang="en-US" sz="1400" noProof="0" dirty="0">
                          <a:latin typeface="+mn-lt"/>
                        </a:rPr>
                        <a:t>X</a:t>
                      </a:r>
                    </a:p>
                  </a:txBody>
                  <a:tcPr marT="28358" marB="28358"/>
                </a:tc>
                <a:tc>
                  <a:txBody>
                    <a:bodyPr/>
                    <a:lstStyle/>
                    <a:p>
                      <a:pPr algn="ctr"/>
                      <a:r>
                        <a:rPr lang="en-US" sz="1400" noProof="0" dirty="0">
                          <a:latin typeface="+mn-lt"/>
                        </a:rPr>
                        <a:t>Y</a:t>
                      </a:r>
                    </a:p>
                  </a:txBody>
                  <a:tcPr marT="28358" marB="28358"/>
                </a:tc>
                <a:extLst>
                  <a:ext uri="{0D108BD9-81ED-4DB2-BD59-A6C34878D82A}">
                    <a16:rowId xmlns:a16="http://schemas.microsoft.com/office/drawing/2014/main" val="3795593712"/>
                  </a:ext>
                </a:extLst>
              </a:tr>
              <a:tr h="267964">
                <a:tc>
                  <a:txBody>
                    <a:bodyPr/>
                    <a:lstStyle/>
                    <a:p>
                      <a:pPr algn="ctr"/>
                      <a:r>
                        <a:rPr lang="en-US" sz="1400" b="1" noProof="0" dirty="0">
                          <a:latin typeface="+mn-lt"/>
                        </a:rPr>
                        <a:t>9</a:t>
                      </a:r>
                    </a:p>
                  </a:txBody>
                  <a:tcPr marT="28358" marB="28358"/>
                </a:tc>
                <a:tc>
                  <a:txBody>
                    <a:bodyPr/>
                    <a:lstStyle/>
                    <a:p>
                      <a:pPr algn="ctr"/>
                      <a:r>
                        <a:rPr lang="en-US" sz="1400" noProof="0" dirty="0">
                          <a:latin typeface="+mn-lt"/>
                        </a:rPr>
                        <a:t>Z</a:t>
                      </a:r>
                    </a:p>
                  </a:txBody>
                  <a:tcPr marT="28358" marB="28358"/>
                </a:tc>
                <a:tc>
                  <a:txBody>
                    <a:bodyPr/>
                    <a:lstStyle/>
                    <a:p>
                      <a:pPr algn="ctr"/>
                      <a:r>
                        <a:rPr lang="en-US" sz="1400" noProof="0" dirty="0">
                          <a:latin typeface="+mn-lt"/>
                        </a:rPr>
                        <a:t>[</a:t>
                      </a:r>
                    </a:p>
                  </a:txBody>
                  <a:tcPr marT="28358" marB="28358"/>
                </a:tc>
                <a:tc>
                  <a:txBody>
                    <a:bodyPr/>
                    <a:lstStyle/>
                    <a:p>
                      <a:pPr algn="ctr"/>
                      <a:r>
                        <a:rPr lang="en-US" sz="1400" noProof="0" dirty="0">
                          <a:latin typeface="+mn-lt"/>
                        </a:rPr>
                        <a:t>\</a:t>
                      </a:r>
                    </a:p>
                  </a:txBody>
                  <a:tcPr marT="28358" marB="28358"/>
                </a:tc>
                <a:tc>
                  <a:txBody>
                    <a:bodyPr/>
                    <a:lstStyle/>
                    <a:p>
                      <a:pPr algn="ctr"/>
                      <a:r>
                        <a:rPr lang="en-US" sz="1400" noProof="0" dirty="0">
                          <a:latin typeface="+mn-lt"/>
                        </a:rPr>
                        <a:t>]</a:t>
                      </a:r>
                    </a:p>
                  </a:txBody>
                  <a:tcPr marT="28358" marB="28358"/>
                </a:tc>
                <a:tc>
                  <a:txBody>
                    <a:bodyPr/>
                    <a:lstStyle/>
                    <a:p>
                      <a:pPr algn="ctr"/>
                      <a:r>
                        <a:rPr lang="en-US" sz="1400" noProof="0" dirty="0">
                          <a:latin typeface="+mn-lt"/>
                        </a:rPr>
                        <a:t>^</a:t>
                      </a:r>
                    </a:p>
                  </a:txBody>
                  <a:tcPr marT="28358" marB="28358"/>
                </a:tc>
                <a:tc>
                  <a:txBody>
                    <a:bodyPr/>
                    <a:lstStyle/>
                    <a:p>
                      <a:pPr algn="ctr"/>
                      <a:r>
                        <a:rPr lang="en-US" sz="1400" noProof="0" dirty="0">
                          <a:latin typeface="+mn-lt"/>
                        </a:rPr>
                        <a:t>_</a:t>
                      </a:r>
                    </a:p>
                  </a:txBody>
                  <a:tcPr marT="28358" marB="28358"/>
                </a:tc>
                <a:tc>
                  <a:txBody>
                    <a:bodyPr/>
                    <a:lstStyle/>
                    <a:p>
                      <a:pPr algn="ctr"/>
                      <a:r>
                        <a:rPr lang="en-US" sz="1400" noProof="0" dirty="0"/>
                        <a:t>`</a:t>
                      </a:r>
                      <a:endParaRPr lang="en-US" sz="1400" noProof="0" dirty="0">
                        <a:latin typeface="+mn-lt"/>
                      </a:endParaRPr>
                    </a:p>
                  </a:txBody>
                  <a:tcPr marT="28358" marB="28358"/>
                </a:tc>
                <a:tc>
                  <a:txBody>
                    <a:bodyPr/>
                    <a:lstStyle/>
                    <a:p>
                      <a:pPr algn="ctr"/>
                      <a:r>
                        <a:rPr lang="en-US" sz="1400" noProof="0" dirty="0">
                          <a:latin typeface="+mn-lt"/>
                        </a:rPr>
                        <a:t>a</a:t>
                      </a:r>
                    </a:p>
                  </a:txBody>
                  <a:tcPr marT="28358" marB="28358"/>
                </a:tc>
                <a:tc>
                  <a:txBody>
                    <a:bodyPr/>
                    <a:lstStyle/>
                    <a:p>
                      <a:pPr algn="ctr"/>
                      <a:r>
                        <a:rPr lang="en-US" sz="1400" noProof="0" dirty="0">
                          <a:latin typeface="+mn-lt"/>
                        </a:rPr>
                        <a:t>b</a:t>
                      </a:r>
                    </a:p>
                  </a:txBody>
                  <a:tcPr marT="28358" marB="28358"/>
                </a:tc>
                <a:tc>
                  <a:txBody>
                    <a:bodyPr/>
                    <a:lstStyle/>
                    <a:p>
                      <a:pPr algn="ctr"/>
                      <a:r>
                        <a:rPr lang="en-US" sz="1400" noProof="0" dirty="0">
                          <a:latin typeface="+mn-lt"/>
                        </a:rPr>
                        <a:t>c</a:t>
                      </a:r>
                    </a:p>
                  </a:txBody>
                  <a:tcPr marT="28358" marB="28358"/>
                </a:tc>
                <a:extLst>
                  <a:ext uri="{0D108BD9-81ED-4DB2-BD59-A6C34878D82A}">
                    <a16:rowId xmlns:a16="http://schemas.microsoft.com/office/drawing/2014/main" val="4044366746"/>
                  </a:ext>
                </a:extLst>
              </a:tr>
              <a:tr h="267964">
                <a:tc>
                  <a:txBody>
                    <a:bodyPr/>
                    <a:lstStyle/>
                    <a:p>
                      <a:pPr algn="ctr"/>
                      <a:r>
                        <a:rPr lang="en-US" sz="1400" b="1" noProof="0" dirty="0">
                          <a:latin typeface="+mn-lt"/>
                        </a:rPr>
                        <a:t>10</a:t>
                      </a:r>
                    </a:p>
                  </a:txBody>
                  <a:tcPr marT="28358" marB="28358"/>
                </a:tc>
                <a:tc>
                  <a:txBody>
                    <a:bodyPr/>
                    <a:lstStyle/>
                    <a:p>
                      <a:pPr algn="ctr"/>
                      <a:r>
                        <a:rPr lang="en-US" sz="1400" noProof="0" dirty="0">
                          <a:latin typeface="+mn-lt"/>
                        </a:rPr>
                        <a:t>d</a:t>
                      </a:r>
                    </a:p>
                  </a:txBody>
                  <a:tcPr marT="28358" marB="28358"/>
                </a:tc>
                <a:tc>
                  <a:txBody>
                    <a:bodyPr/>
                    <a:lstStyle/>
                    <a:p>
                      <a:pPr algn="ctr"/>
                      <a:r>
                        <a:rPr lang="en-US" sz="1400" noProof="0" dirty="0">
                          <a:latin typeface="+mn-lt"/>
                        </a:rPr>
                        <a:t>e</a:t>
                      </a:r>
                    </a:p>
                  </a:txBody>
                  <a:tcPr marT="28358" marB="28358"/>
                </a:tc>
                <a:tc>
                  <a:txBody>
                    <a:bodyPr/>
                    <a:lstStyle/>
                    <a:p>
                      <a:pPr algn="ctr"/>
                      <a:r>
                        <a:rPr lang="en-US" sz="1400" noProof="0" dirty="0">
                          <a:latin typeface="+mn-lt"/>
                        </a:rPr>
                        <a:t>f</a:t>
                      </a:r>
                    </a:p>
                  </a:txBody>
                  <a:tcPr marT="28358" marB="28358"/>
                </a:tc>
                <a:tc>
                  <a:txBody>
                    <a:bodyPr/>
                    <a:lstStyle/>
                    <a:p>
                      <a:pPr algn="ctr"/>
                      <a:r>
                        <a:rPr lang="en-US" sz="1400" noProof="0" dirty="0">
                          <a:latin typeface="+mn-lt"/>
                        </a:rPr>
                        <a:t>g</a:t>
                      </a:r>
                    </a:p>
                  </a:txBody>
                  <a:tcPr marT="28358" marB="28358"/>
                </a:tc>
                <a:tc>
                  <a:txBody>
                    <a:bodyPr/>
                    <a:lstStyle/>
                    <a:p>
                      <a:pPr algn="ctr"/>
                      <a:r>
                        <a:rPr lang="en-US" sz="1400" noProof="0" dirty="0">
                          <a:latin typeface="+mn-lt"/>
                        </a:rPr>
                        <a:t>h</a:t>
                      </a:r>
                    </a:p>
                  </a:txBody>
                  <a:tcPr marT="28358" marB="28358"/>
                </a:tc>
                <a:tc>
                  <a:txBody>
                    <a:bodyPr/>
                    <a:lstStyle/>
                    <a:p>
                      <a:pPr algn="ctr"/>
                      <a:r>
                        <a:rPr lang="en-US" sz="1400" noProof="0" dirty="0" err="1">
                          <a:latin typeface="+mn-lt"/>
                        </a:rPr>
                        <a:t>i</a:t>
                      </a:r>
                      <a:endParaRPr lang="en-US" sz="1400" noProof="0" dirty="0">
                        <a:latin typeface="+mn-lt"/>
                      </a:endParaRPr>
                    </a:p>
                  </a:txBody>
                  <a:tcPr marT="28358" marB="28358"/>
                </a:tc>
                <a:tc>
                  <a:txBody>
                    <a:bodyPr/>
                    <a:lstStyle/>
                    <a:p>
                      <a:pPr algn="ctr"/>
                      <a:r>
                        <a:rPr lang="en-US" sz="1400" noProof="0" dirty="0">
                          <a:latin typeface="+mn-lt"/>
                        </a:rPr>
                        <a:t>j</a:t>
                      </a:r>
                    </a:p>
                  </a:txBody>
                  <a:tcPr marT="28358" marB="28358"/>
                </a:tc>
                <a:tc>
                  <a:txBody>
                    <a:bodyPr/>
                    <a:lstStyle/>
                    <a:p>
                      <a:pPr algn="ctr"/>
                      <a:r>
                        <a:rPr lang="en-US" sz="1400" noProof="0" dirty="0">
                          <a:latin typeface="+mn-lt"/>
                        </a:rPr>
                        <a:t>k</a:t>
                      </a:r>
                    </a:p>
                  </a:txBody>
                  <a:tcPr marT="28358" marB="28358"/>
                </a:tc>
                <a:tc>
                  <a:txBody>
                    <a:bodyPr/>
                    <a:lstStyle/>
                    <a:p>
                      <a:pPr algn="ctr"/>
                      <a:r>
                        <a:rPr lang="en-US" sz="1400" noProof="0" dirty="0">
                          <a:latin typeface="+mn-lt"/>
                        </a:rPr>
                        <a:t>l</a:t>
                      </a:r>
                    </a:p>
                  </a:txBody>
                  <a:tcPr marT="28358" marB="28358"/>
                </a:tc>
                <a:tc>
                  <a:txBody>
                    <a:bodyPr/>
                    <a:lstStyle/>
                    <a:p>
                      <a:pPr algn="ctr"/>
                      <a:r>
                        <a:rPr lang="en-US" sz="1400" noProof="0" dirty="0">
                          <a:latin typeface="+mn-lt"/>
                        </a:rPr>
                        <a:t>m</a:t>
                      </a:r>
                    </a:p>
                  </a:txBody>
                  <a:tcPr marT="28358" marB="28358"/>
                </a:tc>
                <a:extLst>
                  <a:ext uri="{0D108BD9-81ED-4DB2-BD59-A6C34878D82A}">
                    <a16:rowId xmlns:a16="http://schemas.microsoft.com/office/drawing/2014/main" val="3667304827"/>
                  </a:ext>
                </a:extLst>
              </a:tr>
              <a:tr h="267964">
                <a:tc>
                  <a:txBody>
                    <a:bodyPr/>
                    <a:lstStyle/>
                    <a:p>
                      <a:pPr algn="ctr"/>
                      <a:r>
                        <a:rPr lang="en-US" sz="1400" b="1" noProof="0" dirty="0">
                          <a:latin typeface="+mn-lt"/>
                        </a:rPr>
                        <a:t>11</a:t>
                      </a:r>
                    </a:p>
                  </a:txBody>
                  <a:tcPr marT="28358" marB="28358"/>
                </a:tc>
                <a:tc>
                  <a:txBody>
                    <a:bodyPr/>
                    <a:lstStyle/>
                    <a:p>
                      <a:pPr algn="ctr"/>
                      <a:r>
                        <a:rPr lang="en-US" sz="1400" noProof="0" dirty="0">
                          <a:latin typeface="+mn-lt"/>
                        </a:rPr>
                        <a:t>n</a:t>
                      </a:r>
                    </a:p>
                  </a:txBody>
                  <a:tcPr marT="28358" marB="28358"/>
                </a:tc>
                <a:tc>
                  <a:txBody>
                    <a:bodyPr/>
                    <a:lstStyle/>
                    <a:p>
                      <a:pPr algn="ctr"/>
                      <a:r>
                        <a:rPr lang="en-US" sz="1400" noProof="0" dirty="0">
                          <a:latin typeface="+mn-lt"/>
                        </a:rPr>
                        <a:t>o</a:t>
                      </a:r>
                    </a:p>
                  </a:txBody>
                  <a:tcPr marT="28358" marB="28358"/>
                </a:tc>
                <a:tc>
                  <a:txBody>
                    <a:bodyPr/>
                    <a:lstStyle/>
                    <a:p>
                      <a:pPr algn="ctr"/>
                      <a:r>
                        <a:rPr lang="en-US" sz="1400" noProof="0" dirty="0">
                          <a:latin typeface="+mn-lt"/>
                        </a:rPr>
                        <a:t>p</a:t>
                      </a:r>
                    </a:p>
                  </a:txBody>
                  <a:tcPr marT="28358" marB="28358"/>
                </a:tc>
                <a:tc>
                  <a:txBody>
                    <a:bodyPr/>
                    <a:lstStyle/>
                    <a:p>
                      <a:pPr algn="ctr"/>
                      <a:r>
                        <a:rPr lang="en-US" sz="1400" noProof="0" dirty="0">
                          <a:latin typeface="+mn-lt"/>
                        </a:rPr>
                        <a:t>q</a:t>
                      </a:r>
                    </a:p>
                  </a:txBody>
                  <a:tcPr marT="28358" marB="28358"/>
                </a:tc>
                <a:tc>
                  <a:txBody>
                    <a:bodyPr/>
                    <a:lstStyle/>
                    <a:p>
                      <a:pPr algn="ctr"/>
                      <a:r>
                        <a:rPr lang="en-US" sz="1400" noProof="0" dirty="0">
                          <a:latin typeface="+mn-lt"/>
                        </a:rPr>
                        <a:t>r</a:t>
                      </a:r>
                    </a:p>
                  </a:txBody>
                  <a:tcPr marT="28358" marB="28358"/>
                </a:tc>
                <a:tc>
                  <a:txBody>
                    <a:bodyPr/>
                    <a:lstStyle/>
                    <a:p>
                      <a:pPr algn="ctr"/>
                      <a:r>
                        <a:rPr lang="en-US" sz="1400" noProof="0" dirty="0">
                          <a:latin typeface="+mn-lt"/>
                        </a:rPr>
                        <a:t>s</a:t>
                      </a:r>
                    </a:p>
                  </a:txBody>
                  <a:tcPr marT="28358" marB="28358"/>
                </a:tc>
                <a:tc>
                  <a:txBody>
                    <a:bodyPr/>
                    <a:lstStyle/>
                    <a:p>
                      <a:pPr algn="ctr"/>
                      <a:r>
                        <a:rPr lang="en-US" sz="1400" noProof="0" dirty="0">
                          <a:latin typeface="+mn-lt"/>
                        </a:rPr>
                        <a:t>t</a:t>
                      </a:r>
                    </a:p>
                  </a:txBody>
                  <a:tcPr marT="28358" marB="28358"/>
                </a:tc>
                <a:tc>
                  <a:txBody>
                    <a:bodyPr/>
                    <a:lstStyle/>
                    <a:p>
                      <a:pPr algn="ctr"/>
                      <a:r>
                        <a:rPr lang="en-US" sz="1400" noProof="0" dirty="0">
                          <a:latin typeface="+mn-lt"/>
                        </a:rPr>
                        <a:t>u</a:t>
                      </a:r>
                    </a:p>
                  </a:txBody>
                  <a:tcPr marT="28358" marB="28358"/>
                </a:tc>
                <a:tc>
                  <a:txBody>
                    <a:bodyPr/>
                    <a:lstStyle/>
                    <a:p>
                      <a:pPr algn="ctr"/>
                      <a:r>
                        <a:rPr lang="en-US" sz="1400" noProof="0" dirty="0">
                          <a:latin typeface="+mn-lt"/>
                        </a:rPr>
                        <a:t>v</a:t>
                      </a:r>
                    </a:p>
                  </a:txBody>
                  <a:tcPr marT="28358" marB="28358"/>
                </a:tc>
                <a:tc>
                  <a:txBody>
                    <a:bodyPr/>
                    <a:lstStyle/>
                    <a:p>
                      <a:pPr algn="ctr"/>
                      <a:r>
                        <a:rPr lang="en-US" sz="1400" noProof="0" dirty="0">
                          <a:latin typeface="+mn-lt"/>
                        </a:rPr>
                        <a:t>w</a:t>
                      </a:r>
                    </a:p>
                  </a:txBody>
                  <a:tcPr marT="28358" marB="28358"/>
                </a:tc>
                <a:extLst>
                  <a:ext uri="{0D108BD9-81ED-4DB2-BD59-A6C34878D82A}">
                    <a16:rowId xmlns:a16="http://schemas.microsoft.com/office/drawing/2014/main" val="2627709515"/>
                  </a:ext>
                </a:extLst>
              </a:tr>
              <a:tr h="267964">
                <a:tc>
                  <a:txBody>
                    <a:bodyPr/>
                    <a:lstStyle/>
                    <a:p>
                      <a:pPr algn="ctr"/>
                      <a:r>
                        <a:rPr lang="en-US" sz="1400" b="1" noProof="0" dirty="0">
                          <a:latin typeface="+mn-lt"/>
                        </a:rPr>
                        <a:t>12</a:t>
                      </a:r>
                    </a:p>
                  </a:txBody>
                  <a:tcPr marT="28358" marB="28358"/>
                </a:tc>
                <a:tc>
                  <a:txBody>
                    <a:bodyPr/>
                    <a:lstStyle/>
                    <a:p>
                      <a:pPr algn="ctr"/>
                      <a:r>
                        <a:rPr lang="en-US" sz="1400" noProof="0" dirty="0">
                          <a:latin typeface="+mn-lt"/>
                        </a:rPr>
                        <a:t>x</a:t>
                      </a:r>
                    </a:p>
                  </a:txBody>
                  <a:tcPr marT="28358" marB="28358"/>
                </a:tc>
                <a:tc>
                  <a:txBody>
                    <a:bodyPr/>
                    <a:lstStyle/>
                    <a:p>
                      <a:pPr algn="ctr"/>
                      <a:r>
                        <a:rPr lang="en-US" sz="1400" noProof="0" dirty="0">
                          <a:latin typeface="+mn-lt"/>
                        </a:rPr>
                        <a:t>y</a:t>
                      </a:r>
                    </a:p>
                  </a:txBody>
                  <a:tcPr marT="28358" marB="28358"/>
                </a:tc>
                <a:tc>
                  <a:txBody>
                    <a:bodyPr/>
                    <a:lstStyle/>
                    <a:p>
                      <a:pPr algn="ctr"/>
                      <a:r>
                        <a:rPr lang="en-US" sz="1400" noProof="0" dirty="0">
                          <a:latin typeface="+mn-lt"/>
                        </a:rPr>
                        <a:t>z</a:t>
                      </a:r>
                    </a:p>
                  </a:txBody>
                  <a:tcPr marT="28358" marB="28358"/>
                </a:tc>
                <a:tc>
                  <a:txBody>
                    <a:bodyPr/>
                    <a:lstStyle/>
                    <a:p>
                      <a:pPr algn="ctr"/>
                      <a:r>
                        <a:rPr lang="en-US" sz="1400" noProof="0" dirty="0">
                          <a:latin typeface="+mn-lt"/>
                        </a:rPr>
                        <a:t>{</a:t>
                      </a:r>
                    </a:p>
                  </a:txBody>
                  <a:tcPr marT="28358" marB="28358"/>
                </a:tc>
                <a:tc>
                  <a:txBody>
                    <a:bodyPr/>
                    <a:lstStyle/>
                    <a:p>
                      <a:pPr algn="ctr"/>
                      <a:r>
                        <a:rPr lang="en-US" sz="1400" noProof="0" dirty="0">
                          <a:latin typeface="+mn-lt"/>
                        </a:rPr>
                        <a:t>|</a:t>
                      </a:r>
                    </a:p>
                  </a:txBody>
                  <a:tcPr marT="28358" marB="28358"/>
                </a:tc>
                <a:tc>
                  <a:txBody>
                    <a:bodyPr/>
                    <a:lstStyle/>
                    <a:p>
                      <a:pPr algn="ctr"/>
                      <a:r>
                        <a:rPr lang="en-US" sz="1400" noProof="0" dirty="0">
                          <a:latin typeface="+mn-lt"/>
                        </a:rPr>
                        <a:t>}</a:t>
                      </a:r>
                    </a:p>
                  </a:txBody>
                  <a:tcPr marT="28358" marB="28358"/>
                </a:tc>
                <a:tc>
                  <a:txBody>
                    <a:bodyPr/>
                    <a:lstStyle/>
                    <a:p>
                      <a:pPr algn="ctr"/>
                      <a:r>
                        <a:rPr lang="en-US" sz="1400" noProof="0" dirty="0">
                          <a:latin typeface="+mn-lt"/>
                        </a:rPr>
                        <a:t>~</a:t>
                      </a:r>
                    </a:p>
                  </a:txBody>
                  <a:tcPr marT="28358" marB="28358"/>
                </a:tc>
                <a:tc>
                  <a:txBody>
                    <a:bodyPr/>
                    <a:lstStyle/>
                    <a:p>
                      <a:pPr algn="ctr"/>
                      <a:r>
                        <a:rPr lang="en-US" sz="1400" noProof="0" dirty="0"/>
                        <a:t>del</a:t>
                      </a:r>
                      <a:endParaRPr lang="en-US" sz="1400" noProof="0" dirty="0">
                        <a:latin typeface="+mn-lt"/>
                      </a:endParaRPr>
                    </a:p>
                  </a:txBody>
                  <a:tcPr marT="28358" marB="28358"/>
                </a:tc>
                <a:tc>
                  <a:txBody>
                    <a:bodyPr/>
                    <a:lstStyle/>
                    <a:p>
                      <a:pPr algn="ctr"/>
                      <a:r>
                        <a:rPr lang="en-US" sz="100" noProof="0" dirty="0">
                          <a:latin typeface="Arial Black" panose="020B0A04020102020204" pitchFamily="34" charset="0"/>
                        </a:rPr>
                        <a:t>Blank</a:t>
                      </a:r>
                    </a:p>
                  </a:txBody>
                  <a:tcPr/>
                </a:tc>
                <a:tc>
                  <a:txBody>
                    <a:bodyPr/>
                    <a:lstStyle/>
                    <a:p>
                      <a:pPr algn="ctr"/>
                      <a:r>
                        <a:rPr lang="en-US" sz="100" noProof="0" dirty="0">
                          <a:latin typeface="Arial Black" panose="020B0A04020102020204" pitchFamily="34" charset="0"/>
                        </a:rPr>
                        <a:t>Blank</a:t>
                      </a:r>
                    </a:p>
                  </a:txBody>
                  <a:tcPr/>
                </a:tc>
                <a:extLst>
                  <a:ext uri="{0D108BD9-81ED-4DB2-BD59-A6C34878D82A}">
                    <a16:rowId xmlns:a16="http://schemas.microsoft.com/office/drawing/2014/main" val="1562180072"/>
                  </a:ext>
                </a:extLst>
              </a:tr>
            </a:tbl>
          </a:graphicData>
        </a:graphic>
      </p:graphicFrame>
    </p:spTree>
    <p:extLst>
      <p:ext uri="{BB962C8B-B14F-4D97-AF65-F5344CB8AC3E}">
        <p14:creationId xmlns:p14="http://schemas.microsoft.com/office/powerpoint/2010/main" val="2075112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E95B9-2977-4CFC-A875-0F825D9CE076}"/>
              </a:ext>
            </a:extLst>
          </p:cNvPr>
          <p:cNvSpPr>
            <a:spLocks noGrp="1"/>
          </p:cNvSpPr>
          <p:nvPr>
            <p:ph type="title"/>
          </p:nvPr>
        </p:nvSpPr>
        <p:spPr/>
        <p:txBody>
          <a:bodyPr/>
          <a:lstStyle/>
          <a:p>
            <a:r>
              <a:rPr lang="en-US" sz="3200" noProof="0" dirty="0">
                <a:solidFill>
                  <a:schemeClr val="tx2"/>
                </a:solidFill>
              </a:rPr>
              <a:t>Casting Between </a:t>
            </a:r>
            <a:r>
              <a:rPr lang="en-US" sz="3200" noProof="0" dirty="0">
                <a:solidFill>
                  <a:schemeClr val="tx2"/>
                </a:solidFill>
                <a:latin typeface="Courier New" panose="02070309020205020404" pitchFamily="49" charset="0"/>
                <a:cs typeface="Courier New" panose="02070309020205020404" pitchFamily="49" charset="0"/>
              </a:rPr>
              <a:t>char</a:t>
            </a:r>
            <a:r>
              <a:rPr lang="en-US" sz="3200" noProof="0" dirty="0">
                <a:solidFill>
                  <a:schemeClr val="tx2"/>
                </a:solidFill>
              </a:rPr>
              <a:t> and Numeric Types</a:t>
            </a:r>
          </a:p>
        </p:txBody>
      </p:sp>
      <p:sp>
        <p:nvSpPr>
          <p:cNvPr id="3" name="Content Placeholder 2">
            <a:extLst>
              <a:ext uri="{FF2B5EF4-FFF2-40B4-BE49-F238E27FC236}">
                <a16:creationId xmlns:a16="http://schemas.microsoft.com/office/drawing/2014/main" id="{1733A24B-967F-4EBA-95A6-5D7E6DDBEBC9}"/>
              </a:ext>
            </a:extLst>
          </p:cNvPr>
          <p:cNvSpPr>
            <a:spLocks noGrp="1"/>
          </p:cNvSpPr>
          <p:nvPr>
            <p:ph sz="quarter" idx="13"/>
          </p:nvPr>
        </p:nvSpPr>
        <p:spPr>
          <a:xfrm>
            <a:off x="457200" y="1554920"/>
            <a:ext cx="8208000" cy="1656000"/>
          </a:xfrm>
        </p:spPr>
        <p:txBody>
          <a:bodyPr/>
          <a:lstStyle/>
          <a:p>
            <a:pPr marL="432" indent="0">
              <a:buNone/>
            </a:pPr>
            <a:r>
              <a:rPr lang="en-US" b="1" noProof="0" dirty="0" err="1">
                <a:latin typeface="Courier New" panose="02070309020205020404" pitchFamily="49" charset="0"/>
                <a:cs typeface="Courier New" panose="02070309020205020404" pitchFamily="49" charset="0"/>
              </a:rPr>
              <a:t>int</a:t>
            </a:r>
            <a:r>
              <a:rPr lang="en-US" b="1" noProof="0" dirty="0">
                <a:latin typeface="Courier New" panose="02070309020205020404" pitchFamily="49" charset="0"/>
                <a:cs typeface="Courier New" panose="02070309020205020404" pitchFamily="49" charset="0"/>
              </a:rPr>
              <a:t> </a:t>
            </a:r>
            <a:r>
              <a:rPr lang="en-US" b="1" noProof="0" dirty="0" err="1">
                <a:latin typeface="Courier New" panose="02070309020205020404" pitchFamily="49" charset="0"/>
                <a:cs typeface="Courier New" panose="02070309020205020404" pitchFamily="49" charset="0"/>
              </a:rPr>
              <a:t>i</a:t>
            </a:r>
            <a:r>
              <a:rPr lang="en-US" b="1" noProof="0" dirty="0">
                <a:latin typeface="Courier New" panose="02070309020205020404" pitchFamily="49" charset="0"/>
                <a:cs typeface="Courier New" panose="02070309020205020404" pitchFamily="49" charset="0"/>
              </a:rPr>
              <a:t> = 'a'; // Same as </a:t>
            </a:r>
            <a:r>
              <a:rPr lang="en-US" b="1" noProof="0" dirty="0" err="1">
                <a:latin typeface="Courier New" panose="02070309020205020404" pitchFamily="49" charset="0"/>
                <a:cs typeface="Courier New" panose="02070309020205020404" pitchFamily="49" charset="0"/>
              </a:rPr>
              <a:t>int</a:t>
            </a:r>
            <a:r>
              <a:rPr lang="en-US" b="1" noProof="0" dirty="0">
                <a:latin typeface="Courier New" panose="02070309020205020404" pitchFamily="49" charset="0"/>
                <a:cs typeface="Courier New" panose="02070309020205020404" pitchFamily="49" charset="0"/>
              </a:rPr>
              <a:t> </a:t>
            </a:r>
            <a:r>
              <a:rPr lang="en-US" b="1" noProof="0" dirty="0" err="1">
                <a:latin typeface="Courier New" panose="02070309020205020404" pitchFamily="49" charset="0"/>
                <a:cs typeface="Courier New" panose="02070309020205020404" pitchFamily="49" charset="0"/>
              </a:rPr>
              <a:t>i</a:t>
            </a:r>
            <a:r>
              <a:rPr lang="en-US" b="1" noProof="0" dirty="0">
                <a:latin typeface="Courier New" panose="02070309020205020404" pitchFamily="49" charset="0"/>
                <a:cs typeface="Courier New" panose="02070309020205020404" pitchFamily="49" charset="0"/>
              </a:rPr>
              <a:t> = (</a:t>
            </a:r>
            <a:r>
              <a:rPr lang="en-US" b="1" noProof="0" dirty="0" err="1">
                <a:latin typeface="Courier New" panose="02070309020205020404" pitchFamily="49" charset="0"/>
                <a:cs typeface="Courier New" panose="02070309020205020404" pitchFamily="49" charset="0"/>
              </a:rPr>
              <a:t>int</a:t>
            </a:r>
            <a:r>
              <a:rPr lang="en-US" b="1" noProof="0" dirty="0">
                <a:latin typeface="Courier New" panose="02070309020205020404" pitchFamily="49" charset="0"/>
                <a:cs typeface="Courier New" panose="02070309020205020404" pitchFamily="49" charset="0"/>
              </a:rPr>
              <a:t>)'a';</a:t>
            </a:r>
          </a:p>
          <a:p>
            <a:pPr marL="432" indent="0">
              <a:buNone/>
            </a:pPr>
            <a:endParaRPr lang="en-US" b="1" noProof="0" dirty="0">
              <a:latin typeface="Courier New" panose="02070309020205020404" pitchFamily="49" charset="0"/>
              <a:cs typeface="Courier New" panose="02070309020205020404" pitchFamily="49" charset="0"/>
            </a:endParaRPr>
          </a:p>
          <a:p>
            <a:pPr marL="432" indent="0">
              <a:buNone/>
            </a:pPr>
            <a:r>
              <a:rPr lang="en-US" b="1" noProof="0" dirty="0">
                <a:latin typeface="Courier New" panose="02070309020205020404" pitchFamily="49" charset="0"/>
                <a:cs typeface="Courier New" panose="02070309020205020404" pitchFamily="49" charset="0"/>
              </a:rPr>
              <a:t>char c = 97; // Same as char c = (char)97;</a:t>
            </a:r>
          </a:p>
        </p:txBody>
      </p:sp>
    </p:spTree>
    <p:extLst>
      <p:ext uri="{BB962C8B-B14F-4D97-AF65-F5344CB8AC3E}">
        <p14:creationId xmlns:p14="http://schemas.microsoft.com/office/powerpoint/2010/main" val="3953437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5FEE1-EEE9-4B64-A844-3A3F56498930}"/>
              </a:ext>
            </a:extLst>
          </p:cNvPr>
          <p:cNvSpPr>
            <a:spLocks noGrp="1"/>
          </p:cNvSpPr>
          <p:nvPr>
            <p:ph type="title"/>
          </p:nvPr>
        </p:nvSpPr>
        <p:spPr/>
        <p:txBody>
          <a:bodyPr/>
          <a:lstStyle/>
          <a:p>
            <a:r>
              <a:rPr lang="en-US" noProof="0" dirty="0">
                <a:solidFill>
                  <a:schemeClr val="tx2"/>
                </a:solidFill>
              </a:rPr>
              <a:t>Comparing and Testing Characters</a:t>
            </a:r>
          </a:p>
        </p:txBody>
      </p:sp>
      <p:sp>
        <p:nvSpPr>
          <p:cNvPr id="3" name="Content Placeholder 2">
            <a:extLst>
              <a:ext uri="{FF2B5EF4-FFF2-40B4-BE49-F238E27FC236}">
                <a16:creationId xmlns:a16="http://schemas.microsoft.com/office/drawing/2014/main" id="{A3FB75E3-E8E2-4560-9103-F0D6352000AB}"/>
              </a:ext>
            </a:extLst>
          </p:cNvPr>
          <p:cNvSpPr>
            <a:spLocks noGrp="1"/>
          </p:cNvSpPr>
          <p:nvPr>
            <p:ph sz="quarter" idx="13"/>
          </p:nvPr>
        </p:nvSpPr>
        <p:spPr>
          <a:xfrm>
            <a:off x="457200" y="1554920"/>
            <a:ext cx="8208000" cy="2952000"/>
          </a:xfrm>
        </p:spPr>
        <p:txBody>
          <a:bodyPr/>
          <a:lstStyle/>
          <a:p>
            <a:pPr marL="432" indent="0">
              <a:buNone/>
            </a:pPr>
            <a:r>
              <a:rPr lang="en-US" sz="2000" b="1" noProof="0" dirty="0">
                <a:latin typeface="Courier New" panose="02070309020205020404" pitchFamily="49" charset="0"/>
                <a:cs typeface="Courier New" panose="02070309020205020404" pitchFamily="49" charset="0"/>
              </a:rPr>
              <a:t>if</a:t>
            </a:r>
            <a:r>
              <a:rPr lang="en-US" sz="2000" noProof="0" dirty="0">
                <a:latin typeface="Courier New" panose="02070309020205020404" pitchFamily="49" charset="0"/>
                <a:cs typeface="Courier New" panose="02070309020205020404" pitchFamily="49" charset="0"/>
              </a:rPr>
              <a:t> (</a:t>
            </a:r>
            <a:r>
              <a:rPr lang="en-US" sz="2000" noProof="0" dirty="0" err="1">
                <a:latin typeface="Courier New" panose="02070309020205020404" pitchFamily="49" charset="0"/>
                <a:cs typeface="Courier New" panose="02070309020205020404" pitchFamily="49" charset="0"/>
              </a:rPr>
              <a:t>ch</a:t>
            </a:r>
            <a:r>
              <a:rPr lang="en-US" sz="2000" noProof="0" dirty="0">
                <a:latin typeface="Courier New" panose="02070309020205020404" pitchFamily="49" charset="0"/>
                <a:cs typeface="Courier New" panose="02070309020205020404" pitchFamily="49" charset="0"/>
              </a:rPr>
              <a:t> &gt;= </a:t>
            </a:r>
            <a:r>
              <a:rPr lang="en-US" sz="2000" b="1" noProof="0" dirty="0">
                <a:latin typeface="Courier New" panose="02070309020205020404" pitchFamily="49" charset="0"/>
                <a:cs typeface="Courier New" panose="02070309020205020404" pitchFamily="49" charset="0"/>
              </a:rPr>
              <a:t>'A' </a:t>
            </a:r>
            <a:r>
              <a:rPr lang="en-US" sz="2000" noProof="0" dirty="0">
                <a:latin typeface="Courier New" panose="02070309020205020404" pitchFamily="49" charset="0"/>
                <a:cs typeface="Courier New" panose="02070309020205020404" pitchFamily="49" charset="0"/>
              </a:rPr>
              <a:t>&amp;&amp; </a:t>
            </a:r>
            <a:r>
              <a:rPr lang="en-US" sz="2000" noProof="0" dirty="0" err="1">
                <a:latin typeface="Courier New" panose="02070309020205020404" pitchFamily="49" charset="0"/>
                <a:cs typeface="Courier New" panose="02070309020205020404" pitchFamily="49" charset="0"/>
              </a:rPr>
              <a:t>ch</a:t>
            </a:r>
            <a:r>
              <a:rPr lang="en-US" sz="2000" noProof="0" dirty="0">
                <a:latin typeface="Courier New" panose="02070309020205020404" pitchFamily="49" charset="0"/>
                <a:cs typeface="Courier New" panose="02070309020205020404" pitchFamily="49" charset="0"/>
              </a:rPr>
              <a:t> &lt;= </a:t>
            </a:r>
            <a:r>
              <a:rPr lang="en-US" sz="2000" b="1" noProof="0" dirty="0">
                <a:latin typeface="Courier New" panose="02070309020205020404" pitchFamily="49" charset="0"/>
                <a:cs typeface="Courier New" panose="02070309020205020404" pitchFamily="49" charset="0"/>
              </a:rPr>
              <a:t>'Z'</a:t>
            </a:r>
            <a:r>
              <a:rPr lang="en-US" sz="2000" noProof="0" dirty="0">
                <a:latin typeface="Courier New" panose="02070309020205020404" pitchFamily="49" charset="0"/>
                <a:cs typeface="Courier New" panose="02070309020205020404" pitchFamily="49" charset="0"/>
              </a:rPr>
              <a:t>)</a:t>
            </a:r>
          </a:p>
          <a:p>
            <a:pPr marL="180000" indent="0">
              <a:buNone/>
            </a:pPr>
            <a:r>
              <a:rPr lang="en-US" sz="2000" noProof="0" dirty="0" err="1">
                <a:latin typeface="Courier New" panose="02070309020205020404" pitchFamily="49" charset="0"/>
                <a:cs typeface="Courier New" panose="02070309020205020404" pitchFamily="49" charset="0"/>
              </a:rPr>
              <a:t>System.out.println</a:t>
            </a:r>
            <a:r>
              <a:rPr lang="en-US" sz="2000" noProof="0" dirty="0">
                <a:latin typeface="Courier New" panose="02070309020205020404" pitchFamily="49" charset="0"/>
                <a:cs typeface="Courier New" panose="02070309020205020404" pitchFamily="49" charset="0"/>
              </a:rPr>
              <a:t>(</a:t>
            </a:r>
            <a:r>
              <a:rPr lang="en-US" sz="2000" noProof="0" dirty="0" err="1">
                <a:latin typeface="Courier New" panose="02070309020205020404" pitchFamily="49" charset="0"/>
                <a:cs typeface="Courier New" panose="02070309020205020404" pitchFamily="49" charset="0"/>
              </a:rPr>
              <a:t>ch</a:t>
            </a:r>
            <a:r>
              <a:rPr lang="en-US" sz="2000" noProof="0" dirty="0">
                <a:latin typeface="Courier New" panose="02070309020205020404" pitchFamily="49" charset="0"/>
                <a:cs typeface="Courier New" panose="02070309020205020404" pitchFamily="49" charset="0"/>
              </a:rPr>
              <a:t> + </a:t>
            </a:r>
            <a:r>
              <a:rPr lang="en-US" sz="2000" b="1" noProof="0" dirty="0">
                <a:latin typeface="Courier New" panose="02070309020205020404" pitchFamily="49" charset="0"/>
                <a:cs typeface="Courier New" panose="02070309020205020404" pitchFamily="49" charset="0"/>
              </a:rPr>
              <a:t>" is an uppercase letter"</a:t>
            </a:r>
            <a:r>
              <a:rPr lang="en-US" sz="2000" noProof="0" dirty="0">
                <a:latin typeface="Courier New" panose="02070309020205020404" pitchFamily="49" charset="0"/>
                <a:cs typeface="Courier New" panose="02070309020205020404" pitchFamily="49" charset="0"/>
              </a:rPr>
              <a:t>);</a:t>
            </a:r>
          </a:p>
          <a:p>
            <a:pPr marL="432" indent="0">
              <a:buNone/>
            </a:pPr>
            <a:r>
              <a:rPr lang="en-US" sz="2000" b="1" noProof="0" dirty="0">
                <a:latin typeface="Courier New" panose="02070309020205020404" pitchFamily="49" charset="0"/>
                <a:cs typeface="Courier New" panose="02070309020205020404" pitchFamily="49" charset="0"/>
              </a:rPr>
              <a:t>else if</a:t>
            </a:r>
            <a:r>
              <a:rPr lang="en-US" sz="2000" noProof="0" dirty="0">
                <a:latin typeface="Courier New" panose="02070309020205020404" pitchFamily="49" charset="0"/>
                <a:cs typeface="Courier New" panose="02070309020205020404" pitchFamily="49" charset="0"/>
              </a:rPr>
              <a:t> (</a:t>
            </a:r>
            <a:r>
              <a:rPr lang="en-US" sz="2000" noProof="0" dirty="0" err="1">
                <a:latin typeface="Courier New" panose="02070309020205020404" pitchFamily="49" charset="0"/>
                <a:cs typeface="Courier New" panose="02070309020205020404" pitchFamily="49" charset="0"/>
              </a:rPr>
              <a:t>ch</a:t>
            </a:r>
            <a:r>
              <a:rPr lang="en-US" sz="2000" noProof="0" dirty="0">
                <a:latin typeface="Courier New" panose="02070309020205020404" pitchFamily="49" charset="0"/>
                <a:cs typeface="Courier New" panose="02070309020205020404" pitchFamily="49" charset="0"/>
              </a:rPr>
              <a:t> &gt;= </a:t>
            </a:r>
            <a:r>
              <a:rPr lang="en-US" sz="2000" b="1" noProof="0" dirty="0">
                <a:latin typeface="Courier New" panose="02070309020205020404" pitchFamily="49" charset="0"/>
                <a:cs typeface="Courier New" panose="02070309020205020404" pitchFamily="49" charset="0"/>
              </a:rPr>
              <a:t>'a'</a:t>
            </a:r>
            <a:r>
              <a:rPr lang="en-US" sz="2000" noProof="0" dirty="0">
                <a:latin typeface="Courier New" panose="02070309020205020404" pitchFamily="49" charset="0"/>
                <a:cs typeface="Courier New" panose="02070309020205020404" pitchFamily="49" charset="0"/>
              </a:rPr>
              <a:t> &amp;&amp; </a:t>
            </a:r>
            <a:r>
              <a:rPr lang="en-US" sz="2000" noProof="0" dirty="0" err="1">
                <a:latin typeface="Courier New" panose="02070309020205020404" pitchFamily="49" charset="0"/>
                <a:cs typeface="Courier New" panose="02070309020205020404" pitchFamily="49" charset="0"/>
              </a:rPr>
              <a:t>ch</a:t>
            </a:r>
            <a:r>
              <a:rPr lang="en-US" sz="2000" noProof="0" dirty="0">
                <a:latin typeface="Courier New" panose="02070309020205020404" pitchFamily="49" charset="0"/>
                <a:cs typeface="Courier New" panose="02070309020205020404" pitchFamily="49" charset="0"/>
              </a:rPr>
              <a:t> &lt;= </a:t>
            </a:r>
            <a:r>
              <a:rPr lang="en-US" sz="2000" b="1" noProof="0" dirty="0">
                <a:latin typeface="Courier New" panose="02070309020205020404" pitchFamily="49" charset="0"/>
                <a:cs typeface="Courier New" panose="02070309020205020404" pitchFamily="49" charset="0"/>
              </a:rPr>
              <a:t>'z'</a:t>
            </a:r>
            <a:r>
              <a:rPr lang="en-US" sz="2000" noProof="0" dirty="0">
                <a:latin typeface="Courier New" panose="02070309020205020404" pitchFamily="49" charset="0"/>
                <a:cs typeface="Courier New" panose="02070309020205020404" pitchFamily="49" charset="0"/>
              </a:rPr>
              <a:t>)</a:t>
            </a:r>
          </a:p>
          <a:p>
            <a:pPr marL="180000" indent="0">
              <a:buNone/>
            </a:pPr>
            <a:r>
              <a:rPr lang="en-US" sz="2000" noProof="0" dirty="0" err="1">
                <a:latin typeface="Courier New" panose="02070309020205020404" pitchFamily="49" charset="0"/>
                <a:cs typeface="Courier New" panose="02070309020205020404" pitchFamily="49" charset="0"/>
              </a:rPr>
              <a:t>System.out.println</a:t>
            </a:r>
            <a:r>
              <a:rPr lang="en-US" sz="2000" noProof="0" dirty="0">
                <a:latin typeface="Courier New" panose="02070309020205020404" pitchFamily="49" charset="0"/>
                <a:cs typeface="Courier New" panose="02070309020205020404" pitchFamily="49" charset="0"/>
              </a:rPr>
              <a:t>(</a:t>
            </a:r>
            <a:r>
              <a:rPr lang="en-US" sz="2000" noProof="0" dirty="0" err="1">
                <a:latin typeface="Courier New" panose="02070309020205020404" pitchFamily="49" charset="0"/>
                <a:cs typeface="Courier New" panose="02070309020205020404" pitchFamily="49" charset="0"/>
              </a:rPr>
              <a:t>ch</a:t>
            </a:r>
            <a:r>
              <a:rPr lang="en-US" sz="2000" noProof="0" dirty="0">
                <a:latin typeface="Courier New" panose="02070309020205020404" pitchFamily="49" charset="0"/>
                <a:cs typeface="Courier New" panose="02070309020205020404" pitchFamily="49" charset="0"/>
              </a:rPr>
              <a:t> + </a:t>
            </a:r>
            <a:r>
              <a:rPr lang="en-US" sz="2000" b="1" noProof="0" dirty="0">
                <a:latin typeface="Courier New" panose="02070309020205020404" pitchFamily="49" charset="0"/>
                <a:cs typeface="Courier New" panose="02070309020205020404" pitchFamily="49" charset="0"/>
              </a:rPr>
              <a:t>" is a lowercase letter"</a:t>
            </a:r>
            <a:r>
              <a:rPr lang="en-US" sz="2000" noProof="0" dirty="0">
                <a:latin typeface="Courier New" panose="02070309020205020404" pitchFamily="49" charset="0"/>
                <a:cs typeface="Courier New" panose="02070309020205020404" pitchFamily="49" charset="0"/>
              </a:rPr>
              <a:t>);</a:t>
            </a:r>
          </a:p>
          <a:p>
            <a:pPr marL="432" indent="0">
              <a:buNone/>
            </a:pPr>
            <a:r>
              <a:rPr lang="en-US" sz="2000" b="1" noProof="0" dirty="0">
                <a:latin typeface="Courier New" panose="02070309020205020404" pitchFamily="49" charset="0"/>
                <a:cs typeface="Courier New" panose="02070309020205020404" pitchFamily="49" charset="0"/>
              </a:rPr>
              <a:t>else if</a:t>
            </a:r>
            <a:r>
              <a:rPr lang="en-US" sz="2000" noProof="0" dirty="0">
                <a:latin typeface="Courier New" panose="02070309020205020404" pitchFamily="49" charset="0"/>
                <a:cs typeface="Courier New" panose="02070309020205020404" pitchFamily="49" charset="0"/>
              </a:rPr>
              <a:t> (</a:t>
            </a:r>
            <a:r>
              <a:rPr lang="en-US" sz="2000" noProof="0" dirty="0" err="1">
                <a:latin typeface="Courier New" panose="02070309020205020404" pitchFamily="49" charset="0"/>
                <a:cs typeface="Courier New" panose="02070309020205020404" pitchFamily="49" charset="0"/>
              </a:rPr>
              <a:t>ch</a:t>
            </a:r>
            <a:r>
              <a:rPr lang="en-US" sz="2000" noProof="0" dirty="0">
                <a:latin typeface="Courier New" panose="02070309020205020404" pitchFamily="49" charset="0"/>
                <a:cs typeface="Courier New" panose="02070309020205020404" pitchFamily="49" charset="0"/>
              </a:rPr>
              <a:t> &gt;= </a:t>
            </a:r>
            <a:r>
              <a:rPr lang="en-US" sz="2000" b="1" noProof="0" dirty="0">
                <a:latin typeface="Courier New" panose="02070309020205020404" pitchFamily="49" charset="0"/>
                <a:cs typeface="Courier New" panose="02070309020205020404" pitchFamily="49" charset="0"/>
              </a:rPr>
              <a:t>'0'</a:t>
            </a:r>
            <a:r>
              <a:rPr lang="en-US" sz="2000" noProof="0" dirty="0">
                <a:latin typeface="Courier New" panose="02070309020205020404" pitchFamily="49" charset="0"/>
                <a:cs typeface="Courier New" panose="02070309020205020404" pitchFamily="49" charset="0"/>
              </a:rPr>
              <a:t> &amp;&amp; </a:t>
            </a:r>
            <a:r>
              <a:rPr lang="en-US" sz="2000" noProof="0" dirty="0" err="1">
                <a:latin typeface="Courier New" panose="02070309020205020404" pitchFamily="49" charset="0"/>
                <a:cs typeface="Courier New" panose="02070309020205020404" pitchFamily="49" charset="0"/>
              </a:rPr>
              <a:t>ch</a:t>
            </a:r>
            <a:r>
              <a:rPr lang="en-US" sz="2000" noProof="0" dirty="0">
                <a:latin typeface="Courier New" panose="02070309020205020404" pitchFamily="49" charset="0"/>
                <a:cs typeface="Courier New" panose="02070309020205020404" pitchFamily="49" charset="0"/>
              </a:rPr>
              <a:t> &lt;= </a:t>
            </a:r>
            <a:r>
              <a:rPr lang="en-US" sz="2000" b="1" noProof="0" dirty="0">
                <a:latin typeface="Courier New" panose="02070309020205020404" pitchFamily="49" charset="0"/>
                <a:cs typeface="Courier New" panose="02070309020205020404" pitchFamily="49" charset="0"/>
              </a:rPr>
              <a:t>'9'</a:t>
            </a:r>
            <a:r>
              <a:rPr lang="en-US" sz="2000" noProof="0" dirty="0">
                <a:latin typeface="Courier New" panose="02070309020205020404" pitchFamily="49" charset="0"/>
                <a:cs typeface="Courier New" panose="02070309020205020404" pitchFamily="49" charset="0"/>
              </a:rPr>
              <a:t>)</a:t>
            </a:r>
          </a:p>
          <a:p>
            <a:pPr marL="180000" indent="0">
              <a:buNone/>
            </a:pPr>
            <a:r>
              <a:rPr lang="en-US" sz="2000" noProof="0" dirty="0" err="1">
                <a:latin typeface="Courier New" panose="02070309020205020404" pitchFamily="49" charset="0"/>
                <a:cs typeface="Courier New" panose="02070309020205020404" pitchFamily="49" charset="0"/>
              </a:rPr>
              <a:t>System.out.println</a:t>
            </a:r>
            <a:r>
              <a:rPr lang="en-US" sz="2000" noProof="0" dirty="0">
                <a:latin typeface="Courier New" panose="02070309020205020404" pitchFamily="49" charset="0"/>
                <a:cs typeface="Courier New" panose="02070309020205020404" pitchFamily="49" charset="0"/>
              </a:rPr>
              <a:t>(</a:t>
            </a:r>
            <a:r>
              <a:rPr lang="en-US" sz="2000" noProof="0" dirty="0" err="1">
                <a:latin typeface="Courier New" panose="02070309020205020404" pitchFamily="49" charset="0"/>
                <a:cs typeface="Courier New" panose="02070309020205020404" pitchFamily="49" charset="0"/>
              </a:rPr>
              <a:t>ch</a:t>
            </a:r>
            <a:r>
              <a:rPr lang="en-US" sz="2000" noProof="0" dirty="0">
                <a:latin typeface="Courier New" panose="02070309020205020404" pitchFamily="49" charset="0"/>
                <a:cs typeface="Courier New" panose="02070309020205020404" pitchFamily="49" charset="0"/>
              </a:rPr>
              <a:t> + </a:t>
            </a:r>
            <a:r>
              <a:rPr lang="en-US" sz="2000" b="1" noProof="0" dirty="0">
                <a:latin typeface="Courier New" panose="02070309020205020404" pitchFamily="49" charset="0"/>
                <a:cs typeface="Courier New" panose="02070309020205020404" pitchFamily="49" charset="0"/>
              </a:rPr>
              <a:t>" is a numeric character"</a:t>
            </a:r>
            <a:r>
              <a:rPr lang="en-US" sz="2000" noProof="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71763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C8AAC-46F2-470D-B5BE-A8CC39783B57}"/>
              </a:ext>
            </a:extLst>
          </p:cNvPr>
          <p:cNvSpPr>
            <a:spLocks noGrp="1"/>
          </p:cNvSpPr>
          <p:nvPr>
            <p:ph type="title"/>
          </p:nvPr>
        </p:nvSpPr>
        <p:spPr/>
        <p:txBody>
          <a:bodyPr/>
          <a:lstStyle/>
          <a:p>
            <a:r>
              <a:rPr lang="en-US" noProof="0" dirty="0">
                <a:solidFill>
                  <a:schemeClr val="tx2"/>
                </a:solidFill>
              </a:rPr>
              <a:t>Methods in the </a:t>
            </a:r>
            <a:r>
              <a:rPr lang="en-US" noProof="0" dirty="0">
                <a:solidFill>
                  <a:schemeClr val="tx2"/>
                </a:solidFill>
                <a:latin typeface="Courier New" panose="02070309020205020404" pitchFamily="49" charset="0"/>
                <a:cs typeface="Courier New" panose="02070309020205020404" pitchFamily="49" charset="0"/>
              </a:rPr>
              <a:t>Character</a:t>
            </a:r>
            <a:r>
              <a:rPr lang="en-US" noProof="0" dirty="0">
                <a:solidFill>
                  <a:schemeClr val="tx2"/>
                </a:solidFill>
              </a:rPr>
              <a:t> Class</a:t>
            </a:r>
          </a:p>
        </p:txBody>
      </p:sp>
      <p:graphicFrame>
        <p:nvGraphicFramePr>
          <p:cNvPr id="4" name="Table 4">
            <a:extLst>
              <a:ext uri="{FF2B5EF4-FFF2-40B4-BE49-F238E27FC236}">
                <a16:creationId xmlns:a16="http://schemas.microsoft.com/office/drawing/2014/main" id="{B9C0925E-DE20-47DE-B540-90C53805F031}"/>
              </a:ext>
            </a:extLst>
          </p:cNvPr>
          <p:cNvGraphicFramePr>
            <a:graphicFrameLocks noGrp="1"/>
          </p:cNvGraphicFramePr>
          <p:nvPr>
            <p:ph sz="quarter" idx="13"/>
            <p:extLst>
              <p:ext uri="{D42A27DB-BD31-4B8C-83A1-F6EECF244321}">
                <p14:modId xmlns:p14="http://schemas.microsoft.com/office/powerpoint/2010/main" val="3552654533"/>
              </p:ext>
            </p:extLst>
          </p:nvPr>
        </p:nvGraphicFramePr>
        <p:xfrm>
          <a:off x="457200" y="1569419"/>
          <a:ext cx="8232774" cy="4407644"/>
        </p:xfrm>
        <a:graphic>
          <a:graphicData uri="http://schemas.openxmlformats.org/drawingml/2006/table">
            <a:tbl>
              <a:tblPr firstRow="1" bandRow="1">
                <a:tableStyleId>{2D5ABB26-0587-4C30-8999-92F81FD0307C}</a:tableStyleId>
              </a:tblPr>
              <a:tblGrid>
                <a:gridCol w="2837543">
                  <a:extLst>
                    <a:ext uri="{9D8B030D-6E8A-4147-A177-3AD203B41FA5}">
                      <a16:colId xmlns:a16="http://schemas.microsoft.com/office/drawing/2014/main" val="2272330749"/>
                    </a:ext>
                  </a:extLst>
                </a:gridCol>
                <a:gridCol w="5395231">
                  <a:extLst>
                    <a:ext uri="{9D8B030D-6E8A-4147-A177-3AD203B41FA5}">
                      <a16:colId xmlns:a16="http://schemas.microsoft.com/office/drawing/2014/main" val="4064226139"/>
                    </a:ext>
                  </a:extLst>
                </a:gridCol>
              </a:tblGrid>
              <a:tr h="475660">
                <a:tc>
                  <a:txBody>
                    <a:bodyPr/>
                    <a:lstStyle/>
                    <a:p>
                      <a:r>
                        <a:rPr lang="en-US" sz="1800" b="1" noProof="0" dirty="0">
                          <a:latin typeface="+mn-lt"/>
                          <a:cs typeface="Courier New" panose="02070309020205020404" pitchFamily="49" charset="0"/>
                        </a:rPr>
                        <a:t>Method</a:t>
                      </a:r>
                    </a:p>
                  </a:txBody>
                  <a:tcPr marT="44819" marB="44819">
                    <a:lnB w="12700" cap="flat" cmpd="sng" algn="ctr">
                      <a:solidFill>
                        <a:schemeClr val="tx1"/>
                      </a:solidFill>
                      <a:prstDash val="solid"/>
                      <a:round/>
                      <a:headEnd type="none" w="med" len="med"/>
                      <a:tailEnd type="none" w="med" len="med"/>
                    </a:lnB>
                  </a:tcPr>
                </a:tc>
                <a:tc>
                  <a:txBody>
                    <a:bodyPr/>
                    <a:lstStyle/>
                    <a:p>
                      <a:r>
                        <a:rPr lang="en-US" sz="1800" b="1" noProof="0" dirty="0">
                          <a:latin typeface="+mn-lt"/>
                          <a:cs typeface="Courier New" panose="02070309020205020404" pitchFamily="49" charset="0"/>
                        </a:rPr>
                        <a:t>Description</a:t>
                      </a:r>
                    </a:p>
                  </a:txBody>
                  <a:tcPr marT="44819" marB="44819">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14167"/>
                  </a:ext>
                </a:extLst>
              </a:tr>
              <a:tr h="475660">
                <a:tc>
                  <a:txBody>
                    <a:bodyPr/>
                    <a:lstStyle/>
                    <a:p>
                      <a:r>
                        <a:rPr lang="en-US" sz="1800" noProof="0" dirty="0" err="1">
                          <a:latin typeface="Courier New" panose="02070309020205020404" pitchFamily="49" charset="0"/>
                          <a:cs typeface="Courier New" panose="02070309020205020404" pitchFamily="49" charset="0"/>
                        </a:rPr>
                        <a:t>isDigit</a:t>
                      </a:r>
                      <a:r>
                        <a:rPr lang="en-US" sz="1800" noProof="0" dirty="0">
                          <a:latin typeface="Courier New" panose="02070309020205020404" pitchFamily="49" charset="0"/>
                          <a:cs typeface="Courier New" panose="02070309020205020404" pitchFamily="49" charset="0"/>
                        </a:rPr>
                        <a:t>(</a:t>
                      </a:r>
                      <a:r>
                        <a:rPr lang="en-US" sz="1800" noProof="0" dirty="0" err="1">
                          <a:latin typeface="Courier New" panose="02070309020205020404" pitchFamily="49" charset="0"/>
                          <a:cs typeface="Courier New" panose="02070309020205020404" pitchFamily="49" charset="0"/>
                        </a:rPr>
                        <a:t>ch</a:t>
                      </a:r>
                      <a:r>
                        <a:rPr lang="en-US" sz="1800" noProof="0" dirty="0">
                          <a:latin typeface="Courier New" panose="02070309020205020404" pitchFamily="49" charset="0"/>
                          <a:cs typeface="Courier New" panose="02070309020205020404" pitchFamily="49" charset="0"/>
                        </a:rPr>
                        <a:t>)</a:t>
                      </a:r>
                    </a:p>
                  </a:txBody>
                  <a:tcPr marT="44819" marB="44819">
                    <a:lnT w="12700" cap="flat" cmpd="sng" algn="ctr">
                      <a:solidFill>
                        <a:schemeClr val="tx1"/>
                      </a:solidFill>
                      <a:prstDash val="solid"/>
                      <a:round/>
                      <a:headEnd type="none" w="med" len="med"/>
                      <a:tailEnd type="none" w="med" len="med"/>
                    </a:lnT>
                  </a:tcPr>
                </a:tc>
                <a:tc>
                  <a:txBody>
                    <a:bodyPr/>
                    <a:lstStyle/>
                    <a:p>
                      <a:r>
                        <a:rPr lang="en-US" sz="1800" noProof="0" dirty="0"/>
                        <a:t>Returns true if the specified character is a digit.</a:t>
                      </a:r>
                    </a:p>
                  </a:txBody>
                  <a:tcPr marT="44819" marB="44819">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82503382"/>
                  </a:ext>
                </a:extLst>
              </a:tr>
              <a:tr h="475660">
                <a:tc>
                  <a:txBody>
                    <a:bodyPr/>
                    <a:lstStyle/>
                    <a:p>
                      <a:r>
                        <a:rPr lang="en-US" sz="1800" noProof="0" dirty="0" err="1">
                          <a:latin typeface="Courier New" panose="02070309020205020404" pitchFamily="49" charset="0"/>
                          <a:cs typeface="Courier New" panose="02070309020205020404" pitchFamily="49" charset="0"/>
                        </a:rPr>
                        <a:t>isLetter</a:t>
                      </a:r>
                      <a:r>
                        <a:rPr lang="en-US" sz="1800" noProof="0" dirty="0">
                          <a:latin typeface="Courier New" panose="02070309020205020404" pitchFamily="49" charset="0"/>
                          <a:cs typeface="Courier New" panose="02070309020205020404" pitchFamily="49" charset="0"/>
                        </a:rPr>
                        <a:t>(</a:t>
                      </a:r>
                      <a:r>
                        <a:rPr lang="en-US" sz="1800" noProof="0" dirty="0" err="1">
                          <a:latin typeface="Courier New" panose="02070309020205020404" pitchFamily="49" charset="0"/>
                          <a:cs typeface="Courier New" panose="02070309020205020404" pitchFamily="49" charset="0"/>
                        </a:rPr>
                        <a:t>ch</a:t>
                      </a:r>
                      <a:r>
                        <a:rPr lang="en-US" sz="1800" noProof="0" dirty="0">
                          <a:latin typeface="Courier New" panose="02070309020205020404" pitchFamily="49" charset="0"/>
                          <a:cs typeface="Courier New" panose="02070309020205020404" pitchFamily="49" charset="0"/>
                        </a:rPr>
                        <a:t>)</a:t>
                      </a:r>
                    </a:p>
                  </a:txBody>
                  <a:tcPr marT="44819" marB="44819"/>
                </a:tc>
                <a:tc>
                  <a:txBody>
                    <a:bodyPr/>
                    <a:lstStyle/>
                    <a:p>
                      <a:r>
                        <a:rPr lang="en-US" sz="1800" noProof="0" dirty="0"/>
                        <a:t>Returns true if the specified character is a letter.</a:t>
                      </a:r>
                    </a:p>
                  </a:txBody>
                  <a:tcPr marT="44819" marB="44819"/>
                </a:tc>
                <a:extLst>
                  <a:ext uri="{0D108BD9-81ED-4DB2-BD59-A6C34878D82A}">
                    <a16:rowId xmlns:a16="http://schemas.microsoft.com/office/drawing/2014/main" val="1037186258"/>
                  </a:ext>
                </a:extLst>
              </a:tr>
              <a:tr h="632846">
                <a:tc>
                  <a:txBody>
                    <a:bodyPr/>
                    <a:lstStyle/>
                    <a:p>
                      <a:r>
                        <a:rPr lang="en-US" sz="1800" b="0" i="0" u="none" strike="noStrike" cap="none" noProof="0" dirty="0" err="1">
                          <a:solidFill>
                            <a:schemeClr val="tx1"/>
                          </a:solidFill>
                          <a:effectLst/>
                          <a:latin typeface="Courier New" panose="02070309020205020404" pitchFamily="49" charset="0"/>
                          <a:ea typeface="+mn-ea"/>
                          <a:cs typeface="Courier New" panose="02070309020205020404" pitchFamily="49" charset="0"/>
                          <a:sym typeface="Arial"/>
                        </a:rPr>
                        <a:t>isLetterOfDigit</a:t>
                      </a:r>
                      <a:r>
                        <a:rPr lang="en-US" sz="1800" b="0" i="0" u="none" strike="noStrike" cap="none" noProof="0" dirty="0">
                          <a:solidFill>
                            <a:schemeClr val="tx1"/>
                          </a:solidFill>
                          <a:effectLst/>
                          <a:latin typeface="Courier New" panose="02070309020205020404" pitchFamily="49" charset="0"/>
                          <a:ea typeface="+mn-ea"/>
                          <a:cs typeface="Courier New" panose="02070309020205020404" pitchFamily="49" charset="0"/>
                          <a:sym typeface="Arial"/>
                        </a:rPr>
                        <a:t>(</a:t>
                      </a:r>
                      <a:r>
                        <a:rPr lang="en-US" sz="1800" b="0" i="0" u="none" strike="noStrike" cap="none" noProof="0" dirty="0" err="1">
                          <a:solidFill>
                            <a:schemeClr val="tx1"/>
                          </a:solidFill>
                          <a:effectLst/>
                          <a:latin typeface="Courier New" panose="02070309020205020404" pitchFamily="49" charset="0"/>
                          <a:ea typeface="+mn-ea"/>
                          <a:cs typeface="Courier New" panose="02070309020205020404" pitchFamily="49" charset="0"/>
                          <a:sym typeface="Arial"/>
                        </a:rPr>
                        <a:t>ch</a:t>
                      </a:r>
                      <a:r>
                        <a:rPr lang="en-US" sz="1800" b="0" i="0" u="none" strike="noStrike" cap="none" noProof="0" dirty="0">
                          <a:solidFill>
                            <a:schemeClr val="tx1"/>
                          </a:solidFill>
                          <a:effectLst/>
                          <a:latin typeface="Courier New" panose="02070309020205020404" pitchFamily="49" charset="0"/>
                          <a:ea typeface="+mn-ea"/>
                          <a:cs typeface="Courier New" panose="02070309020205020404" pitchFamily="49" charset="0"/>
                          <a:sym typeface="Arial"/>
                        </a:rPr>
                        <a:t>)</a:t>
                      </a:r>
                      <a:endParaRPr lang="en-US" sz="1800" noProof="0" dirty="0">
                        <a:latin typeface="Courier New" panose="02070309020205020404" pitchFamily="49" charset="0"/>
                        <a:cs typeface="Courier New" panose="02070309020205020404" pitchFamily="49" charset="0"/>
                      </a:endParaRPr>
                    </a:p>
                  </a:txBody>
                  <a:tcPr marT="44819" marB="44819"/>
                </a:tc>
                <a:tc>
                  <a:txBody>
                    <a:bodyPr/>
                    <a:lstStyle/>
                    <a:p>
                      <a:r>
                        <a:rPr lang="en-US" sz="1800" b="0" i="0" u="none" strike="noStrike" cap="none" noProof="0" dirty="0">
                          <a:solidFill>
                            <a:schemeClr val="tx1"/>
                          </a:solidFill>
                          <a:effectLst/>
                          <a:latin typeface="+mn-lt"/>
                          <a:ea typeface="+mn-ea"/>
                          <a:cs typeface="+mn-cs"/>
                          <a:sym typeface="Arial"/>
                        </a:rPr>
                        <a:t>Returns true if the specified character is a letter or digit.</a:t>
                      </a:r>
                      <a:endParaRPr lang="en-US" sz="1800" noProof="0" dirty="0"/>
                    </a:p>
                  </a:txBody>
                  <a:tcPr marT="44819" marB="44819"/>
                </a:tc>
                <a:extLst>
                  <a:ext uri="{0D108BD9-81ED-4DB2-BD59-A6C34878D82A}">
                    <a16:rowId xmlns:a16="http://schemas.microsoft.com/office/drawing/2014/main" val="3110974987"/>
                  </a:ext>
                </a:extLst>
              </a:tr>
              <a:tr h="632846">
                <a:tc>
                  <a:txBody>
                    <a:bodyPr/>
                    <a:lstStyle/>
                    <a:p>
                      <a:r>
                        <a:rPr lang="en-US" sz="1800" b="0" i="0" u="none" strike="noStrike" cap="none" noProof="0" dirty="0" err="1">
                          <a:solidFill>
                            <a:schemeClr val="tx1"/>
                          </a:solidFill>
                          <a:effectLst/>
                          <a:latin typeface="Courier New" panose="02070309020205020404" pitchFamily="49" charset="0"/>
                          <a:ea typeface="+mn-ea"/>
                          <a:cs typeface="Courier New" panose="02070309020205020404" pitchFamily="49" charset="0"/>
                          <a:sym typeface="Arial"/>
                        </a:rPr>
                        <a:t>isLowerCase</a:t>
                      </a:r>
                      <a:r>
                        <a:rPr lang="en-US" sz="1800" b="0" i="0" u="none" strike="noStrike" cap="none" noProof="0" dirty="0">
                          <a:solidFill>
                            <a:schemeClr val="tx1"/>
                          </a:solidFill>
                          <a:effectLst/>
                          <a:latin typeface="Courier New" panose="02070309020205020404" pitchFamily="49" charset="0"/>
                          <a:ea typeface="+mn-ea"/>
                          <a:cs typeface="Courier New" panose="02070309020205020404" pitchFamily="49" charset="0"/>
                          <a:sym typeface="Arial"/>
                        </a:rPr>
                        <a:t>(</a:t>
                      </a:r>
                      <a:r>
                        <a:rPr lang="en-US" sz="1800" b="0" i="0" u="none" strike="noStrike" cap="none" noProof="0" dirty="0" err="1">
                          <a:solidFill>
                            <a:schemeClr val="tx1"/>
                          </a:solidFill>
                          <a:effectLst/>
                          <a:latin typeface="Courier New" panose="02070309020205020404" pitchFamily="49" charset="0"/>
                          <a:ea typeface="+mn-ea"/>
                          <a:cs typeface="Courier New" panose="02070309020205020404" pitchFamily="49" charset="0"/>
                          <a:sym typeface="Arial"/>
                        </a:rPr>
                        <a:t>ch</a:t>
                      </a:r>
                      <a:r>
                        <a:rPr lang="en-US" sz="1800" b="0" i="0" u="none" strike="noStrike" cap="none" noProof="0" dirty="0">
                          <a:solidFill>
                            <a:schemeClr val="tx1"/>
                          </a:solidFill>
                          <a:effectLst/>
                          <a:latin typeface="Courier New" panose="02070309020205020404" pitchFamily="49" charset="0"/>
                          <a:ea typeface="+mn-ea"/>
                          <a:cs typeface="Courier New" panose="02070309020205020404" pitchFamily="49" charset="0"/>
                          <a:sym typeface="Arial"/>
                        </a:rPr>
                        <a:t>)</a:t>
                      </a:r>
                      <a:endParaRPr lang="en-US" sz="1800" noProof="0" dirty="0">
                        <a:latin typeface="Courier New" panose="02070309020205020404" pitchFamily="49" charset="0"/>
                        <a:cs typeface="Courier New" panose="02070309020205020404" pitchFamily="49" charset="0"/>
                      </a:endParaRPr>
                    </a:p>
                  </a:txBody>
                  <a:tcPr marT="44819" marB="44819"/>
                </a:tc>
                <a:tc>
                  <a:txBody>
                    <a:bodyPr/>
                    <a:lstStyle/>
                    <a:p>
                      <a:r>
                        <a:rPr lang="en-US" sz="1800" b="0" i="0" u="none" strike="noStrike" cap="none" noProof="0" dirty="0">
                          <a:solidFill>
                            <a:schemeClr val="tx1"/>
                          </a:solidFill>
                          <a:effectLst/>
                          <a:latin typeface="+mn-lt"/>
                          <a:ea typeface="+mn-ea"/>
                          <a:cs typeface="+mn-cs"/>
                          <a:sym typeface="Arial"/>
                        </a:rPr>
                        <a:t>Returns true if the specified character is a lowercase letter.</a:t>
                      </a:r>
                      <a:endParaRPr lang="en-US" sz="1800" noProof="0" dirty="0"/>
                    </a:p>
                  </a:txBody>
                  <a:tcPr marT="44819" marB="44819"/>
                </a:tc>
                <a:extLst>
                  <a:ext uri="{0D108BD9-81ED-4DB2-BD59-A6C34878D82A}">
                    <a16:rowId xmlns:a16="http://schemas.microsoft.com/office/drawing/2014/main" val="3163135196"/>
                  </a:ext>
                </a:extLst>
              </a:tr>
              <a:tr h="752788">
                <a:tc>
                  <a:txBody>
                    <a:bodyPr/>
                    <a:lstStyle/>
                    <a:p>
                      <a:r>
                        <a:rPr lang="en-US" sz="1800" b="0" i="0" u="none" strike="noStrike" cap="none" noProof="0" dirty="0" err="1">
                          <a:solidFill>
                            <a:schemeClr val="tx1"/>
                          </a:solidFill>
                          <a:effectLst/>
                          <a:latin typeface="Courier New" panose="02070309020205020404" pitchFamily="49" charset="0"/>
                          <a:ea typeface="+mn-ea"/>
                          <a:cs typeface="Courier New" panose="02070309020205020404" pitchFamily="49" charset="0"/>
                          <a:sym typeface="Arial"/>
                        </a:rPr>
                        <a:t>isUpperCase</a:t>
                      </a:r>
                      <a:r>
                        <a:rPr lang="en-US" sz="1800" b="0" i="0" u="none" strike="noStrike" cap="none" noProof="0" dirty="0">
                          <a:solidFill>
                            <a:schemeClr val="tx1"/>
                          </a:solidFill>
                          <a:effectLst/>
                          <a:latin typeface="Courier New" panose="02070309020205020404" pitchFamily="49" charset="0"/>
                          <a:ea typeface="+mn-ea"/>
                          <a:cs typeface="Courier New" panose="02070309020205020404" pitchFamily="49" charset="0"/>
                          <a:sym typeface="Arial"/>
                        </a:rPr>
                        <a:t>(</a:t>
                      </a:r>
                      <a:r>
                        <a:rPr lang="en-US" sz="1800" b="0" i="0" u="none" strike="noStrike" cap="none" noProof="0" dirty="0" err="1">
                          <a:solidFill>
                            <a:schemeClr val="tx1"/>
                          </a:solidFill>
                          <a:effectLst/>
                          <a:latin typeface="Courier New" panose="02070309020205020404" pitchFamily="49" charset="0"/>
                          <a:ea typeface="+mn-ea"/>
                          <a:cs typeface="Courier New" panose="02070309020205020404" pitchFamily="49" charset="0"/>
                          <a:sym typeface="Arial"/>
                        </a:rPr>
                        <a:t>ch</a:t>
                      </a:r>
                      <a:r>
                        <a:rPr lang="en-US" sz="1800" b="0" i="0" u="none" strike="noStrike" cap="none" noProof="0" dirty="0">
                          <a:solidFill>
                            <a:schemeClr val="tx1"/>
                          </a:solidFill>
                          <a:effectLst/>
                          <a:latin typeface="Courier New" panose="02070309020205020404" pitchFamily="49" charset="0"/>
                          <a:ea typeface="+mn-ea"/>
                          <a:cs typeface="Courier New" panose="02070309020205020404" pitchFamily="49" charset="0"/>
                          <a:sym typeface="Arial"/>
                        </a:rPr>
                        <a:t>)</a:t>
                      </a:r>
                      <a:endParaRPr lang="en-US" sz="1800" noProof="0" dirty="0">
                        <a:latin typeface="Courier New" panose="02070309020205020404" pitchFamily="49" charset="0"/>
                        <a:cs typeface="Courier New" panose="02070309020205020404" pitchFamily="49" charset="0"/>
                      </a:endParaRPr>
                    </a:p>
                  </a:txBody>
                  <a:tcPr marT="44819" marB="44819"/>
                </a:tc>
                <a:tc>
                  <a:txBody>
                    <a:bodyPr/>
                    <a:lstStyle/>
                    <a:p>
                      <a:r>
                        <a:rPr lang="en-US" sz="1800" b="0" i="0" u="none" strike="noStrike" cap="none" noProof="0" dirty="0">
                          <a:solidFill>
                            <a:schemeClr val="tx1"/>
                          </a:solidFill>
                          <a:effectLst/>
                          <a:latin typeface="+mn-lt"/>
                          <a:ea typeface="+mn-ea"/>
                          <a:cs typeface="+mn-cs"/>
                          <a:sym typeface="Arial"/>
                        </a:rPr>
                        <a:t>Returns true if the specified character is an uppercase letter.</a:t>
                      </a:r>
                      <a:endParaRPr lang="en-US" sz="1800" noProof="0" dirty="0"/>
                    </a:p>
                  </a:txBody>
                  <a:tcPr marT="44819" marB="44819"/>
                </a:tc>
                <a:extLst>
                  <a:ext uri="{0D108BD9-81ED-4DB2-BD59-A6C34878D82A}">
                    <a16:rowId xmlns:a16="http://schemas.microsoft.com/office/drawing/2014/main" val="4001962459"/>
                  </a:ext>
                </a:extLst>
              </a:tr>
              <a:tr h="475660">
                <a:tc>
                  <a:txBody>
                    <a:bodyPr/>
                    <a:lstStyle/>
                    <a:p>
                      <a:r>
                        <a:rPr lang="en-US" sz="1800" b="0" i="0" u="none" strike="noStrike" cap="none" noProof="0" dirty="0" err="1">
                          <a:solidFill>
                            <a:schemeClr val="tx1"/>
                          </a:solidFill>
                          <a:effectLst/>
                          <a:latin typeface="Courier New" panose="02070309020205020404" pitchFamily="49" charset="0"/>
                          <a:ea typeface="+mn-ea"/>
                          <a:cs typeface="Courier New" panose="02070309020205020404" pitchFamily="49" charset="0"/>
                          <a:sym typeface="Arial"/>
                        </a:rPr>
                        <a:t>toLowerCase</a:t>
                      </a:r>
                      <a:r>
                        <a:rPr lang="en-US" sz="1800" b="0" i="0" u="none" strike="noStrike" cap="none" noProof="0" dirty="0">
                          <a:solidFill>
                            <a:schemeClr val="tx1"/>
                          </a:solidFill>
                          <a:effectLst/>
                          <a:latin typeface="Courier New" panose="02070309020205020404" pitchFamily="49" charset="0"/>
                          <a:ea typeface="+mn-ea"/>
                          <a:cs typeface="Courier New" panose="02070309020205020404" pitchFamily="49" charset="0"/>
                          <a:sym typeface="Arial"/>
                        </a:rPr>
                        <a:t>(</a:t>
                      </a:r>
                      <a:r>
                        <a:rPr lang="en-US" sz="1800" b="0" i="0" u="none" strike="noStrike" cap="none" noProof="0" dirty="0" err="1">
                          <a:solidFill>
                            <a:schemeClr val="tx1"/>
                          </a:solidFill>
                          <a:effectLst/>
                          <a:latin typeface="Courier New" panose="02070309020205020404" pitchFamily="49" charset="0"/>
                          <a:ea typeface="+mn-ea"/>
                          <a:cs typeface="Courier New" panose="02070309020205020404" pitchFamily="49" charset="0"/>
                          <a:sym typeface="Arial"/>
                        </a:rPr>
                        <a:t>ch</a:t>
                      </a:r>
                      <a:r>
                        <a:rPr lang="en-US" sz="1800" b="0" i="0" u="none" strike="noStrike" cap="none" noProof="0" dirty="0">
                          <a:solidFill>
                            <a:schemeClr val="tx1"/>
                          </a:solidFill>
                          <a:effectLst/>
                          <a:latin typeface="Courier New" panose="02070309020205020404" pitchFamily="49" charset="0"/>
                          <a:ea typeface="+mn-ea"/>
                          <a:cs typeface="Courier New" panose="02070309020205020404" pitchFamily="49" charset="0"/>
                          <a:sym typeface="Arial"/>
                        </a:rPr>
                        <a:t>)</a:t>
                      </a:r>
                      <a:endParaRPr lang="en-US" sz="1800" noProof="0" dirty="0">
                        <a:latin typeface="Courier New" panose="02070309020205020404" pitchFamily="49" charset="0"/>
                        <a:cs typeface="Courier New" panose="02070309020205020404" pitchFamily="49" charset="0"/>
                      </a:endParaRPr>
                    </a:p>
                  </a:txBody>
                  <a:tcPr marT="44819" marB="44819"/>
                </a:tc>
                <a:tc>
                  <a:txBody>
                    <a:bodyPr/>
                    <a:lstStyle/>
                    <a:p>
                      <a:r>
                        <a:rPr lang="en-US" sz="1800" b="0" i="0" u="none" strike="noStrike" cap="none" noProof="0" dirty="0">
                          <a:solidFill>
                            <a:schemeClr val="tx1"/>
                          </a:solidFill>
                          <a:effectLst/>
                          <a:latin typeface="+mn-lt"/>
                          <a:ea typeface="+mn-ea"/>
                          <a:cs typeface="+mn-cs"/>
                          <a:sym typeface="Arial"/>
                        </a:rPr>
                        <a:t>Returns the lowercase of the specified character.</a:t>
                      </a:r>
                      <a:endParaRPr lang="en-US" sz="1800" noProof="0" dirty="0"/>
                    </a:p>
                  </a:txBody>
                  <a:tcPr marT="44819" marB="44819"/>
                </a:tc>
                <a:extLst>
                  <a:ext uri="{0D108BD9-81ED-4DB2-BD59-A6C34878D82A}">
                    <a16:rowId xmlns:a16="http://schemas.microsoft.com/office/drawing/2014/main" val="2730534896"/>
                  </a:ext>
                </a:extLst>
              </a:tr>
              <a:tr h="475660">
                <a:tc>
                  <a:txBody>
                    <a:bodyPr/>
                    <a:lstStyle/>
                    <a:p>
                      <a:r>
                        <a:rPr lang="en-US" sz="1800" b="0" i="0" u="none" strike="noStrike" cap="none" noProof="0">
                          <a:solidFill>
                            <a:schemeClr val="tx1"/>
                          </a:solidFill>
                          <a:effectLst/>
                          <a:latin typeface="Courier New" panose="02070309020205020404" pitchFamily="49" charset="0"/>
                          <a:ea typeface="+mn-ea"/>
                          <a:cs typeface="Courier New" panose="02070309020205020404" pitchFamily="49" charset="0"/>
                          <a:sym typeface="Arial"/>
                        </a:rPr>
                        <a:t>toUpperCase(ch)</a:t>
                      </a:r>
                      <a:endParaRPr lang="en-US" sz="1800" noProof="0">
                        <a:latin typeface="Courier New" panose="02070309020205020404" pitchFamily="49" charset="0"/>
                        <a:cs typeface="Courier New" panose="02070309020205020404" pitchFamily="49" charset="0"/>
                      </a:endParaRPr>
                    </a:p>
                  </a:txBody>
                  <a:tcPr marT="44819" marB="44819"/>
                </a:tc>
                <a:tc>
                  <a:txBody>
                    <a:bodyPr/>
                    <a:lstStyle/>
                    <a:p>
                      <a:r>
                        <a:rPr lang="en-US" sz="1800" b="0" i="0" u="none" strike="noStrike" cap="none" noProof="0" dirty="0">
                          <a:solidFill>
                            <a:schemeClr val="tx1"/>
                          </a:solidFill>
                          <a:effectLst/>
                          <a:latin typeface="+mn-lt"/>
                          <a:ea typeface="+mn-ea"/>
                          <a:cs typeface="+mn-cs"/>
                          <a:sym typeface="Arial"/>
                        </a:rPr>
                        <a:t>Returns the uppercase of the specified character.</a:t>
                      </a:r>
                      <a:endParaRPr lang="en-US" sz="1800" noProof="0" dirty="0"/>
                    </a:p>
                  </a:txBody>
                  <a:tcPr marT="44819" marB="44819"/>
                </a:tc>
                <a:extLst>
                  <a:ext uri="{0D108BD9-81ED-4DB2-BD59-A6C34878D82A}">
                    <a16:rowId xmlns:a16="http://schemas.microsoft.com/office/drawing/2014/main" val="1125955046"/>
                  </a:ext>
                </a:extLst>
              </a:tr>
            </a:tbl>
          </a:graphicData>
        </a:graphic>
      </p:graphicFrame>
    </p:spTree>
    <p:extLst>
      <p:ext uri="{BB962C8B-B14F-4D97-AF65-F5344CB8AC3E}">
        <p14:creationId xmlns:p14="http://schemas.microsoft.com/office/powerpoint/2010/main" val="4167814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F5D95-06CB-4179-8B64-8A94CCF49452}"/>
              </a:ext>
            </a:extLst>
          </p:cNvPr>
          <p:cNvSpPr>
            <a:spLocks noGrp="1"/>
          </p:cNvSpPr>
          <p:nvPr>
            <p:ph type="title"/>
          </p:nvPr>
        </p:nvSpPr>
        <p:spPr/>
        <p:txBody>
          <a:bodyPr/>
          <a:lstStyle/>
          <a:p>
            <a:r>
              <a:rPr lang="en-US" noProof="0" dirty="0"/>
              <a:t>The </a:t>
            </a:r>
            <a:r>
              <a:rPr lang="en-US" noProof="0" dirty="0">
                <a:latin typeface="Courier New" panose="02070309020205020404" pitchFamily="49" charset="0"/>
                <a:cs typeface="Courier New" panose="02070309020205020404" pitchFamily="49" charset="0"/>
              </a:rPr>
              <a:t>Math</a:t>
            </a:r>
            <a:r>
              <a:rPr lang="en-US" noProof="0" dirty="0"/>
              <a:t> Class</a:t>
            </a:r>
          </a:p>
        </p:txBody>
      </p:sp>
      <p:sp>
        <p:nvSpPr>
          <p:cNvPr id="3" name="Content Placeholder 2">
            <a:extLst>
              <a:ext uri="{FF2B5EF4-FFF2-40B4-BE49-F238E27FC236}">
                <a16:creationId xmlns:a16="http://schemas.microsoft.com/office/drawing/2014/main" id="{8649A923-6E30-4A13-B0BF-F4A48A2CCC94}"/>
              </a:ext>
            </a:extLst>
          </p:cNvPr>
          <p:cNvSpPr>
            <a:spLocks noGrp="1"/>
          </p:cNvSpPr>
          <p:nvPr>
            <p:ph sz="quarter" idx="13"/>
          </p:nvPr>
        </p:nvSpPr>
        <p:spPr>
          <a:xfrm>
            <a:off x="457200" y="1554919"/>
            <a:ext cx="8208000" cy="3780000"/>
          </a:xfrm>
        </p:spPr>
        <p:txBody>
          <a:bodyPr/>
          <a:lstStyle/>
          <a:p>
            <a:r>
              <a:rPr lang="en-US" noProof="0" dirty="0"/>
              <a:t>Class constants:</a:t>
            </a:r>
          </a:p>
          <a:p>
            <a:pPr lvl="1"/>
            <a:r>
              <a:rPr lang="en-US" noProof="0" dirty="0">
                <a:latin typeface="Courier New" panose="02070309020205020404" pitchFamily="49" charset="0"/>
                <a:cs typeface="Courier New" panose="02070309020205020404" pitchFamily="49" charset="0"/>
              </a:rPr>
              <a:t>PI</a:t>
            </a:r>
          </a:p>
          <a:p>
            <a:pPr lvl="1"/>
            <a:r>
              <a:rPr lang="en-US" noProof="0" dirty="0">
                <a:latin typeface="Courier New" panose="02070309020205020404" pitchFamily="49" charset="0"/>
                <a:cs typeface="Courier New" panose="02070309020205020404" pitchFamily="49" charset="0"/>
              </a:rPr>
              <a:t>E</a:t>
            </a:r>
          </a:p>
          <a:p>
            <a:r>
              <a:rPr lang="en-US" noProof="0" dirty="0"/>
              <a:t>Class methods:</a:t>
            </a:r>
          </a:p>
          <a:p>
            <a:pPr lvl="1"/>
            <a:r>
              <a:rPr lang="en-US" noProof="0" dirty="0"/>
              <a:t>Trigonometric Methods</a:t>
            </a:r>
          </a:p>
          <a:p>
            <a:pPr lvl="1"/>
            <a:r>
              <a:rPr lang="en-US" noProof="0" dirty="0"/>
              <a:t>Exponent Methods</a:t>
            </a:r>
          </a:p>
          <a:p>
            <a:pPr lvl="1"/>
            <a:r>
              <a:rPr lang="en-US" noProof="0" dirty="0"/>
              <a:t>Rounding Methods</a:t>
            </a:r>
          </a:p>
          <a:p>
            <a:pPr lvl="1"/>
            <a:r>
              <a:rPr lang="en-US" noProof="0" dirty="0">
                <a:latin typeface="Courier New" panose="02070309020205020404" pitchFamily="49" charset="0"/>
                <a:cs typeface="Courier New" panose="02070309020205020404" pitchFamily="49" charset="0"/>
              </a:rPr>
              <a:t>min</a:t>
            </a:r>
            <a:r>
              <a:rPr lang="en-US" noProof="0" dirty="0">
                <a:cs typeface="Courier New" panose="02070309020205020404" pitchFamily="49" charset="0"/>
              </a:rPr>
              <a:t>,</a:t>
            </a:r>
            <a:r>
              <a:rPr lang="en-US" noProof="0" dirty="0">
                <a:latin typeface="Courier New" panose="02070309020205020404" pitchFamily="49" charset="0"/>
                <a:cs typeface="Courier New" panose="02070309020205020404" pitchFamily="49" charset="0"/>
              </a:rPr>
              <a:t> max</a:t>
            </a:r>
            <a:r>
              <a:rPr lang="en-US" noProof="0" dirty="0">
                <a:cs typeface="Courier New" panose="02070309020205020404" pitchFamily="49" charset="0"/>
              </a:rPr>
              <a:t>,</a:t>
            </a:r>
            <a:r>
              <a:rPr lang="en-US" noProof="0" dirty="0">
                <a:latin typeface="Courier New" panose="02070309020205020404" pitchFamily="49" charset="0"/>
                <a:cs typeface="Courier New" panose="02070309020205020404" pitchFamily="49" charset="0"/>
              </a:rPr>
              <a:t> abs</a:t>
            </a:r>
            <a:r>
              <a:rPr lang="en-US" noProof="0" dirty="0">
                <a:cs typeface="Courier New" panose="02070309020205020404" pitchFamily="49" charset="0"/>
              </a:rPr>
              <a:t>,</a:t>
            </a:r>
            <a:r>
              <a:rPr lang="en-US" noProof="0" dirty="0"/>
              <a:t> and </a:t>
            </a:r>
            <a:r>
              <a:rPr lang="en-US" noProof="0" dirty="0">
                <a:latin typeface="Courier New" panose="02070309020205020404" pitchFamily="49" charset="0"/>
                <a:cs typeface="Courier New" panose="02070309020205020404" pitchFamily="49" charset="0"/>
              </a:rPr>
              <a:t>random</a:t>
            </a:r>
            <a:r>
              <a:rPr lang="en-US" noProof="0" dirty="0"/>
              <a:t> Methods</a:t>
            </a:r>
          </a:p>
        </p:txBody>
      </p:sp>
    </p:spTree>
    <p:extLst>
      <p:ext uri="{BB962C8B-B14F-4D97-AF65-F5344CB8AC3E}">
        <p14:creationId xmlns:p14="http://schemas.microsoft.com/office/powerpoint/2010/main" val="11711199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960B1-10BA-49A5-9825-719F2D4CABC5}"/>
              </a:ext>
            </a:extLst>
          </p:cNvPr>
          <p:cNvSpPr>
            <a:spLocks noGrp="1"/>
          </p:cNvSpPr>
          <p:nvPr>
            <p:ph type="title"/>
          </p:nvPr>
        </p:nvSpPr>
        <p:spPr/>
        <p:txBody>
          <a:bodyPr/>
          <a:lstStyle/>
          <a:p>
            <a:r>
              <a:rPr lang="en-US" noProof="0" dirty="0"/>
              <a:t>Formatting Output</a:t>
            </a:r>
          </a:p>
        </p:txBody>
      </p:sp>
      <p:sp>
        <p:nvSpPr>
          <p:cNvPr id="3" name="Content Placeholder 2">
            <a:extLst>
              <a:ext uri="{FF2B5EF4-FFF2-40B4-BE49-F238E27FC236}">
                <a16:creationId xmlns:a16="http://schemas.microsoft.com/office/drawing/2014/main" id="{E264A725-28D7-4464-AC99-DF7412BD33C4}"/>
              </a:ext>
            </a:extLst>
          </p:cNvPr>
          <p:cNvSpPr>
            <a:spLocks noGrp="1"/>
          </p:cNvSpPr>
          <p:nvPr>
            <p:ph sz="quarter" idx="13"/>
          </p:nvPr>
        </p:nvSpPr>
        <p:spPr>
          <a:xfrm>
            <a:off x="457200" y="1554920"/>
            <a:ext cx="8208000" cy="3180709"/>
          </a:xfrm>
        </p:spPr>
        <p:txBody>
          <a:bodyPr/>
          <a:lstStyle/>
          <a:p>
            <a:pPr marL="432" indent="0">
              <a:buNone/>
            </a:pPr>
            <a:r>
              <a:rPr lang="en-US" noProof="0" dirty="0"/>
              <a:t>Use the </a:t>
            </a:r>
            <a:r>
              <a:rPr lang="en-US" noProof="0" dirty="0" err="1">
                <a:latin typeface="Courier New" panose="02070309020205020404" pitchFamily="49" charset="0"/>
                <a:cs typeface="Courier New" panose="02070309020205020404" pitchFamily="49" charset="0"/>
              </a:rPr>
              <a:t>printf</a:t>
            </a:r>
            <a:r>
              <a:rPr lang="en-US" noProof="0" dirty="0"/>
              <a:t> statement.</a:t>
            </a:r>
          </a:p>
          <a:p>
            <a:pPr marL="360000" indent="0">
              <a:buNone/>
            </a:pPr>
            <a:r>
              <a:rPr lang="en-US" noProof="0" dirty="0" err="1">
                <a:latin typeface="Courier New" panose="02070309020205020404" pitchFamily="49" charset="0"/>
                <a:cs typeface="Courier New" panose="02070309020205020404" pitchFamily="49" charset="0"/>
              </a:rPr>
              <a:t>System.out.printf</a:t>
            </a:r>
            <a:r>
              <a:rPr lang="en-US" noProof="0" dirty="0">
                <a:latin typeface="Courier New" panose="02070309020205020404" pitchFamily="49" charset="0"/>
                <a:cs typeface="Courier New" panose="02070309020205020404" pitchFamily="49" charset="0"/>
              </a:rPr>
              <a:t>(format, items);</a:t>
            </a:r>
          </a:p>
          <a:p>
            <a:pPr marL="432" indent="0">
              <a:buNone/>
            </a:pPr>
            <a:r>
              <a:rPr lang="en-US" noProof="0" dirty="0"/>
              <a:t>Where format is a string that may consist of substrings and format specifiers. A format specifier specifies how an item should be displayed. An item may be a numeric value, character, </a:t>
            </a:r>
            <a:r>
              <a:rPr lang="en-US" noProof="0" dirty="0" err="1"/>
              <a:t>boolean</a:t>
            </a:r>
            <a:r>
              <a:rPr lang="en-US" noProof="0" dirty="0"/>
              <a:t> value, or a string. Each specifier begins with a percent sign.</a:t>
            </a:r>
          </a:p>
        </p:txBody>
      </p:sp>
    </p:spTree>
    <p:extLst>
      <p:ext uri="{BB962C8B-B14F-4D97-AF65-F5344CB8AC3E}">
        <p14:creationId xmlns:p14="http://schemas.microsoft.com/office/powerpoint/2010/main" val="1559702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919B2-A35D-4DB4-9DE6-24E08AEE5AB1}"/>
              </a:ext>
            </a:extLst>
          </p:cNvPr>
          <p:cNvSpPr>
            <a:spLocks noGrp="1"/>
          </p:cNvSpPr>
          <p:nvPr>
            <p:ph type="title"/>
          </p:nvPr>
        </p:nvSpPr>
        <p:spPr/>
        <p:txBody>
          <a:bodyPr/>
          <a:lstStyle/>
          <a:p>
            <a:r>
              <a:rPr lang="en-US" noProof="0" dirty="0"/>
              <a:t>Frequently-Used Specifiers</a:t>
            </a:r>
          </a:p>
        </p:txBody>
      </p:sp>
      <p:graphicFrame>
        <p:nvGraphicFramePr>
          <p:cNvPr id="6" name="Table 6">
            <a:extLst>
              <a:ext uri="{FF2B5EF4-FFF2-40B4-BE49-F238E27FC236}">
                <a16:creationId xmlns:a16="http://schemas.microsoft.com/office/drawing/2014/main" id="{FB605C4C-BDF0-4265-85FB-626A207B7693}"/>
              </a:ext>
            </a:extLst>
          </p:cNvPr>
          <p:cNvGraphicFramePr>
            <a:graphicFrameLocks noGrp="1"/>
          </p:cNvGraphicFramePr>
          <p:nvPr>
            <p:ph sz="quarter" idx="13"/>
          </p:nvPr>
        </p:nvGraphicFramePr>
        <p:xfrm>
          <a:off x="437415" y="1555750"/>
          <a:ext cx="8229600" cy="2865120"/>
        </p:xfrm>
        <a:graphic>
          <a:graphicData uri="http://schemas.openxmlformats.org/drawingml/2006/table">
            <a:tbl>
              <a:tblPr firstRow="1" bandRow="1">
                <a:tableStyleId>{2D5ABB26-0587-4C30-8999-92F81FD0307C}</a:tableStyleId>
              </a:tblPr>
              <a:tblGrid>
                <a:gridCol w="1458686">
                  <a:extLst>
                    <a:ext uri="{9D8B030D-6E8A-4147-A177-3AD203B41FA5}">
                      <a16:colId xmlns:a16="http://schemas.microsoft.com/office/drawing/2014/main" val="3850128279"/>
                    </a:ext>
                  </a:extLst>
                </a:gridCol>
                <a:gridCol w="4223657">
                  <a:extLst>
                    <a:ext uri="{9D8B030D-6E8A-4147-A177-3AD203B41FA5}">
                      <a16:colId xmlns:a16="http://schemas.microsoft.com/office/drawing/2014/main" val="103442800"/>
                    </a:ext>
                  </a:extLst>
                </a:gridCol>
                <a:gridCol w="2547257">
                  <a:extLst>
                    <a:ext uri="{9D8B030D-6E8A-4147-A177-3AD203B41FA5}">
                      <a16:colId xmlns:a16="http://schemas.microsoft.com/office/drawing/2014/main" val="3492463554"/>
                    </a:ext>
                  </a:extLst>
                </a:gridCol>
              </a:tblGrid>
              <a:tr h="370840">
                <a:tc>
                  <a:txBody>
                    <a:bodyPr/>
                    <a:lstStyle/>
                    <a:p>
                      <a:r>
                        <a:rPr lang="en-US" sz="1800" b="1" noProof="0" dirty="0">
                          <a:latin typeface="+mn-lt"/>
                          <a:cs typeface="Courier New" panose="02070309020205020404" pitchFamily="49" charset="0"/>
                        </a:rPr>
                        <a:t>Specifier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noProof="0" dirty="0">
                          <a:latin typeface="+mn-lt"/>
                          <a:cs typeface="Courier New" panose="02070309020205020404" pitchFamily="49" charset="0"/>
                        </a:rPr>
                        <a:t>Output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noProof="0" dirty="0">
                          <a:latin typeface="+mn-lt"/>
                          <a:cs typeface="Courier New" panose="02070309020205020404" pitchFamily="49" charset="0"/>
                        </a:rPr>
                        <a:t>Example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1135233"/>
                  </a:ext>
                </a:extLst>
              </a:tr>
              <a:tr h="370840">
                <a:tc>
                  <a:txBody>
                    <a:bodyPr/>
                    <a:lstStyle/>
                    <a:p>
                      <a:r>
                        <a:rPr lang="en-US" sz="1800" b="1" noProof="0" dirty="0">
                          <a:latin typeface="Courier New" panose="02070309020205020404" pitchFamily="49" charset="0"/>
                          <a:cs typeface="Courier New" panose="02070309020205020404" pitchFamily="49" charset="0"/>
                        </a:rPr>
                        <a:t>%b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noProof="0" dirty="0">
                          <a:latin typeface="Courier New" panose="02070309020205020404" pitchFamily="49" charset="0"/>
                          <a:cs typeface="Courier New" panose="02070309020205020404" pitchFamily="49" charset="0"/>
                        </a:rPr>
                        <a:t>a </a:t>
                      </a:r>
                      <a:r>
                        <a:rPr lang="en-US" sz="1800" b="1" noProof="0" dirty="0" err="1">
                          <a:latin typeface="Courier New" panose="02070309020205020404" pitchFamily="49" charset="0"/>
                          <a:cs typeface="Courier New" panose="02070309020205020404" pitchFamily="49" charset="0"/>
                        </a:rPr>
                        <a:t>boolean</a:t>
                      </a:r>
                      <a:r>
                        <a:rPr lang="en-US" sz="1800" b="1" noProof="0" dirty="0">
                          <a:latin typeface="Courier New" panose="02070309020205020404" pitchFamily="49" charset="0"/>
                          <a:cs typeface="Courier New" panose="02070309020205020404" pitchFamily="49" charset="0"/>
                        </a:rPr>
                        <a:t> value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noProof="0" dirty="0">
                          <a:latin typeface="Courier New" panose="02070309020205020404" pitchFamily="49" charset="0"/>
                          <a:cs typeface="Courier New" panose="02070309020205020404" pitchFamily="49" charset="0"/>
                        </a:rPr>
                        <a:t>true or false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312595"/>
                  </a:ext>
                </a:extLst>
              </a:tr>
              <a:tr h="370840">
                <a:tc>
                  <a:txBody>
                    <a:bodyPr/>
                    <a:lstStyle/>
                    <a:p>
                      <a:r>
                        <a:rPr lang="en-US" sz="1800" b="1" noProof="0" dirty="0">
                          <a:latin typeface="Courier New" panose="02070309020205020404" pitchFamily="49" charset="0"/>
                          <a:cs typeface="Courier New" panose="02070309020205020404" pitchFamily="49" charset="0"/>
                        </a:rPr>
                        <a:t>%c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noProof="0" dirty="0">
                          <a:latin typeface="Courier New" panose="02070309020205020404" pitchFamily="49" charset="0"/>
                          <a:cs typeface="Courier New" panose="02070309020205020404" pitchFamily="49" charset="0"/>
                        </a:rPr>
                        <a:t>a character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noProof="0" dirty="0">
                          <a:latin typeface="Courier New" panose="02070309020205020404" pitchFamily="49" charset="0"/>
                          <a:cs typeface="Courier New" panose="02070309020205020404" pitchFamily="49" charset="0"/>
                        </a:rPr>
                        <a:t>'a'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93305183"/>
                  </a:ext>
                </a:extLst>
              </a:tr>
              <a:tr h="370840">
                <a:tc>
                  <a:txBody>
                    <a:bodyPr/>
                    <a:lstStyle/>
                    <a:p>
                      <a:r>
                        <a:rPr lang="en-US" sz="1800" b="1" noProof="0" dirty="0">
                          <a:latin typeface="Courier New" panose="02070309020205020404" pitchFamily="49" charset="0"/>
                          <a:cs typeface="Courier New" panose="02070309020205020404" pitchFamily="49" charset="0"/>
                        </a:rPr>
                        <a:t>%d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noProof="0" dirty="0">
                          <a:latin typeface="Courier New" panose="02070309020205020404" pitchFamily="49" charset="0"/>
                          <a:cs typeface="Courier New" panose="02070309020205020404" pitchFamily="49" charset="0"/>
                        </a:rPr>
                        <a:t>a decimal integer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noProof="0" dirty="0">
                          <a:latin typeface="Courier New" panose="02070309020205020404" pitchFamily="49" charset="0"/>
                          <a:cs typeface="Courier New" panose="02070309020205020404" pitchFamily="49" charset="0"/>
                        </a:rPr>
                        <a:t>200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48442768"/>
                  </a:ext>
                </a:extLst>
              </a:tr>
              <a:tr h="370840">
                <a:tc>
                  <a:txBody>
                    <a:bodyPr/>
                    <a:lstStyle/>
                    <a:p>
                      <a:r>
                        <a:rPr lang="en-US" sz="1800" b="1" noProof="0" dirty="0">
                          <a:latin typeface="Courier New" panose="02070309020205020404" pitchFamily="49" charset="0"/>
                          <a:cs typeface="Courier New" panose="02070309020205020404" pitchFamily="49" charset="0"/>
                        </a:rPr>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noProof="0" dirty="0">
                          <a:latin typeface="Courier New" panose="02070309020205020404" pitchFamily="49" charset="0"/>
                          <a:cs typeface="Courier New" panose="02070309020205020404" pitchFamily="49" charset="0"/>
                        </a:rPr>
                        <a:t>a floating-point number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noProof="0" dirty="0">
                          <a:latin typeface="Courier New" panose="02070309020205020404" pitchFamily="49" charset="0"/>
                          <a:cs typeface="Courier New" panose="02070309020205020404" pitchFamily="49" charset="0"/>
                        </a:rPr>
                        <a:t>45.460000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9036555"/>
                  </a:ext>
                </a:extLst>
              </a:tr>
              <a:tr h="370840">
                <a:tc>
                  <a:txBody>
                    <a:bodyPr/>
                    <a:lstStyle/>
                    <a:p>
                      <a:r>
                        <a:rPr lang="en-US" sz="1800" b="1" noProof="0" dirty="0">
                          <a:latin typeface="Courier New" panose="02070309020205020404" pitchFamily="49" charset="0"/>
                          <a:cs typeface="Courier New" panose="02070309020205020404" pitchFamily="49" charset="0"/>
                        </a:rPr>
                        <a:t>%e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noProof="0" dirty="0">
                          <a:latin typeface="Courier New" panose="02070309020205020404" pitchFamily="49" charset="0"/>
                          <a:cs typeface="Courier New" panose="02070309020205020404" pitchFamily="49" charset="0"/>
                        </a:rPr>
                        <a:t>a number in standard scientific notation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noProof="0" dirty="0">
                          <a:latin typeface="Courier New" panose="02070309020205020404" pitchFamily="49" charset="0"/>
                          <a:cs typeface="Courier New" panose="02070309020205020404" pitchFamily="49" charset="0"/>
                        </a:rPr>
                        <a:t>4.556000e+01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8168320"/>
                  </a:ext>
                </a:extLst>
              </a:tr>
              <a:tr h="370840">
                <a:tc>
                  <a:txBody>
                    <a:bodyPr/>
                    <a:lstStyle/>
                    <a:p>
                      <a:r>
                        <a:rPr lang="en-US" sz="1800" b="1" noProof="0" dirty="0">
                          <a:latin typeface="Courier New" panose="02070309020205020404" pitchFamily="49" charset="0"/>
                          <a:cs typeface="Courier New" panose="02070309020205020404" pitchFamily="49" charset="0"/>
                        </a:rPr>
                        <a: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noProof="0" dirty="0">
                          <a:latin typeface="Courier New" panose="02070309020205020404" pitchFamily="49" charset="0"/>
                          <a:cs typeface="Courier New" panose="02070309020205020404" pitchFamily="49" charset="0"/>
                        </a:rPr>
                        <a:t>a string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noProof="0" dirty="0">
                          <a:latin typeface="Courier New" panose="02070309020205020404" pitchFamily="49" charset="0"/>
                          <a:cs typeface="Courier New" panose="02070309020205020404" pitchFamily="49" charset="0"/>
                        </a:rPr>
                        <a:t>"Java is cool"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6960540"/>
                  </a:ext>
                </a:extLst>
              </a:tr>
            </a:tbl>
          </a:graphicData>
        </a:graphic>
      </p:graphicFrame>
      <p:pic>
        <p:nvPicPr>
          <p:cNvPr id="8" name="Picture 7" descr="int count = 5; For long description in Notes pane, press F6.">
            <a:extLst>
              <a:ext uri="{FF2B5EF4-FFF2-40B4-BE49-F238E27FC236}">
                <a16:creationId xmlns:a16="http://schemas.microsoft.com/office/drawing/2014/main" id="{3D35D525-903E-4552-8E8E-C462599B56FD}"/>
              </a:ext>
            </a:extLst>
          </p:cNvPr>
          <p:cNvPicPr>
            <a:picLocks noChangeAspect="1"/>
          </p:cNvPicPr>
          <p:nvPr/>
        </p:nvPicPr>
        <p:blipFill>
          <a:blip r:embed="rId3"/>
          <a:stretch>
            <a:fillRect/>
          </a:stretch>
        </p:blipFill>
        <p:spPr>
          <a:xfrm>
            <a:off x="1447325" y="4522704"/>
            <a:ext cx="6249348" cy="1739682"/>
          </a:xfrm>
          <a:prstGeom prst="rect">
            <a:avLst/>
          </a:prstGeom>
        </p:spPr>
      </p:pic>
    </p:spTree>
    <p:extLst>
      <p:ext uri="{BB962C8B-B14F-4D97-AF65-F5344CB8AC3E}">
        <p14:creationId xmlns:p14="http://schemas.microsoft.com/office/powerpoint/2010/main" val="2545781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EBD5C-E63E-464C-9DF0-F5F49ADDC8BA}"/>
              </a:ext>
            </a:extLst>
          </p:cNvPr>
          <p:cNvSpPr>
            <a:spLocks noGrp="1"/>
          </p:cNvSpPr>
          <p:nvPr>
            <p:ph type="title"/>
          </p:nvPr>
        </p:nvSpPr>
        <p:spPr/>
        <p:txBody>
          <a:bodyPr/>
          <a:lstStyle/>
          <a:p>
            <a:r>
              <a:rPr lang="en-US" noProof="0" dirty="0" err="1">
                <a:cs typeface="Courier New" panose="02070309020205020404" pitchFamily="49" charset="0"/>
              </a:rPr>
              <a:t>FormatDemo</a:t>
            </a:r>
            <a:endParaRPr lang="en-US" noProof="0" dirty="0">
              <a:cs typeface="Courier New" panose="02070309020205020404" pitchFamily="49" charset="0"/>
            </a:endParaRPr>
          </a:p>
        </p:txBody>
      </p:sp>
      <p:sp>
        <p:nvSpPr>
          <p:cNvPr id="3" name="Content Placeholder 2">
            <a:extLst>
              <a:ext uri="{FF2B5EF4-FFF2-40B4-BE49-F238E27FC236}">
                <a16:creationId xmlns:a16="http://schemas.microsoft.com/office/drawing/2014/main" id="{243EB882-C136-4019-BF47-732D6635C5F6}"/>
              </a:ext>
            </a:extLst>
          </p:cNvPr>
          <p:cNvSpPr>
            <a:spLocks noGrp="1"/>
          </p:cNvSpPr>
          <p:nvPr>
            <p:ph sz="quarter" idx="13"/>
          </p:nvPr>
        </p:nvSpPr>
        <p:spPr>
          <a:xfrm>
            <a:off x="466824" y="1581449"/>
            <a:ext cx="8316000" cy="863367"/>
          </a:xfrm>
        </p:spPr>
        <p:txBody>
          <a:bodyPr/>
          <a:lstStyle/>
          <a:p>
            <a:pPr marL="432" indent="0">
              <a:buNone/>
            </a:pPr>
            <a:r>
              <a:rPr lang="en-US" noProof="0" dirty="0"/>
              <a:t>The example gives a program that uses </a:t>
            </a:r>
            <a:r>
              <a:rPr lang="en-US" b="1" noProof="0" dirty="0" err="1">
                <a:latin typeface="Courier New" panose="02070309020205020404" pitchFamily="49" charset="0"/>
                <a:cs typeface="Courier New" panose="02070309020205020404" pitchFamily="49" charset="0"/>
              </a:rPr>
              <a:t>printf</a:t>
            </a:r>
            <a:r>
              <a:rPr lang="en-US" noProof="0" dirty="0"/>
              <a:t> to display a table.</a:t>
            </a:r>
          </a:p>
        </p:txBody>
      </p:sp>
      <p:sp>
        <p:nvSpPr>
          <p:cNvPr id="10" name="Text Placeholder 9">
            <a:extLst>
              <a:ext uri="{FF2B5EF4-FFF2-40B4-BE49-F238E27FC236}">
                <a16:creationId xmlns:a16="http://schemas.microsoft.com/office/drawing/2014/main" id="{36A67824-32CC-44F2-98E0-122A552B4448}"/>
              </a:ext>
            </a:extLst>
          </p:cNvPr>
          <p:cNvSpPr>
            <a:spLocks noGrp="1"/>
          </p:cNvSpPr>
          <p:nvPr>
            <p:ph type="body" sz="quarter" idx="20"/>
          </p:nvPr>
        </p:nvSpPr>
        <p:spPr>
          <a:xfrm>
            <a:off x="6673669" y="4819200"/>
            <a:ext cx="2016000" cy="554264"/>
          </a:xfrm>
        </p:spPr>
        <p:txBody>
          <a:bodyPr/>
          <a:lstStyle/>
          <a:p>
            <a:pPr marL="432" indent="0">
              <a:buNone/>
            </a:pPr>
            <a:r>
              <a:rPr lang="en-US" noProof="0" dirty="0" err="1">
                <a:hlinkClick r:id="rId3" tooltip="https://liveexample.pearsoncmg.com/html/FormatDemo.html"/>
              </a:rPr>
              <a:t>FormatDemo</a:t>
            </a:r>
            <a:endParaRPr lang="en-US" noProof="0" dirty="0">
              <a:hlinkClick r:id="rId3" tooltip="https://liveexample.pearsoncmg.com/html/FormatDemo.html"/>
            </a:endParaRPr>
          </a:p>
        </p:txBody>
      </p:sp>
    </p:spTree>
    <p:extLst>
      <p:ext uri="{BB962C8B-B14F-4D97-AF65-F5344CB8AC3E}">
        <p14:creationId xmlns:p14="http://schemas.microsoft.com/office/powerpoint/2010/main" val="35379239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E1C49-BE7D-4189-9782-E5828F9FC2DD}"/>
              </a:ext>
            </a:extLst>
          </p:cNvPr>
          <p:cNvSpPr>
            <a:spLocks noGrp="1"/>
          </p:cNvSpPr>
          <p:nvPr>
            <p:ph type="title"/>
          </p:nvPr>
        </p:nvSpPr>
        <p:spPr/>
        <p:txBody>
          <a:bodyPr/>
          <a:lstStyle/>
          <a:p>
            <a:r>
              <a:rPr lang="en-US" noProof="0" dirty="0">
                <a:solidFill>
                  <a:schemeClr val="tx2"/>
                </a:solidFill>
              </a:rPr>
              <a:t>The </a:t>
            </a:r>
            <a:r>
              <a:rPr lang="en-US" noProof="0" dirty="0">
                <a:solidFill>
                  <a:schemeClr val="tx2"/>
                </a:solidFill>
                <a:latin typeface="Courier New" panose="02070309020205020404" pitchFamily="49" charset="0"/>
                <a:cs typeface="Courier New" panose="02070309020205020404" pitchFamily="49" charset="0"/>
              </a:rPr>
              <a:t>String</a:t>
            </a:r>
            <a:r>
              <a:rPr lang="en-US" noProof="0" dirty="0">
                <a:solidFill>
                  <a:schemeClr val="tx2"/>
                </a:solidFill>
              </a:rPr>
              <a:t> Type</a:t>
            </a:r>
          </a:p>
        </p:txBody>
      </p:sp>
      <p:sp>
        <p:nvSpPr>
          <p:cNvPr id="3" name="Content Placeholder 2">
            <a:extLst>
              <a:ext uri="{FF2B5EF4-FFF2-40B4-BE49-F238E27FC236}">
                <a16:creationId xmlns:a16="http://schemas.microsoft.com/office/drawing/2014/main" id="{CD28E4E3-C1E7-40AB-B345-6E0901258347}"/>
              </a:ext>
            </a:extLst>
          </p:cNvPr>
          <p:cNvSpPr>
            <a:spLocks noGrp="1"/>
          </p:cNvSpPr>
          <p:nvPr>
            <p:ph sz="quarter" idx="13"/>
          </p:nvPr>
        </p:nvSpPr>
        <p:spPr>
          <a:xfrm>
            <a:off x="466824" y="1554919"/>
            <a:ext cx="8208000" cy="3924000"/>
          </a:xfrm>
        </p:spPr>
        <p:txBody>
          <a:bodyPr/>
          <a:lstStyle/>
          <a:p>
            <a:pPr marL="432" indent="0">
              <a:buNone/>
            </a:pPr>
            <a:r>
              <a:rPr lang="en-US" sz="2000" noProof="0" dirty="0"/>
              <a:t>The char type only represents one character. To represent a string of characters, use the data type called String. For example,</a:t>
            </a:r>
          </a:p>
          <a:p>
            <a:pPr marL="432" indent="0">
              <a:buNone/>
            </a:pPr>
            <a:r>
              <a:rPr lang="en-US" sz="2000" noProof="0" dirty="0">
                <a:latin typeface="Courier New" panose="02070309020205020404" pitchFamily="49" charset="0"/>
                <a:cs typeface="Courier New" panose="02070309020205020404" pitchFamily="49" charset="0"/>
              </a:rPr>
              <a:t>String message = "Welcome to Java";</a:t>
            </a:r>
          </a:p>
          <a:p>
            <a:pPr marL="432" indent="0">
              <a:buNone/>
            </a:pPr>
            <a:r>
              <a:rPr lang="en-US" sz="2000" noProof="0" dirty="0"/>
              <a:t>String is actually a predefined class in the Java library just like the System class and Scanner class. The String type is not a primitive type. It is known as a </a:t>
            </a:r>
            <a:r>
              <a:rPr lang="en-US" sz="2000" b="1" noProof="0" dirty="0">
                <a:cs typeface="Courier New" panose="02070309020205020404" pitchFamily="49" charset="0"/>
              </a:rPr>
              <a:t>reference type</a:t>
            </a:r>
            <a:r>
              <a:rPr lang="en-US" sz="2000" noProof="0" dirty="0"/>
              <a:t>. Any Java class can be used as a reference type for a variable. Reference data types will be thoroughly discussed in Chapter 9, “Objects and Classes.” For the time being, you just need to know how to declare a String variable, how to assign a string to the variable, how to concatenate strings, and to perform simple operations for strings.</a:t>
            </a:r>
          </a:p>
        </p:txBody>
      </p:sp>
    </p:spTree>
    <p:extLst>
      <p:ext uri="{BB962C8B-B14F-4D97-AF65-F5344CB8AC3E}">
        <p14:creationId xmlns:p14="http://schemas.microsoft.com/office/powerpoint/2010/main" val="40169577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C8AAC-46F2-470D-B5BE-A8CC39783B57}"/>
              </a:ext>
            </a:extLst>
          </p:cNvPr>
          <p:cNvSpPr>
            <a:spLocks noGrp="1"/>
          </p:cNvSpPr>
          <p:nvPr>
            <p:ph type="title"/>
          </p:nvPr>
        </p:nvSpPr>
        <p:spPr/>
        <p:txBody>
          <a:bodyPr/>
          <a:lstStyle/>
          <a:p>
            <a:r>
              <a:rPr lang="en-US" sz="3200" noProof="0" dirty="0">
                <a:solidFill>
                  <a:schemeClr val="tx2"/>
                </a:solidFill>
              </a:rPr>
              <a:t>Simple Methods for </a:t>
            </a:r>
            <a:r>
              <a:rPr lang="en-US" sz="3200" noProof="0" dirty="0">
                <a:solidFill>
                  <a:schemeClr val="tx2"/>
                </a:solidFill>
                <a:latin typeface="Courier New" panose="02070309020205020404" pitchFamily="49" charset="0"/>
                <a:cs typeface="Courier New" panose="02070309020205020404" pitchFamily="49" charset="0"/>
              </a:rPr>
              <a:t>String</a:t>
            </a:r>
            <a:r>
              <a:rPr lang="en-US" sz="3200" noProof="0" dirty="0">
                <a:solidFill>
                  <a:schemeClr val="tx2"/>
                </a:solidFill>
              </a:rPr>
              <a:t> Objects</a:t>
            </a:r>
            <a:r>
              <a:rPr lang="en-US" sz="3200" noProof="0" dirty="0"/>
              <a:t> </a:t>
            </a:r>
            <a:r>
              <a:rPr lang="en-US" sz="2000" b="0" noProof="0" dirty="0"/>
              <a:t>(1 of 2)</a:t>
            </a:r>
            <a:endParaRPr lang="en-US" b="0" noProof="0" dirty="0"/>
          </a:p>
        </p:txBody>
      </p:sp>
      <p:graphicFrame>
        <p:nvGraphicFramePr>
          <p:cNvPr id="4" name="Table 4">
            <a:extLst>
              <a:ext uri="{FF2B5EF4-FFF2-40B4-BE49-F238E27FC236}">
                <a16:creationId xmlns:a16="http://schemas.microsoft.com/office/drawing/2014/main" id="{B9C0925E-DE20-47DE-B540-90C53805F031}"/>
              </a:ext>
            </a:extLst>
          </p:cNvPr>
          <p:cNvGraphicFramePr>
            <a:graphicFrameLocks noGrp="1"/>
          </p:cNvGraphicFramePr>
          <p:nvPr>
            <p:ph sz="quarter" idx="13"/>
            <p:extLst>
              <p:ext uri="{D42A27DB-BD31-4B8C-83A1-F6EECF244321}">
                <p14:modId xmlns:p14="http://schemas.microsoft.com/office/powerpoint/2010/main" val="246355185"/>
              </p:ext>
            </p:extLst>
          </p:nvPr>
        </p:nvGraphicFramePr>
        <p:xfrm>
          <a:off x="452387" y="1554161"/>
          <a:ext cx="8227962" cy="3722988"/>
        </p:xfrm>
        <a:graphic>
          <a:graphicData uri="http://schemas.openxmlformats.org/drawingml/2006/table">
            <a:tbl>
              <a:tblPr firstRow="1" bandRow="1">
                <a:tableStyleId>{2D5ABB26-0587-4C30-8999-92F81FD0307C}</a:tableStyleId>
              </a:tblPr>
              <a:tblGrid>
                <a:gridCol w="1990902">
                  <a:extLst>
                    <a:ext uri="{9D8B030D-6E8A-4147-A177-3AD203B41FA5}">
                      <a16:colId xmlns:a16="http://schemas.microsoft.com/office/drawing/2014/main" val="2272330749"/>
                    </a:ext>
                  </a:extLst>
                </a:gridCol>
                <a:gridCol w="6237060">
                  <a:extLst>
                    <a:ext uri="{9D8B030D-6E8A-4147-A177-3AD203B41FA5}">
                      <a16:colId xmlns:a16="http://schemas.microsoft.com/office/drawing/2014/main" val="4064226139"/>
                    </a:ext>
                  </a:extLst>
                </a:gridCol>
              </a:tblGrid>
              <a:tr h="460909">
                <a:tc>
                  <a:txBody>
                    <a:bodyPr/>
                    <a:lstStyle/>
                    <a:p>
                      <a:r>
                        <a:rPr lang="en-US" sz="1800" b="1" noProof="0" dirty="0"/>
                        <a:t>Method</a:t>
                      </a:r>
                    </a:p>
                  </a:txBody>
                  <a:tcPr>
                    <a:lnB w="12700" cap="flat" cmpd="sng" algn="ctr">
                      <a:solidFill>
                        <a:schemeClr val="tx1"/>
                      </a:solidFill>
                      <a:prstDash val="solid"/>
                      <a:round/>
                      <a:headEnd type="none" w="med" len="med"/>
                      <a:tailEnd type="none" w="med" len="med"/>
                    </a:lnB>
                  </a:tcPr>
                </a:tc>
                <a:tc>
                  <a:txBody>
                    <a:bodyPr/>
                    <a:lstStyle/>
                    <a:p>
                      <a:r>
                        <a:rPr lang="en-US" sz="1800" b="1" noProof="0" dirty="0"/>
                        <a:t>Description</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14167"/>
                  </a:ext>
                </a:extLst>
              </a:tr>
              <a:tr h="460909">
                <a:tc>
                  <a:txBody>
                    <a:bodyPr/>
                    <a:lstStyle/>
                    <a:p>
                      <a:r>
                        <a:rPr lang="en-US" sz="1800" b="0" i="0" u="none" strike="noStrike" cap="none" noProof="0" dirty="0">
                          <a:solidFill>
                            <a:schemeClr val="tx1"/>
                          </a:solidFill>
                          <a:effectLst/>
                          <a:latin typeface="Courier New" panose="02070309020205020404" pitchFamily="49" charset="0"/>
                          <a:ea typeface="+mn-ea"/>
                          <a:cs typeface="Courier New" panose="02070309020205020404" pitchFamily="49" charset="0"/>
                          <a:sym typeface="Arial"/>
                        </a:rPr>
                        <a:t>length()</a:t>
                      </a:r>
                      <a:endParaRPr lang="en-US" sz="1800" noProof="0" dirty="0">
                        <a:latin typeface="Courier New" panose="02070309020205020404" pitchFamily="49" charset="0"/>
                        <a:cs typeface="Courier New" panose="02070309020205020404" pitchFamily="49" charset="0"/>
                      </a:endParaRPr>
                    </a:p>
                  </a:txBody>
                  <a:tcPr>
                    <a:lnT w="12700" cap="flat" cmpd="sng" algn="ctr">
                      <a:solidFill>
                        <a:schemeClr val="tx1"/>
                      </a:solidFill>
                      <a:prstDash val="solid"/>
                      <a:round/>
                      <a:headEnd type="none" w="med" len="med"/>
                      <a:tailEnd type="none" w="med" len="med"/>
                    </a:lnT>
                  </a:tcPr>
                </a:tc>
                <a:tc>
                  <a:txBody>
                    <a:bodyPr/>
                    <a:lstStyle/>
                    <a:p>
                      <a:r>
                        <a:rPr lang="en-US" sz="1800" b="0" i="0" u="none" strike="noStrike" cap="none" noProof="0" dirty="0">
                          <a:solidFill>
                            <a:schemeClr val="tx1"/>
                          </a:solidFill>
                          <a:effectLst/>
                          <a:latin typeface="+mn-lt"/>
                          <a:ea typeface="+mn-ea"/>
                          <a:cs typeface="+mn-cs"/>
                          <a:sym typeface="Arial"/>
                        </a:rPr>
                        <a:t>Returns the number of characters in this string.</a:t>
                      </a:r>
                      <a:endParaRPr lang="en-US" sz="1800" noProof="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82503382"/>
                  </a:ext>
                </a:extLst>
              </a:tr>
              <a:tr h="460909">
                <a:tc>
                  <a:txBody>
                    <a:bodyPr/>
                    <a:lstStyle/>
                    <a:p>
                      <a:r>
                        <a:rPr lang="en-US" sz="1800" b="0" i="0" u="none" strike="noStrike" cap="none" noProof="0" dirty="0" err="1">
                          <a:solidFill>
                            <a:schemeClr val="tx1"/>
                          </a:solidFill>
                          <a:effectLst/>
                          <a:latin typeface="Courier New" panose="02070309020205020404" pitchFamily="49" charset="0"/>
                          <a:ea typeface="+mn-ea"/>
                          <a:cs typeface="Courier New" panose="02070309020205020404" pitchFamily="49" charset="0"/>
                          <a:sym typeface="Arial"/>
                        </a:rPr>
                        <a:t>charAt</a:t>
                      </a:r>
                      <a:r>
                        <a:rPr lang="en-US" sz="1800" b="0" i="0" u="none" strike="noStrike" cap="none" noProof="0" dirty="0">
                          <a:solidFill>
                            <a:schemeClr val="tx1"/>
                          </a:solidFill>
                          <a:effectLst/>
                          <a:latin typeface="Courier New" panose="02070309020205020404" pitchFamily="49" charset="0"/>
                          <a:ea typeface="+mn-ea"/>
                          <a:cs typeface="Courier New" panose="02070309020205020404" pitchFamily="49" charset="0"/>
                          <a:sym typeface="Arial"/>
                        </a:rPr>
                        <a:t>(index)</a:t>
                      </a:r>
                      <a:endParaRPr lang="en-US" sz="1800" noProof="0" dirty="0">
                        <a:latin typeface="Courier New" panose="02070309020205020404" pitchFamily="49" charset="0"/>
                        <a:cs typeface="Courier New" panose="02070309020205020404" pitchFamily="49" charset="0"/>
                      </a:endParaRPr>
                    </a:p>
                  </a:txBody>
                  <a:tcPr/>
                </a:tc>
                <a:tc>
                  <a:txBody>
                    <a:bodyPr/>
                    <a:lstStyle/>
                    <a:p>
                      <a:r>
                        <a:rPr lang="en-US" sz="1800" b="0" i="0" u="none" strike="noStrike" cap="none" noProof="0" dirty="0">
                          <a:solidFill>
                            <a:schemeClr val="tx1"/>
                          </a:solidFill>
                          <a:effectLst/>
                          <a:latin typeface="+mn-lt"/>
                          <a:ea typeface="+mn-ea"/>
                          <a:cs typeface="+mn-cs"/>
                          <a:sym typeface="Arial"/>
                        </a:rPr>
                        <a:t>Returns the character at the specified index from this string.</a:t>
                      </a:r>
                      <a:endParaRPr lang="en-US" sz="1800" noProof="0" dirty="0"/>
                    </a:p>
                  </a:txBody>
                  <a:tcPr/>
                </a:tc>
                <a:extLst>
                  <a:ext uri="{0D108BD9-81ED-4DB2-BD59-A6C34878D82A}">
                    <a16:rowId xmlns:a16="http://schemas.microsoft.com/office/drawing/2014/main" val="1037186258"/>
                  </a:ext>
                </a:extLst>
              </a:tr>
              <a:tr h="720712">
                <a:tc>
                  <a:txBody>
                    <a:bodyPr/>
                    <a:lstStyle/>
                    <a:p>
                      <a:r>
                        <a:rPr lang="en-US" sz="1800" b="0" i="0" u="none" strike="noStrike" cap="none" noProof="0" dirty="0" err="1">
                          <a:solidFill>
                            <a:schemeClr val="tx1"/>
                          </a:solidFill>
                          <a:effectLst/>
                          <a:latin typeface="Courier New" panose="02070309020205020404" pitchFamily="49" charset="0"/>
                          <a:ea typeface="+mn-ea"/>
                          <a:cs typeface="Courier New" panose="02070309020205020404" pitchFamily="49" charset="0"/>
                          <a:sym typeface="Arial"/>
                        </a:rPr>
                        <a:t>concat</a:t>
                      </a:r>
                      <a:r>
                        <a:rPr lang="en-US" sz="1800" b="0" i="0" u="none" strike="noStrike" cap="none" noProof="0" dirty="0">
                          <a:solidFill>
                            <a:schemeClr val="tx1"/>
                          </a:solidFill>
                          <a:effectLst/>
                          <a:latin typeface="Courier New" panose="02070309020205020404" pitchFamily="49" charset="0"/>
                          <a:ea typeface="+mn-ea"/>
                          <a:cs typeface="Courier New" panose="02070309020205020404" pitchFamily="49" charset="0"/>
                          <a:sym typeface="Arial"/>
                        </a:rPr>
                        <a:t>(s1)</a:t>
                      </a:r>
                      <a:endParaRPr lang="en-US" sz="1800" noProof="0" dirty="0">
                        <a:latin typeface="Courier New" panose="02070309020205020404" pitchFamily="49" charset="0"/>
                        <a:cs typeface="Courier New" panose="02070309020205020404" pitchFamily="49" charset="0"/>
                      </a:endParaRPr>
                    </a:p>
                  </a:txBody>
                  <a:tcPr/>
                </a:tc>
                <a:tc>
                  <a:txBody>
                    <a:bodyPr/>
                    <a:lstStyle/>
                    <a:p>
                      <a:r>
                        <a:rPr lang="en-US" sz="1800" b="0" i="0" u="none" strike="noStrike" cap="none" noProof="0" dirty="0">
                          <a:solidFill>
                            <a:schemeClr val="tx1"/>
                          </a:solidFill>
                          <a:effectLst/>
                          <a:latin typeface="+mn-lt"/>
                          <a:ea typeface="+mn-ea"/>
                          <a:cs typeface="+mn-cs"/>
                          <a:sym typeface="Arial"/>
                        </a:rPr>
                        <a:t>Returns a new string that concatenates this string with string </a:t>
                      </a:r>
                      <a:r>
                        <a:rPr lang="en-US" sz="1800" b="0" i="0" u="none" strike="noStrike" cap="none" noProof="0" dirty="0">
                          <a:solidFill>
                            <a:schemeClr val="tx1"/>
                          </a:solidFill>
                          <a:effectLst/>
                          <a:latin typeface="Courier New" panose="02070309020205020404" pitchFamily="49" charset="0"/>
                          <a:ea typeface="+mn-ea"/>
                          <a:cs typeface="Courier New" panose="02070309020205020404" pitchFamily="49" charset="0"/>
                          <a:sym typeface="Arial"/>
                        </a:rPr>
                        <a:t>s1</a:t>
                      </a:r>
                      <a:r>
                        <a:rPr lang="en-US" sz="1800" b="0" i="0" u="none" strike="noStrike" cap="none" noProof="0" dirty="0">
                          <a:solidFill>
                            <a:schemeClr val="tx1"/>
                          </a:solidFill>
                          <a:effectLst/>
                          <a:latin typeface="+mn-lt"/>
                          <a:ea typeface="+mn-ea"/>
                          <a:cs typeface="+mn-cs"/>
                          <a:sym typeface="Arial"/>
                        </a:rPr>
                        <a:t>.</a:t>
                      </a:r>
                      <a:endParaRPr lang="en-US" sz="1800" noProof="0" dirty="0"/>
                    </a:p>
                  </a:txBody>
                  <a:tcPr/>
                </a:tc>
                <a:extLst>
                  <a:ext uri="{0D108BD9-81ED-4DB2-BD59-A6C34878D82A}">
                    <a16:rowId xmlns:a16="http://schemas.microsoft.com/office/drawing/2014/main" val="3110974987"/>
                  </a:ext>
                </a:extLst>
              </a:tr>
              <a:tr h="460909">
                <a:tc>
                  <a:txBody>
                    <a:bodyPr/>
                    <a:lstStyle/>
                    <a:p>
                      <a:r>
                        <a:rPr lang="en-US" sz="1800" b="0" i="0" u="none" strike="noStrike" cap="none" noProof="0" dirty="0" err="1">
                          <a:solidFill>
                            <a:schemeClr val="tx1"/>
                          </a:solidFill>
                          <a:effectLst/>
                          <a:latin typeface="Courier New" panose="02070309020205020404" pitchFamily="49" charset="0"/>
                          <a:ea typeface="+mn-ea"/>
                          <a:cs typeface="Courier New" panose="02070309020205020404" pitchFamily="49" charset="0"/>
                          <a:sym typeface="Arial"/>
                        </a:rPr>
                        <a:t>toUpperCase</a:t>
                      </a:r>
                      <a:r>
                        <a:rPr lang="en-US" sz="1800" b="0" i="0" u="none" strike="noStrike" cap="none" noProof="0" dirty="0">
                          <a:solidFill>
                            <a:schemeClr val="tx1"/>
                          </a:solidFill>
                          <a:effectLst/>
                          <a:latin typeface="Courier New" panose="02070309020205020404" pitchFamily="49" charset="0"/>
                          <a:ea typeface="+mn-ea"/>
                          <a:cs typeface="Courier New" panose="02070309020205020404" pitchFamily="49" charset="0"/>
                          <a:sym typeface="Arial"/>
                        </a:rPr>
                        <a:t>()</a:t>
                      </a:r>
                      <a:endParaRPr lang="en-US" sz="1800" noProof="0" dirty="0">
                        <a:latin typeface="Courier New" panose="02070309020205020404" pitchFamily="49" charset="0"/>
                        <a:cs typeface="Courier New" panose="02070309020205020404" pitchFamily="49" charset="0"/>
                      </a:endParaRPr>
                    </a:p>
                  </a:txBody>
                  <a:tcPr/>
                </a:tc>
                <a:tc>
                  <a:txBody>
                    <a:bodyPr/>
                    <a:lstStyle/>
                    <a:p>
                      <a:r>
                        <a:rPr lang="en-US" sz="1800" b="0" i="0" u="none" strike="noStrike" cap="none" noProof="0" dirty="0">
                          <a:solidFill>
                            <a:schemeClr val="tx1"/>
                          </a:solidFill>
                          <a:effectLst/>
                          <a:latin typeface="+mn-lt"/>
                          <a:ea typeface="+mn-ea"/>
                          <a:cs typeface="+mn-cs"/>
                          <a:sym typeface="Arial"/>
                        </a:rPr>
                        <a:t>Returns a new string with all letters in uppercase.</a:t>
                      </a:r>
                      <a:endParaRPr lang="en-US" sz="1800" noProof="0" dirty="0"/>
                    </a:p>
                  </a:txBody>
                  <a:tcPr/>
                </a:tc>
                <a:extLst>
                  <a:ext uri="{0D108BD9-81ED-4DB2-BD59-A6C34878D82A}">
                    <a16:rowId xmlns:a16="http://schemas.microsoft.com/office/drawing/2014/main" val="3163135196"/>
                  </a:ext>
                </a:extLst>
              </a:tr>
              <a:tr h="460909">
                <a:tc>
                  <a:txBody>
                    <a:bodyPr/>
                    <a:lstStyle/>
                    <a:p>
                      <a:r>
                        <a:rPr lang="en-US" sz="1800" b="0" i="0" u="none" strike="noStrike" cap="none" noProof="0" dirty="0" err="1">
                          <a:solidFill>
                            <a:schemeClr val="tx1"/>
                          </a:solidFill>
                          <a:effectLst/>
                          <a:latin typeface="Courier New" panose="02070309020205020404" pitchFamily="49" charset="0"/>
                          <a:ea typeface="+mn-ea"/>
                          <a:cs typeface="Courier New" panose="02070309020205020404" pitchFamily="49" charset="0"/>
                          <a:sym typeface="Arial"/>
                        </a:rPr>
                        <a:t>toLowerCase</a:t>
                      </a:r>
                      <a:r>
                        <a:rPr lang="en-US" sz="1800" b="0" i="0" u="none" strike="noStrike" cap="none" noProof="0" dirty="0">
                          <a:solidFill>
                            <a:schemeClr val="tx1"/>
                          </a:solidFill>
                          <a:effectLst/>
                          <a:latin typeface="Courier New" panose="02070309020205020404" pitchFamily="49" charset="0"/>
                          <a:ea typeface="+mn-ea"/>
                          <a:cs typeface="Courier New" panose="02070309020205020404" pitchFamily="49" charset="0"/>
                          <a:sym typeface="Arial"/>
                        </a:rPr>
                        <a:t>()</a:t>
                      </a:r>
                      <a:endParaRPr lang="en-US" sz="1800" noProof="0" dirty="0">
                        <a:latin typeface="Courier New" panose="02070309020205020404" pitchFamily="49" charset="0"/>
                        <a:cs typeface="Courier New" panose="02070309020205020404" pitchFamily="49" charset="0"/>
                      </a:endParaRPr>
                    </a:p>
                  </a:txBody>
                  <a:tcPr/>
                </a:tc>
                <a:tc>
                  <a:txBody>
                    <a:bodyPr/>
                    <a:lstStyle/>
                    <a:p>
                      <a:r>
                        <a:rPr lang="en-US" sz="1800" b="0" i="0" u="none" strike="noStrike" cap="none" noProof="0" dirty="0">
                          <a:solidFill>
                            <a:schemeClr val="tx1"/>
                          </a:solidFill>
                          <a:effectLst/>
                          <a:latin typeface="+mn-lt"/>
                          <a:ea typeface="+mn-ea"/>
                          <a:cs typeface="+mn-cs"/>
                          <a:sym typeface="Arial"/>
                        </a:rPr>
                        <a:t>Returns a new string with all letters in lowercase.</a:t>
                      </a:r>
                      <a:endParaRPr lang="en-US" sz="1800" noProof="0" dirty="0"/>
                    </a:p>
                  </a:txBody>
                  <a:tcPr/>
                </a:tc>
                <a:extLst>
                  <a:ext uri="{0D108BD9-81ED-4DB2-BD59-A6C34878D82A}">
                    <a16:rowId xmlns:a16="http://schemas.microsoft.com/office/drawing/2014/main" val="4001962459"/>
                  </a:ext>
                </a:extLst>
              </a:tr>
              <a:tr h="697731">
                <a:tc>
                  <a:txBody>
                    <a:bodyPr/>
                    <a:lstStyle/>
                    <a:p>
                      <a:r>
                        <a:rPr lang="en-US" sz="1800" b="0" i="0" u="none" strike="noStrike" cap="none" noProof="0" dirty="0">
                          <a:solidFill>
                            <a:schemeClr val="tx1"/>
                          </a:solidFill>
                          <a:effectLst/>
                          <a:latin typeface="Courier New" panose="02070309020205020404" pitchFamily="49" charset="0"/>
                          <a:ea typeface="+mn-ea"/>
                          <a:cs typeface="Courier New" panose="02070309020205020404" pitchFamily="49" charset="0"/>
                          <a:sym typeface="Arial"/>
                        </a:rPr>
                        <a:t>trim()</a:t>
                      </a:r>
                      <a:endParaRPr lang="en-US" sz="1800" noProof="0" dirty="0">
                        <a:latin typeface="Courier New" panose="02070309020205020404" pitchFamily="49" charset="0"/>
                        <a:cs typeface="Courier New" panose="02070309020205020404" pitchFamily="49" charset="0"/>
                      </a:endParaRPr>
                    </a:p>
                  </a:txBody>
                  <a:tcPr/>
                </a:tc>
                <a:tc>
                  <a:txBody>
                    <a:bodyPr/>
                    <a:lstStyle/>
                    <a:p>
                      <a:r>
                        <a:rPr lang="en-US" sz="1800" b="0" i="0" u="none" strike="noStrike" cap="none" noProof="0" dirty="0">
                          <a:solidFill>
                            <a:schemeClr val="tx1"/>
                          </a:solidFill>
                          <a:effectLst/>
                          <a:latin typeface="+mn-lt"/>
                          <a:ea typeface="+mn-ea"/>
                          <a:cs typeface="+mn-cs"/>
                          <a:sym typeface="Arial"/>
                        </a:rPr>
                        <a:t>Returns a new string with whitespace characters trimmed on both sides.</a:t>
                      </a:r>
                      <a:endParaRPr lang="en-US" sz="1800" noProof="0" dirty="0"/>
                    </a:p>
                  </a:txBody>
                  <a:tcPr/>
                </a:tc>
                <a:extLst>
                  <a:ext uri="{0D108BD9-81ED-4DB2-BD59-A6C34878D82A}">
                    <a16:rowId xmlns:a16="http://schemas.microsoft.com/office/drawing/2014/main" val="2730534896"/>
                  </a:ext>
                </a:extLst>
              </a:tr>
            </a:tbl>
          </a:graphicData>
        </a:graphic>
      </p:graphicFrame>
    </p:spTree>
    <p:extLst>
      <p:ext uri="{BB962C8B-B14F-4D97-AF65-F5344CB8AC3E}">
        <p14:creationId xmlns:p14="http://schemas.microsoft.com/office/powerpoint/2010/main" val="24415096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C8AAC-46F2-470D-B5BE-A8CC39783B57}"/>
              </a:ext>
            </a:extLst>
          </p:cNvPr>
          <p:cNvSpPr>
            <a:spLocks noGrp="1"/>
          </p:cNvSpPr>
          <p:nvPr>
            <p:ph type="title"/>
          </p:nvPr>
        </p:nvSpPr>
        <p:spPr/>
        <p:txBody>
          <a:bodyPr/>
          <a:lstStyle/>
          <a:p>
            <a:r>
              <a:rPr lang="en-US" sz="3200" noProof="0" dirty="0">
                <a:solidFill>
                  <a:schemeClr val="tx2"/>
                </a:solidFill>
              </a:rPr>
              <a:t>Simple Methods for </a:t>
            </a:r>
            <a:r>
              <a:rPr lang="en-US" sz="3200" noProof="0" dirty="0">
                <a:solidFill>
                  <a:schemeClr val="tx2"/>
                </a:solidFill>
                <a:latin typeface="Courier New" panose="02070309020205020404" pitchFamily="49" charset="0"/>
                <a:cs typeface="Courier New" panose="02070309020205020404" pitchFamily="49" charset="0"/>
              </a:rPr>
              <a:t>String</a:t>
            </a:r>
            <a:r>
              <a:rPr lang="en-US" sz="3200" noProof="0" dirty="0">
                <a:solidFill>
                  <a:schemeClr val="tx2"/>
                </a:solidFill>
              </a:rPr>
              <a:t> Objects </a:t>
            </a:r>
            <a:r>
              <a:rPr lang="en-US" sz="2000" b="0" noProof="0" dirty="0">
                <a:solidFill>
                  <a:schemeClr val="tx2"/>
                </a:solidFill>
              </a:rPr>
              <a:t>(2 of 2)</a:t>
            </a:r>
            <a:endParaRPr lang="en-US" b="0" noProof="0" dirty="0">
              <a:solidFill>
                <a:schemeClr val="tx2"/>
              </a:solidFill>
            </a:endParaRPr>
          </a:p>
        </p:txBody>
      </p:sp>
      <p:sp>
        <p:nvSpPr>
          <p:cNvPr id="5" name="Content Placeholder 4">
            <a:extLst>
              <a:ext uri="{FF2B5EF4-FFF2-40B4-BE49-F238E27FC236}">
                <a16:creationId xmlns:a16="http://schemas.microsoft.com/office/drawing/2014/main" id="{BC7B318D-EA03-4F74-981D-7D491F4A1964}"/>
              </a:ext>
            </a:extLst>
          </p:cNvPr>
          <p:cNvSpPr>
            <a:spLocks noGrp="1"/>
          </p:cNvSpPr>
          <p:nvPr>
            <p:ph sz="quarter" idx="13"/>
          </p:nvPr>
        </p:nvSpPr>
        <p:spPr>
          <a:xfrm>
            <a:off x="457200" y="1554921"/>
            <a:ext cx="8232775" cy="3672000"/>
          </a:xfrm>
        </p:spPr>
        <p:txBody>
          <a:bodyPr/>
          <a:lstStyle/>
          <a:p>
            <a:pPr marL="432" indent="0">
              <a:buNone/>
            </a:pPr>
            <a:r>
              <a:rPr lang="en-US" noProof="0" dirty="0"/>
              <a:t>Strings are objects in Java. The methods in the preceding table can only be invoked from a specific string instance. For this reason, these methods are called </a:t>
            </a:r>
            <a:r>
              <a:rPr lang="en-US" b="1" noProof="0" dirty="0"/>
              <a:t>instance methods</a:t>
            </a:r>
            <a:r>
              <a:rPr lang="en-US" noProof="0" dirty="0"/>
              <a:t>. A non-instance method is called a </a:t>
            </a:r>
            <a:r>
              <a:rPr lang="en-US" b="1" noProof="0" dirty="0"/>
              <a:t>static method</a:t>
            </a:r>
            <a:r>
              <a:rPr lang="en-US" noProof="0" dirty="0"/>
              <a:t>. A static method can be invoked without using an object. All the methods defined in the </a:t>
            </a:r>
            <a:r>
              <a:rPr lang="en-US" b="1" noProof="0" dirty="0">
                <a:latin typeface="Courier New" panose="02070309020205020404" pitchFamily="49" charset="0"/>
                <a:cs typeface="Courier New" panose="02070309020205020404" pitchFamily="49" charset="0"/>
              </a:rPr>
              <a:t>Math</a:t>
            </a:r>
            <a:r>
              <a:rPr lang="en-US" noProof="0" dirty="0"/>
              <a:t> class are static methods. They are not tied to a specific object instance. The syntax to invoke an instance method is</a:t>
            </a:r>
          </a:p>
          <a:p>
            <a:pPr marL="432" indent="0">
              <a:buNone/>
            </a:pPr>
            <a:r>
              <a:rPr lang="en-US" b="1" noProof="0" dirty="0" err="1">
                <a:latin typeface="Courier New" panose="02070309020205020404" pitchFamily="49" charset="0"/>
                <a:cs typeface="Courier New" panose="02070309020205020404" pitchFamily="49" charset="0"/>
              </a:rPr>
              <a:t>referenceVariable.methodName</a:t>
            </a:r>
            <a:r>
              <a:rPr lang="en-US" b="1" noProof="0" dirty="0">
                <a:latin typeface="Courier New" panose="02070309020205020404" pitchFamily="49" charset="0"/>
                <a:cs typeface="Courier New" panose="02070309020205020404" pitchFamily="49" charset="0"/>
              </a:rPr>
              <a:t>(arguments)</a:t>
            </a:r>
            <a:r>
              <a:rPr lang="en-US" noProof="0" dirty="0"/>
              <a:t>.</a:t>
            </a:r>
          </a:p>
        </p:txBody>
      </p:sp>
    </p:spTree>
    <p:extLst>
      <p:ext uri="{BB962C8B-B14F-4D97-AF65-F5344CB8AC3E}">
        <p14:creationId xmlns:p14="http://schemas.microsoft.com/office/powerpoint/2010/main" val="18973326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49C2-4EDB-4993-88AF-012D83680087}"/>
              </a:ext>
            </a:extLst>
          </p:cNvPr>
          <p:cNvSpPr>
            <a:spLocks noGrp="1"/>
          </p:cNvSpPr>
          <p:nvPr>
            <p:ph type="title"/>
          </p:nvPr>
        </p:nvSpPr>
        <p:spPr/>
        <p:txBody>
          <a:bodyPr/>
          <a:lstStyle/>
          <a:p>
            <a:r>
              <a:rPr lang="en-US" noProof="0" dirty="0">
                <a:solidFill>
                  <a:schemeClr val="tx2"/>
                </a:solidFill>
              </a:rPr>
              <a:t>Getting </a:t>
            </a:r>
            <a:r>
              <a:rPr lang="en-US" noProof="0" dirty="0">
                <a:solidFill>
                  <a:schemeClr val="tx2"/>
                </a:solidFill>
                <a:latin typeface="Courier New" panose="02070309020205020404" pitchFamily="49" charset="0"/>
                <a:cs typeface="Courier New" panose="02070309020205020404" pitchFamily="49" charset="0"/>
              </a:rPr>
              <a:t>String Length</a:t>
            </a:r>
          </a:p>
        </p:txBody>
      </p:sp>
      <p:sp>
        <p:nvSpPr>
          <p:cNvPr id="3" name="Content Placeholder 2">
            <a:extLst>
              <a:ext uri="{FF2B5EF4-FFF2-40B4-BE49-F238E27FC236}">
                <a16:creationId xmlns:a16="http://schemas.microsoft.com/office/drawing/2014/main" id="{257F5D6B-1526-4F8E-A213-94373E9D6E68}"/>
              </a:ext>
            </a:extLst>
          </p:cNvPr>
          <p:cNvSpPr>
            <a:spLocks noGrp="1"/>
          </p:cNvSpPr>
          <p:nvPr>
            <p:ph sz="quarter" idx="13"/>
          </p:nvPr>
        </p:nvSpPr>
        <p:spPr>
          <a:xfrm>
            <a:off x="457200" y="1554921"/>
            <a:ext cx="8232775" cy="1467412"/>
          </a:xfrm>
        </p:spPr>
        <p:txBody>
          <a:bodyPr/>
          <a:lstStyle/>
          <a:p>
            <a:pPr marL="432" indent="0">
              <a:buNone/>
            </a:pPr>
            <a:r>
              <a:rPr lang="en-US" sz="1800" noProof="0" dirty="0">
                <a:latin typeface="Courier New" panose="02070309020205020404" pitchFamily="49" charset="0"/>
                <a:cs typeface="Courier New" panose="02070309020205020404" pitchFamily="49" charset="0"/>
              </a:rPr>
              <a:t>String message = </a:t>
            </a:r>
            <a:r>
              <a:rPr lang="en-US" sz="1800" b="1" noProof="0" dirty="0">
                <a:latin typeface="Courier New" panose="02070309020205020404" pitchFamily="49" charset="0"/>
                <a:cs typeface="Courier New" panose="02070309020205020404" pitchFamily="49" charset="0"/>
              </a:rPr>
              <a:t>"Welcome to Java"</a:t>
            </a:r>
            <a:r>
              <a:rPr lang="en-US" sz="1800" noProof="0" dirty="0">
                <a:latin typeface="Courier New" panose="02070309020205020404" pitchFamily="49" charset="0"/>
                <a:cs typeface="Courier New" panose="02070309020205020404" pitchFamily="49" charset="0"/>
              </a:rPr>
              <a:t>;</a:t>
            </a:r>
          </a:p>
          <a:p>
            <a:pPr marL="432" indent="0">
              <a:buNone/>
            </a:pPr>
            <a:r>
              <a:rPr lang="en-US" sz="1800" noProof="0" dirty="0" err="1">
                <a:latin typeface="Courier New" panose="02070309020205020404" pitchFamily="49" charset="0"/>
                <a:cs typeface="Courier New" panose="02070309020205020404" pitchFamily="49" charset="0"/>
              </a:rPr>
              <a:t>System.out.println</a:t>
            </a:r>
            <a:r>
              <a:rPr lang="en-US" sz="1800" noProof="0" dirty="0">
                <a:latin typeface="Courier New" panose="02070309020205020404" pitchFamily="49" charset="0"/>
                <a:cs typeface="Courier New" panose="02070309020205020404" pitchFamily="49" charset="0"/>
              </a:rPr>
              <a:t>(</a:t>
            </a:r>
            <a:r>
              <a:rPr lang="en-US" sz="1800" b="1" noProof="0" dirty="0">
                <a:latin typeface="Courier New" panose="02070309020205020404" pitchFamily="49" charset="0"/>
                <a:cs typeface="Courier New" panose="02070309020205020404" pitchFamily="49" charset="0"/>
              </a:rPr>
              <a:t>"The length of "</a:t>
            </a:r>
            <a:r>
              <a:rPr lang="en-US" sz="1800" noProof="0" dirty="0">
                <a:latin typeface="Courier New" panose="02070309020205020404" pitchFamily="49" charset="0"/>
                <a:cs typeface="Courier New" panose="02070309020205020404" pitchFamily="49" charset="0"/>
              </a:rPr>
              <a:t> + message + </a:t>
            </a:r>
            <a:r>
              <a:rPr lang="en-US" sz="1800" b="1" noProof="0" dirty="0">
                <a:latin typeface="Courier New" panose="02070309020205020404" pitchFamily="49" charset="0"/>
                <a:cs typeface="Courier New" panose="02070309020205020404" pitchFamily="49" charset="0"/>
              </a:rPr>
              <a:t>" is "</a:t>
            </a:r>
            <a:endParaRPr lang="en-US" sz="1800" noProof="0" dirty="0">
              <a:latin typeface="Courier New" panose="02070309020205020404" pitchFamily="49" charset="0"/>
              <a:cs typeface="Courier New" panose="02070309020205020404" pitchFamily="49" charset="0"/>
            </a:endParaRPr>
          </a:p>
          <a:p>
            <a:pPr marL="432" indent="0">
              <a:buNone/>
            </a:pPr>
            <a:r>
              <a:rPr lang="en-US" sz="1800" noProof="0" dirty="0">
                <a:latin typeface="Courier New" panose="02070309020205020404" pitchFamily="49" charset="0"/>
                <a:cs typeface="Courier New" panose="02070309020205020404" pitchFamily="49" charset="0"/>
              </a:rPr>
              <a:t> + </a:t>
            </a:r>
            <a:r>
              <a:rPr lang="en-US" sz="1800" noProof="0" dirty="0" err="1">
                <a:latin typeface="Courier New" panose="02070309020205020404" pitchFamily="49" charset="0"/>
                <a:cs typeface="Courier New" panose="02070309020205020404" pitchFamily="49" charset="0"/>
              </a:rPr>
              <a:t>message.length</a:t>
            </a:r>
            <a:r>
              <a:rPr lang="en-US" sz="1800" noProof="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3229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01F28-D9E3-4EC9-9A51-ED234522C46F}"/>
              </a:ext>
            </a:extLst>
          </p:cNvPr>
          <p:cNvSpPr>
            <a:spLocks noGrp="1"/>
          </p:cNvSpPr>
          <p:nvPr>
            <p:ph type="title"/>
          </p:nvPr>
        </p:nvSpPr>
        <p:spPr/>
        <p:txBody>
          <a:bodyPr/>
          <a:lstStyle/>
          <a:p>
            <a:r>
              <a:rPr lang="en-US" noProof="0" dirty="0">
                <a:solidFill>
                  <a:schemeClr val="tx2"/>
                </a:solidFill>
              </a:rPr>
              <a:t>Getting Characters From a </a:t>
            </a:r>
            <a:r>
              <a:rPr lang="en-US" noProof="0" dirty="0">
                <a:solidFill>
                  <a:schemeClr val="tx2"/>
                </a:solidFill>
                <a:latin typeface="Courier New" panose="02070309020205020404" pitchFamily="49" charset="0"/>
                <a:cs typeface="Courier New" panose="02070309020205020404" pitchFamily="49" charset="0"/>
              </a:rPr>
              <a:t>String</a:t>
            </a:r>
          </a:p>
        </p:txBody>
      </p:sp>
      <p:pic>
        <p:nvPicPr>
          <p:cNvPr id="8" name="Picture 7" descr="An illustration shows how to get characters from a string.  For long description in Notes pane, press F6.">
            <a:extLst>
              <a:ext uri="{FF2B5EF4-FFF2-40B4-BE49-F238E27FC236}">
                <a16:creationId xmlns:a16="http://schemas.microsoft.com/office/drawing/2014/main" id="{A35FDF2C-40F2-4FE9-BA4C-448A8D4F0F4F}"/>
              </a:ext>
            </a:extLst>
          </p:cNvPr>
          <p:cNvPicPr>
            <a:picLocks noChangeAspect="1"/>
          </p:cNvPicPr>
          <p:nvPr/>
        </p:nvPicPr>
        <p:blipFill>
          <a:blip r:embed="rId3"/>
          <a:stretch>
            <a:fillRect/>
          </a:stretch>
        </p:blipFill>
        <p:spPr>
          <a:xfrm>
            <a:off x="507466" y="1619747"/>
            <a:ext cx="8148316" cy="1810737"/>
          </a:xfrm>
          <a:prstGeom prst="rect">
            <a:avLst/>
          </a:prstGeom>
        </p:spPr>
      </p:pic>
      <p:sp>
        <p:nvSpPr>
          <p:cNvPr id="4" name="Content Placeholder 3">
            <a:extLst>
              <a:ext uri="{FF2B5EF4-FFF2-40B4-BE49-F238E27FC236}">
                <a16:creationId xmlns:a16="http://schemas.microsoft.com/office/drawing/2014/main" id="{6447992A-C817-4E06-A9BD-132CBC864146}"/>
              </a:ext>
            </a:extLst>
          </p:cNvPr>
          <p:cNvSpPr>
            <a:spLocks noGrp="1"/>
          </p:cNvSpPr>
          <p:nvPr>
            <p:ph sz="quarter" idx="14"/>
          </p:nvPr>
        </p:nvSpPr>
        <p:spPr>
          <a:xfrm>
            <a:off x="457200" y="3782744"/>
            <a:ext cx="8229600" cy="1368000"/>
          </a:xfrm>
        </p:spPr>
        <p:txBody>
          <a:bodyPr/>
          <a:lstStyle/>
          <a:p>
            <a:pPr marL="432" indent="0">
              <a:buNone/>
            </a:pPr>
            <a:r>
              <a:rPr lang="en-US" sz="1800" noProof="0" dirty="0">
                <a:latin typeface="Courier New" panose="02070309020205020404" pitchFamily="49" charset="0"/>
                <a:cs typeface="Courier New" panose="02070309020205020404" pitchFamily="49" charset="0"/>
              </a:rPr>
              <a:t>String message = </a:t>
            </a:r>
            <a:r>
              <a:rPr lang="en-US" sz="1800" b="1" noProof="0" dirty="0">
                <a:latin typeface="Courier New" panose="02070309020205020404" pitchFamily="49" charset="0"/>
                <a:cs typeface="Courier New" panose="02070309020205020404" pitchFamily="49" charset="0"/>
              </a:rPr>
              <a:t>"Welcome to Java"</a:t>
            </a:r>
            <a:r>
              <a:rPr lang="en-US" sz="1800" noProof="0" dirty="0">
                <a:latin typeface="Courier New" panose="02070309020205020404" pitchFamily="49" charset="0"/>
                <a:cs typeface="Courier New" panose="02070309020205020404" pitchFamily="49" charset="0"/>
              </a:rPr>
              <a:t>;</a:t>
            </a:r>
          </a:p>
          <a:p>
            <a:pPr marL="432" indent="0">
              <a:buNone/>
            </a:pPr>
            <a:r>
              <a:rPr lang="en-US" sz="1800" noProof="0" dirty="0" err="1">
                <a:latin typeface="Courier New" panose="02070309020205020404" pitchFamily="49" charset="0"/>
                <a:cs typeface="Courier New" panose="02070309020205020404" pitchFamily="49" charset="0"/>
              </a:rPr>
              <a:t>System.out.println</a:t>
            </a:r>
            <a:r>
              <a:rPr lang="en-US" sz="1800" noProof="0" dirty="0">
                <a:latin typeface="Courier New" panose="02070309020205020404" pitchFamily="49" charset="0"/>
                <a:cs typeface="Courier New" panose="02070309020205020404" pitchFamily="49" charset="0"/>
              </a:rPr>
              <a:t>(</a:t>
            </a:r>
            <a:r>
              <a:rPr lang="en-US" sz="1800" b="1" noProof="0" dirty="0">
                <a:latin typeface="Courier New" panose="02070309020205020404" pitchFamily="49" charset="0"/>
                <a:cs typeface="Courier New" panose="02070309020205020404" pitchFamily="49" charset="0"/>
              </a:rPr>
              <a:t>"The first character in message is "</a:t>
            </a:r>
          </a:p>
          <a:p>
            <a:pPr marL="432" indent="0">
              <a:buNone/>
            </a:pPr>
            <a:r>
              <a:rPr lang="en-US" sz="1800" noProof="0" dirty="0">
                <a:latin typeface="Courier New" panose="02070309020205020404" pitchFamily="49" charset="0"/>
                <a:cs typeface="Courier New" panose="02070309020205020404" pitchFamily="49" charset="0"/>
              </a:rPr>
              <a:t> + </a:t>
            </a:r>
            <a:r>
              <a:rPr lang="en-US" sz="1800" noProof="0" dirty="0" err="1">
                <a:latin typeface="Courier New" panose="02070309020205020404" pitchFamily="49" charset="0"/>
                <a:cs typeface="Courier New" panose="02070309020205020404" pitchFamily="49" charset="0"/>
              </a:rPr>
              <a:t>message.charAt</a:t>
            </a:r>
            <a:r>
              <a:rPr lang="en-US" sz="1800" noProof="0" dirty="0">
                <a:latin typeface="Courier New" panose="02070309020205020404" pitchFamily="49" charset="0"/>
                <a:cs typeface="Courier New" panose="02070309020205020404" pitchFamily="49" charset="0"/>
              </a:rPr>
              <a:t>(0));</a:t>
            </a:r>
          </a:p>
        </p:txBody>
      </p:sp>
    </p:spTree>
    <p:extLst>
      <p:ext uri="{BB962C8B-B14F-4D97-AF65-F5344CB8AC3E}">
        <p14:creationId xmlns:p14="http://schemas.microsoft.com/office/powerpoint/2010/main" val="16025748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C0703-26C7-4CE7-BEF1-A00838A9D668}"/>
              </a:ext>
            </a:extLst>
          </p:cNvPr>
          <p:cNvSpPr>
            <a:spLocks noGrp="1"/>
          </p:cNvSpPr>
          <p:nvPr>
            <p:ph type="title"/>
          </p:nvPr>
        </p:nvSpPr>
        <p:spPr/>
        <p:txBody>
          <a:bodyPr/>
          <a:lstStyle/>
          <a:p>
            <a:r>
              <a:rPr lang="en-US" noProof="0" dirty="0">
                <a:solidFill>
                  <a:schemeClr val="tx2"/>
                </a:solidFill>
              </a:rPr>
              <a:t>Converting Strings</a:t>
            </a:r>
          </a:p>
        </p:txBody>
      </p:sp>
      <p:sp>
        <p:nvSpPr>
          <p:cNvPr id="3" name="Content Placeholder 2">
            <a:extLst>
              <a:ext uri="{FF2B5EF4-FFF2-40B4-BE49-F238E27FC236}">
                <a16:creationId xmlns:a16="http://schemas.microsoft.com/office/drawing/2014/main" id="{1355DB57-A9B7-4BEC-9B7C-1413EE632264}"/>
              </a:ext>
            </a:extLst>
          </p:cNvPr>
          <p:cNvSpPr>
            <a:spLocks noGrp="1"/>
          </p:cNvSpPr>
          <p:nvPr>
            <p:ph sz="quarter" idx="13"/>
          </p:nvPr>
        </p:nvSpPr>
        <p:spPr>
          <a:xfrm>
            <a:off x="457200" y="1554920"/>
            <a:ext cx="8229600" cy="3230144"/>
          </a:xfrm>
        </p:spPr>
        <p:txBody>
          <a:bodyPr/>
          <a:lstStyle/>
          <a:p>
            <a:pPr marL="432" indent="0">
              <a:buNone/>
            </a:pPr>
            <a:r>
              <a:rPr lang="en-US" sz="2000" noProof="0" dirty="0">
                <a:latin typeface="Courier New" panose="02070309020205020404" pitchFamily="49" charset="0"/>
                <a:cs typeface="Courier New" panose="02070309020205020404" pitchFamily="49" charset="0"/>
              </a:rPr>
              <a:t>"Welcome".</a:t>
            </a:r>
            <a:r>
              <a:rPr lang="en-US" sz="2000" noProof="0" dirty="0" err="1">
                <a:latin typeface="Courier New" panose="02070309020205020404" pitchFamily="49" charset="0"/>
                <a:cs typeface="Courier New" panose="02070309020205020404" pitchFamily="49" charset="0"/>
              </a:rPr>
              <a:t>toLowerCase</a:t>
            </a:r>
            <a:r>
              <a:rPr lang="en-US" sz="2000" noProof="0" dirty="0">
                <a:latin typeface="Courier New" panose="02070309020205020404" pitchFamily="49" charset="0"/>
                <a:cs typeface="Courier New" panose="02070309020205020404" pitchFamily="49" charset="0"/>
              </a:rPr>
              <a:t>() returns a new string, welcome.</a:t>
            </a:r>
          </a:p>
          <a:p>
            <a:pPr marL="432" indent="0">
              <a:buNone/>
            </a:pPr>
            <a:r>
              <a:rPr lang="en-US" sz="2000" noProof="0" dirty="0">
                <a:latin typeface="Courier New" panose="02070309020205020404" pitchFamily="49" charset="0"/>
                <a:cs typeface="Courier New" panose="02070309020205020404" pitchFamily="49" charset="0"/>
              </a:rPr>
              <a:t>"Welcome".</a:t>
            </a:r>
            <a:r>
              <a:rPr lang="en-US" sz="2000" noProof="0" dirty="0" err="1">
                <a:latin typeface="Courier New" panose="02070309020205020404" pitchFamily="49" charset="0"/>
                <a:cs typeface="Courier New" panose="02070309020205020404" pitchFamily="49" charset="0"/>
              </a:rPr>
              <a:t>toUpperCase</a:t>
            </a:r>
            <a:r>
              <a:rPr lang="en-US" sz="2000" noProof="0" dirty="0">
                <a:latin typeface="Courier New" panose="02070309020205020404" pitchFamily="49" charset="0"/>
                <a:cs typeface="Courier New" panose="02070309020205020404" pitchFamily="49" charset="0"/>
              </a:rPr>
              <a:t>() returns a new string, WELCOME.</a:t>
            </a:r>
          </a:p>
          <a:p>
            <a:pPr marL="432" indent="0">
              <a:buNone/>
            </a:pPr>
            <a:r>
              <a:rPr lang="en-US" sz="2000" noProof="0" dirty="0">
                <a:latin typeface="Courier New" panose="02070309020205020404" pitchFamily="49" charset="0"/>
                <a:cs typeface="Courier New" panose="02070309020205020404" pitchFamily="49" charset="0"/>
              </a:rPr>
              <a:t>" Welcome to java  ".trim() returns a new string, Welcome to java.</a:t>
            </a:r>
          </a:p>
        </p:txBody>
      </p:sp>
    </p:spTree>
    <p:extLst>
      <p:ext uri="{BB962C8B-B14F-4D97-AF65-F5344CB8AC3E}">
        <p14:creationId xmlns:p14="http://schemas.microsoft.com/office/powerpoint/2010/main" val="21507550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BF944-AA93-4894-9D59-43AA76433250}"/>
              </a:ext>
            </a:extLst>
          </p:cNvPr>
          <p:cNvSpPr>
            <a:spLocks noGrp="1"/>
          </p:cNvSpPr>
          <p:nvPr>
            <p:ph type="title"/>
          </p:nvPr>
        </p:nvSpPr>
        <p:spPr/>
        <p:txBody>
          <a:bodyPr/>
          <a:lstStyle/>
          <a:p>
            <a:r>
              <a:rPr lang="en-US" noProof="0" dirty="0">
                <a:solidFill>
                  <a:schemeClr val="tx2"/>
                </a:solidFill>
                <a:latin typeface="Courier New" panose="02070309020205020404" pitchFamily="49" charset="0"/>
                <a:cs typeface="Courier New" panose="02070309020205020404" pitchFamily="49" charset="0"/>
              </a:rPr>
              <a:t>String</a:t>
            </a:r>
            <a:r>
              <a:rPr lang="en-US" noProof="0" dirty="0">
                <a:solidFill>
                  <a:schemeClr val="tx2"/>
                </a:solidFill>
              </a:rPr>
              <a:t> Concatenation</a:t>
            </a:r>
          </a:p>
        </p:txBody>
      </p:sp>
      <p:sp>
        <p:nvSpPr>
          <p:cNvPr id="3" name="Content Placeholder 2">
            <a:extLst>
              <a:ext uri="{FF2B5EF4-FFF2-40B4-BE49-F238E27FC236}">
                <a16:creationId xmlns:a16="http://schemas.microsoft.com/office/drawing/2014/main" id="{DCAA3C8A-D308-4026-9881-18FF63BEB726}"/>
              </a:ext>
            </a:extLst>
          </p:cNvPr>
          <p:cNvSpPr>
            <a:spLocks noGrp="1"/>
          </p:cNvSpPr>
          <p:nvPr>
            <p:ph sz="quarter" idx="13"/>
          </p:nvPr>
        </p:nvSpPr>
        <p:spPr>
          <a:xfrm>
            <a:off x="457200" y="1554921"/>
            <a:ext cx="8208000" cy="3556094"/>
          </a:xfrm>
        </p:spPr>
        <p:txBody>
          <a:bodyPr/>
          <a:lstStyle/>
          <a:p>
            <a:pPr marL="432" indent="0">
              <a:spcBef>
                <a:spcPts val="600"/>
              </a:spcBef>
              <a:buNone/>
            </a:pPr>
            <a:r>
              <a:rPr lang="en-US" sz="1800" noProof="0" dirty="0">
                <a:latin typeface="Courier New" panose="02070309020205020404" pitchFamily="49" charset="0"/>
                <a:cs typeface="Courier New" panose="02070309020205020404" pitchFamily="49" charset="0"/>
              </a:rPr>
              <a:t>String s3 = s1.concat(s2); or String s3 = s1 + s2;</a:t>
            </a:r>
          </a:p>
          <a:p>
            <a:pPr marL="432" indent="0">
              <a:spcBef>
                <a:spcPts val="600"/>
              </a:spcBef>
              <a:buNone/>
            </a:pPr>
            <a:endParaRPr lang="en-US" sz="1800" noProof="0" dirty="0">
              <a:latin typeface="Courier New" panose="02070309020205020404" pitchFamily="49" charset="0"/>
              <a:cs typeface="Courier New" panose="02070309020205020404" pitchFamily="49" charset="0"/>
            </a:endParaRPr>
          </a:p>
          <a:p>
            <a:pPr marL="432" indent="0">
              <a:spcBef>
                <a:spcPts val="600"/>
              </a:spcBef>
              <a:buNone/>
            </a:pPr>
            <a:r>
              <a:rPr lang="en-US" sz="1800" noProof="0" dirty="0">
                <a:latin typeface="Courier New" panose="02070309020205020404" pitchFamily="49" charset="0"/>
                <a:cs typeface="Courier New" panose="02070309020205020404" pitchFamily="49" charset="0"/>
              </a:rPr>
              <a:t>// Three strings are concatenated</a:t>
            </a:r>
          </a:p>
          <a:p>
            <a:pPr marL="432" indent="0">
              <a:spcBef>
                <a:spcPts val="600"/>
              </a:spcBef>
              <a:buNone/>
            </a:pPr>
            <a:r>
              <a:rPr lang="en-US" sz="1800" noProof="0" dirty="0">
                <a:latin typeface="Courier New" panose="02070309020205020404" pitchFamily="49" charset="0"/>
                <a:cs typeface="Courier New" panose="02070309020205020404" pitchFamily="49" charset="0"/>
              </a:rPr>
              <a:t>String message = "Welcome " + "to " + "Java";</a:t>
            </a:r>
          </a:p>
          <a:p>
            <a:pPr marL="432" indent="0">
              <a:spcBef>
                <a:spcPts val="600"/>
              </a:spcBef>
              <a:buNone/>
            </a:pPr>
            <a:endParaRPr lang="en-US" sz="1800" noProof="0" dirty="0">
              <a:latin typeface="Courier New" panose="02070309020205020404" pitchFamily="49" charset="0"/>
              <a:cs typeface="Courier New" panose="02070309020205020404" pitchFamily="49" charset="0"/>
            </a:endParaRPr>
          </a:p>
          <a:p>
            <a:pPr marL="432" indent="0">
              <a:spcBef>
                <a:spcPts val="600"/>
              </a:spcBef>
              <a:buNone/>
            </a:pPr>
            <a:r>
              <a:rPr lang="en-US" sz="1800" noProof="0" dirty="0">
                <a:latin typeface="Courier New" panose="02070309020205020404" pitchFamily="49" charset="0"/>
                <a:cs typeface="Courier New" panose="02070309020205020404" pitchFamily="49" charset="0"/>
              </a:rPr>
              <a:t>// String Chapter is concatenated with number 2</a:t>
            </a:r>
          </a:p>
          <a:p>
            <a:pPr marL="432" indent="0">
              <a:spcBef>
                <a:spcPts val="600"/>
              </a:spcBef>
              <a:buNone/>
            </a:pPr>
            <a:r>
              <a:rPr lang="en-US" sz="1800" noProof="0" dirty="0">
                <a:latin typeface="Courier New" panose="02070309020205020404" pitchFamily="49" charset="0"/>
                <a:cs typeface="Courier New" panose="02070309020205020404" pitchFamily="49" charset="0"/>
              </a:rPr>
              <a:t>String s = "Chapter" + 2; // s becomes Chapter2</a:t>
            </a:r>
          </a:p>
          <a:p>
            <a:pPr marL="432" indent="0">
              <a:spcBef>
                <a:spcPts val="600"/>
              </a:spcBef>
              <a:buNone/>
            </a:pPr>
            <a:endParaRPr lang="en-US" sz="1800" noProof="0" dirty="0">
              <a:latin typeface="Courier New" panose="02070309020205020404" pitchFamily="49" charset="0"/>
              <a:cs typeface="Courier New" panose="02070309020205020404" pitchFamily="49" charset="0"/>
            </a:endParaRPr>
          </a:p>
          <a:p>
            <a:pPr marL="432" indent="0">
              <a:spcBef>
                <a:spcPts val="600"/>
              </a:spcBef>
              <a:buNone/>
            </a:pPr>
            <a:r>
              <a:rPr lang="en-US" sz="1800" noProof="0" dirty="0">
                <a:latin typeface="Courier New" panose="02070309020205020404" pitchFamily="49" charset="0"/>
                <a:cs typeface="Courier New" panose="02070309020205020404" pitchFamily="49" charset="0"/>
              </a:rPr>
              <a:t>// String Supplement is concatenated with character B</a:t>
            </a:r>
          </a:p>
          <a:p>
            <a:pPr marL="432" indent="0">
              <a:spcBef>
                <a:spcPts val="600"/>
              </a:spcBef>
              <a:buNone/>
            </a:pPr>
            <a:r>
              <a:rPr lang="en-US" sz="1800" noProof="0" dirty="0">
                <a:latin typeface="Courier New" panose="02070309020205020404" pitchFamily="49" charset="0"/>
                <a:cs typeface="Courier New" panose="02070309020205020404" pitchFamily="49" charset="0"/>
              </a:rPr>
              <a:t>String s1 = "Supplement" + 'B'; // s1 becomes </a:t>
            </a:r>
            <a:r>
              <a:rPr lang="en-US" sz="1800" noProof="0" dirty="0" err="1">
                <a:latin typeface="Courier New" panose="02070309020205020404" pitchFamily="49" charset="0"/>
                <a:cs typeface="Courier New" panose="02070309020205020404" pitchFamily="49" charset="0"/>
              </a:rPr>
              <a:t>SupplementB</a:t>
            </a:r>
            <a:endParaRPr lang="en-US" sz="1800" noProof="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28319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25402-87D0-480E-B055-C6DA5B87BF10}"/>
              </a:ext>
            </a:extLst>
          </p:cNvPr>
          <p:cNvSpPr>
            <a:spLocks noGrp="1"/>
          </p:cNvSpPr>
          <p:nvPr>
            <p:ph type="title"/>
          </p:nvPr>
        </p:nvSpPr>
        <p:spPr/>
        <p:txBody>
          <a:bodyPr/>
          <a:lstStyle/>
          <a:p>
            <a:r>
              <a:rPr lang="en-US" noProof="0" dirty="0"/>
              <a:t>Exponent Methods</a:t>
            </a:r>
          </a:p>
        </p:txBody>
      </p:sp>
      <p:sp>
        <p:nvSpPr>
          <p:cNvPr id="3" name="Content Placeholder 2">
            <a:extLst>
              <a:ext uri="{FF2B5EF4-FFF2-40B4-BE49-F238E27FC236}">
                <a16:creationId xmlns:a16="http://schemas.microsoft.com/office/drawing/2014/main" id="{45915582-8ABF-45D3-B0F1-8455D855A1D1}"/>
              </a:ext>
            </a:extLst>
          </p:cNvPr>
          <p:cNvSpPr>
            <a:spLocks noGrp="1"/>
          </p:cNvSpPr>
          <p:nvPr>
            <p:ph sz="quarter" idx="13"/>
          </p:nvPr>
        </p:nvSpPr>
        <p:spPr>
          <a:xfrm>
            <a:off x="457395" y="1581449"/>
            <a:ext cx="3924000" cy="4511376"/>
          </a:xfrm>
        </p:spPr>
        <p:txBody>
          <a:bodyPr/>
          <a:lstStyle/>
          <a:p>
            <a:pPr>
              <a:spcBef>
                <a:spcPts val="600"/>
              </a:spcBef>
            </a:pPr>
            <a:r>
              <a:rPr lang="en-US" sz="1800" b="1" noProof="0" dirty="0">
                <a:latin typeface="Courier New" panose="02070309020205020404" pitchFamily="49" charset="0"/>
                <a:cs typeface="Courier New" panose="02070309020205020404" pitchFamily="49" charset="0"/>
              </a:rPr>
              <a:t>pow(double a, double b)</a:t>
            </a:r>
          </a:p>
          <a:p>
            <a:pPr marL="255600" indent="0">
              <a:spcBef>
                <a:spcPts val="600"/>
              </a:spcBef>
              <a:buNone/>
            </a:pPr>
            <a:r>
              <a:rPr lang="en-US" sz="1800" noProof="0" dirty="0">
                <a:latin typeface="+mj-lt"/>
                <a:cs typeface="Courier New" panose="02070309020205020404" pitchFamily="49" charset="0"/>
              </a:rPr>
              <a:t>Returns </a:t>
            </a:r>
            <a:r>
              <a:rPr lang="en-US" sz="1800" noProof="0" dirty="0">
                <a:latin typeface="Courier New" panose="02070309020205020404" pitchFamily="49" charset="0"/>
                <a:cs typeface="Courier New" panose="02070309020205020404" pitchFamily="49" charset="0"/>
              </a:rPr>
              <a:t>a</a:t>
            </a:r>
            <a:r>
              <a:rPr lang="en-US" sz="1800" noProof="0" dirty="0">
                <a:latin typeface="+mj-lt"/>
                <a:cs typeface="Courier New" panose="02070309020205020404" pitchFamily="49" charset="0"/>
              </a:rPr>
              <a:t> raised to the power of </a:t>
            </a:r>
            <a:r>
              <a:rPr lang="en-US" sz="1800" noProof="0" dirty="0">
                <a:latin typeface="Courier New" panose="02070309020205020404" pitchFamily="49" charset="0"/>
                <a:cs typeface="Courier New" panose="02070309020205020404" pitchFamily="49" charset="0"/>
              </a:rPr>
              <a:t>b</a:t>
            </a:r>
            <a:r>
              <a:rPr lang="en-US" sz="1800" noProof="0" dirty="0">
                <a:latin typeface="+mj-lt"/>
                <a:cs typeface="Courier New" panose="02070309020205020404" pitchFamily="49" charset="0"/>
              </a:rPr>
              <a:t>.</a:t>
            </a:r>
          </a:p>
          <a:p>
            <a:pPr>
              <a:spcBef>
                <a:spcPts val="600"/>
              </a:spcBef>
            </a:pPr>
            <a:r>
              <a:rPr lang="en-US" sz="1800" b="1" noProof="0" dirty="0" err="1">
                <a:latin typeface="Courier New" panose="02070309020205020404" pitchFamily="49" charset="0"/>
                <a:cs typeface="Courier New" panose="02070309020205020404" pitchFamily="49" charset="0"/>
              </a:rPr>
              <a:t>sqrt</a:t>
            </a:r>
            <a:r>
              <a:rPr lang="en-US" sz="1800" b="1" noProof="0" dirty="0">
                <a:latin typeface="Courier New" panose="02070309020205020404" pitchFamily="49" charset="0"/>
                <a:cs typeface="Courier New" panose="02070309020205020404" pitchFamily="49" charset="0"/>
              </a:rPr>
              <a:t>(double a)</a:t>
            </a:r>
          </a:p>
          <a:p>
            <a:pPr marL="255600" indent="0">
              <a:spcBef>
                <a:spcPts val="600"/>
              </a:spcBef>
              <a:buNone/>
            </a:pPr>
            <a:r>
              <a:rPr lang="en-US" sz="1800" noProof="0" dirty="0">
                <a:latin typeface="+mj-lt"/>
                <a:cs typeface="Courier New" panose="02070309020205020404" pitchFamily="49" charset="0"/>
              </a:rPr>
              <a:t>Returns the square root of </a:t>
            </a:r>
            <a:r>
              <a:rPr lang="en-US" sz="1800" noProof="0" dirty="0">
                <a:latin typeface="Courier New" panose="02070309020205020404" pitchFamily="49" charset="0"/>
                <a:cs typeface="Courier New" panose="02070309020205020404" pitchFamily="49" charset="0"/>
              </a:rPr>
              <a:t>a</a:t>
            </a:r>
            <a:r>
              <a:rPr lang="en-US" sz="1800" noProof="0" dirty="0">
                <a:latin typeface="+mj-lt"/>
                <a:cs typeface="Courier New" panose="02070309020205020404" pitchFamily="49" charset="0"/>
              </a:rPr>
              <a:t>.</a:t>
            </a:r>
          </a:p>
        </p:txBody>
      </p:sp>
      <p:sp>
        <p:nvSpPr>
          <p:cNvPr id="4" name="Content Placeholder 3">
            <a:extLst>
              <a:ext uri="{FF2B5EF4-FFF2-40B4-BE49-F238E27FC236}">
                <a16:creationId xmlns:a16="http://schemas.microsoft.com/office/drawing/2014/main" id="{E99F8237-9DCC-43EF-A4B6-418818095F58}"/>
              </a:ext>
            </a:extLst>
          </p:cNvPr>
          <p:cNvSpPr>
            <a:spLocks noGrp="1"/>
          </p:cNvSpPr>
          <p:nvPr>
            <p:ph sz="quarter" idx="14"/>
          </p:nvPr>
        </p:nvSpPr>
        <p:spPr>
          <a:xfrm>
            <a:off x="4572000" y="1581449"/>
            <a:ext cx="4091197" cy="3204000"/>
          </a:xfrm>
        </p:spPr>
        <p:txBody>
          <a:bodyPr/>
          <a:lstStyle/>
          <a:p>
            <a:pPr marL="432" indent="0">
              <a:spcBef>
                <a:spcPts val="600"/>
              </a:spcBef>
              <a:buNone/>
            </a:pPr>
            <a:r>
              <a:rPr lang="en-US" sz="1800" b="1" noProof="0" dirty="0">
                <a:cs typeface="Courier New" panose="02070309020205020404" pitchFamily="49" charset="0"/>
              </a:rPr>
              <a:t>Examples:</a:t>
            </a:r>
          </a:p>
          <a:p>
            <a:pPr marL="432" indent="0">
              <a:spcBef>
                <a:spcPts val="600"/>
              </a:spcBef>
              <a:buNone/>
            </a:pPr>
            <a:r>
              <a:rPr lang="en-US" sz="1800" b="1" noProof="0" dirty="0" err="1">
                <a:latin typeface="Courier New" panose="02070309020205020404" pitchFamily="49" charset="0"/>
                <a:cs typeface="Courier New" panose="02070309020205020404" pitchFamily="49" charset="0"/>
              </a:rPr>
              <a:t>Math.pow</a:t>
            </a:r>
            <a:r>
              <a:rPr lang="en-US" sz="1800" b="1" noProof="0" dirty="0">
                <a:latin typeface="Courier New" panose="02070309020205020404" pitchFamily="49" charset="0"/>
                <a:cs typeface="Courier New" panose="02070309020205020404" pitchFamily="49" charset="0"/>
              </a:rPr>
              <a:t>(2, 3) returns 8.0</a:t>
            </a:r>
          </a:p>
          <a:p>
            <a:pPr marL="432" indent="0">
              <a:spcBef>
                <a:spcPts val="600"/>
              </a:spcBef>
              <a:buNone/>
            </a:pPr>
            <a:r>
              <a:rPr lang="en-US" sz="1800" b="1" noProof="0" dirty="0" err="1">
                <a:latin typeface="Courier New" panose="02070309020205020404" pitchFamily="49" charset="0"/>
                <a:cs typeface="Courier New" panose="02070309020205020404" pitchFamily="49" charset="0"/>
              </a:rPr>
              <a:t>Math.pow</a:t>
            </a:r>
            <a:r>
              <a:rPr lang="en-US" sz="1800" b="1" noProof="0" dirty="0">
                <a:latin typeface="Courier New" panose="02070309020205020404" pitchFamily="49" charset="0"/>
                <a:cs typeface="Courier New" panose="02070309020205020404" pitchFamily="49" charset="0"/>
              </a:rPr>
              <a:t>(3, 2) returns 9.0</a:t>
            </a:r>
          </a:p>
          <a:p>
            <a:pPr marL="432" indent="0">
              <a:spcBef>
                <a:spcPts val="600"/>
              </a:spcBef>
              <a:buNone/>
            </a:pPr>
            <a:r>
              <a:rPr lang="en-US" sz="1800" b="1" noProof="0" dirty="0" err="1">
                <a:latin typeface="Courier New" panose="02070309020205020404" pitchFamily="49" charset="0"/>
                <a:cs typeface="Courier New" panose="02070309020205020404" pitchFamily="49" charset="0"/>
              </a:rPr>
              <a:t>Math.pow</a:t>
            </a:r>
            <a:r>
              <a:rPr lang="en-US" sz="1800" b="1" noProof="0" dirty="0">
                <a:latin typeface="Courier New" panose="02070309020205020404" pitchFamily="49" charset="0"/>
                <a:cs typeface="Courier New" panose="02070309020205020404" pitchFamily="49" charset="0"/>
              </a:rPr>
              <a:t>(3.5, 2.5) returns 22.91765</a:t>
            </a:r>
          </a:p>
          <a:p>
            <a:pPr marL="432" indent="0">
              <a:spcBef>
                <a:spcPts val="600"/>
              </a:spcBef>
              <a:buNone/>
            </a:pPr>
            <a:r>
              <a:rPr lang="en-US" sz="1800" b="1" noProof="0" dirty="0" err="1">
                <a:latin typeface="Courier New" panose="02070309020205020404" pitchFamily="49" charset="0"/>
                <a:cs typeface="Courier New" panose="02070309020205020404" pitchFamily="49" charset="0"/>
              </a:rPr>
              <a:t>Math.sqrt</a:t>
            </a:r>
            <a:r>
              <a:rPr lang="en-US" sz="1800" b="1" noProof="0" dirty="0">
                <a:latin typeface="Courier New" panose="02070309020205020404" pitchFamily="49" charset="0"/>
                <a:cs typeface="Courier New" panose="02070309020205020404" pitchFamily="49" charset="0"/>
              </a:rPr>
              <a:t>(4) returns 2.0</a:t>
            </a:r>
          </a:p>
          <a:p>
            <a:pPr marL="432" indent="0">
              <a:spcBef>
                <a:spcPts val="600"/>
              </a:spcBef>
              <a:buNone/>
            </a:pPr>
            <a:r>
              <a:rPr lang="en-US" sz="1800" b="1" noProof="0" dirty="0" err="1">
                <a:latin typeface="Courier New" panose="02070309020205020404" pitchFamily="49" charset="0"/>
                <a:cs typeface="Courier New" panose="02070309020205020404" pitchFamily="49" charset="0"/>
              </a:rPr>
              <a:t>Math.sqrt</a:t>
            </a:r>
            <a:r>
              <a:rPr lang="en-US" sz="1800" b="1" noProof="0" dirty="0">
                <a:latin typeface="Courier New" panose="02070309020205020404" pitchFamily="49" charset="0"/>
                <a:cs typeface="Courier New" panose="02070309020205020404" pitchFamily="49" charset="0"/>
              </a:rPr>
              <a:t>(10.5) returns 3.24</a:t>
            </a:r>
          </a:p>
        </p:txBody>
      </p:sp>
    </p:spTree>
    <p:extLst>
      <p:ext uri="{BB962C8B-B14F-4D97-AF65-F5344CB8AC3E}">
        <p14:creationId xmlns:p14="http://schemas.microsoft.com/office/powerpoint/2010/main" val="8388904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54E76-A959-4180-B4C2-806C40B5ABA4}"/>
              </a:ext>
            </a:extLst>
          </p:cNvPr>
          <p:cNvSpPr>
            <a:spLocks noGrp="1"/>
          </p:cNvSpPr>
          <p:nvPr>
            <p:ph type="title"/>
          </p:nvPr>
        </p:nvSpPr>
        <p:spPr/>
        <p:txBody>
          <a:bodyPr/>
          <a:lstStyle/>
          <a:p>
            <a:r>
              <a:rPr lang="en-US" noProof="0" dirty="0"/>
              <a:t>Reading a </a:t>
            </a:r>
            <a:r>
              <a:rPr lang="en-US" noProof="0" dirty="0">
                <a:latin typeface="Courier New" panose="02070309020205020404" pitchFamily="49" charset="0"/>
                <a:cs typeface="Courier New" panose="02070309020205020404" pitchFamily="49" charset="0"/>
              </a:rPr>
              <a:t>String</a:t>
            </a:r>
            <a:r>
              <a:rPr lang="en-US" noProof="0" dirty="0"/>
              <a:t> From the Console</a:t>
            </a:r>
          </a:p>
        </p:txBody>
      </p:sp>
      <p:sp>
        <p:nvSpPr>
          <p:cNvPr id="3" name="Content Placeholder 2">
            <a:extLst>
              <a:ext uri="{FF2B5EF4-FFF2-40B4-BE49-F238E27FC236}">
                <a16:creationId xmlns:a16="http://schemas.microsoft.com/office/drawing/2014/main" id="{06DD4E02-1706-423F-8E37-B37BF0988A84}"/>
              </a:ext>
            </a:extLst>
          </p:cNvPr>
          <p:cNvSpPr>
            <a:spLocks noGrp="1"/>
          </p:cNvSpPr>
          <p:nvPr>
            <p:ph sz="quarter" idx="13"/>
          </p:nvPr>
        </p:nvSpPr>
        <p:spPr>
          <a:xfrm>
            <a:off x="457200" y="1554920"/>
            <a:ext cx="8208000" cy="4816851"/>
          </a:xfrm>
        </p:spPr>
        <p:txBody>
          <a:bodyPr/>
          <a:lstStyle/>
          <a:p>
            <a:pPr marL="432" indent="0">
              <a:buNone/>
            </a:pPr>
            <a:r>
              <a:rPr lang="en-US" noProof="0" dirty="0">
                <a:latin typeface="Courier New" panose="02070309020205020404" pitchFamily="49" charset="0"/>
                <a:cs typeface="Courier New" panose="02070309020205020404" pitchFamily="49" charset="0"/>
              </a:rPr>
              <a:t>Scanner input = </a:t>
            </a:r>
            <a:r>
              <a:rPr lang="en-US" b="1" noProof="0" dirty="0">
                <a:latin typeface="Courier New" panose="02070309020205020404" pitchFamily="49" charset="0"/>
                <a:cs typeface="Courier New" panose="02070309020205020404" pitchFamily="49" charset="0"/>
              </a:rPr>
              <a:t>new</a:t>
            </a:r>
            <a:r>
              <a:rPr lang="en-US" noProof="0" dirty="0">
                <a:latin typeface="Courier New" panose="02070309020205020404" pitchFamily="49" charset="0"/>
                <a:cs typeface="Courier New" panose="02070309020205020404" pitchFamily="49" charset="0"/>
              </a:rPr>
              <a:t> Scanner(System.in);</a:t>
            </a:r>
          </a:p>
          <a:p>
            <a:pPr marL="432" indent="0">
              <a:buNone/>
            </a:pPr>
            <a:r>
              <a:rPr lang="en-US" noProof="0" dirty="0" err="1">
                <a:latin typeface="Courier New" panose="02070309020205020404" pitchFamily="49" charset="0"/>
                <a:cs typeface="Courier New" panose="02070309020205020404" pitchFamily="49" charset="0"/>
              </a:rPr>
              <a:t>System.out.print</a:t>
            </a:r>
            <a:r>
              <a:rPr lang="en-US" b="1" noProof="0" dirty="0">
                <a:latin typeface="Courier New" panose="02070309020205020404" pitchFamily="49" charset="0"/>
                <a:cs typeface="Courier New" panose="02070309020205020404" pitchFamily="49" charset="0"/>
              </a:rPr>
              <a:t>("Enter three words separated by spaces: "</a:t>
            </a:r>
            <a:r>
              <a:rPr lang="en-US" noProof="0" dirty="0">
                <a:latin typeface="Courier New" panose="02070309020205020404" pitchFamily="49" charset="0"/>
                <a:cs typeface="Courier New" panose="02070309020205020404" pitchFamily="49" charset="0"/>
              </a:rPr>
              <a:t>);</a:t>
            </a:r>
          </a:p>
          <a:p>
            <a:pPr marL="432" indent="0">
              <a:buNone/>
            </a:pPr>
            <a:r>
              <a:rPr lang="en-US" noProof="0" dirty="0">
                <a:latin typeface="Courier New" panose="02070309020205020404" pitchFamily="49" charset="0"/>
                <a:cs typeface="Courier New" panose="02070309020205020404" pitchFamily="49" charset="0"/>
              </a:rPr>
              <a:t>String s1 = </a:t>
            </a:r>
            <a:r>
              <a:rPr lang="en-US" noProof="0" dirty="0" err="1">
                <a:latin typeface="Courier New" panose="02070309020205020404" pitchFamily="49" charset="0"/>
                <a:cs typeface="Courier New" panose="02070309020205020404" pitchFamily="49" charset="0"/>
              </a:rPr>
              <a:t>input.next</a:t>
            </a:r>
            <a:r>
              <a:rPr lang="en-US" noProof="0" dirty="0">
                <a:latin typeface="Courier New" panose="02070309020205020404" pitchFamily="49" charset="0"/>
                <a:cs typeface="Courier New" panose="02070309020205020404" pitchFamily="49" charset="0"/>
              </a:rPr>
              <a:t>();</a:t>
            </a:r>
          </a:p>
          <a:p>
            <a:pPr marL="432" indent="0">
              <a:buNone/>
            </a:pPr>
            <a:r>
              <a:rPr lang="en-US" noProof="0" dirty="0">
                <a:latin typeface="Courier New" panose="02070309020205020404" pitchFamily="49" charset="0"/>
                <a:cs typeface="Courier New" panose="02070309020205020404" pitchFamily="49" charset="0"/>
              </a:rPr>
              <a:t>String s2 = </a:t>
            </a:r>
            <a:r>
              <a:rPr lang="en-US" noProof="0" dirty="0" err="1">
                <a:latin typeface="Courier New" panose="02070309020205020404" pitchFamily="49" charset="0"/>
                <a:cs typeface="Courier New" panose="02070309020205020404" pitchFamily="49" charset="0"/>
              </a:rPr>
              <a:t>input.next</a:t>
            </a:r>
            <a:r>
              <a:rPr lang="en-US" noProof="0" dirty="0">
                <a:latin typeface="Courier New" panose="02070309020205020404" pitchFamily="49" charset="0"/>
                <a:cs typeface="Courier New" panose="02070309020205020404" pitchFamily="49" charset="0"/>
              </a:rPr>
              <a:t>();</a:t>
            </a:r>
          </a:p>
          <a:p>
            <a:pPr marL="432" indent="0">
              <a:buNone/>
            </a:pPr>
            <a:r>
              <a:rPr lang="en-US" noProof="0" dirty="0">
                <a:latin typeface="Courier New" panose="02070309020205020404" pitchFamily="49" charset="0"/>
                <a:cs typeface="Courier New" panose="02070309020205020404" pitchFamily="49" charset="0"/>
              </a:rPr>
              <a:t>String s3 = </a:t>
            </a:r>
            <a:r>
              <a:rPr lang="en-US" noProof="0" dirty="0" err="1">
                <a:latin typeface="Courier New" panose="02070309020205020404" pitchFamily="49" charset="0"/>
                <a:cs typeface="Courier New" panose="02070309020205020404" pitchFamily="49" charset="0"/>
              </a:rPr>
              <a:t>input.next</a:t>
            </a:r>
            <a:r>
              <a:rPr lang="en-US" noProof="0" dirty="0">
                <a:latin typeface="Courier New" panose="02070309020205020404" pitchFamily="49" charset="0"/>
                <a:cs typeface="Courier New" panose="02070309020205020404" pitchFamily="49" charset="0"/>
              </a:rPr>
              <a:t>();</a:t>
            </a:r>
          </a:p>
          <a:p>
            <a:pPr marL="432" indent="0">
              <a:buNone/>
            </a:pPr>
            <a:r>
              <a:rPr lang="en-US" noProof="0" dirty="0" err="1">
                <a:latin typeface="Courier New" panose="02070309020205020404" pitchFamily="49" charset="0"/>
                <a:cs typeface="Courier New" panose="02070309020205020404" pitchFamily="49" charset="0"/>
              </a:rPr>
              <a:t>System.out.println</a:t>
            </a:r>
            <a:r>
              <a:rPr lang="en-US" b="1" noProof="0" dirty="0">
                <a:latin typeface="Courier New" panose="02070309020205020404" pitchFamily="49" charset="0"/>
                <a:cs typeface="Courier New" panose="02070309020205020404" pitchFamily="49" charset="0"/>
              </a:rPr>
              <a:t>("s1 is " </a:t>
            </a:r>
            <a:r>
              <a:rPr lang="en-US" noProof="0" dirty="0">
                <a:latin typeface="Courier New" panose="02070309020205020404" pitchFamily="49" charset="0"/>
                <a:cs typeface="Courier New" panose="02070309020205020404" pitchFamily="49" charset="0"/>
              </a:rPr>
              <a:t>+ s1);</a:t>
            </a:r>
          </a:p>
          <a:p>
            <a:pPr marL="432" indent="0">
              <a:buNone/>
            </a:pPr>
            <a:r>
              <a:rPr lang="en-US" noProof="0" dirty="0" err="1">
                <a:latin typeface="Courier New" panose="02070309020205020404" pitchFamily="49" charset="0"/>
                <a:cs typeface="Courier New" panose="02070309020205020404" pitchFamily="49" charset="0"/>
              </a:rPr>
              <a:t>System.out.println</a:t>
            </a:r>
            <a:r>
              <a:rPr lang="en-US" noProof="0" dirty="0">
                <a:latin typeface="Courier New" panose="02070309020205020404" pitchFamily="49" charset="0"/>
                <a:cs typeface="Courier New" panose="02070309020205020404" pitchFamily="49" charset="0"/>
              </a:rPr>
              <a:t>(</a:t>
            </a:r>
            <a:r>
              <a:rPr lang="en-US" b="1" noProof="0" dirty="0">
                <a:latin typeface="Courier New" panose="02070309020205020404" pitchFamily="49" charset="0"/>
                <a:cs typeface="Courier New" panose="02070309020205020404" pitchFamily="49" charset="0"/>
              </a:rPr>
              <a:t>"s2 is " </a:t>
            </a:r>
            <a:r>
              <a:rPr lang="en-US" noProof="0" dirty="0">
                <a:latin typeface="Courier New" panose="02070309020205020404" pitchFamily="49" charset="0"/>
                <a:cs typeface="Courier New" panose="02070309020205020404" pitchFamily="49" charset="0"/>
              </a:rPr>
              <a:t>+ s2);</a:t>
            </a:r>
          </a:p>
          <a:p>
            <a:pPr marL="432" indent="0">
              <a:buNone/>
            </a:pPr>
            <a:r>
              <a:rPr lang="en-US" noProof="0" dirty="0" err="1">
                <a:latin typeface="Courier New" panose="02070309020205020404" pitchFamily="49" charset="0"/>
                <a:cs typeface="Courier New" panose="02070309020205020404" pitchFamily="49" charset="0"/>
              </a:rPr>
              <a:t>System.out.println</a:t>
            </a:r>
            <a:r>
              <a:rPr lang="en-US" noProof="0" dirty="0">
                <a:latin typeface="Courier New" panose="02070309020205020404" pitchFamily="49" charset="0"/>
                <a:cs typeface="Courier New" panose="02070309020205020404" pitchFamily="49" charset="0"/>
              </a:rPr>
              <a:t>(</a:t>
            </a:r>
            <a:r>
              <a:rPr lang="en-US" b="1" noProof="0" dirty="0">
                <a:latin typeface="Courier New" panose="02070309020205020404" pitchFamily="49" charset="0"/>
                <a:cs typeface="Courier New" panose="02070309020205020404" pitchFamily="49" charset="0"/>
              </a:rPr>
              <a:t>"s3 is "</a:t>
            </a:r>
            <a:r>
              <a:rPr lang="en-US" noProof="0" dirty="0">
                <a:latin typeface="Courier New" panose="02070309020205020404" pitchFamily="49" charset="0"/>
                <a:cs typeface="Courier New" panose="02070309020205020404" pitchFamily="49" charset="0"/>
              </a:rPr>
              <a:t> + s3);</a:t>
            </a:r>
          </a:p>
        </p:txBody>
      </p:sp>
    </p:spTree>
    <p:extLst>
      <p:ext uri="{BB962C8B-B14F-4D97-AF65-F5344CB8AC3E}">
        <p14:creationId xmlns:p14="http://schemas.microsoft.com/office/powerpoint/2010/main" val="32351891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3601A-5FD5-4CD0-A4F0-33BBF5848E13}"/>
              </a:ext>
            </a:extLst>
          </p:cNvPr>
          <p:cNvSpPr>
            <a:spLocks noGrp="1"/>
          </p:cNvSpPr>
          <p:nvPr>
            <p:ph type="title"/>
          </p:nvPr>
        </p:nvSpPr>
        <p:spPr>
          <a:xfrm>
            <a:off x="466824" y="215371"/>
            <a:ext cx="8208000" cy="1097279"/>
          </a:xfrm>
        </p:spPr>
        <p:txBody>
          <a:bodyPr/>
          <a:lstStyle/>
          <a:p>
            <a:r>
              <a:rPr lang="en-US" sz="3200" noProof="0" dirty="0"/>
              <a:t>Reading a </a:t>
            </a:r>
            <a:r>
              <a:rPr lang="en-US" sz="3200" noProof="0" dirty="0">
                <a:latin typeface="Courier New" panose="02070309020205020404" pitchFamily="49" charset="0"/>
                <a:cs typeface="Courier New" panose="02070309020205020404" pitchFamily="49" charset="0"/>
              </a:rPr>
              <a:t>Character</a:t>
            </a:r>
            <a:r>
              <a:rPr lang="en-US" sz="3200" noProof="0" dirty="0"/>
              <a:t> From the Console</a:t>
            </a:r>
          </a:p>
        </p:txBody>
      </p:sp>
      <p:sp>
        <p:nvSpPr>
          <p:cNvPr id="3" name="Content Placeholder 2">
            <a:extLst>
              <a:ext uri="{FF2B5EF4-FFF2-40B4-BE49-F238E27FC236}">
                <a16:creationId xmlns:a16="http://schemas.microsoft.com/office/drawing/2014/main" id="{4DC63AA5-504E-45BF-9D17-39BAA6D16469}"/>
              </a:ext>
            </a:extLst>
          </p:cNvPr>
          <p:cNvSpPr>
            <a:spLocks noGrp="1"/>
          </p:cNvSpPr>
          <p:nvPr>
            <p:ph sz="quarter" idx="13"/>
          </p:nvPr>
        </p:nvSpPr>
        <p:spPr>
          <a:xfrm>
            <a:off x="457200" y="1554921"/>
            <a:ext cx="8208000" cy="2285560"/>
          </a:xfrm>
        </p:spPr>
        <p:txBody>
          <a:bodyPr/>
          <a:lstStyle/>
          <a:p>
            <a:pPr marL="432" indent="0">
              <a:buNone/>
            </a:pPr>
            <a:r>
              <a:rPr lang="en-US" sz="1800" noProof="0" dirty="0">
                <a:latin typeface="Courier New" panose="02070309020205020404" pitchFamily="49" charset="0"/>
                <a:cs typeface="Courier New" panose="02070309020205020404" pitchFamily="49" charset="0"/>
              </a:rPr>
              <a:t>Scanner input = </a:t>
            </a:r>
            <a:r>
              <a:rPr lang="en-US" sz="1800" b="1" noProof="0" dirty="0">
                <a:latin typeface="Courier New" panose="02070309020205020404" pitchFamily="49" charset="0"/>
                <a:cs typeface="Courier New" panose="02070309020205020404" pitchFamily="49" charset="0"/>
              </a:rPr>
              <a:t>new</a:t>
            </a:r>
            <a:r>
              <a:rPr lang="en-US" sz="1800" noProof="0" dirty="0">
                <a:latin typeface="Courier New" panose="02070309020205020404" pitchFamily="49" charset="0"/>
                <a:cs typeface="Courier New" panose="02070309020205020404" pitchFamily="49" charset="0"/>
              </a:rPr>
              <a:t> Scanner(System.in);</a:t>
            </a:r>
          </a:p>
          <a:p>
            <a:pPr marL="432" indent="0">
              <a:buNone/>
            </a:pPr>
            <a:r>
              <a:rPr lang="en-US" sz="1800" noProof="0" dirty="0" err="1">
                <a:latin typeface="Courier New" panose="02070309020205020404" pitchFamily="49" charset="0"/>
                <a:cs typeface="Courier New" panose="02070309020205020404" pitchFamily="49" charset="0"/>
              </a:rPr>
              <a:t>System.out.print</a:t>
            </a:r>
            <a:r>
              <a:rPr lang="en-US" sz="1800" noProof="0" dirty="0">
                <a:latin typeface="Courier New" panose="02070309020205020404" pitchFamily="49" charset="0"/>
                <a:cs typeface="Courier New" panose="02070309020205020404" pitchFamily="49" charset="0"/>
              </a:rPr>
              <a:t>(</a:t>
            </a:r>
            <a:r>
              <a:rPr lang="en-US" sz="1800" b="1" noProof="0" dirty="0">
                <a:latin typeface="Courier New" panose="02070309020205020404" pitchFamily="49" charset="0"/>
                <a:cs typeface="Courier New" panose="02070309020205020404" pitchFamily="49" charset="0"/>
              </a:rPr>
              <a:t>"Enter a character: "</a:t>
            </a:r>
            <a:r>
              <a:rPr lang="en-US" sz="1800" noProof="0" dirty="0">
                <a:latin typeface="Courier New" panose="02070309020205020404" pitchFamily="49" charset="0"/>
                <a:cs typeface="Courier New" panose="02070309020205020404" pitchFamily="49" charset="0"/>
              </a:rPr>
              <a:t>);</a:t>
            </a:r>
          </a:p>
          <a:p>
            <a:pPr marL="432" indent="0">
              <a:buNone/>
            </a:pPr>
            <a:r>
              <a:rPr lang="en-US" sz="1800" noProof="0" dirty="0">
                <a:latin typeface="Courier New" panose="02070309020205020404" pitchFamily="49" charset="0"/>
                <a:cs typeface="Courier New" panose="02070309020205020404" pitchFamily="49" charset="0"/>
              </a:rPr>
              <a:t>String s = </a:t>
            </a:r>
            <a:r>
              <a:rPr lang="en-US" sz="1800" noProof="0" dirty="0" err="1">
                <a:latin typeface="Courier New" panose="02070309020205020404" pitchFamily="49" charset="0"/>
                <a:cs typeface="Courier New" panose="02070309020205020404" pitchFamily="49" charset="0"/>
              </a:rPr>
              <a:t>input.nextLine</a:t>
            </a:r>
            <a:r>
              <a:rPr lang="en-US" sz="1800" noProof="0" dirty="0">
                <a:latin typeface="Courier New" panose="02070309020205020404" pitchFamily="49" charset="0"/>
                <a:cs typeface="Courier New" panose="02070309020205020404" pitchFamily="49" charset="0"/>
              </a:rPr>
              <a:t>();</a:t>
            </a:r>
          </a:p>
          <a:p>
            <a:pPr marL="432" indent="0">
              <a:buNone/>
            </a:pPr>
            <a:r>
              <a:rPr lang="en-US" sz="1800" b="1" noProof="0" dirty="0">
                <a:latin typeface="Courier New" panose="02070309020205020404" pitchFamily="49" charset="0"/>
                <a:cs typeface="Courier New" panose="02070309020205020404" pitchFamily="49" charset="0"/>
              </a:rPr>
              <a:t>char</a:t>
            </a:r>
            <a:r>
              <a:rPr lang="en-US" sz="1800" noProof="0" dirty="0">
                <a:latin typeface="Courier New" panose="02070309020205020404" pitchFamily="49" charset="0"/>
                <a:cs typeface="Courier New" panose="02070309020205020404" pitchFamily="49" charset="0"/>
              </a:rPr>
              <a:t> </a:t>
            </a:r>
            <a:r>
              <a:rPr lang="en-US" sz="1800" noProof="0" dirty="0" err="1">
                <a:latin typeface="Courier New" panose="02070309020205020404" pitchFamily="49" charset="0"/>
                <a:cs typeface="Courier New" panose="02070309020205020404" pitchFamily="49" charset="0"/>
              </a:rPr>
              <a:t>ch</a:t>
            </a:r>
            <a:r>
              <a:rPr lang="en-US" sz="1800" noProof="0" dirty="0">
                <a:latin typeface="Courier New" panose="02070309020205020404" pitchFamily="49" charset="0"/>
                <a:cs typeface="Courier New" panose="02070309020205020404" pitchFamily="49" charset="0"/>
              </a:rPr>
              <a:t> = </a:t>
            </a:r>
            <a:r>
              <a:rPr lang="en-US" sz="1800" noProof="0" dirty="0" err="1">
                <a:latin typeface="Courier New" panose="02070309020205020404" pitchFamily="49" charset="0"/>
                <a:cs typeface="Courier New" panose="02070309020205020404" pitchFamily="49" charset="0"/>
              </a:rPr>
              <a:t>s.charAt</a:t>
            </a:r>
            <a:r>
              <a:rPr lang="en-US" sz="1800" noProof="0" dirty="0">
                <a:latin typeface="Courier New" panose="02070309020205020404" pitchFamily="49" charset="0"/>
                <a:cs typeface="Courier New" panose="02070309020205020404" pitchFamily="49" charset="0"/>
              </a:rPr>
              <a:t>(</a:t>
            </a:r>
            <a:r>
              <a:rPr lang="en-US" sz="1800" b="1" noProof="0" dirty="0">
                <a:latin typeface="Courier New" panose="02070309020205020404" pitchFamily="49" charset="0"/>
                <a:cs typeface="Courier New" panose="02070309020205020404" pitchFamily="49" charset="0"/>
              </a:rPr>
              <a:t>0</a:t>
            </a:r>
            <a:r>
              <a:rPr lang="en-US" sz="1800" noProof="0" dirty="0">
                <a:latin typeface="Courier New" panose="02070309020205020404" pitchFamily="49" charset="0"/>
                <a:cs typeface="Courier New" panose="02070309020205020404" pitchFamily="49" charset="0"/>
              </a:rPr>
              <a:t>);</a:t>
            </a:r>
          </a:p>
          <a:p>
            <a:pPr marL="432" indent="0">
              <a:buNone/>
            </a:pPr>
            <a:r>
              <a:rPr lang="en-US" sz="1800" noProof="0" dirty="0" err="1">
                <a:latin typeface="Courier New" panose="02070309020205020404" pitchFamily="49" charset="0"/>
                <a:cs typeface="Courier New" panose="02070309020205020404" pitchFamily="49" charset="0"/>
              </a:rPr>
              <a:t>System.out.println</a:t>
            </a:r>
            <a:r>
              <a:rPr lang="en-US" sz="1800" noProof="0" dirty="0">
                <a:latin typeface="Courier New" panose="02070309020205020404" pitchFamily="49" charset="0"/>
                <a:cs typeface="Courier New" panose="02070309020205020404" pitchFamily="49" charset="0"/>
              </a:rPr>
              <a:t>(</a:t>
            </a:r>
            <a:r>
              <a:rPr lang="en-US" sz="1800" b="1" noProof="0" dirty="0">
                <a:latin typeface="Courier New" panose="02070309020205020404" pitchFamily="49" charset="0"/>
                <a:cs typeface="Courier New" panose="02070309020205020404" pitchFamily="49" charset="0"/>
              </a:rPr>
              <a:t>"The character entered is "</a:t>
            </a:r>
            <a:r>
              <a:rPr lang="en-US" sz="1800" noProof="0" dirty="0">
                <a:latin typeface="Courier New" panose="02070309020205020404" pitchFamily="49" charset="0"/>
                <a:cs typeface="Courier New" panose="02070309020205020404" pitchFamily="49" charset="0"/>
              </a:rPr>
              <a:t> + </a:t>
            </a:r>
            <a:r>
              <a:rPr lang="en-US" sz="1800" noProof="0" dirty="0" err="1">
                <a:latin typeface="Courier New" panose="02070309020205020404" pitchFamily="49" charset="0"/>
                <a:cs typeface="Courier New" panose="02070309020205020404" pitchFamily="49" charset="0"/>
              </a:rPr>
              <a:t>ch</a:t>
            </a:r>
            <a:r>
              <a:rPr lang="en-US" sz="1800" noProof="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55194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99CB3-9E56-4632-968A-99E52DB762EA}"/>
              </a:ext>
            </a:extLst>
          </p:cNvPr>
          <p:cNvSpPr>
            <a:spLocks noGrp="1"/>
          </p:cNvSpPr>
          <p:nvPr>
            <p:ph type="title"/>
          </p:nvPr>
        </p:nvSpPr>
        <p:spPr/>
        <p:txBody>
          <a:bodyPr/>
          <a:lstStyle/>
          <a:p>
            <a:r>
              <a:rPr lang="en-US" noProof="0" dirty="0"/>
              <a:t>Comparing Strings</a:t>
            </a:r>
          </a:p>
        </p:txBody>
      </p:sp>
      <p:graphicFrame>
        <p:nvGraphicFramePr>
          <p:cNvPr id="16" name="Table 16">
            <a:extLst>
              <a:ext uri="{FF2B5EF4-FFF2-40B4-BE49-F238E27FC236}">
                <a16:creationId xmlns:a16="http://schemas.microsoft.com/office/drawing/2014/main" id="{181E048B-6926-4353-B936-64B1FF6267E9}"/>
              </a:ext>
            </a:extLst>
          </p:cNvPr>
          <p:cNvGraphicFramePr>
            <a:graphicFrameLocks noGrp="1"/>
          </p:cNvGraphicFramePr>
          <p:nvPr>
            <p:ph sz="quarter" idx="13"/>
            <p:extLst>
              <p:ext uri="{D42A27DB-BD31-4B8C-83A1-F6EECF244321}">
                <p14:modId xmlns:p14="http://schemas.microsoft.com/office/powerpoint/2010/main" val="3263167330"/>
              </p:ext>
            </p:extLst>
          </p:nvPr>
        </p:nvGraphicFramePr>
        <p:xfrm>
          <a:off x="497941" y="1552575"/>
          <a:ext cx="8148119" cy="4216400"/>
        </p:xfrm>
        <a:graphic>
          <a:graphicData uri="http://schemas.openxmlformats.org/drawingml/2006/table">
            <a:tbl>
              <a:tblPr firstRow="1" bandRow="1">
                <a:tableStyleId>{2D5ABB26-0587-4C30-8999-92F81FD0307C}</a:tableStyleId>
              </a:tblPr>
              <a:tblGrid>
                <a:gridCol w="3312419">
                  <a:extLst>
                    <a:ext uri="{9D8B030D-6E8A-4147-A177-3AD203B41FA5}">
                      <a16:colId xmlns:a16="http://schemas.microsoft.com/office/drawing/2014/main" val="675753396"/>
                    </a:ext>
                  </a:extLst>
                </a:gridCol>
                <a:gridCol w="4835700">
                  <a:extLst>
                    <a:ext uri="{9D8B030D-6E8A-4147-A177-3AD203B41FA5}">
                      <a16:colId xmlns:a16="http://schemas.microsoft.com/office/drawing/2014/main" val="3788574339"/>
                    </a:ext>
                  </a:extLst>
                </a:gridCol>
              </a:tblGrid>
              <a:tr h="370840">
                <a:tc>
                  <a:txBody>
                    <a:bodyPr/>
                    <a:lstStyle/>
                    <a:p>
                      <a:r>
                        <a:rPr lang="en-US" sz="1800" b="1" i="0" u="none" strike="noStrike" cap="none" dirty="0">
                          <a:solidFill>
                            <a:schemeClr val="tx1"/>
                          </a:solidFill>
                          <a:effectLst/>
                          <a:latin typeface="Arial (Body)"/>
                          <a:ea typeface="+mn-ea"/>
                          <a:cs typeface="+mn-cs"/>
                          <a:sym typeface="Arial"/>
                        </a:rPr>
                        <a:t>Method</a:t>
                      </a:r>
                      <a:endParaRPr lang="en-IN" sz="1800" b="1" dirty="0">
                        <a:latin typeface="Arial (Body)"/>
                      </a:endParaRPr>
                    </a:p>
                  </a:txBody>
                  <a:tcPr marL="90535" marR="90535">
                    <a:lnB w="12700" cap="flat" cmpd="sng" algn="ctr">
                      <a:solidFill>
                        <a:schemeClr val="tx1"/>
                      </a:solidFill>
                      <a:prstDash val="solid"/>
                      <a:round/>
                      <a:headEnd type="none" w="med" len="med"/>
                      <a:tailEnd type="none" w="med" len="med"/>
                    </a:lnB>
                  </a:tcPr>
                </a:tc>
                <a:tc>
                  <a:txBody>
                    <a:bodyPr/>
                    <a:lstStyle/>
                    <a:p>
                      <a:r>
                        <a:rPr lang="en-US" sz="1800" b="1" i="0" u="none" strike="noStrike" cap="none" dirty="0">
                          <a:solidFill>
                            <a:schemeClr val="tx1"/>
                          </a:solidFill>
                          <a:effectLst/>
                          <a:latin typeface="Arial (Body)"/>
                          <a:ea typeface="+mn-ea"/>
                          <a:cs typeface="+mn-cs"/>
                          <a:sym typeface="Arial"/>
                        </a:rPr>
                        <a:t>Description</a:t>
                      </a:r>
                      <a:endParaRPr lang="en-IN" sz="1800" b="1" dirty="0">
                        <a:latin typeface="Arial (Body)"/>
                      </a:endParaRPr>
                    </a:p>
                  </a:txBody>
                  <a:tcPr marL="90535" marR="90535">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857449"/>
                  </a:ext>
                </a:extLst>
              </a:tr>
              <a:tr h="370840">
                <a:tc>
                  <a:txBody>
                    <a:bodyPr/>
                    <a:lstStyle/>
                    <a:p>
                      <a:r>
                        <a:rPr lang="en-US" sz="18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equals(s1)</a:t>
                      </a:r>
                      <a:endParaRPr lang="en-IN" sz="1800" dirty="0">
                        <a:latin typeface="Courier New" panose="02070309020205020404" pitchFamily="49" charset="0"/>
                        <a:cs typeface="Courier New" panose="02070309020205020404" pitchFamily="49" charset="0"/>
                      </a:endParaRPr>
                    </a:p>
                  </a:txBody>
                  <a:tcPr marL="90535" marR="90535">
                    <a:lnT w="12700" cap="flat" cmpd="sng" algn="ctr">
                      <a:solidFill>
                        <a:schemeClr val="tx1"/>
                      </a:solidFill>
                      <a:prstDash val="solid"/>
                      <a:round/>
                      <a:headEnd type="none" w="med" len="med"/>
                      <a:tailEnd type="none" w="med" len="med"/>
                    </a:lnT>
                  </a:tcPr>
                </a:tc>
                <a:tc>
                  <a:txBody>
                    <a:bodyPr/>
                    <a:lstStyle/>
                    <a:p>
                      <a:r>
                        <a:rPr lang="en-US" sz="1800" b="0" i="0" u="none" strike="noStrike" cap="none" dirty="0">
                          <a:solidFill>
                            <a:schemeClr val="tx1"/>
                          </a:solidFill>
                          <a:effectLst/>
                          <a:latin typeface="Arial (Body)"/>
                          <a:ea typeface="+mn-ea"/>
                          <a:cs typeface="+mn-cs"/>
                          <a:sym typeface="Arial"/>
                        </a:rPr>
                        <a:t>Returns true if this string is equal to string </a:t>
                      </a:r>
                      <a:r>
                        <a:rPr lang="en-US" sz="18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s1</a:t>
                      </a:r>
                      <a:r>
                        <a:rPr lang="en-US" sz="1800" b="0" i="0" u="none" strike="noStrike" cap="none" dirty="0">
                          <a:solidFill>
                            <a:schemeClr val="tx1"/>
                          </a:solidFill>
                          <a:effectLst/>
                          <a:latin typeface="Arial (Body)"/>
                          <a:ea typeface="+mn-ea"/>
                          <a:cs typeface="+mn-cs"/>
                          <a:sym typeface="Arial"/>
                        </a:rPr>
                        <a:t>.</a:t>
                      </a:r>
                      <a:endParaRPr lang="en-IN" sz="1800" dirty="0">
                        <a:latin typeface="Arial (Body)"/>
                      </a:endParaRPr>
                    </a:p>
                  </a:txBody>
                  <a:tcPr marL="90535" marR="90535">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77444960"/>
                  </a:ext>
                </a:extLst>
              </a:tr>
              <a:tr h="370840">
                <a:tc>
                  <a:txBody>
                    <a:bodyPr/>
                    <a:lstStyle/>
                    <a:p>
                      <a:r>
                        <a:rPr lang="en-US" sz="18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equalsIgnoreCase</a:t>
                      </a:r>
                      <a:r>
                        <a:rPr lang="en-US" sz="18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(s1)</a:t>
                      </a:r>
                      <a:endParaRPr lang="en-IN" sz="1800" dirty="0">
                        <a:latin typeface="Courier New" panose="02070309020205020404" pitchFamily="49" charset="0"/>
                        <a:cs typeface="Courier New" panose="02070309020205020404" pitchFamily="49" charset="0"/>
                      </a:endParaRPr>
                    </a:p>
                  </a:txBody>
                  <a:tcPr marL="90535" marR="90535"/>
                </a:tc>
                <a:tc>
                  <a:txBody>
                    <a:bodyPr/>
                    <a:lstStyle/>
                    <a:p>
                      <a:r>
                        <a:rPr lang="en-US" sz="1800" b="0" i="0" u="none" strike="noStrike" cap="none" dirty="0">
                          <a:solidFill>
                            <a:schemeClr val="tx1"/>
                          </a:solidFill>
                          <a:effectLst/>
                          <a:latin typeface="Arial (Body)"/>
                          <a:ea typeface="+mn-ea"/>
                          <a:cs typeface="+mn-cs"/>
                          <a:sym typeface="Arial"/>
                        </a:rPr>
                        <a:t>Returns true if this string is equal to string </a:t>
                      </a:r>
                      <a:r>
                        <a:rPr lang="en-US" sz="18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s1</a:t>
                      </a:r>
                      <a:r>
                        <a:rPr lang="en-US" sz="1800" b="0" i="0" u="none" strike="noStrike" cap="none" dirty="0">
                          <a:solidFill>
                            <a:schemeClr val="tx1"/>
                          </a:solidFill>
                          <a:effectLst/>
                          <a:latin typeface="Arial (Body)"/>
                          <a:ea typeface="+mn-ea"/>
                          <a:cs typeface="+mn-cs"/>
                          <a:sym typeface="Arial"/>
                        </a:rPr>
                        <a:t>; it is case insensitive.</a:t>
                      </a:r>
                      <a:endParaRPr lang="en-IN" sz="1800" dirty="0">
                        <a:latin typeface="Arial (Body)"/>
                      </a:endParaRPr>
                    </a:p>
                  </a:txBody>
                  <a:tcPr marL="90535" marR="90535"/>
                </a:tc>
                <a:extLst>
                  <a:ext uri="{0D108BD9-81ED-4DB2-BD59-A6C34878D82A}">
                    <a16:rowId xmlns:a16="http://schemas.microsoft.com/office/drawing/2014/main" val="1823581117"/>
                  </a:ext>
                </a:extLst>
              </a:tr>
              <a:tr h="370840">
                <a:tc>
                  <a:txBody>
                    <a:bodyPr/>
                    <a:lstStyle/>
                    <a:p>
                      <a:r>
                        <a:rPr lang="en-US" sz="18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compareTo</a:t>
                      </a:r>
                      <a:r>
                        <a:rPr lang="en-US" sz="18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(s1)</a:t>
                      </a:r>
                      <a:endParaRPr lang="en-IN" sz="1800" dirty="0">
                        <a:latin typeface="Courier New" panose="02070309020205020404" pitchFamily="49" charset="0"/>
                        <a:cs typeface="Courier New" panose="02070309020205020404" pitchFamily="49" charset="0"/>
                      </a:endParaRPr>
                    </a:p>
                  </a:txBody>
                  <a:tcPr marL="90535" marR="90535"/>
                </a:tc>
                <a:tc>
                  <a:txBody>
                    <a:bodyPr/>
                    <a:lstStyle/>
                    <a:p>
                      <a:r>
                        <a:rPr lang="en-US" sz="1800" b="0" i="0" u="none" strike="noStrike" cap="none" dirty="0">
                          <a:solidFill>
                            <a:schemeClr val="tx1"/>
                          </a:solidFill>
                          <a:effectLst/>
                          <a:latin typeface="Arial (Body)"/>
                          <a:ea typeface="+mn-ea"/>
                          <a:cs typeface="+mn-cs"/>
                          <a:sym typeface="Arial"/>
                        </a:rPr>
                        <a:t>Returns an integer greater than </a:t>
                      </a:r>
                      <a:r>
                        <a:rPr lang="en-US" sz="18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0</a:t>
                      </a:r>
                      <a:r>
                        <a:rPr lang="en-US" sz="1800" b="0" i="0" u="none" strike="noStrike" cap="none" dirty="0">
                          <a:solidFill>
                            <a:schemeClr val="tx1"/>
                          </a:solidFill>
                          <a:effectLst/>
                          <a:latin typeface="Arial (Body)"/>
                          <a:ea typeface="+mn-ea"/>
                          <a:cs typeface="+mn-cs"/>
                          <a:sym typeface="Arial"/>
                        </a:rPr>
                        <a:t>, equal to </a:t>
                      </a:r>
                      <a:r>
                        <a:rPr lang="en-US" sz="18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0</a:t>
                      </a:r>
                      <a:r>
                        <a:rPr lang="en-US" sz="1800" b="0" i="0" u="none" strike="noStrike" cap="none" dirty="0">
                          <a:solidFill>
                            <a:schemeClr val="tx1"/>
                          </a:solidFill>
                          <a:effectLst/>
                          <a:latin typeface="Arial (Body)"/>
                          <a:ea typeface="+mn-ea"/>
                          <a:cs typeface="+mn-cs"/>
                          <a:sym typeface="Arial"/>
                        </a:rPr>
                        <a:t>, or less than </a:t>
                      </a:r>
                      <a:r>
                        <a:rPr lang="en-US" sz="18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0</a:t>
                      </a:r>
                      <a:r>
                        <a:rPr lang="en-US" sz="1800" b="0" i="0" u="none" strike="noStrike" cap="none" dirty="0">
                          <a:solidFill>
                            <a:schemeClr val="tx1"/>
                          </a:solidFill>
                          <a:effectLst/>
                          <a:latin typeface="Arial (Body)"/>
                          <a:ea typeface="+mn-ea"/>
                          <a:cs typeface="+mn-cs"/>
                          <a:sym typeface="Arial"/>
                        </a:rPr>
                        <a:t> to indicate whether this string is greater than, equal to, or less than </a:t>
                      </a:r>
                      <a:r>
                        <a:rPr lang="en-US" sz="18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s1</a:t>
                      </a:r>
                      <a:r>
                        <a:rPr lang="en-US" sz="1800" b="0" i="0" u="none" strike="noStrike" cap="none" dirty="0">
                          <a:solidFill>
                            <a:schemeClr val="tx1"/>
                          </a:solidFill>
                          <a:effectLst/>
                          <a:latin typeface="Arial (Body)"/>
                          <a:ea typeface="+mn-ea"/>
                          <a:cs typeface="+mn-cs"/>
                          <a:sym typeface="Arial"/>
                        </a:rPr>
                        <a:t>.</a:t>
                      </a:r>
                      <a:endParaRPr lang="en-IN" sz="1800" dirty="0">
                        <a:latin typeface="Arial (Body)"/>
                      </a:endParaRPr>
                    </a:p>
                  </a:txBody>
                  <a:tcPr marL="90535" marR="90535"/>
                </a:tc>
                <a:extLst>
                  <a:ext uri="{0D108BD9-81ED-4DB2-BD59-A6C34878D82A}">
                    <a16:rowId xmlns:a16="http://schemas.microsoft.com/office/drawing/2014/main" val="8885582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compareToIgnoreCase</a:t>
                      </a:r>
                      <a:r>
                        <a:rPr lang="en-US" sz="18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(s1)</a:t>
                      </a:r>
                      <a:endParaRPr lang="en-IN" sz="1800" dirty="0">
                        <a:latin typeface="Courier New" panose="02070309020205020404" pitchFamily="49" charset="0"/>
                        <a:cs typeface="Courier New" panose="02070309020205020404" pitchFamily="49" charset="0"/>
                      </a:endParaRPr>
                    </a:p>
                  </a:txBody>
                  <a:tcPr marL="90535" marR="90535"/>
                </a:tc>
                <a:tc>
                  <a:txBody>
                    <a:bodyPr/>
                    <a:lstStyle/>
                    <a:p>
                      <a:r>
                        <a:rPr lang="en-US" sz="1800" b="0" i="0" u="none" strike="noStrike" cap="none" dirty="0">
                          <a:solidFill>
                            <a:schemeClr val="tx1"/>
                          </a:solidFill>
                          <a:effectLst/>
                          <a:latin typeface="Arial (Body)"/>
                          <a:ea typeface="+mn-ea"/>
                          <a:cs typeface="+mn-cs"/>
                          <a:sym typeface="Arial"/>
                        </a:rPr>
                        <a:t>Same as </a:t>
                      </a:r>
                      <a:r>
                        <a:rPr lang="en-US" sz="18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compareTo</a:t>
                      </a:r>
                      <a:r>
                        <a:rPr lang="en-US" sz="1800" b="0" i="0" u="none" strike="noStrike" cap="none" dirty="0">
                          <a:solidFill>
                            <a:schemeClr val="tx1"/>
                          </a:solidFill>
                          <a:effectLst/>
                          <a:latin typeface="Arial (Body)"/>
                          <a:ea typeface="+mn-ea"/>
                          <a:cs typeface="+mn-cs"/>
                          <a:sym typeface="Arial"/>
                        </a:rPr>
                        <a:t> except that the comparison is case insensitive.</a:t>
                      </a:r>
                      <a:endParaRPr lang="en-IN" sz="1800" dirty="0">
                        <a:latin typeface="Arial (Body)"/>
                      </a:endParaRPr>
                    </a:p>
                  </a:txBody>
                  <a:tcPr marL="90535" marR="90535"/>
                </a:tc>
                <a:extLst>
                  <a:ext uri="{0D108BD9-81ED-4DB2-BD59-A6C34878D82A}">
                    <a16:rowId xmlns:a16="http://schemas.microsoft.com/office/drawing/2014/main" val="996707548"/>
                  </a:ext>
                </a:extLst>
              </a:tr>
              <a:tr h="370840">
                <a:tc>
                  <a:txBody>
                    <a:bodyPr/>
                    <a:lstStyle/>
                    <a:p>
                      <a:r>
                        <a:rPr lang="en-US" sz="18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startsWith</a:t>
                      </a:r>
                      <a:r>
                        <a:rPr lang="en-US" sz="18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(prefix)</a:t>
                      </a:r>
                      <a:endParaRPr lang="en-IN" sz="1800" dirty="0">
                        <a:latin typeface="Courier New" panose="02070309020205020404" pitchFamily="49" charset="0"/>
                        <a:cs typeface="Courier New" panose="02070309020205020404" pitchFamily="49" charset="0"/>
                      </a:endParaRPr>
                    </a:p>
                  </a:txBody>
                  <a:tcPr marL="90535" marR="90535"/>
                </a:tc>
                <a:tc>
                  <a:txBody>
                    <a:bodyPr/>
                    <a:lstStyle/>
                    <a:p>
                      <a:r>
                        <a:rPr lang="en-US" sz="1800" b="0" i="0" u="none" strike="noStrike" cap="none" dirty="0">
                          <a:solidFill>
                            <a:schemeClr val="tx1"/>
                          </a:solidFill>
                          <a:effectLst/>
                          <a:latin typeface="Arial (Body)"/>
                          <a:ea typeface="+mn-ea"/>
                          <a:cs typeface="+mn-cs"/>
                          <a:sym typeface="Arial"/>
                        </a:rPr>
                        <a:t>Returns true if this string starts with the specified prefix.</a:t>
                      </a:r>
                      <a:endParaRPr lang="en-IN" sz="1800" dirty="0">
                        <a:latin typeface="Arial (Body)"/>
                      </a:endParaRPr>
                    </a:p>
                  </a:txBody>
                  <a:tcPr marL="90535" marR="90535"/>
                </a:tc>
                <a:extLst>
                  <a:ext uri="{0D108BD9-81ED-4DB2-BD59-A6C34878D82A}">
                    <a16:rowId xmlns:a16="http://schemas.microsoft.com/office/drawing/2014/main" val="2155105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endsWith</a:t>
                      </a:r>
                      <a:r>
                        <a:rPr lang="en-US" sz="18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(suffix)</a:t>
                      </a:r>
                      <a:endParaRPr lang="en-IN" sz="1800" dirty="0">
                        <a:latin typeface="Courier New" panose="02070309020205020404" pitchFamily="49" charset="0"/>
                        <a:cs typeface="Courier New" panose="02070309020205020404" pitchFamily="49" charset="0"/>
                      </a:endParaRPr>
                    </a:p>
                  </a:txBody>
                  <a:tcPr marL="90535" marR="90535"/>
                </a:tc>
                <a:tc>
                  <a:txBody>
                    <a:bodyPr/>
                    <a:lstStyle/>
                    <a:p>
                      <a:r>
                        <a:rPr lang="en-US" sz="1800" b="0" i="0" u="none" strike="noStrike" cap="none" dirty="0">
                          <a:solidFill>
                            <a:schemeClr val="tx1"/>
                          </a:solidFill>
                          <a:effectLst/>
                          <a:latin typeface="Arial (Body)"/>
                          <a:ea typeface="+mn-ea"/>
                          <a:cs typeface="+mn-cs"/>
                          <a:sym typeface="Arial"/>
                        </a:rPr>
                        <a:t>Returns true if this string ends with the specified suffix.</a:t>
                      </a:r>
                      <a:endParaRPr lang="en-IN" sz="1800" dirty="0">
                        <a:latin typeface="Arial (Body)"/>
                      </a:endParaRPr>
                    </a:p>
                  </a:txBody>
                  <a:tcPr marL="90535" marR="90535"/>
                </a:tc>
                <a:extLst>
                  <a:ext uri="{0D108BD9-81ED-4DB2-BD59-A6C34878D82A}">
                    <a16:rowId xmlns:a16="http://schemas.microsoft.com/office/drawing/2014/main" val="4027275130"/>
                  </a:ext>
                </a:extLst>
              </a:tr>
            </a:tbl>
          </a:graphicData>
        </a:graphic>
      </p:graphicFrame>
      <p:sp>
        <p:nvSpPr>
          <p:cNvPr id="10" name="Text Placeholder 9">
            <a:extLst>
              <a:ext uri="{FF2B5EF4-FFF2-40B4-BE49-F238E27FC236}">
                <a16:creationId xmlns:a16="http://schemas.microsoft.com/office/drawing/2014/main" id="{C05F1E42-602E-4A0A-851C-0A4A51CDE270}"/>
              </a:ext>
            </a:extLst>
          </p:cNvPr>
          <p:cNvSpPr>
            <a:spLocks noGrp="1"/>
          </p:cNvSpPr>
          <p:nvPr>
            <p:ph type="body" sz="quarter" idx="20"/>
          </p:nvPr>
        </p:nvSpPr>
        <p:spPr>
          <a:xfrm>
            <a:off x="6667018" y="5895975"/>
            <a:ext cx="2019782" cy="377503"/>
          </a:xfrm>
        </p:spPr>
        <p:txBody>
          <a:bodyPr lIns="0" tIns="0" rIns="0" bIns="0"/>
          <a:lstStyle/>
          <a:p>
            <a:pPr marL="432" indent="0">
              <a:buNone/>
            </a:pPr>
            <a:r>
              <a:rPr lang="en-US" sz="2000" noProof="0" dirty="0" err="1">
                <a:hlinkClick r:id="rId3" tooltip="https://liveexample.pearsoncmg.com/html/OrderTwoCities.html"/>
              </a:rPr>
              <a:t>OrderTwoCities</a:t>
            </a:r>
            <a:endParaRPr lang="en-US" sz="2000" noProof="0" dirty="0">
              <a:hlinkClick r:id="rId3" tooltip="https://liveexample.pearsoncmg.com/html/OrderTwoCities.html"/>
            </a:endParaRPr>
          </a:p>
        </p:txBody>
      </p:sp>
    </p:spTree>
    <p:extLst>
      <p:ext uri="{BB962C8B-B14F-4D97-AF65-F5344CB8AC3E}">
        <p14:creationId xmlns:p14="http://schemas.microsoft.com/office/powerpoint/2010/main" val="3028466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15E98-F059-4B57-B8D2-C1514FD2AFD9}"/>
              </a:ext>
            </a:extLst>
          </p:cNvPr>
          <p:cNvSpPr>
            <a:spLocks noGrp="1"/>
          </p:cNvSpPr>
          <p:nvPr>
            <p:ph type="title"/>
          </p:nvPr>
        </p:nvSpPr>
        <p:spPr/>
        <p:txBody>
          <a:bodyPr/>
          <a:lstStyle/>
          <a:p>
            <a:r>
              <a:rPr lang="en-US" noProof="0" dirty="0"/>
              <a:t>Obtaining Substrings</a:t>
            </a:r>
          </a:p>
        </p:txBody>
      </p:sp>
      <p:graphicFrame>
        <p:nvGraphicFramePr>
          <p:cNvPr id="6" name="Table 6">
            <a:extLst>
              <a:ext uri="{FF2B5EF4-FFF2-40B4-BE49-F238E27FC236}">
                <a16:creationId xmlns:a16="http://schemas.microsoft.com/office/drawing/2014/main" id="{B941E42F-209E-4E7B-9351-A110644F85C5}"/>
              </a:ext>
            </a:extLst>
          </p:cNvPr>
          <p:cNvGraphicFramePr>
            <a:graphicFrameLocks noGrp="1"/>
          </p:cNvGraphicFramePr>
          <p:nvPr>
            <p:ph sz="quarter" idx="13"/>
            <p:extLst>
              <p:ext uri="{D42A27DB-BD31-4B8C-83A1-F6EECF244321}">
                <p14:modId xmlns:p14="http://schemas.microsoft.com/office/powerpoint/2010/main" val="3989044537"/>
              </p:ext>
            </p:extLst>
          </p:nvPr>
        </p:nvGraphicFramePr>
        <p:xfrm>
          <a:off x="457200" y="1555749"/>
          <a:ext cx="8229600" cy="2480542"/>
        </p:xfrm>
        <a:graphic>
          <a:graphicData uri="http://schemas.openxmlformats.org/drawingml/2006/table">
            <a:tbl>
              <a:tblPr firstRow="1" bandRow="1">
                <a:tableStyleId>{2D5ABB26-0587-4C30-8999-92F81FD0307C}</a:tableStyleId>
              </a:tblPr>
              <a:tblGrid>
                <a:gridCol w="2794000">
                  <a:extLst>
                    <a:ext uri="{9D8B030D-6E8A-4147-A177-3AD203B41FA5}">
                      <a16:colId xmlns:a16="http://schemas.microsoft.com/office/drawing/2014/main" val="1656288980"/>
                    </a:ext>
                  </a:extLst>
                </a:gridCol>
                <a:gridCol w="5435600">
                  <a:extLst>
                    <a:ext uri="{9D8B030D-6E8A-4147-A177-3AD203B41FA5}">
                      <a16:colId xmlns:a16="http://schemas.microsoft.com/office/drawing/2014/main" val="3514457550"/>
                    </a:ext>
                  </a:extLst>
                </a:gridCol>
              </a:tblGrid>
              <a:tr h="432433">
                <a:tc>
                  <a:txBody>
                    <a:bodyPr/>
                    <a:lstStyle/>
                    <a:p>
                      <a:r>
                        <a:rPr lang="en-US" sz="1600" b="1" i="0" u="none" strike="noStrike" cap="none" dirty="0">
                          <a:solidFill>
                            <a:schemeClr val="tx1"/>
                          </a:solidFill>
                          <a:effectLst/>
                          <a:latin typeface="Arial (Body)"/>
                          <a:ea typeface="+mn-ea"/>
                          <a:cs typeface="+mn-cs"/>
                          <a:sym typeface="Arial"/>
                        </a:rPr>
                        <a:t>Method</a:t>
                      </a:r>
                      <a:endParaRPr lang="en-IN" sz="1600" b="1" dirty="0">
                        <a:latin typeface="Arial (Body)"/>
                      </a:endParaRPr>
                    </a:p>
                  </a:txBody>
                  <a:tcPr>
                    <a:lnB w="12700" cap="flat" cmpd="sng" algn="ctr">
                      <a:solidFill>
                        <a:schemeClr val="tx1"/>
                      </a:solidFill>
                      <a:prstDash val="solid"/>
                      <a:round/>
                      <a:headEnd type="none" w="med" len="med"/>
                      <a:tailEnd type="none" w="med" len="med"/>
                    </a:lnB>
                  </a:tcPr>
                </a:tc>
                <a:tc>
                  <a:txBody>
                    <a:bodyPr/>
                    <a:lstStyle/>
                    <a:p>
                      <a:r>
                        <a:rPr lang="en-US" sz="1600" b="1" i="0" u="none" strike="noStrike" cap="none" dirty="0">
                          <a:solidFill>
                            <a:schemeClr val="tx1"/>
                          </a:solidFill>
                          <a:effectLst/>
                          <a:latin typeface="Arial (Body)"/>
                          <a:ea typeface="+mn-ea"/>
                          <a:cs typeface="+mn-cs"/>
                          <a:sym typeface="Arial"/>
                        </a:rPr>
                        <a:t>Description</a:t>
                      </a:r>
                      <a:endParaRPr lang="en-IN" sz="1600" b="1" dirty="0">
                        <a:latin typeface="Arial (Body)"/>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5840299"/>
                  </a:ext>
                </a:extLst>
              </a:tr>
              <a:tr h="959646">
                <a:tc>
                  <a:txBody>
                    <a:bodyPr/>
                    <a:lstStyle/>
                    <a:p>
                      <a:r>
                        <a:rPr lang="en-US" sz="16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substring(</a:t>
                      </a:r>
                      <a:r>
                        <a:rPr lang="en-US" sz="16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beginIndex</a:t>
                      </a:r>
                      <a:r>
                        <a:rPr lang="en-US" sz="16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a:t>
                      </a:r>
                      <a:endParaRPr lang="en-IN" sz="1600" dirty="0">
                        <a:latin typeface="Courier New" panose="02070309020205020404" pitchFamily="49" charset="0"/>
                        <a:cs typeface="Courier New" panose="02070309020205020404" pitchFamily="49" charset="0"/>
                      </a:endParaRPr>
                    </a:p>
                  </a:txBody>
                  <a:tcPr>
                    <a:lnT w="12700" cap="flat" cmpd="sng" algn="ctr">
                      <a:solidFill>
                        <a:schemeClr val="tx1"/>
                      </a:solidFill>
                      <a:prstDash val="solid"/>
                      <a:round/>
                      <a:headEnd type="none" w="med" len="med"/>
                      <a:tailEnd type="none" w="med" len="med"/>
                    </a:lnT>
                  </a:tcPr>
                </a:tc>
                <a:tc>
                  <a:txBody>
                    <a:bodyPr/>
                    <a:lstStyle/>
                    <a:p>
                      <a:r>
                        <a:rPr lang="en-US" sz="1600" b="0" i="0" u="none" strike="noStrike" cap="none" dirty="0">
                          <a:solidFill>
                            <a:schemeClr val="tx1"/>
                          </a:solidFill>
                          <a:effectLst/>
                          <a:latin typeface="Arial (Body)"/>
                          <a:ea typeface="+mn-ea"/>
                          <a:cs typeface="+mn-cs"/>
                          <a:sym typeface="Arial"/>
                        </a:rPr>
                        <a:t>Returns this string’s substring that begins with the character at the specified </a:t>
                      </a:r>
                      <a:r>
                        <a:rPr lang="en-US" sz="16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beginIndex</a:t>
                      </a:r>
                      <a:r>
                        <a:rPr lang="en-US" sz="1600" b="0" i="0" u="none" strike="noStrike" cap="none" dirty="0">
                          <a:solidFill>
                            <a:schemeClr val="tx1"/>
                          </a:solidFill>
                          <a:effectLst/>
                          <a:latin typeface="Arial (Body)"/>
                          <a:ea typeface="+mn-ea"/>
                          <a:cs typeface="+mn-cs"/>
                          <a:sym typeface="Arial"/>
                        </a:rPr>
                        <a:t> and extends to the end of the string, as shown in Figure 4.2.</a:t>
                      </a:r>
                      <a:endParaRPr lang="en-IN" sz="1600" dirty="0">
                        <a:latin typeface="Arial (Body)"/>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21986641"/>
                  </a:ext>
                </a:extLst>
              </a:tr>
              <a:tr h="1088463">
                <a:tc>
                  <a:txBody>
                    <a:bodyPr/>
                    <a:lstStyle/>
                    <a:p>
                      <a:r>
                        <a:rPr lang="en-US" sz="16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substring(</a:t>
                      </a:r>
                      <a:r>
                        <a:rPr lang="en-US" sz="16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beginIndex</a:t>
                      </a:r>
                      <a:r>
                        <a:rPr lang="en-US" sz="16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 </a:t>
                      </a:r>
                      <a:r>
                        <a:rPr lang="en-US" sz="16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endIndex</a:t>
                      </a:r>
                      <a:r>
                        <a:rPr lang="en-US" sz="16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a:t>
                      </a:r>
                      <a:endParaRPr lang="en-IN" sz="1600" dirty="0">
                        <a:latin typeface="Courier New" panose="02070309020205020404" pitchFamily="49" charset="0"/>
                        <a:cs typeface="Courier New" panose="02070309020205020404" pitchFamily="49" charset="0"/>
                      </a:endParaRPr>
                    </a:p>
                  </a:txBody>
                  <a:tcPr/>
                </a:tc>
                <a:tc>
                  <a:txBody>
                    <a:bodyPr/>
                    <a:lstStyle/>
                    <a:p>
                      <a:r>
                        <a:rPr lang="en-US" sz="1600" b="0" i="0" u="none" strike="noStrike" cap="none" dirty="0">
                          <a:solidFill>
                            <a:schemeClr val="tx1"/>
                          </a:solidFill>
                          <a:effectLst/>
                          <a:latin typeface="Arial (Body)"/>
                          <a:ea typeface="+mn-ea"/>
                          <a:cs typeface="+mn-cs"/>
                          <a:sym typeface="Arial"/>
                        </a:rPr>
                        <a:t>Returns this string’s substring that begins at the specified </a:t>
                      </a:r>
                      <a:r>
                        <a:rPr lang="en-US" sz="16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beginIndex</a:t>
                      </a:r>
                      <a:r>
                        <a:rPr lang="en-US" sz="1600" b="0" i="0" u="none" strike="noStrike" cap="none" dirty="0">
                          <a:solidFill>
                            <a:schemeClr val="tx1"/>
                          </a:solidFill>
                          <a:effectLst/>
                          <a:latin typeface="Arial (Body)"/>
                          <a:ea typeface="+mn-ea"/>
                          <a:cs typeface="+mn-cs"/>
                          <a:sym typeface="Arial"/>
                        </a:rPr>
                        <a:t> and extends to the character at index </a:t>
                      </a:r>
                      <a:r>
                        <a:rPr lang="en-US" sz="16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endIndex</a:t>
                      </a:r>
                      <a:r>
                        <a:rPr lang="en-US" sz="16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 – 1</a:t>
                      </a:r>
                      <a:r>
                        <a:rPr lang="en-US" sz="1600" b="0" i="0" u="none" strike="noStrike" cap="none" dirty="0">
                          <a:solidFill>
                            <a:schemeClr val="tx1"/>
                          </a:solidFill>
                          <a:effectLst/>
                          <a:latin typeface="Arial (Body)"/>
                          <a:ea typeface="+mn-ea"/>
                          <a:cs typeface="+mn-cs"/>
                          <a:sym typeface="Arial"/>
                        </a:rPr>
                        <a:t>, as shown in Figure 9.6. Note that the character at </a:t>
                      </a:r>
                      <a:r>
                        <a:rPr lang="en-US" sz="16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endIndex</a:t>
                      </a:r>
                      <a:r>
                        <a:rPr lang="en-US" sz="1600" b="0" i="0" u="none" strike="noStrike" cap="none" dirty="0">
                          <a:solidFill>
                            <a:schemeClr val="tx1"/>
                          </a:solidFill>
                          <a:effectLst/>
                          <a:latin typeface="Arial (Body)"/>
                          <a:ea typeface="+mn-ea"/>
                          <a:cs typeface="+mn-cs"/>
                          <a:sym typeface="Arial"/>
                        </a:rPr>
                        <a:t> is not part of the substring.</a:t>
                      </a:r>
                      <a:endParaRPr lang="en-IN" sz="1600" dirty="0">
                        <a:latin typeface="Arial (Body)"/>
                      </a:endParaRPr>
                    </a:p>
                  </a:txBody>
                  <a:tcPr/>
                </a:tc>
                <a:extLst>
                  <a:ext uri="{0D108BD9-81ED-4DB2-BD59-A6C34878D82A}">
                    <a16:rowId xmlns:a16="http://schemas.microsoft.com/office/drawing/2014/main" val="1747820481"/>
                  </a:ext>
                </a:extLst>
              </a:tr>
            </a:tbl>
          </a:graphicData>
        </a:graphic>
      </p:graphicFrame>
      <p:pic>
        <p:nvPicPr>
          <p:cNvPr id="8" name="Picture 7" descr="An illustration shows obtaining substrings. A row of numbers are placed above a table with single row and 15 columns. For long description in Notes pane, press F6.">
            <a:extLst>
              <a:ext uri="{FF2B5EF4-FFF2-40B4-BE49-F238E27FC236}">
                <a16:creationId xmlns:a16="http://schemas.microsoft.com/office/drawing/2014/main" id="{55FC4D5E-F30B-4702-8494-67B3344E6436}"/>
              </a:ext>
            </a:extLst>
          </p:cNvPr>
          <p:cNvPicPr>
            <a:picLocks noChangeAspect="1"/>
          </p:cNvPicPr>
          <p:nvPr/>
        </p:nvPicPr>
        <p:blipFill>
          <a:blip r:embed="rId3"/>
          <a:stretch>
            <a:fillRect/>
          </a:stretch>
        </p:blipFill>
        <p:spPr>
          <a:xfrm>
            <a:off x="828392" y="4224619"/>
            <a:ext cx="7487215" cy="1755199"/>
          </a:xfrm>
          <a:prstGeom prst="rect">
            <a:avLst/>
          </a:prstGeom>
        </p:spPr>
      </p:pic>
    </p:spTree>
    <p:extLst>
      <p:ext uri="{BB962C8B-B14F-4D97-AF65-F5344CB8AC3E}">
        <p14:creationId xmlns:p14="http://schemas.microsoft.com/office/powerpoint/2010/main" val="41519796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F1D17-903B-4E80-A9E2-25E4089B0A8B}"/>
              </a:ext>
            </a:extLst>
          </p:cNvPr>
          <p:cNvSpPr>
            <a:spLocks noGrp="1"/>
          </p:cNvSpPr>
          <p:nvPr>
            <p:ph type="title"/>
          </p:nvPr>
        </p:nvSpPr>
        <p:spPr/>
        <p:txBody>
          <a:bodyPr/>
          <a:lstStyle/>
          <a:p>
            <a:r>
              <a:rPr lang="en-US" sz="3200" noProof="0" dirty="0"/>
              <a:t>Finding a </a:t>
            </a:r>
            <a:r>
              <a:rPr lang="en-US" sz="3200" noProof="0" dirty="0">
                <a:latin typeface="Courier New" panose="02070309020205020404" pitchFamily="49" charset="0"/>
                <a:cs typeface="Courier New" panose="02070309020205020404" pitchFamily="49" charset="0"/>
              </a:rPr>
              <a:t>Character</a:t>
            </a:r>
            <a:r>
              <a:rPr lang="en-US" sz="3200" noProof="0" dirty="0"/>
              <a:t> or a </a:t>
            </a:r>
            <a:r>
              <a:rPr lang="en-US" sz="3200" noProof="0" dirty="0">
                <a:latin typeface="Courier New" panose="02070309020205020404" pitchFamily="49" charset="0"/>
                <a:cs typeface="Courier New" panose="02070309020205020404" pitchFamily="49" charset="0"/>
              </a:rPr>
              <a:t>Substring</a:t>
            </a:r>
            <a:r>
              <a:rPr lang="en-US" sz="3200" noProof="0" dirty="0"/>
              <a:t> in a </a:t>
            </a:r>
            <a:r>
              <a:rPr lang="en-US" sz="3200" noProof="0" dirty="0">
                <a:latin typeface="Courier New" panose="02070309020205020404" pitchFamily="49" charset="0"/>
                <a:cs typeface="Courier New" panose="02070309020205020404" pitchFamily="49" charset="0"/>
              </a:rPr>
              <a:t>String</a:t>
            </a:r>
            <a:r>
              <a:rPr lang="en-US" sz="3200" noProof="0" dirty="0"/>
              <a:t> </a:t>
            </a:r>
            <a:r>
              <a:rPr lang="en-US" sz="2000" b="0" noProof="0" dirty="0"/>
              <a:t>(1 of 2)</a:t>
            </a:r>
            <a:endParaRPr lang="en-US" sz="3200" b="0" noProof="0" dirty="0"/>
          </a:p>
        </p:txBody>
      </p:sp>
      <p:graphicFrame>
        <p:nvGraphicFramePr>
          <p:cNvPr id="4" name="Table 4">
            <a:extLst>
              <a:ext uri="{FF2B5EF4-FFF2-40B4-BE49-F238E27FC236}">
                <a16:creationId xmlns:a16="http://schemas.microsoft.com/office/drawing/2014/main" id="{56468F9F-5F59-4673-91D1-B20D0E7BE68E}"/>
              </a:ext>
            </a:extLst>
          </p:cNvPr>
          <p:cNvGraphicFramePr>
            <a:graphicFrameLocks noGrp="1"/>
          </p:cNvGraphicFramePr>
          <p:nvPr>
            <p:ph sz="quarter" idx="13"/>
            <p:extLst>
              <p:ext uri="{D42A27DB-BD31-4B8C-83A1-F6EECF244321}">
                <p14:modId xmlns:p14="http://schemas.microsoft.com/office/powerpoint/2010/main" val="743219289"/>
              </p:ext>
            </p:extLst>
          </p:nvPr>
        </p:nvGraphicFramePr>
        <p:xfrm>
          <a:off x="457200" y="1554160"/>
          <a:ext cx="8232774" cy="4745038"/>
        </p:xfrm>
        <a:graphic>
          <a:graphicData uri="http://schemas.openxmlformats.org/drawingml/2006/table">
            <a:tbl>
              <a:tblPr firstRow="1" bandRow="1">
                <a:tableStyleId>{2D5ABB26-0587-4C30-8999-92F81FD0307C}</a:tableStyleId>
              </a:tblPr>
              <a:tblGrid>
                <a:gridCol w="3040743">
                  <a:extLst>
                    <a:ext uri="{9D8B030D-6E8A-4147-A177-3AD203B41FA5}">
                      <a16:colId xmlns:a16="http://schemas.microsoft.com/office/drawing/2014/main" val="3627389923"/>
                    </a:ext>
                  </a:extLst>
                </a:gridCol>
                <a:gridCol w="5192031">
                  <a:extLst>
                    <a:ext uri="{9D8B030D-6E8A-4147-A177-3AD203B41FA5}">
                      <a16:colId xmlns:a16="http://schemas.microsoft.com/office/drawing/2014/main" val="2939567443"/>
                    </a:ext>
                  </a:extLst>
                </a:gridCol>
              </a:tblGrid>
              <a:tr h="324358">
                <a:tc>
                  <a:txBody>
                    <a:bodyPr/>
                    <a:lstStyle/>
                    <a:p>
                      <a:r>
                        <a:rPr lang="en-US" sz="1400" b="1" i="0" u="none" strike="noStrike" cap="none" dirty="0">
                          <a:solidFill>
                            <a:schemeClr val="tx1"/>
                          </a:solidFill>
                          <a:effectLst/>
                          <a:latin typeface="+mn-lt"/>
                          <a:ea typeface="+mn-ea"/>
                          <a:cs typeface="+mn-cs"/>
                          <a:sym typeface="Arial"/>
                        </a:rPr>
                        <a:t>Method</a:t>
                      </a:r>
                      <a:endParaRPr lang="en-IN" sz="1400" b="1" dirty="0"/>
                    </a:p>
                  </a:txBody>
                  <a:tcPr>
                    <a:lnB w="12700" cap="flat" cmpd="sng" algn="ctr">
                      <a:solidFill>
                        <a:schemeClr val="tx1"/>
                      </a:solidFill>
                      <a:prstDash val="solid"/>
                      <a:round/>
                      <a:headEnd type="none" w="med" len="med"/>
                      <a:tailEnd type="none" w="med" len="med"/>
                    </a:lnB>
                  </a:tcPr>
                </a:tc>
                <a:tc>
                  <a:txBody>
                    <a:bodyPr/>
                    <a:lstStyle/>
                    <a:p>
                      <a:r>
                        <a:rPr lang="en-US" sz="1400" b="1" i="0" u="none" strike="noStrike" cap="none" dirty="0">
                          <a:solidFill>
                            <a:schemeClr val="tx1"/>
                          </a:solidFill>
                          <a:effectLst/>
                          <a:latin typeface="+mn-lt"/>
                          <a:ea typeface="+mn-ea"/>
                          <a:cs typeface="+mn-cs"/>
                          <a:sym typeface="Arial"/>
                        </a:rPr>
                        <a:t>Description</a:t>
                      </a:r>
                      <a:endParaRPr lang="en-IN" sz="1400" b="1"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8630966"/>
                  </a:ext>
                </a:extLst>
              </a:tr>
              <a:tr h="552585">
                <a:tc>
                  <a:txBody>
                    <a:bodyPr/>
                    <a:lstStyle/>
                    <a:p>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indexOf</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a:t>
                      </a:r>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ch</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a:t>
                      </a:r>
                      <a:endParaRPr lang="en-IN" sz="1400" dirty="0">
                        <a:latin typeface="Courier New" panose="02070309020205020404" pitchFamily="49" charset="0"/>
                        <a:cs typeface="Courier New" panose="02070309020205020404" pitchFamily="49" charset="0"/>
                      </a:endParaRPr>
                    </a:p>
                  </a:txBody>
                  <a:tcPr>
                    <a:lnT w="12700" cap="flat" cmpd="sng" algn="ctr">
                      <a:solidFill>
                        <a:schemeClr val="tx1"/>
                      </a:solidFill>
                      <a:prstDash val="solid"/>
                      <a:round/>
                      <a:headEnd type="none" w="med" len="med"/>
                      <a:tailEnd type="none" w="med" len="med"/>
                    </a:lnT>
                  </a:tcPr>
                </a:tc>
                <a:tc>
                  <a:txBody>
                    <a:bodyPr/>
                    <a:lstStyle/>
                    <a:p>
                      <a:r>
                        <a:rPr lang="en-US" sz="1400" b="0" i="0" u="none" strike="noStrike" cap="none" dirty="0">
                          <a:solidFill>
                            <a:schemeClr val="tx1"/>
                          </a:solidFill>
                          <a:effectLst/>
                          <a:latin typeface="+mn-lt"/>
                          <a:ea typeface="+mn-ea"/>
                          <a:cs typeface="+mn-cs"/>
                          <a:sym typeface="Arial"/>
                        </a:rPr>
                        <a:t>Returns the index of the first occurrence of </a:t>
                      </a:r>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ch</a:t>
                      </a:r>
                      <a:r>
                        <a:rPr lang="en-US" sz="1400" b="0" i="0" u="none" strike="noStrike" cap="none" dirty="0">
                          <a:solidFill>
                            <a:schemeClr val="tx1"/>
                          </a:solidFill>
                          <a:effectLst/>
                          <a:latin typeface="+mn-lt"/>
                          <a:ea typeface="+mn-ea"/>
                          <a:cs typeface="+mn-cs"/>
                          <a:sym typeface="Arial"/>
                        </a:rPr>
                        <a:t> in the string. Returns </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-1</a:t>
                      </a:r>
                      <a:r>
                        <a:rPr lang="en-US" sz="1400" b="0" i="0" u="none" strike="noStrike" cap="none" dirty="0">
                          <a:solidFill>
                            <a:schemeClr val="tx1"/>
                          </a:solidFill>
                          <a:effectLst/>
                          <a:latin typeface="+mn-lt"/>
                          <a:ea typeface="+mn-ea"/>
                          <a:cs typeface="+mn-cs"/>
                          <a:sym typeface="Arial"/>
                        </a:rPr>
                        <a:t> if not matched.</a:t>
                      </a:r>
                      <a:endParaRPr lang="en-IN" sz="14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41359122"/>
                  </a:ext>
                </a:extLst>
              </a:tr>
              <a:tr h="552585">
                <a:tc>
                  <a:txBody>
                    <a:bodyPr/>
                    <a:lstStyle/>
                    <a:p>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indexOf</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a:t>
                      </a:r>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ch</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 </a:t>
                      </a:r>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fromIndex</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a:t>
                      </a:r>
                      <a:endParaRPr lang="en-IN" sz="1400" dirty="0">
                        <a:latin typeface="Courier New" panose="02070309020205020404" pitchFamily="49" charset="0"/>
                        <a:cs typeface="Courier New" panose="02070309020205020404" pitchFamily="49" charset="0"/>
                      </a:endParaRPr>
                    </a:p>
                  </a:txBody>
                  <a:tcPr/>
                </a:tc>
                <a:tc>
                  <a:txBody>
                    <a:bodyPr/>
                    <a:lstStyle/>
                    <a:p>
                      <a:r>
                        <a:rPr lang="en-US" sz="1400" b="0" i="0" u="none" strike="noStrike" cap="none" dirty="0">
                          <a:solidFill>
                            <a:schemeClr val="tx1"/>
                          </a:solidFill>
                          <a:effectLst/>
                          <a:latin typeface="+mn-lt"/>
                          <a:ea typeface="+mn-ea"/>
                          <a:cs typeface="+mn-cs"/>
                          <a:sym typeface="Arial"/>
                        </a:rPr>
                        <a:t>Returns the index of the first occurrence of </a:t>
                      </a:r>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ch</a:t>
                      </a:r>
                      <a:r>
                        <a:rPr lang="en-US" sz="1400" b="0" i="0" u="none" strike="noStrike" cap="none" dirty="0">
                          <a:solidFill>
                            <a:schemeClr val="tx1"/>
                          </a:solidFill>
                          <a:effectLst/>
                          <a:latin typeface="+mn-lt"/>
                          <a:ea typeface="+mn-ea"/>
                          <a:cs typeface="+mn-cs"/>
                          <a:sym typeface="Arial"/>
                        </a:rPr>
                        <a:t> after </a:t>
                      </a:r>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fromIndex</a:t>
                      </a:r>
                      <a:r>
                        <a:rPr lang="en-US" sz="1400" b="0" i="0" u="none" strike="noStrike" cap="none" dirty="0">
                          <a:solidFill>
                            <a:schemeClr val="tx1"/>
                          </a:solidFill>
                          <a:effectLst/>
                          <a:latin typeface="+mn-lt"/>
                          <a:ea typeface="+mn-ea"/>
                          <a:cs typeface="+mn-cs"/>
                          <a:sym typeface="Arial"/>
                        </a:rPr>
                        <a:t> in the string. Returns </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-1</a:t>
                      </a:r>
                      <a:r>
                        <a:rPr lang="en-US" sz="1400" b="0" i="0" u="none" strike="noStrike" cap="none" dirty="0">
                          <a:solidFill>
                            <a:schemeClr val="tx1"/>
                          </a:solidFill>
                          <a:effectLst/>
                          <a:latin typeface="+mn-lt"/>
                          <a:ea typeface="+mn-ea"/>
                          <a:cs typeface="+mn-cs"/>
                          <a:sym typeface="Arial"/>
                        </a:rPr>
                        <a:t> if not matched.</a:t>
                      </a:r>
                      <a:endParaRPr lang="en-IN" sz="1400" dirty="0"/>
                    </a:p>
                  </a:txBody>
                  <a:tcPr/>
                </a:tc>
                <a:extLst>
                  <a:ext uri="{0D108BD9-81ED-4DB2-BD59-A6C34878D82A}">
                    <a16:rowId xmlns:a16="http://schemas.microsoft.com/office/drawing/2014/main" val="3173302931"/>
                  </a:ext>
                </a:extLst>
              </a:tr>
              <a:tr h="552585">
                <a:tc>
                  <a:txBody>
                    <a:bodyPr/>
                    <a:lstStyle/>
                    <a:p>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indexOf</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(s)</a:t>
                      </a:r>
                      <a:endParaRPr lang="en-IN" sz="1400" dirty="0">
                        <a:latin typeface="Courier New" panose="02070309020205020404" pitchFamily="49" charset="0"/>
                        <a:cs typeface="Courier New" panose="02070309020205020404" pitchFamily="49" charset="0"/>
                      </a:endParaRPr>
                    </a:p>
                  </a:txBody>
                  <a:tcPr/>
                </a:tc>
                <a:tc>
                  <a:txBody>
                    <a:bodyPr/>
                    <a:lstStyle/>
                    <a:p>
                      <a:r>
                        <a:rPr lang="en-US" sz="1400" b="0" i="0" u="none" strike="noStrike" cap="none" dirty="0">
                          <a:solidFill>
                            <a:schemeClr val="tx1"/>
                          </a:solidFill>
                          <a:effectLst/>
                          <a:latin typeface="+mn-lt"/>
                          <a:ea typeface="+mn-ea"/>
                          <a:cs typeface="+mn-cs"/>
                          <a:sym typeface="Arial"/>
                        </a:rPr>
                        <a:t>Returns the index of the first occurrence of string </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s</a:t>
                      </a:r>
                      <a:r>
                        <a:rPr lang="en-US" sz="1400" b="0" i="0" u="none" strike="noStrike" cap="none" dirty="0">
                          <a:solidFill>
                            <a:schemeClr val="tx1"/>
                          </a:solidFill>
                          <a:effectLst/>
                          <a:latin typeface="+mn-lt"/>
                          <a:ea typeface="+mn-ea"/>
                          <a:cs typeface="+mn-cs"/>
                          <a:sym typeface="Arial"/>
                        </a:rPr>
                        <a:t> in this string. Returns </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-1</a:t>
                      </a:r>
                      <a:r>
                        <a:rPr lang="en-US" sz="1400" b="0" i="0" u="none" strike="noStrike" cap="none" dirty="0">
                          <a:solidFill>
                            <a:schemeClr val="tx1"/>
                          </a:solidFill>
                          <a:effectLst/>
                          <a:latin typeface="+mn-lt"/>
                          <a:ea typeface="+mn-ea"/>
                          <a:cs typeface="+mn-cs"/>
                          <a:sym typeface="Arial"/>
                        </a:rPr>
                        <a:t> if not matched.</a:t>
                      </a:r>
                      <a:endParaRPr lang="en-IN" sz="1400" dirty="0"/>
                    </a:p>
                  </a:txBody>
                  <a:tcPr/>
                </a:tc>
                <a:extLst>
                  <a:ext uri="{0D108BD9-81ED-4DB2-BD59-A6C34878D82A}">
                    <a16:rowId xmlns:a16="http://schemas.microsoft.com/office/drawing/2014/main" val="3211531498"/>
                  </a:ext>
                </a:extLst>
              </a:tr>
              <a:tr h="552585">
                <a:tc>
                  <a:txBody>
                    <a:bodyPr/>
                    <a:lstStyle/>
                    <a:p>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indexOf</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(s, </a:t>
                      </a:r>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fromIndex</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a:t>
                      </a:r>
                      <a:endParaRPr lang="en-IN" sz="1400" dirty="0">
                        <a:latin typeface="Courier New" panose="02070309020205020404" pitchFamily="49" charset="0"/>
                        <a:cs typeface="Courier New" panose="02070309020205020404" pitchFamily="49" charset="0"/>
                      </a:endParaRPr>
                    </a:p>
                  </a:txBody>
                  <a:tcPr/>
                </a:tc>
                <a:tc>
                  <a:txBody>
                    <a:bodyPr/>
                    <a:lstStyle/>
                    <a:p>
                      <a:r>
                        <a:rPr lang="en-US" sz="1400" b="0" i="0" u="none" strike="noStrike" cap="none" dirty="0">
                          <a:solidFill>
                            <a:schemeClr val="tx1"/>
                          </a:solidFill>
                          <a:effectLst/>
                          <a:latin typeface="+mn-lt"/>
                          <a:ea typeface="+mn-ea"/>
                          <a:cs typeface="+mn-cs"/>
                          <a:sym typeface="Arial"/>
                        </a:rPr>
                        <a:t>Returns the index of the first occurrence of string </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s</a:t>
                      </a:r>
                      <a:r>
                        <a:rPr lang="en-US" sz="1400" b="0" i="0" u="none" strike="noStrike" cap="none" dirty="0">
                          <a:solidFill>
                            <a:schemeClr val="tx1"/>
                          </a:solidFill>
                          <a:effectLst/>
                          <a:latin typeface="+mn-lt"/>
                          <a:ea typeface="+mn-ea"/>
                          <a:cs typeface="+mn-cs"/>
                          <a:sym typeface="Arial"/>
                        </a:rPr>
                        <a:t> in this string after </a:t>
                      </a:r>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fromIndex</a:t>
                      </a:r>
                      <a:r>
                        <a:rPr lang="en-US" sz="1400" b="0" i="0" u="none" strike="noStrike" cap="none" dirty="0">
                          <a:solidFill>
                            <a:schemeClr val="tx1"/>
                          </a:solidFill>
                          <a:effectLst/>
                          <a:latin typeface="+mn-lt"/>
                          <a:ea typeface="+mn-ea"/>
                          <a:cs typeface="+mn-cs"/>
                          <a:sym typeface="Arial"/>
                        </a:rPr>
                        <a:t>. Returns </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-1</a:t>
                      </a:r>
                      <a:r>
                        <a:rPr lang="en-US" sz="1400" b="0" i="0" u="none" strike="noStrike" cap="none" dirty="0">
                          <a:solidFill>
                            <a:schemeClr val="tx1"/>
                          </a:solidFill>
                          <a:effectLst/>
                          <a:latin typeface="+mn-lt"/>
                          <a:ea typeface="+mn-ea"/>
                          <a:cs typeface="+mn-cs"/>
                          <a:sym typeface="Arial"/>
                        </a:rPr>
                        <a:t> if not matched.</a:t>
                      </a:r>
                      <a:endParaRPr lang="en-IN" sz="1400" dirty="0"/>
                    </a:p>
                  </a:txBody>
                  <a:tcPr/>
                </a:tc>
                <a:extLst>
                  <a:ext uri="{0D108BD9-81ED-4DB2-BD59-A6C34878D82A}">
                    <a16:rowId xmlns:a16="http://schemas.microsoft.com/office/drawing/2014/main" val="618725081"/>
                  </a:ext>
                </a:extLst>
              </a:tr>
              <a:tr h="552585">
                <a:tc>
                  <a:txBody>
                    <a:bodyPr/>
                    <a:lstStyle/>
                    <a:p>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lastIndexOf</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a:t>
                      </a:r>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ch</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a:t>
                      </a:r>
                      <a:endParaRPr lang="en-IN" sz="1400" dirty="0">
                        <a:latin typeface="Courier New" panose="02070309020205020404" pitchFamily="49" charset="0"/>
                        <a:cs typeface="Courier New" panose="02070309020205020404" pitchFamily="49" charset="0"/>
                      </a:endParaRPr>
                    </a:p>
                  </a:txBody>
                  <a:tcPr/>
                </a:tc>
                <a:tc>
                  <a:txBody>
                    <a:bodyPr/>
                    <a:lstStyle/>
                    <a:p>
                      <a:r>
                        <a:rPr lang="en-US" sz="1400" b="0" i="0" u="none" strike="noStrike" cap="none" dirty="0">
                          <a:solidFill>
                            <a:schemeClr val="tx1"/>
                          </a:solidFill>
                          <a:effectLst/>
                          <a:latin typeface="+mn-lt"/>
                          <a:ea typeface="+mn-ea"/>
                          <a:cs typeface="+mn-cs"/>
                          <a:sym typeface="Arial"/>
                        </a:rPr>
                        <a:t>Returns the index of the last occurrence of </a:t>
                      </a:r>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ch</a:t>
                      </a:r>
                      <a:r>
                        <a:rPr lang="en-US" sz="1400" b="0" i="0" u="none" strike="noStrike" cap="none" dirty="0">
                          <a:solidFill>
                            <a:schemeClr val="tx1"/>
                          </a:solidFill>
                          <a:effectLst/>
                          <a:latin typeface="+mn-lt"/>
                          <a:ea typeface="+mn-ea"/>
                          <a:cs typeface="+mn-cs"/>
                          <a:sym typeface="Arial"/>
                        </a:rPr>
                        <a:t> in the string. Returns </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-1</a:t>
                      </a:r>
                      <a:r>
                        <a:rPr lang="en-US" sz="1400" b="0" i="0" u="none" strike="noStrike" cap="none" dirty="0">
                          <a:solidFill>
                            <a:schemeClr val="tx1"/>
                          </a:solidFill>
                          <a:effectLst/>
                          <a:latin typeface="+mn-lt"/>
                          <a:ea typeface="+mn-ea"/>
                          <a:cs typeface="+mn-cs"/>
                          <a:sym typeface="Arial"/>
                        </a:rPr>
                        <a:t> if not matched.</a:t>
                      </a:r>
                      <a:endParaRPr lang="en-IN" sz="1400" dirty="0"/>
                    </a:p>
                  </a:txBody>
                  <a:tcPr/>
                </a:tc>
                <a:extLst>
                  <a:ext uri="{0D108BD9-81ED-4DB2-BD59-A6C34878D82A}">
                    <a16:rowId xmlns:a16="http://schemas.microsoft.com/office/drawing/2014/main" val="1419036894"/>
                  </a:ext>
                </a:extLst>
              </a:tr>
              <a:tr h="552585">
                <a:tc>
                  <a:txBody>
                    <a:bodyPr/>
                    <a:lstStyle/>
                    <a:p>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lastIndexOf</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a:t>
                      </a:r>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ch</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 </a:t>
                      </a:r>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fromIndex</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a:t>
                      </a:r>
                      <a:endParaRPr lang="en-IN" sz="1400" dirty="0">
                        <a:latin typeface="Courier New" panose="02070309020205020404" pitchFamily="49" charset="0"/>
                        <a:cs typeface="Courier New" panose="02070309020205020404" pitchFamily="49" charset="0"/>
                      </a:endParaRPr>
                    </a:p>
                  </a:txBody>
                  <a:tcPr/>
                </a:tc>
                <a:tc>
                  <a:txBody>
                    <a:bodyPr/>
                    <a:lstStyle/>
                    <a:p>
                      <a:r>
                        <a:rPr lang="en-US" sz="1400" b="0" i="0" u="none" strike="noStrike" cap="none" dirty="0">
                          <a:solidFill>
                            <a:schemeClr val="tx1"/>
                          </a:solidFill>
                          <a:effectLst/>
                          <a:latin typeface="+mn-lt"/>
                          <a:ea typeface="+mn-ea"/>
                          <a:cs typeface="+mn-cs"/>
                          <a:sym typeface="Arial"/>
                        </a:rPr>
                        <a:t>Returns the index of the last occurrence of </a:t>
                      </a:r>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ch</a:t>
                      </a:r>
                      <a:r>
                        <a:rPr lang="en-US" sz="1400" b="0" i="0" u="none" strike="noStrike" cap="none" dirty="0">
                          <a:solidFill>
                            <a:schemeClr val="tx1"/>
                          </a:solidFill>
                          <a:effectLst/>
                          <a:latin typeface="+mn-lt"/>
                          <a:ea typeface="+mn-ea"/>
                          <a:cs typeface="+mn-cs"/>
                          <a:sym typeface="Arial"/>
                        </a:rPr>
                        <a:t> before </a:t>
                      </a:r>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fromIndex</a:t>
                      </a:r>
                      <a:r>
                        <a:rPr lang="en-US" sz="1400" b="0" i="0" u="none" strike="noStrike" cap="none" dirty="0">
                          <a:solidFill>
                            <a:schemeClr val="tx1"/>
                          </a:solidFill>
                          <a:effectLst/>
                          <a:latin typeface="+mn-lt"/>
                          <a:ea typeface="+mn-ea"/>
                          <a:cs typeface="+mn-cs"/>
                          <a:sym typeface="Arial"/>
                        </a:rPr>
                        <a:t> in this string. Returns </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-1</a:t>
                      </a:r>
                      <a:r>
                        <a:rPr lang="en-US" sz="1400" b="0" i="0" u="none" strike="noStrike" cap="none" dirty="0">
                          <a:solidFill>
                            <a:schemeClr val="tx1"/>
                          </a:solidFill>
                          <a:effectLst/>
                          <a:latin typeface="+mn-lt"/>
                          <a:ea typeface="+mn-ea"/>
                          <a:cs typeface="+mn-cs"/>
                          <a:sym typeface="Arial"/>
                        </a:rPr>
                        <a:t> if not matched.</a:t>
                      </a:r>
                      <a:endParaRPr lang="en-IN" sz="1400" dirty="0"/>
                    </a:p>
                  </a:txBody>
                  <a:tcPr/>
                </a:tc>
                <a:extLst>
                  <a:ext uri="{0D108BD9-81ED-4DB2-BD59-A6C34878D82A}">
                    <a16:rowId xmlns:a16="http://schemas.microsoft.com/office/drawing/2014/main" val="1247144769"/>
                  </a:ext>
                </a:extLst>
              </a:tr>
              <a:tr h="552585">
                <a:tc>
                  <a:txBody>
                    <a:bodyPr/>
                    <a:lstStyle/>
                    <a:p>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lastIndexOf</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(s)</a:t>
                      </a:r>
                      <a:endParaRPr lang="en-IN" sz="1400" dirty="0">
                        <a:latin typeface="Courier New" panose="02070309020205020404" pitchFamily="49" charset="0"/>
                        <a:cs typeface="Courier New" panose="02070309020205020404" pitchFamily="49" charset="0"/>
                      </a:endParaRPr>
                    </a:p>
                  </a:txBody>
                  <a:tcPr/>
                </a:tc>
                <a:tc>
                  <a:txBody>
                    <a:bodyPr/>
                    <a:lstStyle/>
                    <a:p>
                      <a:r>
                        <a:rPr lang="en-US" sz="1400" b="0" i="0" u="none" strike="noStrike" cap="none" dirty="0">
                          <a:solidFill>
                            <a:schemeClr val="tx1"/>
                          </a:solidFill>
                          <a:effectLst/>
                          <a:latin typeface="+mn-lt"/>
                          <a:ea typeface="+mn-ea"/>
                          <a:cs typeface="+mn-cs"/>
                          <a:sym typeface="Arial"/>
                        </a:rPr>
                        <a:t>Returns the index of the last occurrence of string </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s</a:t>
                      </a:r>
                      <a:r>
                        <a:rPr lang="en-US" sz="1400" b="0" i="0" u="none" strike="noStrike" cap="none" dirty="0">
                          <a:solidFill>
                            <a:schemeClr val="tx1"/>
                          </a:solidFill>
                          <a:effectLst/>
                          <a:latin typeface="+mn-lt"/>
                          <a:ea typeface="+mn-ea"/>
                          <a:cs typeface="+mn-cs"/>
                          <a:sym typeface="Arial"/>
                        </a:rPr>
                        <a:t>. Returns </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-1</a:t>
                      </a:r>
                      <a:r>
                        <a:rPr lang="en-US" sz="1400" b="0" i="0" u="none" strike="noStrike" cap="none" dirty="0">
                          <a:solidFill>
                            <a:schemeClr val="tx1"/>
                          </a:solidFill>
                          <a:effectLst/>
                          <a:latin typeface="+mn-lt"/>
                          <a:ea typeface="+mn-ea"/>
                          <a:cs typeface="+mn-cs"/>
                          <a:sym typeface="Arial"/>
                        </a:rPr>
                        <a:t> if not matched.</a:t>
                      </a:r>
                      <a:endParaRPr lang="en-IN" sz="1400" dirty="0"/>
                    </a:p>
                  </a:txBody>
                  <a:tcPr/>
                </a:tc>
                <a:extLst>
                  <a:ext uri="{0D108BD9-81ED-4DB2-BD59-A6C34878D82A}">
                    <a16:rowId xmlns:a16="http://schemas.microsoft.com/office/drawing/2014/main" val="1930569157"/>
                  </a:ext>
                </a:extLst>
              </a:tr>
              <a:tr h="552585">
                <a:tc>
                  <a:txBody>
                    <a:bodyPr/>
                    <a:lstStyle/>
                    <a:p>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lastIndexOf</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(s, </a:t>
                      </a:r>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fromIndex</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a:t>
                      </a:r>
                      <a:endParaRPr lang="en-IN" sz="1400" dirty="0">
                        <a:latin typeface="Courier New" panose="02070309020205020404" pitchFamily="49" charset="0"/>
                        <a:cs typeface="Courier New" panose="02070309020205020404" pitchFamily="49" charset="0"/>
                      </a:endParaRPr>
                    </a:p>
                  </a:txBody>
                  <a:tcPr/>
                </a:tc>
                <a:tc>
                  <a:txBody>
                    <a:bodyPr/>
                    <a:lstStyle/>
                    <a:p>
                      <a:r>
                        <a:rPr lang="en-US" sz="1400" b="0" i="0" u="none" strike="noStrike" cap="none" dirty="0">
                          <a:solidFill>
                            <a:schemeClr val="tx1"/>
                          </a:solidFill>
                          <a:effectLst/>
                          <a:latin typeface="+mn-lt"/>
                          <a:ea typeface="+mn-ea"/>
                          <a:cs typeface="+mn-cs"/>
                          <a:sym typeface="Arial"/>
                        </a:rPr>
                        <a:t>Returns the index of the last occurrence of string </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s</a:t>
                      </a:r>
                      <a:r>
                        <a:rPr lang="en-US" sz="1400" b="0" i="0" u="none" strike="noStrike" cap="none" dirty="0">
                          <a:solidFill>
                            <a:schemeClr val="tx1"/>
                          </a:solidFill>
                          <a:effectLst/>
                          <a:latin typeface="+mn-lt"/>
                          <a:ea typeface="+mn-ea"/>
                          <a:cs typeface="+mn-cs"/>
                          <a:sym typeface="Arial"/>
                        </a:rPr>
                        <a:t> before </a:t>
                      </a:r>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fromIndex</a:t>
                      </a:r>
                      <a:r>
                        <a:rPr lang="en-US" sz="1400" b="0" i="0" u="none" strike="noStrike" cap="none" dirty="0">
                          <a:solidFill>
                            <a:schemeClr val="tx1"/>
                          </a:solidFill>
                          <a:effectLst/>
                          <a:latin typeface="+mn-lt"/>
                          <a:ea typeface="+mn-ea"/>
                          <a:cs typeface="+mn-cs"/>
                          <a:sym typeface="Arial"/>
                        </a:rPr>
                        <a:t>. Returns </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-1</a:t>
                      </a:r>
                      <a:r>
                        <a:rPr lang="en-US" sz="1400" b="0" i="0" u="none" strike="noStrike" cap="none" dirty="0">
                          <a:solidFill>
                            <a:schemeClr val="tx1"/>
                          </a:solidFill>
                          <a:effectLst/>
                          <a:latin typeface="+mn-lt"/>
                          <a:ea typeface="+mn-ea"/>
                          <a:cs typeface="+mn-cs"/>
                          <a:sym typeface="Arial"/>
                        </a:rPr>
                        <a:t> if not matched.</a:t>
                      </a:r>
                      <a:endParaRPr lang="en-IN" sz="1400" dirty="0"/>
                    </a:p>
                  </a:txBody>
                  <a:tcPr/>
                </a:tc>
                <a:extLst>
                  <a:ext uri="{0D108BD9-81ED-4DB2-BD59-A6C34878D82A}">
                    <a16:rowId xmlns:a16="http://schemas.microsoft.com/office/drawing/2014/main" val="471314922"/>
                  </a:ext>
                </a:extLst>
              </a:tr>
            </a:tbl>
          </a:graphicData>
        </a:graphic>
      </p:graphicFrame>
    </p:spTree>
    <p:extLst>
      <p:ext uri="{BB962C8B-B14F-4D97-AF65-F5344CB8AC3E}">
        <p14:creationId xmlns:p14="http://schemas.microsoft.com/office/powerpoint/2010/main" val="5391757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30738-4A96-40BB-8D40-F3F46106C08C}"/>
              </a:ext>
            </a:extLst>
          </p:cNvPr>
          <p:cNvSpPr>
            <a:spLocks noGrp="1"/>
          </p:cNvSpPr>
          <p:nvPr>
            <p:ph type="title"/>
          </p:nvPr>
        </p:nvSpPr>
        <p:spPr/>
        <p:txBody>
          <a:bodyPr/>
          <a:lstStyle/>
          <a:p>
            <a:r>
              <a:rPr lang="en-US" sz="3200" noProof="0" dirty="0">
                <a:solidFill>
                  <a:schemeClr val="tx2"/>
                </a:solidFill>
              </a:rPr>
              <a:t>Finding a </a:t>
            </a:r>
            <a:r>
              <a:rPr lang="en-US" sz="3200" noProof="0" dirty="0">
                <a:solidFill>
                  <a:schemeClr val="tx2"/>
                </a:solidFill>
                <a:latin typeface="Courier New" panose="02070309020205020404" pitchFamily="49" charset="0"/>
                <a:cs typeface="Courier New" panose="02070309020205020404" pitchFamily="49" charset="0"/>
              </a:rPr>
              <a:t>Character</a:t>
            </a:r>
            <a:r>
              <a:rPr lang="en-US" sz="3200" noProof="0" dirty="0">
                <a:solidFill>
                  <a:schemeClr val="tx2"/>
                </a:solidFill>
              </a:rPr>
              <a:t> or a </a:t>
            </a:r>
            <a:r>
              <a:rPr lang="en-US" sz="3200" noProof="0" dirty="0">
                <a:solidFill>
                  <a:schemeClr val="tx2"/>
                </a:solidFill>
                <a:latin typeface="Courier New" panose="02070309020205020404" pitchFamily="49" charset="0"/>
                <a:cs typeface="Courier New" panose="02070309020205020404" pitchFamily="49" charset="0"/>
              </a:rPr>
              <a:t>Substring</a:t>
            </a:r>
            <a:r>
              <a:rPr lang="en-US" sz="3200" noProof="0" dirty="0">
                <a:solidFill>
                  <a:schemeClr val="tx2"/>
                </a:solidFill>
              </a:rPr>
              <a:t> in a </a:t>
            </a:r>
            <a:r>
              <a:rPr lang="en-US" sz="3200" noProof="0" dirty="0">
                <a:solidFill>
                  <a:schemeClr val="tx2"/>
                </a:solidFill>
                <a:latin typeface="Courier New" panose="02070309020205020404" pitchFamily="49" charset="0"/>
                <a:cs typeface="Courier New" panose="02070309020205020404" pitchFamily="49" charset="0"/>
              </a:rPr>
              <a:t>String</a:t>
            </a:r>
            <a:r>
              <a:rPr lang="en-US" sz="3200" noProof="0" dirty="0">
                <a:solidFill>
                  <a:schemeClr val="tx2"/>
                </a:solidFill>
              </a:rPr>
              <a:t> </a:t>
            </a:r>
            <a:r>
              <a:rPr lang="en-US" sz="2000" b="0" noProof="0" dirty="0">
                <a:solidFill>
                  <a:schemeClr val="tx2"/>
                </a:solidFill>
              </a:rPr>
              <a:t>(2 of 2)</a:t>
            </a:r>
            <a:endParaRPr lang="en-US" sz="3200" b="0" noProof="0" dirty="0">
              <a:solidFill>
                <a:schemeClr val="tx2"/>
              </a:solidFill>
            </a:endParaRPr>
          </a:p>
        </p:txBody>
      </p:sp>
      <p:sp>
        <p:nvSpPr>
          <p:cNvPr id="3" name="Content Placeholder 2">
            <a:extLst>
              <a:ext uri="{FF2B5EF4-FFF2-40B4-BE49-F238E27FC236}">
                <a16:creationId xmlns:a16="http://schemas.microsoft.com/office/drawing/2014/main" id="{313F6AA9-764C-40B1-A8E7-0ADB96831647}"/>
              </a:ext>
            </a:extLst>
          </p:cNvPr>
          <p:cNvSpPr>
            <a:spLocks noGrp="1"/>
          </p:cNvSpPr>
          <p:nvPr>
            <p:ph sz="quarter" idx="13"/>
          </p:nvPr>
        </p:nvSpPr>
        <p:spPr>
          <a:xfrm>
            <a:off x="457200" y="1556327"/>
            <a:ext cx="8229600" cy="1656000"/>
          </a:xfrm>
        </p:spPr>
        <p:txBody>
          <a:bodyPr/>
          <a:lstStyle/>
          <a:p>
            <a:pPr marL="432" indent="0">
              <a:buNone/>
            </a:pPr>
            <a:r>
              <a:rPr lang="en-US" b="1" noProof="0" dirty="0" err="1">
                <a:latin typeface="Courier New" panose="02070309020205020404" pitchFamily="49" charset="0"/>
                <a:cs typeface="Courier New" panose="02070309020205020404" pitchFamily="49" charset="0"/>
              </a:rPr>
              <a:t>int</a:t>
            </a:r>
            <a:r>
              <a:rPr lang="en-US" noProof="0" dirty="0">
                <a:latin typeface="Courier New" panose="02070309020205020404" pitchFamily="49" charset="0"/>
                <a:cs typeface="Courier New" panose="02070309020205020404" pitchFamily="49" charset="0"/>
              </a:rPr>
              <a:t> k = </a:t>
            </a:r>
            <a:r>
              <a:rPr lang="en-US" noProof="0" dirty="0" err="1">
                <a:latin typeface="Courier New" panose="02070309020205020404" pitchFamily="49" charset="0"/>
                <a:cs typeface="Courier New" panose="02070309020205020404" pitchFamily="49" charset="0"/>
              </a:rPr>
              <a:t>s.indexOf</a:t>
            </a:r>
            <a:r>
              <a:rPr lang="en-US" noProof="0" dirty="0">
                <a:latin typeface="Courier New" panose="02070309020205020404" pitchFamily="49" charset="0"/>
                <a:cs typeface="Courier New" panose="02070309020205020404" pitchFamily="49" charset="0"/>
              </a:rPr>
              <a:t>(' ');</a:t>
            </a:r>
          </a:p>
          <a:p>
            <a:pPr marL="432" indent="0">
              <a:buNone/>
            </a:pPr>
            <a:r>
              <a:rPr lang="en-US" noProof="0" dirty="0">
                <a:latin typeface="Courier New" panose="02070309020205020404" pitchFamily="49" charset="0"/>
                <a:cs typeface="Courier New" panose="02070309020205020404" pitchFamily="49" charset="0"/>
              </a:rPr>
              <a:t>String </a:t>
            </a:r>
            <a:r>
              <a:rPr lang="en-US" noProof="0" dirty="0" err="1">
                <a:latin typeface="Courier New" panose="02070309020205020404" pitchFamily="49" charset="0"/>
                <a:cs typeface="Courier New" panose="02070309020205020404" pitchFamily="49" charset="0"/>
              </a:rPr>
              <a:t>firstName</a:t>
            </a:r>
            <a:r>
              <a:rPr lang="en-US" noProof="0" dirty="0">
                <a:latin typeface="Courier New" panose="02070309020205020404" pitchFamily="49" charset="0"/>
                <a:cs typeface="Courier New" panose="02070309020205020404" pitchFamily="49" charset="0"/>
              </a:rPr>
              <a:t> = </a:t>
            </a:r>
            <a:r>
              <a:rPr lang="en-US" noProof="0" dirty="0" err="1">
                <a:latin typeface="Courier New" panose="02070309020205020404" pitchFamily="49" charset="0"/>
                <a:cs typeface="Courier New" panose="02070309020205020404" pitchFamily="49" charset="0"/>
              </a:rPr>
              <a:t>s.substring</a:t>
            </a:r>
            <a:r>
              <a:rPr lang="en-US" noProof="0" dirty="0">
                <a:latin typeface="Courier New" panose="02070309020205020404" pitchFamily="49" charset="0"/>
                <a:cs typeface="Courier New" panose="02070309020205020404" pitchFamily="49" charset="0"/>
              </a:rPr>
              <a:t>(0, k);</a:t>
            </a:r>
          </a:p>
          <a:p>
            <a:pPr marL="432" indent="0">
              <a:buNone/>
            </a:pPr>
            <a:r>
              <a:rPr lang="en-US" noProof="0" dirty="0">
                <a:latin typeface="Courier New" panose="02070309020205020404" pitchFamily="49" charset="0"/>
                <a:cs typeface="Courier New" panose="02070309020205020404" pitchFamily="49" charset="0"/>
              </a:rPr>
              <a:t>String </a:t>
            </a:r>
            <a:r>
              <a:rPr lang="en-US" noProof="0" dirty="0" err="1">
                <a:latin typeface="Courier New" panose="02070309020205020404" pitchFamily="49" charset="0"/>
                <a:cs typeface="Courier New" panose="02070309020205020404" pitchFamily="49" charset="0"/>
              </a:rPr>
              <a:t>lastName</a:t>
            </a:r>
            <a:r>
              <a:rPr lang="en-US" noProof="0" dirty="0">
                <a:latin typeface="Courier New" panose="02070309020205020404" pitchFamily="49" charset="0"/>
                <a:cs typeface="Courier New" panose="02070309020205020404" pitchFamily="49" charset="0"/>
              </a:rPr>
              <a:t> = </a:t>
            </a:r>
            <a:r>
              <a:rPr lang="en-US" noProof="0" dirty="0" err="1">
                <a:latin typeface="Courier New" panose="02070309020205020404" pitchFamily="49" charset="0"/>
                <a:cs typeface="Courier New" panose="02070309020205020404" pitchFamily="49" charset="0"/>
              </a:rPr>
              <a:t>s.substring</a:t>
            </a:r>
            <a:r>
              <a:rPr lang="en-US" noProof="0" dirty="0">
                <a:latin typeface="Courier New" panose="02070309020205020404" pitchFamily="49" charset="0"/>
                <a:cs typeface="Courier New" panose="02070309020205020404" pitchFamily="49" charset="0"/>
              </a:rPr>
              <a:t>(k + 1);</a:t>
            </a:r>
          </a:p>
        </p:txBody>
      </p:sp>
      <p:pic>
        <p:nvPicPr>
          <p:cNvPr id="10" name="Picture 9" descr="An illustration shows finding a character or a substring in a string. For long description in Notes pane, press F6.">
            <a:extLst>
              <a:ext uri="{FF2B5EF4-FFF2-40B4-BE49-F238E27FC236}">
                <a16:creationId xmlns:a16="http://schemas.microsoft.com/office/drawing/2014/main" id="{2382F1FC-F387-4387-8D03-30A1807038F5}"/>
              </a:ext>
            </a:extLst>
          </p:cNvPr>
          <p:cNvPicPr>
            <a:picLocks noChangeAspect="1"/>
          </p:cNvPicPr>
          <p:nvPr/>
        </p:nvPicPr>
        <p:blipFill>
          <a:blip r:embed="rId3"/>
          <a:stretch>
            <a:fillRect/>
          </a:stretch>
        </p:blipFill>
        <p:spPr>
          <a:xfrm>
            <a:off x="2110552" y="3616362"/>
            <a:ext cx="4922895" cy="2127846"/>
          </a:xfrm>
          <a:prstGeom prst="rect">
            <a:avLst/>
          </a:prstGeom>
        </p:spPr>
      </p:pic>
    </p:spTree>
    <p:extLst>
      <p:ext uri="{BB962C8B-B14F-4D97-AF65-F5344CB8AC3E}">
        <p14:creationId xmlns:p14="http://schemas.microsoft.com/office/powerpoint/2010/main" val="15620834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AAF7A-EA25-45FD-964E-34B562317C15}"/>
              </a:ext>
            </a:extLst>
          </p:cNvPr>
          <p:cNvSpPr>
            <a:spLocks noGrp="1"/>
          </p:cNvSpPr>
          <p:nvPr>
            <p:ph type="title"/>
          </p:nvPr>
        </p:nvSpPr>
        <p:spPr/>
        <p:txBody>
          <a:bodyPr/>
          <a:lstStyle/>
          <a:p>
            <a:r>
              <a:rPr lang="en-US" sz="3200" noProof="0" dirty="0"/>
              <a:t>Conversion Between Strings and Numbers</a:t>
            </a:r>
          </a:p>
        </p:txBody>
      </p:sp>
      <p:sp>
        <p:nvSpPr>
          <p:cNvPr id="3" name="Content Placeholder 2">
            <a:extLst>
              <a:ext uri="{FF2B5EF4-FFF2-40B4-BE49-F238E27FC236}">
                <a16:creationId xmlns:a16="http://schemas.microsoft.com/office/drawing/2014/main" id="{C9601AE6-1C4D-4E2E-8FC6-446189992653}"/>
              </a:ext>
            </a:extLst>
          </p:cNvPr>
          <p:cNvSpPr>
            <a:spLocks noGrp="1"/>
          </p:cNvSpPr>
          <p:nvPr>
            <p:ph sz="quarter" idx="13"/>
          </p:nvPr>
        </p:nvSpPr>
        <p:spPr>
          <a:xfrm>
            <a:off x="457200" y="1554920"/>
            <a:ext cx="8208000" cy="1874080"/>
          </a:xfrm>
        </p:spPr>
        <p:txBody>
          <a:bodyPr/>
          <a:lstStyle/>
          <a:p>
            <a:pPr marL="432" indent="0">
              <a:buNone/>
            </a:pPr>
            <a:r>
              <a:rPr lang="en-US" sz="1800" b="1" noProof="0" dirty="0" err="1">
                <a:latin typeface="Courier New" panose="02070309020205020404" pitchFamily="49" charset="0"/>
                <a:cs typeface="Courier New" panose="02070309020205020404" pitchFamily="49" charset="0"/>
              </a:rPr>
              <a:t>int</a:t>
            </a:r>
            <a:r>
              <a:rPr lang="en-US" sz="1800" noProof="0" dirty="0">
                <a:latin typeface="Courier New" panose="02070309020205020404" pitchFamily="49" charset="0"/>
                <a:cs typeface="Courier New" panose="02070309020205020404" pitchFamily="49" charset="0"/>
              </a:rPr>
              <a:t> </a:t>
            </a:r>
            <a:r>
              <a:rPr lang="en-US" sz="1800" noProof="0" dirty="0" err="1">
                <a:latin typeface="Courier New" panose="02070309020205020404" pitchFamily="49" charset="0"/>
                <a:cs typeface="Courier New" panose="02070309020205020404" pitchFamily="49" charset="0"/>
              </a:rPr>
              <a:t>intValue</a:t>
            </a:r>
            <a:r>
              <a:rPr lang="en-US" sz="1800" noProof="0" dirty="0">
                <a:latin typeface="Courier New" panose="02070309020205020404" pitchFamily="49" charset="0"/>
                <a:cs typeface="Courier New" panose="02070309020205020404" pitchFamily="49" charset="0"/>
              </a:rPr>
              <a:t> = </a:t>
            </a:r>
            <a:r>
              <a:rPr lang="en-US" sz="1800" noProof="0" dirty="0" err="1">
                <a:latin typeface="Courier New" panose="02070309020205020404" pitchFamily="49" charset="0"/>
                <a:cs typeface="Courier New" panose="02070309020205020404" pitchFamily="49" charset="0"/>
              </a:rPr>
              <a:t>Integer.parseInt</a:t>
            </a:r>
            <a:r>
              <a:rPr lang="en-US" sz="1800" noProof="0" dirty="0">
                <a:latin typeface="Courier New" panose="02070309020205020404" pitchFamily="49" charset="0"/>
                <a:cs typeface="Courier New" panose="02070309020205020404" pitchFamily="49" charset="0"/>
              </a:rPr>
              <a:t>(</a:t>
            </a:r>
            <a:r>
              <a:rPr lang="en-US" sz="1800" noProof="0" dirty="0" err="1">
                <a:latin typeface="Courier New" panose="02070309020205020404" pitchFamily="49" charset="0"/>
                <a:cs typeface="Courier New" panose="02070309020205020404" pitchFamily="49" charset="0"/>
              </a:rPr>
              <a:t>intString</a:t>
            </a:r>
            <a:r>
              <a:rPr lang="en-US" sz="1800" noProof="0" dirty="0">
                <a:latin typeface="Courier New" panose="02070309020205020404" pitchFamily="49" charset="0"/>
                <a:cs typeface="Courier New" panose="02070309020205020404" pitchFamily="49" charset="0"/>
              </a:rPr>
              <a:t>);</a:t>
            </a:r>
          </a:p>
          <a:p>
            <a:pPr marL="432" indent="0">
              <a:buNone/>
            </a:pPr>
            <a:r>
              <a:rPr lang="en-US" sz="1800" b="1" noProof="0" dirty="0">
                <a:latin typeface="Courier New" panose="02070309020205020404" pitchFamily="49" charset="0"/>
                <a:cs typeface="Courier New" panose="02070309020205020404" pitchFamily="49" charset="0"/>
              </a:rPr>
              <a:t>double</a:t>
            </a:r>
            <a:r>
              <a:rPr lang="en-US" sz="1800" noProof="0" dirty="0">
                <a:latin typeface="Courier New" panose="02070309020205020404" pitchFamily="49" charset="0"/>
                <a:cs typeface="Courier New" panose="02070309020205020404" pitchFamily="49" charset="0"/>
              </a:rPr>
              <a:t> </a:t>
            </a:r>
            <a:r>
              <a:rPr lang="en-US" sz="1800" noProof="0" dirty="0" err="1">
                <a:latin typeface="Courier New" panose="02070309020205020404" pitchFamily="49" charset="0"/>
                <a:cs typeface="Courier New" panose="02070309020205020404" pitchFamily="49" charset="0"/>
              </a:rPr>
              <a:t>doubleValue</a:t>
            </a:r>
            <a:r>
              <a:rPr lang="en-US" sz="1800" noProof="0" dirty="0">
                <a:latin typeface="Courier New" panose="02070309020205020404" pitchFamily="49" charset="0"/>
                <a:cs typeface="Courier New" panose="02070309020205020404" pitchFamily="49" charset="0"/>
              </a:rPr>
              <a:t> = </a:t>
            </a:r>
            <a:r>
              <a:rPr lang="en-US" sz="1800" noProof="0" dirty="0" err="1">
                <a:latin typeface="Courier New" panose="02070309020205020404" pitchFamily="49" charset="0"/>
                <a:cs typeface="Courier New" panose="02070309020205020404" pitchFamily="49" charset="0"/>
              </a:rPr>
              <a:t>Double.parseDouble</a:t>
            </a:r>
            <a:r>
              <a:rPr lang="en-US" sz="1800" noProof="0" dirty="0">
                <a:latin typeface="Courier New" panose="02070309020205020404" pitchFamily="49" charset="0"/>
                <a:cs typeface="Courier New" panose="02070309020205020404" pitchFamily="49" charset="0"/>
              </a:rPr>
              <a:t>(</a:t>
            </a:r>
            <a:r>
              <a:rPr lang="en-US" sz="1800" noProof="0" dirty="0" err="1">
                <a:latin typeface="Courier New" panose="02070309020205020404" pitchFamily="49" charset="0"/>
                <a:cs typeface="Courier New" panose="02070309020205020404" pitchFamily="49" charset="0"/>
              </a:rPr>
              <a:t>doubleString</a:t>
            </a:r>
            <a:r>
              <a:rPr lang="en-US" sz="1800" noProof="0" dirty="0">
                <a:latin typeface="Courier New" panose="02070309020205020404" pitchFamily="49" charset="0"/>
                <a:cs typeface="Courier New" panose="02070309020205020404" pitchFamily="49" charset="0"/>
              </a:rPr>
              <a:t>);</a:t>
            </a:r>
          </a:p>
          <a:p>
            <a:pPr marL="432" indent="0">
              <a:buNone/>
            </a:pPr>
            <a:endParaRPr lang="en-US" sz="1800" noProof="0" dirty="0">
              <a:latin typeface="Courier New" panose="02070309020205020404" pitchFamily="49" charset="0"/>
              <a:cs typeface="Courier New" panose="02070309020205020404" pitchFamily="49" charset="0"/>
            </a:endParaRPr>
          </a:p>
          <a:p>
            <a:pPr marL="432" indent="0">
              <a:buNone/>
            </a:pPr>
            <a:r>
              <a:rPr lang="en-US" sz="1800" noProof="0" dirty="0">
                <a:latin typeface="Courier New" panose="02070309020205020404" pitchFamily="49" charset="0"/>
                <a:cs typeface="Courier New" panose="02070309020205020404" pitchFamily="49" charset="0"/>
              </a:rPr>
              <a:t>String s = number + </a:t>
            </a:r>
            <a:r>
              <a:rPr lang="en-US" sz="1800" b="1" noProof="0" dirty="0">
                <a:latin typeface="Courier New" panose="02070309020205020404" pitchFamily="49" charset="0"/>
                <a:cs typeface="Courier New" panose="02070309020205020404" pitchFamily="49" charset="0"/>
              </a:rPr>
              <a:t>""</a:t>
            </a:r>
            <a:r>
              <a:rPr lang="en-US" sz="1800" noProof="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617340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EBD5C-E63E-464C-9DF0-F5F49ADDC8BA}"/>
              </a:ext>
            </a:extLst>
          </p:cNvPr>
          <p:cNvSpPr>
            <a:spLocks noGrp="1"/>
          </p:cNvSpPr>
          <p:nvPr>
            <p:ph type="title"/>
          </p:nvPr>
        </p:nvSpPr>
        <p:spPr/>
        <p:txBody>
          <a:bodyPr/>
          <a:lstStyle/>
          <a:p>
            <a:r>
              <a:rPr lang="en-US" sz="3200" noProof="0" dirty="0">
                <a:solidFill>
                  <a:schemeClr val="tx2"/>
                </a:solidFill>
              </a:rPr>
              <a:t>Case Study: Converting a Hexadecimal Digit to a Decimal Value</a:t>
            </a:r>
          </a:p>
        </p:txBody>
      </p:sp>
      <p:sp>
        <p:nvSpPr>
          <p:cNvPr id="3" name="Content Placeholder 2">
            <a:extLst>
              <a:ext uri="{FF2B5EF4-FFF2-40B4-BE49-F238E27FC236}">
                <a16:creationId xmlns:a16="http://schemas.microsoft.com/office/drawing/2014/main" id="{243EB882-C136-4019-BF47-732D6635C5F6}"/>
              </a:ext>
            </a:extLst>
          </p:cNvPr>
          <p:cNvSpPr>
            <a:spLocks noGrp="1"/>
          </p:cNvSpPr>
          <p:nvPr>
            <p:ph sz="quarter" idx="13"/>
          </p:nvPr>
        </p:nvSpPr>
        <p:spPr>
          <a:xfrm>
            <a:off x="457200" y="1581449"/>
            <a:ext cx="8229600" cy="900339"/>
          </a:xfrm>
        </p:spPr>
        <p:txBody>
          <a:bodyPr/>
          <a:lstStyle/>
          <a:p>
            <a:pPr marL="432" indent="0">
              <a:buNone/>
            </a:pPr>
            <a:r>
              <a:rPr lang="en-US" noProof="0" dirty="0"/>
              <a:t>Write a program that converts a hexadecimal digit into a decimal value.</a:t>
            </a:r>
          </a:p>
        </p:txBody>
      </p:sp>
      <p:sp>
        <p:nvSpPr>
          <p:cNvPr id="10" name="Text Placeholder 9">
            <a:extLst>
              <a:ext uri="{FF2B5EF4-FFF2-40B4-BE49-F238E27FC236}">
                <a16:creationId xmlns:a16="http://schemas.microsoft.com/office/drawing/2014/main" id="{36A67824-32CC-44F2-98E0-122A552B4448}"/>
              </a:ext>
            </a:extLst>
          </p:cNvPr>
          <p:cNvSpPr>
            <a:spLocks noGrp="1"/>
          </p:cNvSpPr>
          <p:nvPr>
            <p:ph type="body" sz="quarter" idx="20"/>
          </p:nvPr>
        </p:nvSpPr>
        <p:spPr>
          <a:xfrm>
            <a:off x="6618514" y="4819200"/>
            <a:ext cx="2068286" cy="554264"/>
          </a:xfrm>
        </p:spPr>
        <p:txBody>
          <a:bodyPr/>
          <a:lstStyle/>
          <a:p>
            <a:pPr marL="432" indent="0">
              <a:buNone/>
            </a:pPr>
            <a:r>
              <a:rPr lang="en-US" noProof="0" dirty="0">
                <a:hlinkClick r:id="rId3" tooltip="https://liveexample.pearsoncmg.com/html/HexDigit2Dec.html"/>
              </a:rPr>
              <a:t>HexDigit2Dec</a:t>
            </a:r>
          </a:p>
        </p:txBody>
      </p:sp>
    </p:spTree>
    <p:extLst>
      <p:ext uri="{BB962C8B-B14F-4D97-AF65-F5344CB8AC3E}">
        <p14:creationId xmlns:p14="http://schemas.microsoft.com/office/powerpoint/2010/main" val="3194778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5CBC2-9225-4C5C-B140-EEBD5F2A58A7}"/>
              </a:ext>
            </a:extLst>
          </p:cNvPr>
          <p:cNvSpPr>
            <a:spLocks noGrp="1"/>
          </p:cNvSpPr>
          <p:nvPr>
            <p:ph type="title"/>
          </p:nvPr>
        </p:nvSpPr>
        <p:spPr/>
        <p:txBody>
          <a:bodyPr/>
          <a:lstStyle/>
          <a:p>
            <a:r>
              <a:rPr lang="en-US" noProof="0" dirty="0"/>
              <a:t>Rounding Methods</a:t>
            </a:r>
          </a:p>
        </p:txBody>
      </p:sp>
      <p:sp>
        <p:nvSpPr>
          <p:cNvPr id="3" name="Content Placeholder 2">
            <a:extLst>
              <a:ext uri="{FF2B5EF4-FFF2-40B4-BE49-F238E27FC236}">
                <a16:creationId xmlns:a16="http://schemas.microsoft.com/office/drawing/2014/main" id="{636BEDFD-44C8-4B44-A8E2-AAADB261CF0D}"/>
              </a:ext>
            </a:extLst>
          </p:cNvPr>
          <p:cNvSpPr>
            <a:spLocks noGrp="1"/>
          </p:cNvSpPr>
          <p:nvPr>
            <p:ph sz="quarter" idx="13"/>
          </p:nvPr>
        </p:nvSpPr>
        <p:spPr>
          <a:xfrm>
            <a:off x="457200" y="1554920"/>
            <a:ext cx="8208000" cy="4788000"/>
          </a:xfrm>
        </p:spPr>
        <p:txBody>
          <a:bodyPr/>
          <a:lstStyle/>
          <a:p>
            <a:pPr>
              <a:spcBef>
                <a:spcPts val="600"/>
              </a:spcBef>
            </a:pPr>
            <a:r>
              <a:rPr lang="en-US" sz="2000" b="1" noProof="0" dirty="0">
                <a:latin typeface="Courier New" panose="02070309020205020404" pitchFamily="49" charset="0"/>
                <a:cs typeface="Courier New" panose="02070309020205020404" pitchFamily="49" charset="0"/>
              </a:rPr>
              <a:t>double ceil(double x)</a:t>
            </a:r>
          </a:p>
          <a:p>
            <a:pPr marL="255600" indent="0">
              <a:spcBef>
                <a:spcPts val="600"/>
              </a:spcBef>
              <a:buNone/>
            </a:pPr>
            <a:r>
              <a:rPr lang="en-US" sz="2000" noProof="0" dirty="0">
                <a:latin typeface="Courier New" panose="02070309020205020404" pitchFamily="49" charset="0"/>
                <a:cs typeface="Courier New" panose="02070309020205020404" pitchFamily="49" charset="0"/>
              </a:rPr>
              <a:t>x</a:t>
            </a:r>
            <a:r>
              <a:rPr lang="en-US" sz="2000" noProof="0" dirty="0"/>
              <a:t> rounded up to its nearest integer. This integer is returned as a double value.</a:t>
            </a:r>
          </a:p>
          <a:p>
            <a:pPr>
              <a:spcBef>
                <a:spcPts val="600"/>
              </a:spcBef>
            </a:pPr>
            <a:r>
              <a:rPr lang="en-US" sz="2000" b="1" noProof="0" dirty="0">
                <a:latin typeface="Courier New" panose="02070309020205020404" pitchFamily="49" charset="0"/>
                <a:cs typeface="Courier New" panose="02070309020205020404" pitchFamily="49" charset="0"/>
              </a:rPr>
              <a:t>double floor(double x)</a:t>
            </a:r>
          </a:p>
          <a:p>
            <a:pPr marL="255600" indent="0">
              <a:spcBef>
                <a:spcPts val="600"/>
              </a:spcBef>
              <a:buNone/>
            </a:pPr>
            <a:r>
              <a:rPr lang="en-US" sz="2000" noProof="0" dirty="0">
                <a:latin typeface="Courier New" panose="02070309020205020404" pitchFamily="49" charset="0"/>
                <a:cs typeface="Courier New" panose="02070309020205020404" pitchFamily="49" charset="0"/>
              </a:rPr>
              <a:t>x</a:t>
            </a:r>
            <a:r>
              <a:rPr lang="en-US" sz="2000" noProof="0" dirty="0"/>
              <a:t> is rounded down to its nearest integer. This integer is returned as a double value.</a:t>
            </a:r>
          </a:p>
          <a:p>
            <a:pPr>
              <a:spcBef>
                <a:spcPts val="600"/>
              </a:spcBef>
            </a:pPr>
            <a:r>
              <a:rPr lang="en-US" sz="2000" b="1" noProof="0" dirty="0">
                <a:latin typeface="Courier New" panose="02070309020205020404" pitchFamily="49" charset="0"/>
                <a:cs typeface="Courier New" panose="02070309020205020404" pitchFamily="49" charset="0"/>
              </a:rPr>
              <a:t>double </a:t>
            </a:r>
            <a:r>
              <a:rPr lang="en-US" sz="2000" b="1" noProof="0" dirty="0" err="1">
                <a:latin typeface="Courier New" panose="02070309020205020404" pitchFamily="49" charset="0"/>
                <a:cs typeface="Courier New" panose="02070309020205020404" pitchFamily="49" charset="0"/>
              </a:rPr>
              <a:t>rint</a:t>
            </a:r>
            <a:r>
              <a:rPr lang="en-US" sz="2000" b="1" noProof="0" dirty="0">
                <a:latin typeface="Courier New" panose="02070309020205020404" pitchFamily="49" charset="0"/>
                <a:cs typeface="Courier New" panose="02070309020205020404" pitchFamily="49" charset="0"/>
              </a:rPr>
              <a:t>(double x)</a:t>
            </a:r>
          </a:p>
          <a:p>
            <a:pPr marL="255600" indent="0">
              <a:spcBef>
                <a:spcPts val="600"/>
              </a:spcBef>
              <a:buNone/>
            </a:pPr>
            <a:r>
              <a:rPr lang="en-US" sz="2000" noProof="0" dirty="0">
                <a:latin typeface="Courier New" panose="02070309020205020404" pitchFamily="49" charset="0"/>
                <a:cs typeface="Courier New" panose="02070309020205020404" pitchFamily="49" charset="0"/>
              </a:rPr>
              <a:t>x</a:t>
            </a:r>
            <a:r>
              <a:rPr lang="en-US" sz="2000" noProof="0" dirty="0"/>
              <a:t> is rounded to its nearest integer. If </a:t>
            </a:r>
            <a:r>
              <a:rPr lang="en-US" sz="2000" noProof="0" dirty="0">
                <a:latin typeface="Courier New" panose="02070309020205020404" pitchFamily="49" charset="0"/>
                <a:cs typeface="Courier New" panose="02070309020205020404" pitchFamily="49" charset="0"/>
              </a:rPr>
              <a:t>x</a:t>
            </a:r>
            <a:r>
              <a:rPr lang="en-US" sz="2000" noProof="0" dirty="0"/>
              <a:t> is equally close to two integers, the even one is returned as a double.</a:t>
            </a:r>
          </a:p>
          <a:p>
            <a:pPr>
              <a:spcBef>
                <a:spcPts val="600"/>
              </a:spcBef>
            </a:pPr>
            <a:r>
              <a:rPr lang="en-US" sz="2000" b="1" noProof="0" dirty="0" err="1">
                <a:latin typeface="Courier New" panose="02070309020205020404" pitchFamily="49" charset="0"/>
                <a:cs typeface="Courier New" panose="02070309020205020404" pitchFamily="49" charset="0"/>
              </a:rPr>
              <a:t>int</a:t>
            </a:r>
            <a:r>
              <a:rPr lang="en-US" sz="2000" b="1" noProof="0" dirty="0">
                <a:latin typeface="Courier New" panose="02070309020205020404" pitchFamily="49" charset="0"/>
                <a:cs typeface="Courier New" panose="02070309020205020404" pitchFamily="49" charset="0"/>
              </a:rPr>
              <a:t> round(float x)</a:t>
            </a:r>
          </a:p>
          <a:p>
            <a:pPr marL="255600" indent="0">
              <a:spcBef>
                <a:spcPts val="600"/>
              </a:spcBef>
              <a:buNone/>
            </a:pPr>
            <a:r>
              <a:rPr lang="en-US" sz="2000" noProof="0" dirty="0">
                <a:latin typeface="Courier New" panose="02070309020205020404" pitchFamily="49" charset="0"/>
                <a:cs typeface="Courier New" panose="02070309020205020404" pitchFamily="49" charset="0"/>
              </a:rPr>
              <a:t>Return (</a:t>
            </a:r>
            <a:r>
              <a:rPr lang="en-US" sz="2000" noProof="0" dirty="0" err="1">
                <a:latin typeface="Courier New" panose="02070309020205020404" pitchFamily="49" charset="0"/>
                <a:cs typeface="Courier New" panose="02070309020205020404" pitchFamily="49" charset="0"/>
              </a:rPr>
              <a:t>int</a:t>
            </a:r>
            <a:r>
              <a:rPr lang="en-US" sz="2000" noProof="0" dirty="0">
                <a:latin typeface="Courier New" panose="02070309020205020404" pitchFamily="49" charset="0"/>
                <a:cs typeface="Courier New" panose="02070309020205020404" pitchFamily="49" charset="0"/>
              </a:rPr>
              <a:t>)</a:t>
            </a:r>
            <a:r>
              <a:rPr lang="en-US" sz="2000" noProof="0" dirty="0" err="1">
                <a:latin typeface="Courier New" panose="02070309020205020404" pitchFamily="49" charset="0"/>
                <a:cs typeface="Courier New" panose="02070309020205020404" pitchFamily="49" charset="0"/>
              </a:rPr>
              <a:t>Math.floor</a:t>
            </a:r>
            <a:r>
              <a:rPr lang="en-US" sz="2000" noProof="0" dirty="0">
                <a:latin typeface="Courier New" panose="02070309020205020404" pitchFamily="49" charset="0"/>
                <a:cs typeface="Courier New" panose="02070309020205020404" pitchFamily="49" charset="0"/>
              </a:rPr>
              <a:t>(x+0.5).</a:t>
            </a:r>
          </a:p>
          <a:p>
            <a:pPr>
              <a:spcBef>
                <a:spcPts val="600"/>
              </a:spcBef>
            </a:pPr>
            <a:r>
              <a:rPr lang="en-US" sz="2000" b="1" noProof="0" dirty="0">
                <a:latin typeface="Courier New" panose="02070309020205020404" pitchFamily="49" charset="0"/>
                <a:cs typeface="Courier New" panose="02070309020205020404" pitchFamily="49" charset="0"/>
              </a:rPr>
              <a:t>long round(double x)</a:t>
            </a:r>
          </a:p>
          <a:p>
            <a:pPr marL="255600" indent="0">
              <a:spcBef>
                <a:spcPts val="600"/>
              </a:spcBef>
              <a:buNone/>
            </a:pPr>
            <a:r>
              <a:rPr lang="en-US" sz="2000" noProof="0" dirty="0">
                <a:latin typeface="Courier New" panose="02070309020205020404" pitchFamily="49" charset="0"/>
                <a:cs typeface="Courier New" panose="02070309020205020404" pitchFamily="49" charset="0"/>
              </a:rPr>
              <a:t>Return (long)</a:t>
            </a:r>
            <a:r>
              <a:rPr lang="en-US" sz="2000" noProof="0" dirty="0" err="1">
                <a:latin typeface="Courier New" panose="02070309020205020404" pitchFamily="49" charset="0"/>
                <a:cs typeface="Courier New" panose="02070309020205020404" pitchFamily="49" charset="0"/>
              </a:rPr>
              <a:t>Math.floor</a:t>
            </a:r>
            <a:r>
              <a:rPr lang="en-US" sz="2000" noProof="0" dirty="0">
                <a:latin typeface="Courier New" panose="02070309020205020404" pitchFamily="49" charset="0"/>
                <a:cs typeface="Courier New" panose="02070309020205020404" pitchFamily="49" charset="0"/>
              </a:rPr>
              <a:t>(x+0.5).</a:t>
            </a:r>
          </a:p>
        </p:txBody>
      </p:sp>
    </p:spTree>
    <p:extLst>
      <p:ext uri="{BB962C8B-B14F-4D97-AF65-F5344CB8AC3E}">
        <p14:creationId xmlns:p14="http://schemas.microsoft.com/office/powerpoint/2010/main" val="7436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8D676-6103-49CF-8115-B6051A5AF6F8}"/>
              </a:ext>
            </a:extLst>
          </p:cNvPr>
          <p:cNvSpPr>
            <a:spLocks noGrp="1"/>
          </p:cNvSpPr>
          <p:nvPr>
            <p:ph type="title"/>
          </p:nvPr>
        </p:nvSpPr>
        <p:spPr/>
        <p:txBody>
          <a:bodyPr/>
          <a:lstStyle/>
          <a:p>
            <a:r>
              <a:rPr lang="en-US" noProof="0" dirty="0"/>
              <a:t>Rounding Methods Examples</a:t>
            </a:r>
            <a:r>
              <a:rPr lang="en-US" sz="2000" b="0" noProof="0" dirty="0"/>
              <a:t> (1 of 2)</a:t>
            </a:r>
          </a:p>
        </p:txBody>
      </p:sp>
      <p:sp>
        <p:nvSpPr>
          <p:cNvPr id="3" name="Content Placeholder 2">
            <a:extLst>
              <a:ext uri="{FF2B5EF4-FFF2-40B4-BE49-F238E27FC236}">
                <a16:creationId xmlns:a16="http://schemas.microsoft.com/office/drawing/2014/main" id="{201E87E8-5A89-4C11-8BE3-41E0F305DEDA}"/>
              </a:ext>
            </a:extLst>
          </p:cNvPr>
          <p:cNvSpPr>
            <a:spLocks noGrp="1"/>
          </p:cNvSpPr>
          <p:nvPr>
            <p:ph sz="quarter" idx="13"/>
          </p:nvPr>
        </p:nvSpPr>
        <p:spPr>
          <a:xfrm>
            <a:off x="457200" y="1554919"/>
            <a:ext cx="8208000" cy="4644000"/>
          </a:xfrm>
        </p:spPr>
        <p:txBody>
          <a:bodyPr/>
          <a:lstStyle/>
          <a:p>
            <a:pPr marL="432" indent="0">
              <a:spcBef>
                <a:spcPts val="600"/>
              </a:spcBef>
              <a:buNone/>
            </a:pPr>
            <a:r>
              <a:rPr lang="en-US" sz="1800" noProof="0" dirty="0" err="1">
                <a:latin typeface="Courier New" panose="02070309020205020404" pitchFamily="49" charset="0"/>
                <a:cs typeface="Courier New" panose="02070309020205020404" pitchFamily="49" charset="0"/>
              </a:rPr>
              <a:t>Math.ceil</a:t>
            </a:r>
            <a:r>
              <a:rPr lang="en-US" sz="1800" noProof="0" dirty="0">
                <a:latin typeface="Courier New" panose="02070309020205020404" pitchFamily="49" charset="0"/>
                <a:cs typeface="Courier New" panose="02070309020205020404" pitchFamily="49" charset="0"/>
              </a:rPr>
              <a:t>(2.1) returns 3.0</a:t>
            </a:r>
          </a:p>
          <a:p>
            <a:pPr marL="432" indent="0">
              <a:spcBef>
                <a:spcPts val="600"/>
              </a:spcBef>
              <a:buNone/>
            </a:pPr>
            <a:r>
              <a:rPr lang="en-US" sz="1800" noProof="0" dirty="0" err="1">
                <a:latin typeface="Courier New" panose="02070309020205020404" pitchFamily="49" charset="0"/>
                <a:cs typeface="Courier New" panose="02070309020205020404" pitchFamily="49" charset="0"/>
              </a:rPr>
              <a:t>Math.ceil</a:t>
            </a:r>
            <a:r>
              <a:rPr lang="en-US" sz="1800" noProof="0" dirty="0">
                <a:latin typeface="Courier New" panose="02070309020205020404" pitchFamily="49" charset="0"/>
                <a:cs typeface="Courier New" panose="02070309020205020404" pitchFamily="49" charset="0"/>
              </a:rPr>
              <a:t>(2.0) returns 2.0</a:t>
            </a:r>
          </a:p>
          <a:p>
            <a:pPr marL="432" indent="0">
              <a:spcBef>
                <a:spcPts val="600"/>
              </a:spcBef>
              <a:buNone/>
            </a:pPr>
            <a:r>
              <a:rPr lang="en-US" sz="1800" noProof="0" dirty="0" err="1">
                <a:latin typeface="Courier New" panose="02070309020205020404" pitchFamily="49" charset="0"/>
                <a:cs typeface="Courier New" panose="02070309020205020404" pitchFamily="49" charset="0"/>
              </a:rPr>
              <a:t>Math.ceil</a:t>
            </a:r>
            <a:r>
              <a:rPr lang="en-US" sz="1800" noProof="0" dirty="0">
                <a:latin typeface="Courier New" panose="02070309020205020404" pitchFamily="49" charset="0"/>
                <a:cs typeface="Courier New" panose="02070309020205020404" pitchFamily="49" charset="0"/>
              </a:rPr>
              <a:t>(-2.0) returns –2.0</a:t>
            </a:r>
          </a:p>
          <a:p>
            <a:pPr marL="432" indent="0">
              <a:spcBef>
                <a:spcPts val="600"/>
              </a:spcBef>
              <a:buNone/>
            </a:pPr>
            <a:r>
              <a:rPr lang="en-US" sz="1800" noProof="0" dirty="0" err="1">
                <a:latin typeface="Courier New" panose="02070309020205020404" pitchFamily="49" charset="0"/>
                <a:cs typeface="Courier New" panose="02070309020205020404" pitchFamily="49" charset="0"/>
              </a:rPr>
              <a:t>Math.ceil</a:t>
            </a:r>
            <a:r>
              <a:rPr lang="en-US" sz="1800" noProof="0" dirty="0">
                <a:latin typeface="Courier New" panose="02070309020205020404" pitchFamily="49" charset="0"/>
                <a:cs typeface="Courier New" panose="02070309020205020404" pitchFamily="49" charset="0"/>
              </a:rPr>
              <a:t>(-2.1) returns -2.0</a:t>
            </a:r>
          </a:p>
          <a:p>
            <a:pPr marL="432" indent="0">
              <a:spcBef>
                <a:spcPts val="600"/>
              </a:spcBef>
              <a:buNone/>
            </a:pPr>
            <a:r>
              <a:rPr lang="en-US" sz="1800" noProof="0" dirty="0" err="1">
                <a:latin typeface="Courier New" panose="02070309020205020404" pitchFamily="49" charset="0"/>
                <a:cs typeface="Courier New" panose="02070309020205020404" pitchFamily="49" charset="0"/>
              </a:rPr>
              <a:t>Math.floor</a:t>
            </a:r>
            <a:r>
              <a:rPr lang="en-US" sz="1800" noProof="0" dirty="0">
                <a:latin typeface="Courier New" panose="02070309020205020404" pitchFamily="49" charset="0"/>
                <a:cs typeface="Courier New" panose="02070309020205020404" pitchFamily="49" charset="0"/>
              </a:rPr>
              <a:t>(2.1) returns 2.0</a:t>
            </a:r>
          </a:p>
          <a:p>
            <a:pPr marL="432" indent="0">
              <a:spcBef>
                <a:spcPts val="600"/>
              </a:spcBef>
              <a:buNone/>
            </a:pPr>
            <a:r>
              <a:rPr lang="en-US" sz="1800" noProof="0" dirty="0" err="1">
                <a:latin typeface="Courier New" panose="02070309020205020404" pitchFamily="49" charset="0"/>
                <a:cs typeface="Courier New" panose="02070309020205020404" pitchFamily="49" charset="0"/>
              </a:rPr>
              <a:t>Math.floor</a:t>
            </a:r>
            <a:r>
              <a:rPr lang="en-US" sz="1800" noProof="0" dirty="0">
                <a:latin typeface="Courier New" panose="02070309020205020404" pitchFamily="49" charset="0"/>
                <a:cs typeface="Courier New" panose="02070309020205020404" pitchFamily="49" charset="0"/>
              </a:rPr>
              <a:t>(2.0) returns 2.0</a:t>
            </a:r>
          </a:p>
          <a:p>
            <a:pPr marL="432" indent="0">
              <a:spcBef>
                <a:spcPts val="600"/>
              </a:spcBef>
              <a:buNone/>
            </a:pPr>
            <a:r>
              <a:rPr lang="en-US" sz="1800" noProof="0" dirty="0" err="1">
                <a:latin typeface="Courier New" panose="02070309020205020404" pitchFamily="49" charset="0"/>
                <a:cs typeface="Courier New" panose="02070309020205020404" pitchFamily="49" charset="0"/>
              </a:rPr>
              <a:t>Math.floor</a:t>
            </a:r>
            <a:r>
              <a:rPr lang="en-US" sz="1800" noProof="0" dirty="0">
                <a:latin typeface="Courier New" panose="02070309020205020404" pitchFamily="49" charset="0"/>
                <a:cs typeface="Courier New" panose="02070309020205020404" pitchFamily="49" charset="0"/>
              </a:rPr>
              <a:t>(-2.0) returns –2.0</a:t>
            </a:r>
          </a:p>
          <a:p>
            <a:pPr marL="432" indent="0">
              <a:spcBef>
                <a:spcPts val="600"/>
              </a:spcBef>
              <a:buNone/>
            </a:pPr>
            <a:r>
              <a:rPr lang="en-US" sz="1800" noProof="0" dirty="0" err="1">
                <a:latin typeface="Courier New" panose="02070309020205020404" pitchFamily="49" charset="0"/>
                <a:cs typeface="Courier New" panose="02070309020205020404" pitchFamily="49" charset="0"/>
              </a:rPr>
              <a:t>Math.floor</a:t>
            </a:r>
            <a:r>
              <a:rPr lang="en-US" sz="1800" noProof="0" dirty="0">
                <a:latin typeface="Courier New" panose="02070309020205020404" pitchFamily="49" charset="0"/>
                <a:cs typeface="Courier New" panose="02070309020205020404" pitchFamily="49" charset="0"/>
              </a:rPr>
              <a:t>(-2.1) returns -3.0</a:t>
            </a:r>
          </a:p>
          <a:p>
            <a:pPr marL="432" indent="0">
              <a:spcBef>
                <a:spcPts val="600"/>
              </a:spcBef>
              <a:buNone/>
            </a:pPr>
            <a:r>
              <a:rPr lang="en-US" sz="1800" noProof="0" dirty="0" err="1">
                <a:latin typeface="Courier New" panose="02070309020205020404" pitchFamily="49" charset="0"/>
                <a:cs typeface="Courier New" panose="02070309020205020404" pitchFamily="49" charset="0"/>
              </a:rPr>
              <a:t>Math.rint</a:t>
            </a:r>
            <a:r>
              <a:rPr lang="en-US" sz="1800" noProof="0" dirty="0">
                <a:latin typeface="Courier New" panose="02070309020205020404" pitchFamily="49" charset="0"/>
                <a:cs typeface="Courier New" panose="02070309020205020404" pitchFamily="49" charset="0"/>
              </a:rPr>
              <a:t>(2.1) returns 2.0</a:t>
            </a:r>
          </a:p>
          <a:p>
            <a:pPr marL="432" indent="0">
              <a:spcBef>
                <a:spcPts val="600"/>
              </a:spcBef>
              <a:buNone/>
            </a:pPr>
            <a:r>
              <a:rPr lang="en-US" sz="1800" noProof="0" dirty="0" err="1">
                <a:latin typeface="Courier New" panose="02070309020205020404" pitchFamily="49" charset="0"/>
                <a:cs typeface="Courier New" panose="02070309020205020404" pitchFamily="49" charset="0"/>
              </a:rPr>
              <a:t>Math.rint</a:t>
            </a:r>
            <a:r>
              <a:rPr lang="en-US" sz="1800" noProof="0" dirty="0">
                <a:latin typeface="Courier New" panose="02070309020205020404" pitchFamily="49" charset="0"/>
                <a:cs typeface="Courier New" panose="02070309020205020404" pitchFamily="49" charset="0"/>
              </a:rPr>
              <a:t>(2.0) returns 2.0</a:t>
            </a:r>
          </a:p>
          <a:p>
            <a:pPr marL="432" indent="0">
              <a:spcBef>
                <a:spcPts val="600"/>
              </a:spcBef>
              <a:buNone/>
            </a:pPr>
            <a:r>
              <a:rPr lang="en-US" sz="1800" noProof="0" dirty="0" err="1">
                <a:latin typeface="Courier New" panose="02070309020205020404" pitchFamily="49" charset="0"/>
                <a:cs typeface="Courier New" panose="02070309020205020404" pitchFamily="49" charset="0"/>
              </a:rPr>
              <a:t>Math.rint</a:t>
            </a:r>
            <a:r>
              <a:rPr lang="en-US" sz="1800" noProof="0" dirty="0">
                <a:latin typeface="Courier New" panose="02070309020205020404" pitchFamily="49" charset="0"/>
                <a:cs typeface="Courier New" panose="02070309020205020404" pitchFamily="49" charset="0"/>
              </a:rPr>
              <a:t>(-2.0) returns –2.0</a:t>
            </a:r>
          </a:p>
          <a:p>
            <a:pPr marL="432" indent="0">
              <a:spcBef>
                <a:spcPts val="600"/>
              </a:spcBef>
              <a:buNone/>
            </a:pPr>
            <a:r>
              <a:rPr lang="en-US" sz="1800" noProof="0" dirty="0" err="1">
                <a:latin typeface="Courier New" panose="02070309020205020404" pitchFamily="49" charset="0"/>
                <a:cs typeface="Courier New" panose="02070309020205020404" pitchFamily="49" charset="0"/>
              </a:rPr>
              <a:t>Math.rint</a:t>
            </a:r>
            <a:r>
              <a:rPr lang="en-US" sz="1800" noProof="0" dirty="0">
                <a:latin typeface="Courier New" panose="02070309020205020404" pitchFamily="49" charset="0"/>
                <a:cs typeface="Courier New" panose="02070309020205020404" pitchFamily="49" charset="0"/>
              </a:rPr>
              <a:t>(-2.1) returns -2.0</a:t>
            </a:r>
          </a:p>
          <a:p>
            <a:pPr marL="432" indent="0">
              <a:spcBef>
                <a:spcPts val="600"/>
              </a:spcBef>
              <a:buNone/>
            </a:pPr>
            <a:r>
              <a:rPr lang="en-US" sz="1800" noProof="0" dirty="0" err="1">
                <a:latin typeface="Courier New" panose="02070309020205020404" pitchFamily="49" charset="0"/>
                <a:cs typeface="Courier New" panose="02070309020205020404" pitchFamily="49" charset="0"/>
              </a:rPr>
              <a:t>Math.rint</a:t>
            </a:r>
            <a:r>
              <a:rPr lang="en-US" sz="1800" noProof="0" dirty="0">
                <a:latin typeface="Courier New" panose="02070309020205020404" pitchFamily="49" charset="0"/>
                <a:cs typeface="Courier New" panose="02070309020205020404" pitchFamily="49" charset="0"/>
              </a:rPr>
              <a:t>(2.5) returns 2.0</a:t>
            </a:r>
          </a:p>
        </p:txBody>
      </p:sp>
    </p:spTree>
    <p:extLst>
      <p:ext uri="{BB962C8B-B14F-4D97-AF65-F5344CB8AC3E}">
        <p14:creationId xmlns:p14="http://schemas.microsoft.com/office/powerpoint/2010/main" val="2796698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8D676-6103-49CF-8115-B6051A5AF6F8}"/>
              </a:ext>
            </a:extLst>
          </p:cNvPr>
          <p:cNvSpPr>
            <a:spLocks noGrp="1"/>
          </p:cNvSpPr>
          <p:nvPr>
            <p:ph type="title"/>
          </p:nvPr>
        </p:nvSpPr>
        <p:spPr/>
        <p:txBody>
          <a:bodyPr/>
          <a:lstStyle/>
          <a:p>
            <a:r>
              <a:rPr lang="en-US" noProof="0" dirty="0"/>
              <a:t>Rounding Methods Examples</a:t>
            </a:r>
            <a:r>
              <a:rPr lang="en-US" sz="2000" noProof="0" dirty="0"/>
              <a:t> </a:t>
            </a:r>
            <a:r>
              <a:rPr lang="en-US" sz="2000" b="0" noProof="0" dirty="0"/>
              <a:t>(2 of 2)</a:t>
            </a:r>
            <a:endParaRPr lang="en-US" sz="2000" noProof="0" dirty="0"/>
          </a:p>
        </p:txBody>
      </p:sp>
      <p:sp>
        <p:nvSpPr>
          <p:cNvPr id="3" name="Content Placeholder 2">
            <a:extLst>
              <a:ext uri="{FF2B5EF4-FFF2-40B4-BE49-F238E27FC236}">
                <a16:creationId xmlns:a16="http://schemas.microsoft.com/office/drawing/2014/main" id="{201E87E8-5A89-4C11-8BE3-41E0F305DEDA}"/>
              </a:ext>
            </a:extLst>
          </p:cNvPr>
          <p:cNvSpPr>
            <a:spLocks noGrp="1"/>
          </p:cNvSpPr>
          <p:nvPr>
            <p:ph sz="quarter" idx="13"/>
          </p:nvPr>
        </p:nvSpPr>
        <p:spPr>
          <a:xfrm>
            <a:off x="457200" y="1554920"/>
            <a:ext cx="8208000" cy="2380471"/>
          </a:xfrm>
        </p:spPr>
        <p:txBody>
          <a:bodyPr/>
          <a:lstStyle/>
          <a:p>
            <a:pPr marL="432" indent="0">
              <a:spcBef>
                <a:spcPts val="600"/>
              </a:spcBef>
              <a:buNone/>
            </a:pPr>
            <a:r>
              <a:rPr lang="en-US" sz="1800" noProof="0" dirty="0" err="1">
                <a:latin typeface="Courier New" panose="02070309020205020404" pitchFamily="49" charset="0"/>
                <a:cs typeface="Courier New" panose="02070309020205020404" pitchFamily="49" charset="0"/>
              </a:rPr>
              <a:t>Math.rint</a:t>
            </a:r>
            <a:r>
              <a:rPr lang="en-US" sz="1800" noProof="0" dirty="0">
                <a:latin typeface="Courier New" panose="02070309020205020404" pitchFamily="49" charset="0"/>
                <a:cs typeface="Courier New" panose="02070309020205020404" pitchFamily="49" charset="0"/>
              </a:rPr>
              <a:t>(-2.5) returns -2.0</a:t>
            </a:r>
          </a:p>
          <a:p>
            <a:pPr marL="432" indent="0">
              <a:spcBef>
                <a:spcPts val="600"/>
              </a:spcBef>
              <a:buNone/>
            </a:pPr>
            <a:r>
              <a:rPr lang="en-US" sz="1800" noProof="0" dirty="0" err="1">
                <a:latin typeface="Courier New" panose="02070309020205020404" pitchFamily="49" charset="0"/>
                <a:cs typeface="Courier New" panose="02070309020205020404" pitchFamily="49" charset="0"/>
              </a:rPr>
              <a:t>Math.round</a:t>
            </a:r>
            <a:r>
              <a:rPr lang="en-US" sz="1800" noProof="0" dirty="0">
                <a:latin typeface="Courier New" panose="02070309020205020404" pitchFamily="49" charset="0"/>
                <a:cs typeface="Courier New" panose="02070309020205020404" pitchFamily="49" charset="0"/>
              </a:rPr>
              <a:t>(2.6f) returns 3</a:t>
            </a:r>
          </a:p>
          <a:p>
            <a:pPr marL="432" indent="0">
              <a:spcBef>
                <a:spcPts val="600"/>
              </a:spcBef>
              <a:buNone/>
            </a:pPr>
            <a:r>
              <a:rPr lang="en-US" sz="1800" noProof="0" dirty="0" err="1">
                <a:latin typeface="Courier New" panose="02070309020205020404" pitchFamily="49" charset="0"/>
                <a:cs typeface="Courier New" panose="02070309020205020404" pitchFamily="49" charset="0"/>
              </a:rPr>
              <a:t>Math.round</a:t>
            </a:r>
            <a:r>
              <a:rPr lang="en-US" sz="1800" noProof="0" dirty="0">
                <a:latin typeface="Courier New" panose="02070309020205020404" pitchFamily="49" charset="0"/>
                <a:cs typeface="Courier New" panose="02070309020205020404" pitchFamily="49" charset="0"/>
              </a:rPr>
              <a:t>(2.0) returns 2</a:t>
            </a:r>
          </a:p>
          <a:p>
            <a:pPr marL="432" indent="0">
              <a:spcBef>
                <a:spcPts val="600"/>
              </a:spcBef>
              <a:buNone/>
            </a:pPr>
            <a:r>
              <a:rPr lang="en-US" sz="1800" noProof="0" dirty="0" err="1">
                <a:latin typeface="Courier New" panose="02070309020205020404" pitchFamily="49" charset="0"/>
                <a:cs typeface="Courier New" panose="02070309020205020404" pitchFamily="49" charset="0"/>
              </a:rPr>
              <a:t>Math.round</a:t>
            </a:r>
            <a:r>
              <a:rPr lang="en-US" sz="1800" noProof="0" dirty="0">
                <a:latin typeface="Courier New" panose="02070309020205020404" pitchFamily="49" charset="0"/>
                <a:cs typeface="Courier New" panose="02070309020205020404" pitchFamily="49" charset="0"/>
              </a:rPr>
              <a:t>(-2.0f) returns -2</a:t>
            </a:r>
          </a:p>
          <a:p>
            <a:pPr marL="432" indent="0">
              <a:spcBef>
                <a:spcPts val="600"/>
              </a:spcBef>
              <a:buNone/>
            </a:pPr>
            <a:r>
              <a:rPr lang="en-US" sz="1800" noProof="0" dirty="0" err="1">
                <a:latin typeface="Courier New" panose="02070309020205020404" pitchFamily="49" charset="0"/>
                <a:cs typeface="Courier New" panose="02070309020205020404" pitchFamily="49" charset="0"/>
              </a:rPr>
              <a:t>Math.round</a:t>
            </a:r>
            <a:r>
              <a:rPr lang="en-US" sz="1800" noProof="0" dirty="0">
                <a:latin typeface="Courier New" panose="02070309020205020404" pitchFamily="49" charset="0"/>
                <a:cs typeface="Courier New" panose="02070309020205020404" pitchFamily="49" charset="0"/>
              </a:rPr>
              <a:t>(-2.6) returns -3</a:t>
            </a:r>
          </a:p>
        </p:txBody>
      </p:sp>
    </p:spTree>
    <p:extLst>
      <p:ext uri="{BB962C8B-B14F-4D97-AF65-F5344CB8AC3E}">
        <p14:creationId xmlns:p14="http://schemas.microsoft.com/office/powerpoint/2010/main" val="1836549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04C40B-D591-4BB7-9F59-4440A851E74A}"/>
              </a:ext>
            </a:extLst>
          </p:cNvPr>
          <p:cNvSpPr>
            <a:spLocks noGrp="1"/>
          </p:cNvSpPr>
          <p:nvPr>
            <p:ph type="title"/>
          </p:nvPr>
        </p:nvSpPr>
        <p:spPr/>
        <p:txBody>
          <a:bodyPr/>
          <a:lstStyle/>
          <a:p>
            <a:r>
              <a:rPr lang="en-US" noProof="0" dirty="0">
                <a:latin typeface="Courier New" panose="02070309020205020404" pitchFamily="49" charset="0"/>
                <a:cs typeface="Courier New" panose="02070309020205020404" pitchFamily="49" charset="0"/>
              </a:rPr>
              <a:t>min</a:t>
            </a:r>
            <a:r>
              <a:rPr lang="en-US" noProof="0" dirty="0"/>
              <a:t>, </a:t>
            </a:r>
            <a:r>
              <a:rPr lang="en-US" noProof="0" dirty="0">
                <a:latin typeface="Courier New" panose="02070309020205020404" pitchFamily="49" charset="0"/>
                <a:cs typeface="Courier New" panose="02070309020205020404" pitchFamily="49" charset="0"/>
              </a:rPr>
              <a:t>max</a:t>
            </a:r>
            <a:r>
              <a:rPr lang="en-US" noProof="0" dirty="0"/>
              <a:t>, and </a:t>
            </a:r>
            <a:r>
              <a:rPr lang="en-US" noProof="0" dirty="0">
                <a:latin typeface="Courier New" panose="02070309020205020404" pitchFamily="49" charset="0"/>
                <a:cs typeface="Courier New" panose="02070309020205020404" pitchFamily="49" charset="0"/>
              </a:rPr>
              <a:t>abs</a:t>
            </a:r>
          </a:p>
        </p:txBody>
      </p:sp>
      <p:sp>
        <p:nvSpPr>
          <p:cNvPr id="6" name="Content Placeholder 5">
            <a:extLst>
              <a:ext uri="{FF2B5EF4-FFF2-40B4-BE49-F238E27FC236}">
                <a16:creationId xmlns:a16="http://schemas.microsoft.com/office/drawing/2014/main" id="{2606099E-6CAD-448E-8AA9-98D9131983B6}"/>
              </a:ext>
            </a:extLst>
          </p:cNvPr>
          <p:cNvSpPr>
            <a:spLocks noGrp="1"/>
          </p:cNvSpPr>
          <p:nvPr>
            <p:ph sz="quarter" idx="13"/>
          </p:nvPr>
        </p:nvSpPr>
        <p:spPr>
          <a:xfrm>
            <a:off x="457200" y="1581450"/>
            <a:ext cx="4032000" cy="3312000"/>
          </a:xfrm>
        </p:spPr>
        <p:txBody>
          <a:bodyPr bIns="0"/>
          <a:lstStyle/>
          <a:p>
            <a:pPr>
              <a:spcBef>
                <a:spcPts val="600"/>
              </a:spcBef>
            </a:pPr>
            <a:r>
              <a:rPr lang="en-US" sz="2000" noProof="0" dirty="0">
                <a:latin typeface="Courier New" panose="02070309020205020404" pitchFamily="49" charset="0"/>
                <a:cs typeface="Courier New" panose="02070309020205020404" pitchFamily="49" charset="0"/>
              </a:rPr>
              <a:t>max(a, b)</a:t>
            </a:r>
            <a:r>
              <a:rPr lang="en-US" sz="2000" noProof="0" dirty="0">
                <a:cs typeface="Courier New" panose="02070309020205020404" pitchFamily="49" charset="0"/>
              </a:rPr>
              <a:t> </a:t>
            </a:r>
            <a:r>
              <a:rPr lang="en-US" sz="2000" noProof="0" dirty="0"/>
              <a:t>and </a:t>
            </a:r>
            <a:r>
              <a:rPr lang="en-US" sz="2000" noProof="0" dirty="0">
                <a:latin typeface="Courier New" panose="02070309020205020404" pitchFamily="49" charset="0"/>
                <a:cs typeface="Courier New" panose="02070309020205020404" pitchFamily="49" charset="0"/>
              </a:rPr>
              <a:t>min(a, b)</a:t>
            </a:r>
          </a:p>
          <a:p>
            <a:pPr marL="255600" indent="0">
              <a:spcBef>
                <a:spcPts val="600"/>
              </a:spcBef>
              <a:buNone/>
            </a:pPr>
            <a:r>
              <a:rPr lang="en-US" sz="2000" noProof="0" dirty="0"/>
              <a:t>Returns the maximum or minimum of two parameters.</a:t>
            </a:r>
          </a:p>
          <a:p>
            <a:pPr>
              <a:spcBef>
                <a:spcPts val="600"/>
              </a:spcBef>
            </a:pPr>
            <a:r>
              <a:rPr lang="en-US" sz="2000" noProof="0" dirty="0">
                <a:latin typeface="Courier New" panose="02070309020205020404" pitchFamily="49" charset="0"/>
                <a:cs typeface="Courier New" panose="02070309020205020404" pitchFamily="49" charset="0"/>
              </a:rPr>
              <a:t>abs(a)</a:t>
            </a:r>
          </a:p>
          <a:p>
            <a:pPr marL="255600" indent="0">
              <a:spcBef>
                <a:spcPts val="600"/>
              </a:spcBef>
              <a:buNone/>
            </a:pPr>
            <a:r>
              <a:rPr lang="en-US" sz="2000" noProof="0" dirty="0"/>
              <a:t>Returns the absolute value of the parameter.</a:t>
            </a:r>
          </a:p>
          <a:p>
            <a:pPr>
              <a:spcBef>
                <a:spcPts val="600"/>
              </a:spcBef>
            </a:pPr>
            <a:r>
              <a:rPr lang="en-US" sz="2000" noProof="0" dirty="0">
                <a:latin typeface="Courier New" panose="02070309020205020404" pitchFamily="49" charset="0"/>
                <a:cs typeface="Courier New" panose="02070309020205020404" pitchFamily="49" charset="0"/>
              </a:rPr>
              <a:t>random()</a:t>
            </a:r>
          </a:p>
          <a:p>
            <a:pPr marL="255600" indent="0">
              <a:spcBef>
                <a:spcPts val="600"/>
              </a:spcBef>
              <a:buNone/>
            </a:pPr>
            <a:r>
              <a:rPr lang="en-US" sz="2000" noProof="0" dirty="0"/>
              <a:t>Returns a random double value in the range [0.0, 1.0).</a:t>
            </a:r>
          </a:p>
        </p:txBody>
      </p:sp>
      <p:sp>
        <p:nvSpPr>
          <p:cNvPr id="9" name="Content Placeholder 8">
            <a:extLst>
              <a:ext uri="{FF2B5EF4-FFF2-40B4-BE49-F238E27FC236}">
                <a16:creationId xmlns:a16="http://schemas.microsoft.com/office/drawing/2014/main" id="{1E7740FD-CE9A-48BC-8044-E4B9A006483C}"/>
              </a:ext>
            </a:extLst>
          </p:cNvPr>
          <p:cNvSpPr>
            <a:spLocks noGrp="1"/>
          </p:cNvSpPr>
          <p:nvPr>
            <p:ph sz="quarter" idx="16"/>
          </p:nvPr>
        </p:nvSpPr>
        <p:spPr>
          <a:xfrm>
            <a:off x="4734587" y="1581450"/>
            <a:ext cx="3924000" cy="3852000"/>
          </a:xfrm>
        </p:spPr>
        <p:txBody>
          <a:bodyPr/>
          <a:lstStyle/>
          <a:p>
            <a:pPr marL="432" indent="0">
              <a:buNone/>
            </a:pPr>
            <a:r>
              <a:rPr lang="en-US" sz="2000" b="1" noProof="0" dirty="0">
                <a:cs typeface="Courier New" panose="02070309020205020404" pitchFamily="49" charset="0"/>
              </a:rPr>
              <a:t>Examples:</a:t>
            </a:r>
          </a:p>
          <a:p>
            <a:pPr marL="432" indent="0">
              <a:buNone/>
            </a:pPr>
            <a:r>
              <a:rPr lang="en-US" sz="2000" b="1" noProof="0" dirty="0" err="1">
                <a:latin typeface="Courier New" panose="02070309020205020404" pitchFamily="49" charset="0"/>
                <a:cs typeface="Courier New" panose="02070309020205020404" pitchFamily="49" charset="0"/>
              </a:rPr>
              <a:t>Math.max</a:t>
            </a:r>
            <a:r>
              <a:rPr lang="en-US" sz="2000" b="1" noProof="0" dirty="0">
                <a:latin typeface="Courier New" panose="02070309020205020404" pitchFamily="49" charset="0"/>
                <a:cs typeface="Courier New" panose="02070309020205020404" pitchFamily="49" charset="0"/>
              </a:rPr>
              <a:t>(2, 3) returns 3</a:t>
            </a:r>
          </a:p>
          <a:p>
            <a:pPr marL="358775" indent="-358775">
              <a:buNone/>
            </a:pPr>
            <a:r>
              <a:rPr lang="en-US" sz="2000" b="1" noProof="0" dirty="0" err="1">
                <a:latin typeface="Courier New" panose="02070309020205020404" pitchFamily="49" charset="0"/>
                <a:cs typeface="Courier New" panose="02070309020205020404" pitchFamily="49" charset="0"/>
              </a:rPr>
              <a:t>Math.max</a:t>
            </a:r>
            <a:r>
              <a:rPr lang="en-US" sz="2000" b="1" noProof="0" dirty="0">
                <a:latin typeface="Courier New" panose="02070309020205020404" pitchFamily="49" charset="0"/>
                <a:cs typeface="Courier New" panose="02070309020205020404" pitchFamily="49" charset="0"/>
              </a:rPr>
              <a:t>(2.5, 3) returns 3.0</a:t>
            </a:r>
          </a:p>
          <a:p>
            <a:pPr marL="358775" indent="-358775">
              <a:buNone/>
            </a:pPr>
            <a:r>
              <a:rPr lang="en-US" sz="2000" b="1" noProof="0" dirty="0" err="1">
                <a:latin typeface="Courier New" panose="02070309020205020404" pitchFamily="49" charset="0"/>
                <a:cs typeface="Courier New" panose="02070309020205020404" pitchFamily="49" charset="0"/>
              </a:rPr>
              <a:t>Math.min</a:t>
            </a:r>
            <a:r>
              <a:rPr lang="en-US" sz="2000" b="1" noProof="0" dirty="0">
                <a:latin typeface="Courier New" panose="02070309020205020404" pitchFamily="49" charset="0"/>
                <a:cs typeface="Courier New" panose="02070309020205020404" pitchFamily="49" charset="0"/>
              </a:rPr>
              <a:t>(2.5, 3.6) returns 2.5</a:t>
            </a:r>
          </a:p>
          <a:p>
            <a:pPr marL="432" indent="0">
              <a:buNone/>
            </a:pPr>
            <a:r>
              <a:rPr lang="en-US" sz="2000" b="1" noProof="0" dirty="0" err="1">
                <a:latin typeface="Courier New" panose="02070309020205020404" pitchFamily="49" charset="0"/>
                <a:cs typeface="Courier New" panose="02070309020205020404" pitchFamily="49" charset="0"/>
              </a:rPr>
              <a:t>Math.abs</a:t>
            </a:r>
            <a:r>
              <a:rPr lang="en-US" sz="2000" b="1" noProof="0" dirty="0">
                <a:latin typeface="Courier New" panose="02070309020205020404" pitchFamily="49" charset="0"/>
                <a:cs typeface="Courier New" panose="02070309020205020404" pitchFamily="49" charset="0"/>
              </a:rPr>
              <a:t>(-2) returns 2</a:t>
            </a:r>
          </a:p>
          <a:p>
            <a:pPr marL="358775" indent="-358775">
              <a:buNone/>
            </a:pPr>
            <a:r>
              <a:rPr lang="en-US" sz="2000" b="1" noProof="0" dirty="0" err="1">
                <a:latin typeface="Courier New" panose="02070309020205020404" pitchFamily="49" charset="0"/>
                <a:cs typeface="Courier New" panose="02070309020205020404" pitchFamily="49" charset="0"/>
              </a:rPr>
              <a:t>Math.abs</a:t>
            </a:r>
            <a:r>
              <a:rPr lang="en-US" sz="2000" b="1" noProof="0" dirty="0">
                <a:latin typeface="Courier New" panose="02070309020205020404" pitchFamily="49" charset="0"/>
                <a:cs typeface="Courier New" panose="02070309020205020404" pitchFamily="49" charset="0"/>
              </a:rPr>
              <a:t>(-2.1) returns 2.1</a:t>
            </a:r>
            <a:endParaRPr lang="en-US" sz="2000" noProof="0" dirty="0"/>
          </a:p>
        </p:txBody>
      </p:sp>
    </p:spTree>
    <p:extLst>
      <p:ext uri="{BB962C8B-B14F-4D97-AF65-F5344CB8AC3E}">
        <p14:creationId xmlns:p14="http://schemas.microsoft.com/office/powerpoint/2010/main" val="964707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665CC-8701-45B7-86C6-CEEE68A88BAE}"/>
              </a:ext>
            </a:extLst>
          </p:cNvPr>
          <p:cNvSpPr>
            <a:spLocks noGrp="1"/>
          </p:cNvSpPr>
          <p:nvPr>
            <p:ph type="title"/>
          </p:nvPr>
        </p:nvSpPr>
        <p:spPr/>
        <p:txBody>
          <a:bodyPr/>
          <a:lstStyle/>
          <a:p>
            <a:r>
              <a:rPr lang="en-US" noProof="0" dirty="0"/>
              <a:t>The </a:t>
            </a:r>
            <a:r>
              <a:rPr lang="en-US" noProof="0" dirty="0">
                <a:latin typeface="Courier New" panose="02070309020205020404" pitchFamily="49" charset="0"/>
                <a:cs typeface="Courier New" panose="02070309020205020404" pitchFamily="49" charset="0"/>
              </a:rPr>
              <a:t>random</a:t>
            </a:r>
            <a:r>
              <a:rPr lang="en-US" noProof="0" dirty="0"/>
              <a:t> Method</a:t>
            </a:r>
          </a:p>
        </p:txBody>
      </p:sp>
      <p:sp>
        <p:nvSpPr>
          <p:cNvPr id="3" name="Content Placeholder 2">
            <a:extLst>
              <a:ext uri="{FF2B5EF4-FFF2-40B4-BE49-F238E27FC236}">
                <a16:creationId xmlns:a16="http://schemas.microsoft.com/office/drawing/2014/main" id="{38FA50CD-7EC0-439D-9256-D0F6F63D9A61}"/>
              </a:ext>
            </a:extLst>
          </p:cNvPr>
          <p:cNvSpPr>
            <a:spLocks noGrp="1"/>
          </p:cNvSpPr>
          <p:nvPr>
            <p:ph sz="quarter" idx="13"/>
          </p:nvPr>
        </p:nvSpPr>
        <p:spPr>
          <a:xfrm>
            <a:off x="457200" y="1581450"/>
            <a:ext cx="8208000" cy="914854"/>
          </a:xfrm>
        </p:spPr>
        <p:txBody>
          <a:bodyPr/>
          <a:lstStyle/>
          <a:p>
            <a:pPr marL="432" indent="0">
              <a:buNone/>
            </a:pPr>
            <a:r>
              <a:rPr lang="en-US" noProof="0" dirty="0"/>
              <a:t>Generates a random </a:t>
            </a:r>
            <a:r>
              <a:rPr lang="en-US" b="1" noProof="0" dirty="0">
                <a:latin typeface="Courier New" panose="02070309020205020404" pitchFamily="49" charset="0"/>
                <a:cs typeface="Courier New" panose="02070309020205020404" pitchFamily="49" charset="0"/>
              </a:rPr>
              <a:t>double</a:t>
            </a:r>
            <a:r>
              <a:rPr lang="en-US" noProof="0" dirty="0"/>
              <a:t> value greater than or equal to 0.0 and less than 1.0 (</a:t>
            </a:r>
            <a:r>
              <a:rPr lang="en-US" b="1" noProof="0" dirty="0">
                <a:latin typeface="Courier New" panose="02070309020205020404" pitchFamily="49" charset="0"/>
                <a:cs typeface="Courier New" panose="02070309020205020404" pitchFamily="49" charset="0"/>
              </a:rPr>
              <a:t>0 &lt;= </a:t>
            </a:r>
            <a:r>
              <a:rPr lang="en-US" b="1" noProof="0" dirty="0" err="1">
                <a:latin typeface="Courier New" panose="02070309020205020404" pitchFamily="49" charset="0"/>
                <a:cs typeface="Courier New" panose="02070309020205020404" pitchFamily="49" charset="0"/>
              </a:rPr>
              <a:t>Math.random</a:t>
            </a:r>
            <a:r>
              <a:rPr lang="en-US" b="1" noProof="0" dirty="0">
                <a:latin typeface="Courier New" panose="02070309020205020404" pitchFamily="49" charset="0"/>
                <a:cs typeface="Courier New" panose="02070309020205020404" pitchFamily="49" charset="0"/>
              </a:rPr>
              <a:t>() &lt; 1.0</a:t>
            </a:r>
            <a:r>
              <a:rPr lang="en-US" noProof="0" dirty="0"/>
              <a:t>).</a:t>
            </a:r>
          </a:p>
        </p:txBody>
      </p:sp>
      <p:sp>
        <p:nvSpPr>
          <p:cNvPr id="4" name="Content Placeholder 3">
            <a:extLst>
              <a:ext uri="{FF2B5EF4-FFF2-40B4-BE49-F238E27FC236}">
                <a16:creationId xmlns:a16="http://schemas.microsoft.com/office/drawing/2014/main" id="{C8B069CB-FF2F-4CE0-8876-B68A4CAC4EF2}"/>
              </a:ext>
            </a:extLst>
          </p:cNvPr>
          <p:cNvSpPr>
            <a:spLocks noGrp="1"/>
          </p:cNvSpPr>
          <p:nvPr>
            <p:ph sz="quarter" idx="14"/>
          </p:nvPr>
        </p:nvSpPr>
        <p:spPr>
          <a:xfrm>
            <a:off x="457200" y="2560392"/>
            <a:ext cx="2045368" cy="516483"/>
          </a:xfrm>
        </p:spPr>
        <p:txBody>
          <a:bodyPr/>
          <a:lstStyle/>
          <a:p>
            <a:pPr marL="432" indent="0">
              <a:buNone/>
            </a:pPr>
            <a:r>
              <a:rPr lang="en-US" noProof="0" dirty="0"/>
              <a:t>Examples:</a:t>
            </a:r>
          </a:p>
        </p:txBody>
      </p:sp>
      <p:pic>
        <p:nvPicPr>
          <p:cNvPr id="9" name="Picture 8" descr="left parenthesis int right parenthesis left parenthesis. For long description in Notes pane, press F6.">
            <a:extLst>
              <a:ext uri="{FF2B5EF4-FFF2-40B4-BE49-F238E27FC236}">
                <a16:creationId xmlns:a16="http://schemas.microsoft.com/office/drawing/2014/main" id="{744E2747-91C5-44EA-8E49-74536416773A}"/>
              </a:ext>
            </a:extLst>
          </p:cNvPr>
          <p:cNvPicPr>
            <a:picLocks noChangeAspect="1"/>
          </p:cNvPicPr>
          <p:nvPr/>
        </p:nvPicPr>
        <p:blipFill>
          <a:blip r:embed="rId3"/>
          <a:stretch>
            <a:fillRect/>
          </a:stretch>
        </p:blipFill>
        <p:spPr>
          <a:xfrm>
            <a:off x="621449" y="3217163"/>
            <a:ext cx="7901101" cy="1420491"/>
          </a:xfrm>
          <a:prstGeom prst="rect">
            <a:avLst/>
          </a:prstGeom>
        </p:spPr>
      </p:pic>
      <p:sp>
        <p:nvSpPr>
          <p:cNvPr id="8" name="Content Placeholder 7">
            <a:extLst>
              <a:ext uri="{FF2B5EF4-FFF2-40B4-BE49-F238E27FC236}">
                <a16:creationId xmlns:a16="http://schemas.microsoft.com/office/drawing/2014/main" id="{BED563AB-38C5-4FE2-B70B-D9587720BE70}"/>
              </a:ext>
            </a:extLst>
          </p:cNvPr>
          <p:cNvSpPr>
            <a:spLocks noGrp="1"/>
          </p:cNvSpPr>
          <p:nvPr>
            <p:ph sz="quarter" idx="16"/>
          </p:nvPr>
        </p:nvSpPr>
        <p:spPr>
          <a:xfrm>
            <a:off x="457200" y="4761800"/>
            <a:ext cx="1823987" cy="525368"/>
          </a:xfrm>
        </p:spPr>
        <p:txBody>
          <a:bodyPr/>
          <a:lstStyle/>
          <a:p>
            <a:pPr marL="432" indent="0">
              <a:buNone/>
            </a:pPr>
            <a:r>
              <a:rPr lang="en-US" noProof="0" dirty="0"/>
              <a:t>In general,</a:t>
            </a:r>
          </a:p>
        </p:txBody>
      </p:sp>
      <p:pic>
        <p:nvPicPr>
          <p:cNvPr id="13" name="Picture 12" descr="a + Math.random left parenthesis right parenthesis times b. From there, an arrow points to Returns a random number between a and a + b, excluding a + b.">
            <a:extLst>
              <a:ext uri="{FF2B5EF4-FFF2-40B4-BE49-F238E27FC236}">
                <a16:creationId xmlns:a16="http://schemas.microsoft.com/office/drawing/2014/main" id="{266FC33B-A5E2-420E-9963-1472991A55FB}"/>
              </a:ext>
            </a:extLst>
          </p:cNvPr>
          <p:cNvPicPr>
            <a:picLocks noChangeAspect="1"/>
          </p:cNvPicPr>
          <p:nvPr/>
        </p:nvPicPr>
        <p:blipFill>
          <a:blip r:embed="rId4"/>
          <a:stretch>
            <a:fillRect/>
          </a:stretch>
        </p:blipFill>
        <p:spPr>
          <a:xfrm>
            <a:off x="706801" y="5418095"/>
            <a:ext cx="7815749" cy="579170"/>
          </a:xfrm>
          <a:prstGeom prst="rect">
            <a:avLst/>
          </a:prstGeom>
        </p:spPr>
      </p:pic>
    </p:spTree>
    <p:extLst>
      <p:ext uri="{BB962C8B-B14F-4D97-AF65-F5344CB8AC3E}">
        <p14:creationId xmlns:p14="http://schemas.microsoft.com/office/powerpoint/2010/main" val="3978901935"/>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de507ab-19d9-42c9-b69f-59bb821f2f61">
      <Terms xmlns="http://schemas.microsoft.com/office/infopath/2007/PartnerControls"/>
    </lcf76f155ced4ddcb4097134ff3c332f>
    <TaxCatchAll xmlns="2b22d00c-ba54-415e-ac47-142f0dfcf7e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27C0A014A242A40A6712776A1B494A0" ma:contentTypeVersion="18" ma:contentTypeDescription="Create a new document." ma:contentTypeScope="" ma:versionID="4c6acf0bdd8d3c68de79bfafae2501c2">
  <xsd:schema xmlns:xsd="http://www.w3.org/2001/XMLSchema" xmlns:xs="http://www.w3.org/2001/XMLSchema" xmlns:p="http://schemas.microsoft.com/office/2006/metadata/properties" xmlns:ns2="bde507ab-19d9-42c9-b69f-59bb821f2f61" xmlns:ns3="2b22d00c-ba54-415e-ac47-142f0dfcf7e9" targetNamespace="http://schemas.microsoft.com/office/2006/metadata/properties" ma:root="true" ma:fieldsID="db735535aa43796101af087dcd28ba92" ns2:_="" ns3:_="">
    <xsd:import namespace="bde507ab-19d9-42c9-b69f-59bb821f2f61"/>
    <xsd:import namespace="2b22d00c-ba54-415e-ac47-142f0dfcf7e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e507ab-19d9-42c9-b69f-59bb821f2f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6342d94-4a90-4c9b-8c88-cb4c8647e98f"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b22d00c-ba54-415e-ac47-142f0dfcf7e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715ee8f1-b0c3-4805-b80a-d212239595e5}" ma:internalName="TaxCatchAll" ma:showField="CatchAllData" ma:web="2b22d00c-ba54-415e-ac47-142f0dfcf7e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4494EA-1648-48A9-A8F2-C1C4C2CDB76A}">
  <ds:schemaRefs>
    <ds:schemaRef ds:uri="http://schemas.microsoft.com/sharepoint/v3/contenttype/forms"/>
  </ds:schemaRefs>
</ds:datastoreItem>
</file>

<file path=customXml/itemProps2.xml><?xml version="1.0" encoding="utf-8"?>
<ds:datastoreItem xmlns:ds="http://schemas.openxmlformats.org/officeDocument/2006/customXml" ds:itemID="{FB85449E-3C99-489D-86C0-BC87E034B34E}">
  <ds:schemaRefs>
    <ds:schemaRef ds:uri="http://purl.org/dc/terms/"/>
    <ds:schemaRef ds:uri="http://purl.org/dc/dcmitype/"/>
    <ds:schemaRef ds:uri="bde507ab-19d9-42c9-b69f-59bb821f2f61"/>
    <ds:schemaRef ds:uri="http://purl.org/dc/elements/1.1/"/>
    <ds:schemaRef ds:uri="http://schemas.microsoft.com/office/2006/documentManagement/types"/>
    <ds:schemaRef ds:uri="http://schemas.microsoft.com/office/2006/metadata/properties"/>
    <ds:schemaRef ds:uri="2b22d00c-ba54-415e-ac47-142f0dfcf7e9"/>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DDB5067E-EA68-4B97-82B2-E5FAB5C6C1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e507ab-19d9-42c9-b69f-59bb821f2f61"/>
    <ds:schemaRef ds:uri="2b22d00c-ba54-415e-ac47-142f0dfcf7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147901</TotalTime>
  <Words>4753</Words>
  <Application>Microsoft Office PowerPoint</Application>
  <PresentationFormat>On-screen Show (4:3)</PresentationFormat>
  <Paragraphs>716</Paragraphs>
  <Slides>47</Slides>
  <Notes>13</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47</vt:i4>
      </vt:variant>
    </vt:vector>
  </HeadingPairs>
  <TitlesOfParts>
    <vt:vector size="59" baseType="lpstr">
      <vt:lpstr>Calibri</vt:lpstr>
      <vt:lpstr>Arial (Body)</vt:lpstr>
      <vt:lpstr>Noto Sans Symbols</vt:lpstr>
      <vt:lpstr>Verdana</vt:lpstr>
      <vt:lpstr>Arial</vt:lpstr>
      <vt:lpstr>Times New Roman</vt:lpstr>
      <vt:lpstr>Cambria Math</vt:lpstr>
      <vt:lpstr>Courier New</vt:lpstr>
      <vt:lpstr>Arial Black</vt:lpstr>
      <vt:lpstr>USHE</vt:lpstr>
      <vt:lpstr>USHE_slide options</vt:lpstr>
      <vt:lpstr>Equation</vt:lpstr>
      <vt:lpstr>Introduction to Java Programming and Data Structures</vt:lpstr>
      <vt:lpstr>Mathematical Functions</vt:lpstr>
      <vt:lpstr>The Math Class</vt:lpstr>
      <vt:lpstr>Exponent Methods</vt:lpstr>
      <vt:lpstr>Rounding Methods</vt:lpstr>
      <vt:lpstr>Rounding Methods Examples (1 of 2)</vt:lpstr>
      <vt:lpstr>Rounding Methods Examples (2 of 2)</vt:lpstr>
      <vt:lpstr>min, max, and abs</vt:lpstr>
      <vt:lpstr>The random Method</vt:lpstr>
      <vt:lpstr>Introduction to Java Programming and Data Structures</vt:lpstr>
      <vt:lpstr>Number Systems (1 of 4)</vt:lpstr>
      <vt:lpstr>Number Systems (2 of 4)</vt:lpstr>
      <vt:lpstr>Number Systems (3 of 4)</vt:lpstr>
      <vt:lpstr>Number Systems (4 of 4)</vt:lpstr>
      <vt:lpstr>Binary Numbers =&gt; Decimals</vt:lpstr>
      <vt:lpstr>Decimals =&gt; Binary</vt:lpstr>
      <vt:lpstr>Octal Numbers =&gt; Decimals</vt:lpstr>
      <vt:lpstr>Decimals =&gt; Octal</vt:lpstr>
      <vt:lpstr>Hexadecimals to Decimals</vt:lpstr>
      <vt:lpstr>Decimals =&gt; Hexadecimal</vt:lpstr>
      <vt:lpstr>Hexadecimal A Two Way Arrow Binary</vt:lpstr>
      <vt:lpstr>Character Data Type</vt:lpstr>
      <vt:lpstr>Unicode Format</vt:lpstr>
      <vt:lpstr>A S C I I Code for Commonly Used Characters</vt:lpstr>
      <vt:lpstr>Escape Sequences for Special Characters</vt:lpstr>
      <vt:lpstr>Appendix B: A S C I I Character Set (1 of 2)</vt:lpstr>
      <vt:lpstr>Casting Between char and Numeric Types</vt:lpstr>
      <vt:lpstr>Comparing and Testing Characters</vt:lpstr>
      <vt:lpstr>Methods in the Character Class</vt:lpstr>
      <vt:lpstr>Formatting Output</vt:lpstr>
      <vt:lpstr>Frequently-Used Specifiers</vt:lpstr>
      <vt:lpstr>FormatDemo</vt:lpstr>
      <vt:lpstr>The String Type</vt:lpstr>
      <vt:lpstr>Simple Methods for String Objects (1 of 2)</vt:lpstr>
      <vt:lpstr>Simple Methods for String Objects (2 of 2)</vt:lpstr>
      <vt:lpstr>Getting String Length</vt:lpstr>
      <vt:lpstr>Getting Characters From a String</vt:lpstr>
      <vt:lpstr>Converting Strings</vt:lpstr>
      <vt:lpstr>String Concatenation</vt:lpstr>
      <vt:lpstr>Reading a String From the Console</vt:lpstr>
      <vt:lpstr>Reading a Character From the Console</vt:lpstr>
      <vt:lpstr>Comparing Strings</vt:lpstr>
      <vt:lpstr>Obtaining Substrings</vt:lpstr>
      <vt:lpstr>Finding a Character or a Substring in a String (1 of 2)</vt:lpstr>
      <vt:lpstr>Finding a Character or a Substring in a String (2 of 2)</vt:lpstr>
      <vt:lpstr>Conversion Between Strings and Numbers</vt:lpstr>
      <vt:lpstr>Case Study: Converting a Hexadecimal Digit to a Decimal Value</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and Data Structures, Thirteenth Edition, Chapter 4, Mathematical Functions, Characters, and Strings</dc:title>
  <dc:subject>IT</dc:subject>
  <dc:creator>Liang</dc:creator>
  <cp:keywords>Introduction to Java Programming and Data Structures</cp:keywords>
  <dc:description>This deck contains code snippets and symbols, screen reader users may need to increase verbosity levels; Long description alt-text is inserted in the notes pane; This presentation contains the hyperlinks located in Notes Pane.</dc:description>
  <cp:lastModifiedBy>Zartoshty, Bahram</cp:lastModifiedBy>
  <cp:revision>946</cp:revision>
  <cp:lastPrinted>2025-02-18T00:38:44Z</cp:lastPrinted>
  <dcterms:modified xsi:type="dcterms:W3CDTF">2025-04-01T22:35:10Z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0x010100D27C0A014A242A40A6712776A1B494A0</vt:lpwstr>
  </property>
</Properties>
</file>