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5" r:id="rId2"/>
    <p:sldId id="258" r:id="rId3"/>
    <p:sldId id="257" r:id="rId4"/>
    <p:sldId id="306" r:id="rId5"/>
    <p:sldId id="324" r:id="rId6"/>
    <p:sldId id="420" r:id="rId7"/>
    <p:sldId id="441" r:id="rId8"/>
    <p:sldId id="270" r:id="rId9"/>
    <p:sldId id="271" r:id="rId10"/>
    <p:sldId id="275" r:id="rId11"/>
    <p:sldId id="277" r:id="rId12"/>
    <p:sldId id="482" r:id="rId13"/>
    <p:sldId id="291" r:id="rId14"/>
    <p:sldId id="378" r:id="rId15"/>
    <p:sldId id="384" r:id="rId16"/>
    <p:sldId id="299" r:id="rId17"/>
    <p:sldId id="356" r:id="rId18"/>
    <p:sldId id="357" r:id="rId19"/>
    <p:sldId id="358" r:id="rId20"/>
  </p:sldIdLst>
  <p:sldSz cx="9144000" cy="6858000" type="screen4x3"/>
  <p:notesSz cx="7077075" cy="9363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7E5"/>
    <a:srgbClr val="EDF6F7"/>
    <a:srgbClr val="36552D"/>
    <a:srgbClr val="548446"/>
    <a:srgbClr val="85C555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918" y="60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1D6138-A452-4E44-BDBD-E356A68DD6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79"/>
          </a:xfrm>
          <a:prstGeom prst="rect">
            <a:avLst/>
          </a:prstGeom>
        </p:spPr>
        <p:txBody>
          <a:bodyPr vert="horz" lIns="93929" tIns="46963" rIns="93929" bIns="4696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A9EE-090D-4AF4-B3FE-E1E0D31680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79"/>
          </a:xfrm>
          <a:prstGeom prst="rect">
            <a:avLst/>
          </a:prstGeom>
        </p:spPr>
        <p:txBody>
          <a:bodyPr vert="horz" lIns="93929" tIns="46963" rIns="93929" bIns="46963" rtlCol="0"/>
          <a:lstStyle>
            <a:lvl1pPr algn="r">
              <a:defRPr sz="1200"/>
            </a:lvl1pPr>
          </a:lstStyle>
          <a:p>
            <a:fld id="{72037F1E-B547-440E-8506-82D58987F50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AF51F-1BC8-4952-86FF-10FDAE71B7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8"/>
          </a:xfrm>
          <a:prstGeom prst="rect">
            <a:avLst/>
          </a:prstGeom>
        </p:spPr>
        <p:txBody>
          <a:bodyPr vert="horz" lIns="93929" tIns="46963" rIns="93929" bIns="469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CCEE1-0B29-470C-818A-98B8D6EB0A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8"/>
          </a:xfrm>
          <a:prstGeom prst="rect">
            <a:avLst/>
          </a:prstGeom>
        </p:spPr>
        <p:txBody>
          <a:bodyPr vert="horz" lIns="93929" tIns="46963" rIns="93929" bIns="46963" rtlCol="0" anchor="b"/>
          <a:lstStyle>
            <a:lvl1pPr algn="r">
              <a:defRPr sz="1200"/>
            </a:lvl1pPr>
          </a:lstStyle>
          <a:p>
            <a:fld id="{6A864950-1C3F-4CE9-BBFE-D4B8B2D97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0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28DCBC1-4786-4B71-AE02-7689B0C299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3" rIns="93929" bIns="46963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EA3461-1D1F-49C2-8933-FFDFD5A728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343" y="0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3" rIns="93929" bIns="46963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63F7D9AE-8DDC-433A-8270-56B86E6CDB3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703263"/>
            <a:ext cx="4679950" cy="3509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7A17B1D-690B-49F6-B024-9623F70705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3" rIns="93929" bIns="46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6D0C014-EE27-45BC-A86F-6C5AB0E697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94921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3" rIns="93929" bIns="46963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3345998-16B3-4102-B221-F0AF4D16F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343" y="8894921"/>
            <a:ext cx="3066733" cy="46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29" tIns="46963" rIns="93929" bIns="469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42FFF5-7906-4FBF-B118-6CBCC021D8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F00BF32-B84A-4FEC-B582-CBD86F565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4516C1C-3DED-403B-B39E-EC5B3586B3C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289AB77-A836-41CB-89D2-87D4B8924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A5D0871-FEC4-4B09-8ED8-1438D6972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E95E02F-0F0E-48A0-A430-38B7BD9D7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AB37ED5-C480-4013-A0A5-B1B1475E5D16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84E89D6-ED53-4AB8-90DC-8C3A51380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9350CB0-E373-4879-95E7-5592D29A5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2565165-2E98-4B64-BAEB-08FF29D51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24125C6-1A6D-401B-A437-33FC194B4D5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28D4E473-4B56-4F2E-B5AC-F2FB937BD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C9FC5B3-2864-42E4-8628-86AF6C0A5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2FFF5-7906-4FBF-B118-6CBCC021D8A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380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D9EAADD-869C-4E6E-83FC-510AA43837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AB63BA-C468-4A4A-B44E-910C258A916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AEC61AF-0E48-46B9-976D-C8B261091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87CBD4C0-7982-42B3-A08A-4E90D291C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F590811-E20C-42D0-8DB7-F02F6EDD9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0563"/>
            <a:ext cx="4605338" cy="3454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327C7FC-435F-4E8D-977D-22FDC5AA0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097" y="4374551"/>
            <a:ext cx="5077032" cy="41443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1FEBAE5-0FB4-449B-9B8B-C1DC1C228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8875" y="690563"/>
            <a:ext cx="4605338" cy="34544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9EC4464E-932B-48D5-99A9-F0580DF9C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097" y="4374551"/>
            <a:ext cx="5077032" cy="41443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F749487D-3ED1-49C2-98F2-8F0C27437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1FC0B0C-06B7-45E9-B584-91BBDA1368B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EE7DD09-EF46-4571-AAB4-66A49BA1FF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1621454-C9F5-45F5-8FD3-4AEDCAB13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6D3E0AE-6C20-431D-975F-D221FB05C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84213"/>
            <a:ext cx="4560888" cy="34194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EBB2A3D-097F-47A0-9682-47179AACB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130" y="4331650"/>
            <a:ext cx="5011215" cy="41036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AD6587F-A7D8-4A52-AA00-9A96B9698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84213"/>
            <a:ext cx="4560888" cy="34194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99FBA13-E9B6-4C64-976F-5B36675EE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130" y="4331650"/>
            <a:ext cx="5011215" cy="41036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E299B49-45CF-4601-A5DE-0E167BA8C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6650" y="684213"/>
            <a:ext cx="4560888" cy="34194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725BFD1-C311-4A5B-AB77-9560227A0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130" y="4331650"/>
            <a:ext cx="5011215" cy="41036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39B5916-E4B0-45E8-8D32-9B3D91AD4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05DD986-7CD4-4932-81E7-3C1E495076A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1B8AA88-D26D-4948-AA4E-17356ABD2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E2198D1-EC7E-4A09-86FF-6E078A59C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2FFF5-7906-4FBF-B118-6CBCC021D8A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835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2FFF5-7906-4FBF-B118-6CBCC021D8A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77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08CA8D8-E622-4600-AEF7-B8F7A3FAC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8563" y="703263"/>
            <a:ext cx="4679950" cy="350996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54989E4-8827-4D11-8DD6-A2A7F5113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3610" y="4447461"/>
            <a:ext cx="5189855" cy="42133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2FFF5-7906-4FBF-B118-6CBCC021D8A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42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BE42ADF-DE8D-474F-8A80-11425DD66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2169BB3-5D62-4045-9C3B-E3BB921F024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94B9703-62C0-488E-A698-95EA09458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4FAD015-AF1D-48CE-98B2-49529B82E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 factorial(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en-US" dirty="0"/>
            </a:br>
            <a:r>
              <a:rPr lang="en-US" dirty="0"/>
              <a:t>  {</a:t>
            </a:r>
            <a:br>
              <a:rPr lang="en-US" dirty="0"/>
            </a:br>
            <a:r>
              <a:rPr lang="en-US" dirty="0"/>
              <a:t>    if (n==0) </a:t>
            </a:r>
            <a:br>
              <a:rPr lang="en-US" dirty="0"/>
            </a:br>
            <a:r>
              <a:rPr lang="en-US" dirty="0"/>
              <a:t>     return 1;</a:t>
            </a:r>
            <a:br>
              <a:rPr lang="en-US" dirty="0"/>
            </a:br>
            <a:r>
              <a:rPr lang="en-US" dirty="0"/>
              <a:t>         else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return n*factorial(n-1);    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br>
              <a:rPr lang="en-US" dirty="0"/>
            </a:br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96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1793D4EA-AC25-4756-A751-6A2D4F8D5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ED1DD5D-1E60-4B4E-A57F-A2ADC7A9AD9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6591AC8-A98E-46CF-94AC-00A70CEE7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7043B06-DA80-40B5-9089-6A518B498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579F870-4C97-4A59-9A33-5E697D810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3167" indent="-293525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7410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43744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13386" indent="-234821"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83026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52669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22310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91951" indent="-23482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57A2A93-9B73-4341-80C0-44BC9945794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72CD24DF-05AC-4045-8A20-B20E5742B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A48DBB0-7A83-4597-A9D7-B0EB536A9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F18A32F-C361-4333-A708-862929C654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t"/>
          <a:lstStyle>
            <a:lvl1pPr algn="ctr">
              <a:defRPr sz="1400" smtClean="0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A0B5271-5362-4018-9240-825E688392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 anchor="t"/>
          <a:lstStyle>
            <a:lvl1pPr>
              <a:defRPr sz="14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4A1B16E2-51D1-4CA2-837B-AABDEE4CF0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6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D5F68C-BB54-4358-B554-EF5BCB7EC5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06AC593D-0AAD-4154-ABC1-AF3B7178EA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9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674C158-1FC2-4FE4-B9EF-D4862836D6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67863093-5C91-4184-BA3F-402439317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67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1C573D-263F-4438-9D0E-2D078843A1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EC7A05F-EA37-4036-96BF-3C3D960F8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98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01700" y="1765300"/>
            <a:ext cx="78613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529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1600" y="5549900"/>
            <a:ext cx="8928100" cy="812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3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44BACA-55A1-4D6A-8F4A-C09A03C659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F1A3C23E-2418-47DA-A29F-4B231EB76E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89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C782DC-034F-42C1-8865-AD26127DAA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9531ECC0-37AC-4AF4-B13A-E4B850154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9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548D2D-E00C-4A51-88A3-BABABE5AF5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8A2FEE0D-EDC4-4D88-B820-FCC3113B31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90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26D294F-15D9-479B-AD18-ABB4470A4F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E68ED8A-F43E-443B-9BBE-57B170BDE7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9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AEB2EF-8429-4585-98FD-F86B86DD3D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86E4093F-5447-4C16-8C7C-2455BAD417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9A096142-7AF1-4B41-B522-244454EC4C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9DD724B3-713B-4E73-8249-8284021E5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5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FE89FE-EFDD-434D-A4E7-E41C9ECD13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CC7C4729-59D5-4B6E-91DE-2301E8DE80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53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0C7B9-482D-4007-B840-206418DCAD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A112B94-37CF-4ECF-8E19-754B6BB78C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82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CB10F6-AF03-4DF1-888C-CD55DB751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47BAF2-4CD3-4635-9EAC-2C60501E7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06CA49-75B7-4846-96C1-5F272001A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48446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3-</a:t>
            </a:r>
            <a:fld id="{C3AC44DE-1121-45B6-B0FB-37DBAD111D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1" r:id="rId3"/>
    <p:sldLayoutId id="2147483670" r:id="rId4"/>
    <p:sldLayoutId id="2147483669" r:id="rId5"/>
    <p:sldLayoutId id="2147483668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74" r:id="rId13"/>
    <p:sldLayoutId id="2147483675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ngdanielliang.github.io/animation/web/TowerOfHanoi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TowerOfHanoi.jav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F459EE6-1BCB-4C5E-B2B4-A7B20D0623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CB6187A3-C19A-4D74-A305-C647E2BD101D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5CB06346-C484-4B85-93B3-5E9F5A137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772400" cy="3200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800" dirty="0"/>
              <a:t>Recursion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E3147-C12D-4976-A85B-F06B1754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EC3DD-F40F-4C25-B6E7-B141BF123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8038F4BA-C6FA-44AC-BDD2-9B388CD3C2C4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1242503-317C-4D25-818D-E19D3E130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Multiplying Rabbits </a:t>
            </a:r>
            <a:br>
              <a:rPr lang="en-US" altLang="en-US"/>
            </a:br>
            <a:r>
              <a:rPr lang="en-US" altLang="en-US"/>
              <a:t>(The Fibonacci Sequence)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4668DBD8-805F-4937-AB45-0CFB64883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Problem</a:t>
            </a:r>
          </a:p>
          <a:p>
            <a:pPr lvl="1" eaLnBrk="1" hangingPunct="1"/>
            <a:r>
              <a:rPr lang="en-US" altLang="en-US" sz="2400" dirty="0"/>
              <a:t>How many pairs of rabbits are alive in month n?</a:t>
            </a:r>
          </a:p>
          <a:p>
            <a:pPr eaLnBrk="1" hangingPunct="1"/>
            <a:r>
              <a:rPr lang="en-US" altLang="en-US" sz="2800" dirty="0"/>
              <a:t>Recurrence relation</a:t>
            </a:r>
          </a:p>
          <a:p>
            <a:pPr lvl="1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fib(n) = fib(n-1) + fib(n-2)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6AE043-807B-451D-9A9B-8118D2DA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67" y="4286250"/>
            <a:ext cx="8534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kern="0" dirty="0">
                <a:latin typeface="Courier New" panose="02070309020205020404" pitchFamily="49" charset="0"/>
              </a:rPr>
              <a:t>Fib series: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kern="0" dirty="0">
                <a:latin typeface="Courier New" panose="02070309020205020404" pitchFamily="49" charset="0"/>
              </a:rPr>
              <a:t>indices:</a:t>
            </a:r>
            <a:endParaRPr lang="en-US" altLang="en-US" sz="2400" kern="0" dirty="0">
              <a:latin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F1EA2E-551E-40B9-8020-A23AB93D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2435"/>
              </p:ext>
            </p:extLst>
          </p:nvPr>
        </p:nvGraphicFramePr>
        <p:xfrm>
          <a:off x="2209800" y="428625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1329655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600328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998729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510049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201049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3833218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818686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789103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914547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102454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013190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5276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2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724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8D5BAF-117D-4782-8CAC-C6A574B130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A482CE5F-8244-474D-87FC-94D82286E277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03F7B10-86E6-4EBC-97CD-A8006354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Multiplying Rabbits </a:t>
            </a:r>
            <a:br>
              <a:rPr lang="en-US" altLang="en-US"/>
            </a:br>
            <a:r>
              <a:rPr lang="en-US" altLang="en-US"/>
              <a:t>(The Fibonacci Sequence)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16B98ED1-B747-42C9-A465-9346767DC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Base cases</a:t>
            </a:r>
          </a:p>
          <a:p>
            <a:pPr lvl="1" eaLnBrk="1" hangingPunct="1"/>
            <a:r>
              <a:rPr lang="en-US" altLang="en-US" sz="2400" dirty="0"/>
              <a:t>fib(1), fib(0)</a:t>
            </a:r>
          </a:p>
          <a:p>
            <a:pPr eaLnBrk="1" hangingPunct="1"/>
            <a:r>
              <a:rPr lang="en-US" altLang="en-US" sz="2800" dirty="0"/>
              <a:t>Recursive definition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fib(n) =      if n==0 </a:t>
            </a:r>
            <a:r>
              <a:rPr lang="en-US" altLang="en-US" sz="2000" dirty="0">
                <a:sym typeface="Wingdings" panose="05000000000000000000" pitchFamily="2" charset="2"/>
              </a:rPr>
              <a:t> 0 </a:t>
            </a:r>
            <a:r>
              <a:rPr lang="en-US" altLang="en-US" sz="2000" dirty="0"/>
              <a:t>, if n==1 </a:t>
            </a:r>
            <a:r>
              <a:rPr lang="en-US" altLang="en-US" sz="2000" dirty="0">
                <a:sym typeface="Wingdings" panose="05000000000000000000" pitchFamily="2" charset="2"/>
              </a:rPr>
              <a:t> 1</a:t>
            </a:r>
            <a:endParaRPr lang="en-US" altLang="en-US" sz="2000" dirty="0"/>
          </a:p>
          <a:p>
            <a:pPr lvl="1" eaLnBrk="1" hangingPunct="1">
              <a:buFontTx/>
              <a:buNone/>
            </a:pPr>
            <a:r>
              <a:rPr lang="en-US" altLang="en-US" sz="2000" dirty="0"/>
              <a:t>			  fib(n-1) + fib(n-2)	if n &gt; 2</a:t>
            </a:r>
          </a:p>
          <a:p>
            <a:pPr eaLnBrk="1" hangingPunct="1"/>
            <a:r>
              <a:rPr lang="en-US" altLang="en-US" sz="2800" dirty="0"/>
              <a:t>Fibonacci sequence</a:t>
            </a:r>
          </a:p>
          <a:p>
            <a:pPr lvl="1" eaLnBrk="1" hangingPunct="1"/>
            <a:r>
              <a:rPr lang="en-US" altLang="en-US" sz="2400" dirty="0"/>
              <a:t>The series of numbers fib(0), fib(1), fib(2), and so on</a:t>
            </a:r>
          </a:p>
        </p:txBody>
      </p:sp>
      <p:sp>
        <p:nvSpPr>
          <p:cNvPr id="19462" name="AutoShape 4">
            <a:extLst>
              <a:ext uri="{FF2B5EF4-FFF2-40B4-BE49-F238E27FC236}">
                <a16:creationId xmlns:a16="http://schemas.microsoft.com/office/drawing/2014/main" id="{4242149A-CB7D-47EE-906D-9513D9F45CF1}"/>
              </a:ext>
            </a:extLst>
          </p:cNvPr>
          <p:cNvSpPr>
            <a:spLocks/>
          </p:cNvSpPr>
          <p:nvPr/>
        </p:nvSpPr>
        <p:spPr bwMode="auto">
          <a:xfrm>
            <a:off x="2667000" y="34290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1629-E7E8-4670-B971-D6CACBB4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Palindrome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39CF-AC36-4BCC-A12F-2039B0C9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word, phrase, or sequence that reads the same backward as forward.</a:t>
            </a:r>
          </a:p>
          <a:p>
            <a:r>
              <a:rPr lang="en-US" dirty="0"/>
              <a:t>e.g. madam or nurses run.</a:t>
            </a:r>
          </a:p>
          <a:p>
            <a:pPr lvl="1"/>
            <a:r>
              <a:rPr lang="en-US" dirty="0"/>
              <a:t>Iterate solution</a:t>
            </a:r>
          </a:p>
          <a:p>
            <a:pPr lvl="1"/>
            <a:r>
              <a:rPr lang="en-US" dirty="0"/>
              <a:t>Recursive solution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7DC2-37C8-4BFA-AF70-F0DE958E5A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3-</a:t>
            </a:r>
            <a:fld id="{F1A3C23E-2418-47DA-A29F-4B231EB76E9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806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CF3B3-42CD-4761-968C-8FA51148D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BB78B698-FBC3-473E-B390-608318982241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3F951F4C-CB98-4540-9DDE-238721249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BDD7BC2A-CA47-4574-B7E9-2C0CFC062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high-level binary search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latin typeface="Courier New" panose="02070309020205020404" pitchFamily="49" charset="0"/>
              </a:rPr>
              <a:t>if (anArray is of size 1)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Determine if anArray’s item is equal to 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else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Find the midpoint of anArray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Determine which half of anArray contains value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if (value is in the first half of anArray)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  binarySearch (first half of anArray, value)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else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  binarySearch(second half of anArray, value)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} // end if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 // end if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58F74F2C-3A28-4235-93D3-40073B3E1C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1D1A8D-B74F-4E4D-B4E2-61A3AD12296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C1D58EC-838B-47E4-82D3-5D002A463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Tower of Hanoi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BB340A0-0031-4F2D-A6B1-5C6588938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There are </a:t>
            </a:r>
            <a:r>
              <a:rPr lang="en-US" altLang="en-US" i="1"/>
              <a:t>n</a:t>
            </a:r>
            <a:r>
              <a:rPr lang="en-US" altLang="en-US"/>
              <a:t> disks labeled 1, 2, 3, . . ., </a:t>
            </a:r>
            <a:r>
              <a:rPr lang="en-US" altLang="en-US" i="1"/>
              <a:t>n</a:t>
            </a:r>
            <a:r>
              <a:rPr lang="en-US" altLang="en-US"/>
              <a:t>, and three towers labeled A, B, and 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No disk can be on top of a smaller disk at any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All the disks are initially placed on tower 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Only one disk can be moved at a time, and it must be the top disk on the tower.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>
            <a:extLst>
              <a:ext uri="{FF2B5EF4-FFF2-40B4-BE49-F238E27FC236}">
                <a16:creationId xmlns:a16="http://schemas.microsoft.com/office/drawing/2014/main" id="{8A6F3DFC-19A6-4E70-9FCF-CD2ED2FB8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7D730F-F237-4EF7-A047-34573068E8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5C4DF2BF-6DC5-49CB-A180-1EE9832E4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52400"/>
            <a:ext cx="7772400" cy="468313"/>
          </a:xfrm>
        </p:spPr>
        <p:txBody>
          <a:bodyPr/>
          <a:lstStyle/>
          <a:p>
            <a:r>
              <a:rPr lang="en-US" altLang="en-US" sz="4000"/>
              <a:t>Solution to Tower of Hanoi</a:t>
            </a:r>
            <a:endParaRPr lang="en-US" altLang="en-US" sz="4000">
              <a:solidFill>
                <a:schemeClr val="tx1"/>
              </a:solidFill>
            </a:endParaRPr>
          </a:p>
        </p:txBody>
      </p:sp>
      <p:sp>
        <p:nvSpPr>
          <p:cNvPr id="84996" name="Rectangle 7">
            <a:extLst>
              <a:ext uri="{FF2B5EF4-FFF2-40B4-BE49-F238E27FC236}">
                <a16:creationId xmlns:a16="http://schemas.microsoft.com/office/drawing/2014/main" id="{96F54173-2BCE-4BCA-A7E7-0EA8FEA27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2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4997" name="Rectangle 9">
            <a:extLst>
              <a:ext uri="{FF2B5EF4-FFF2-40B4-BE49-F238E27FC236}">
                <a16:creationId xmlns:a16="http://schemas.microsoft.com/office/drawing/2014/main" id="{ADF90DD2-7693-4BC3-A4EB-F98F8E40F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728663"/>
            <a:ext cx="9001125" cy="68421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The Tower of Hanoi problem can be decomposed into three subproblems.</a:t>
            </a:r>
          </a:p>
        </p:txBody>
      </p:sp>
      <p:pic>
        <p:nvPicPr>
          <p:cNvPr id="84998" name="Picture 8">
            <a:extLst>
              <a:ext uri="{FF2B5EF4-FFF2-40B4-BE49-F238E27FC236}">
                <a16:creationId xmlns:a16="http://schemas.microsoft.com/office/drawing/2014/main" id="{9FAC62F9-49A0-4651-9C1A-3853E696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68413"/>
            <a:ext cx="7196137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5E80A-8A26-407B-B1AA-B6FCBE8C9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2450AD6E-5A13-4559-AD67-683B41C1A43C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492EE97C-89C3-475B-B226-1DAED9149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Towers of Hanoi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001C6091-E7FD-451E-BFFC-8663C74C6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8001000" cy="4038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Pseudocode solution</a:t>
            </a:r>
          </a:p>
          <a:p>
            <a:pPr lvl="1"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solveTowers</a:t>
            </a:r>
            <a:r>
              <a:rPr lang="en-US" altLang="en-US" sz="1800" dirty="0">
                <a:latin typeface="Courier New" panose="02070309020205020404" pitchFamily="49" charset="0"/>
              </a:rPr>
              <a:t>(count, source, destination, spare)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if (count is 1) {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Move a disk directly from source to destination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else {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</a:t>
            </a:r>
            <a:r>
              <a:rPr lang="en-US" altLang="en-US" sz="1800" dirty="0" err="1">
                <a:latin typeface="Courier New" panose="02070309020205020404" pitchFamily="49" charset="0"/>
              </a:rPr>
              <a:t>solveTowers</a:t>
            </a:r>
            <a:r>
              <a:rPr lang="en-US" altLang="en-US" sz="1800" dirty="0">
                <a:latin typeface="Courier New" panose="02070309020205020404" pitchFamily="49" charset="0"/>
              </a:rPr>
              <a:t>(count-1, source, spare, destination)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</a:t>
            </a:r>
            <a:r>
              <a:rPr lang="en-US" altLang="en-US" sz="1800" dirty="0" err="1">
                <a:latin typeface="Courier New" panose="02070309020205020404" pitchFamily="49" charset="0"/>
              </a:rPr>
              <a:t>solveTowers</a:t>
            </a:r>
            <a:r>
              <a:rPr lang="en-US" altLang="en-US" sz="1800" dirty="0">
                <a:latin typeface="Courier New" panose="02070309020205020404" pitchFamily="49" charset="0"/>
              </a:rPr>
              <a:t>(1, source, destination, spare)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</a:t>
            </a:r>
            <a:r>
              <a:rPr lang="en-US" altLang="en-US" sz="1800" dirty="0" err="1">
                <a:latin typeface="Courier New" panose="02070309020205020404" pitchFamily="49" charset="0"/>
              </a:rPr>
              <a:t>solveTowers</a:t>
            </a:r>
            <a:r>
              <a:rPr lang="en-US" altLang="en-US" sz="1800" dirty="0">
                <a:latin typeface="Courier New" panose="02070309020205020404" pitchFamily="49" charset="0"/>
              </a:rPr>
              <a:t>(count-1, spare, destination, source)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 //end if</a:t>
            </a:r>
          </a:p>
        </p:txBody>
      </p:sp>
      <p:sp>
        <p:nvSpPr>
          <p:cNvPr id="6" name="AutoShape 15">
            <a:hlinkClick r:id="rId3" highlightClick="1"/>
            <a:extLst>
              <a:ext uri="{FF2B5EF4-FFF2-40B4-BE49-F238E27FC236}">
                <a16:creationId xmlns:a16="http://schemas.microsoft.com/office/drawing/2014/main" id="{EA7DCC57-DFCD-4AB2-BBD5-72586A754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145559"/>
            <a:ext cx="1730422" cy="723900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Tower oh Hanoi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Animation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60240-FE31-4685-BC43-6E4ECD4642F8}"/>
              </a:ext>
            </a:extLst>
          </p:cNvPr>
          <p:cNvSpPr txBox="1"/>
          <p:nvPr/>
        </p:nvSpPr>
        <p:spPr>
          <a:xfrm>
            <a:off x="5410200" y="5289203"/>
            <a:ext cx="263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TowerOfHanoi.java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4440D0E4-BE7A-4637-9457-CBC32931C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E9EB2C-67AF-40C5-BBD3-E16C6683E16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88C5255E-4805-4532-882A-603B4DC13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 dirty="0"/>
              <a:t>Exercise: GCD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B1BF82A-5E6A-4086-9A9A-1B00668FF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 dirty="0" err="1"/>
              <a:t>gcd</a:t>
            </a:r>
            <a:r>
              <a:rPr lang="en-US" altLang="en-US" sz="2800" dirty="0"/>
              <a:t>(2, 3) = 1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err="1"/>
              <a:t>gcd</a:t>
            </a:r>
            <a:r>
              <a:rPr lang="en-US" altLang="en-US" sz="2800" dirty="0"/>
              <a:t>(2, 10) = 2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err="1"/>
              <a:t>gcd</a:t>
            </a:r>
            <a:r>
              <a:rPr lang="en-US" altLang="en-US" sz="2800" dirty="0"/>
              <a:t>(25, 35) = 5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err="1"/>
              <a:t>gcd</a:t>
            </a:r>
            <a:r>
              <a:rPr lang="en-US" altLang="en-US" sz="2800" dirty="0"/>
              <a:t>(27, 18) = 9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 err="1"/>
              <a:t>gcd</a:t>
            </a:r>
            <a:r>
              <a:rPr lang="en-US" altLang="en-US" sz="2800" dirty="0"/>
              <a:t>(m, n)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Approach 1: Brute-force, start from min(n, m) down to 1, to check if a number is common divisor for both m and n, if so, it is the greatest common divisor.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Approach 2: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Euclid’s</a:t>
            </a:r>
            <a:r>
              <a:rPr lang="en-US" altLang="en-US" sz="2800" dirty="0"/>
              <a:t> algorithm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 dirty="0"/>
              <a:t>Approach 3: Recursive method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>
            <a:extLst>
              <a:ext uri="{FF2B5EF4-FFF2-40B4-BE49-F238E27FC236}">
                <a16:creationId xmlns:a16="http://schemas.microsoft.com/office/drawing/2014/main" id="{49BFF821-31D1-48F3-8BF7-FBF6D1FDE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BF14E9-DE83-4098-81C6-7ECE571562C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EB81846-837B-4789-9D8E-6249AF5E1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/>
          <a:lstStyle/>
          <a:p>
            <a:r>
              <a:rPr lang="en-US" altLang="en-US"/>
              <a:t>Approach 2: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Euclid’s</a:t>
            </a:r>
            <a:r>
              <a:rPr lang="en-US" altLang="en-US"/>
              <a:t> algorithm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501CC6B0-630E-4CD2-8CF0-F45AFF7D2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absolute value of m and n;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Math.abs(m); t2 = Math.abs(n);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 is the remainder of t1 divided by t2;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t1 % t2;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(r != 0) {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t1 = t2;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t2 = r;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t1 % t2;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r is 0, t2 is the greatest common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divisor between t1 and t2</a:t>
            </a: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t2;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4">
            <a:extLst>
              <a:ext uri="{FF2B5EF4-FFF2-40B4-BE49-F238E27FC236}">
                <a16:creationId xmlns:a16="http://schemas.microsoft.com/office/drawing/2014/main" id="{F57BB891-BF46-49C2-B3F0-7130070C6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7937F0-671B-495E-A190-0BBFC7DD2F2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8856C63-CABD-465B-9337-CEB61F6FF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/>
          <a:lstStyle/>
          <a:p>
            <a:r>
              <a:rPr lang="en-US" altLang="en-US"/>
              <a:t>Approach 3: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Recursive Method</a:t>
            </a:r>
            <a:endParaRPr lang="en-US" altLang="en-US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291245D-0506-4069-A4F2-230FE1EB1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6934200" cy="1295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gcd(m, n) = n if m % n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gcd(m, n) = gcd(n, m % n); otherwise;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69C7C-A7A4-4E4C-BBF1-8E224438B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1AB1E194-43AB-44DF-935B-488D3152791C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A0FDF0D1-B0AD-46FB-BD82-11D146BF4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Recursive Algorithm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F3C7359E-00CA-47C3-82E9-8E47A45FE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Recursion</a:t>
            </a:r>
          </a:p>
          <a:p>
            <a:pPr lvl="1" eaLnBrk="1" hangingPunct="1"/>
            <a:r>
              <a:rPr lang="en-US" altLang="en-US" sz="2400" dirty="0"/>
              <a:t>An extremely powerful problem-solving technique</a:t>
            </a:r>
          </a:p>
          <a:p>
            <a:pPr lvl="1" eaLnBrk="1" hangingPunct="1"/>
            <a:r>
              <a:rPr lang="en-US" altLang="en-US" sz="2400" dirty="0"/>
              <a:t>Breaks a problem in smaller identical problems</a:t>
            </a:r>
          </a:p>
          <a:p>
            <a:pPr lvl="1" eaLnBrk="1" hangingPunct="1"/>
            <a:r>
              <a:rPr lang="en-US" altLang="en-US" sz="2400" dirty="0"/>
              <a:t>Base Case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An alternative to iteration</a:t>
            </a:r>
          </a:p>
          <a:p>
            <a:pPr lvl="2" eaLnBrk="1" hangingPunct="1"/>
            <a:r>
              <a:rPr lang="en-US" altLang="en-US" dirty="0"/>
              <a:t>An iterative solution involves loops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E5F41B1-A7CF-4E67-B5F3-F534BB7F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What Is Recursion?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B4224EF3-AEC7-426A-9572-2006DA1F533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hiring a contractor to build</a:t>
            </a:r>
          </a:p>
          <a:p>
            <a:pPr lvl="1" eaLnBrk="1" hangingPunct="1"/>
            <a:r>
              <a:rPr lang="en-US" altLang="en-US"/>
              <a:t>He hires a subcontractor for a portion of the job</a:t>
            </a:r>
          </a:p>
          <a:p>
            <a:pPr lvl="1" eaLnBrk="1" hangingPunct="1"/>
            <a:r>
              <a:rPr lang="en-US" altLang="en-US"/>
              <a:t>That subcontractor hires a sub-subcontractor to do a smaller portion of job</a:t>
            </a:r>
          </a:p>
          <a:p>
            <a:pPr eaLnBrk="1" hangingPunct="1"/>
            <a:r>
              <a:rPr lang="en-US" altLang="en-US"/>
              <a:t>The last sub-sub- … subcontractor finishes</a:t>
            </a:r>
          </a:p>
          <a:p>
            <a:pPr lvl="1" eaLnBrk="1" hangingPunct="1"/>
            <a:r>
              <a:rPr lang="en-US" altLang="en-US"/>
              <a:t>Each one finishes and reports “done” up the line</a:t>
            </a:r>
          </a:p>
        </p:txBody>
      </p:sp>
    </p:spTree>
    <p:extLst>
      <p:ext uri="{BB962C8B-B14F-4D97-AF65-F5344CB8AC3E}">
        <p14:creationId xmlns:p14="http://schemas.microsoft.com/office/powerpoint/2010/main" val="395676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2E0FE1D-52D7-473D-A8D5-9F428922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Example: The Countdown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2CD08EE-BEF1-4E61-B65F-259FB2F36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" y="1295400"/>
            <a:ext cx="763905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A8677E2-0F8D-4FDD-802B-36AFBC3E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980" y="3924300"/>
            <a:ext cx="7581900" cy="260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8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E3C34C8E-D441-4129-9F15-693229FF2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8B19C6-1733-42D3-9EAD-F6BB451ED1B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6428DCD-F64D-411E-9212-C41DDD628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Characteristics of Recursion 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1E85601-0CE3-4680-9D17-B6115F1AA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/>
              <a:t>All recursive methods have the following characteristics: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One or more base cases (the simplest case) are used to stop recursion.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Every recursive call reduces the original problem, bringing it increasingly closer to a base case until it becomes that case.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7CD7EF5-2B0F-4844-825B-21150B2E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The Countdown</a:t>
            </a: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62392576-20CB-4E5F-ACD0-05D6204200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Java method to do countdown.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59221-85F9-4B36-9CFE-630FA6545A87}"/>
              </a:ext>
            </a:extLst>
          </p:cNvPr>
          <p:cNvSpPr txBox="1"/>
          <p:nvPr/>
        </p:nvSpPr>
        <p:spPr>
          <a:xfrm>
            <a:off x="2133600" y="2514600"/>
            <a:ext cx="3200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countdown(1) = print 1</a:t>
            </a:r>
          </a:p>
          <a:p>
            <a:r>
              <a:rPr lang="en-US" dirty="0"/>
              <a:t>countdown(n) = </a:t>
            </a:r>
            <a:r>
              <a:rPr lang="en-US" sz="8000" dirty="0"/>
              <a:t>{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78E3F-1B8D-4B3E-A7F0-A913C6EB5041}"/>
              </a:ext>
            </a:extLst>
          </p:cNvPr>
          <p:cNvSpPr txBox="1"/>
          <p:nvPr/>
        </p:nvSpPr>
        <p:spPr>
          <a:xfrm>
            <a:off x="4800600" y="3198167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0FF3B-B23E-474D-AA87-0B6546BC8618}"/>
              </a:ext>
            </a:extLst>
          </p:cNvPr>
          <p:cNvSpPr txBox="1"/>
          <p:nvPr/>
        </p:nvSpPr>
        <p:spPr>
          <a:xfrm>
            <a:off x="4800599" y="3581400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countdown(n-1)</a:t>
            </a:r>
          </a:p>
        </p:txBody>
      </p:sp>
    </p:spTree>
    <p:extLst>
      <p:ext uri="{BB962C8B-B14F-4D97-AF65-F5344CB8AC3E}">
        <p14:creationId xmlns:p14="http://schemas.microsoft.com/office/powerpoint/2010/main" val="69924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A373805-8E99-4811-BD78-F4CBCE0AC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7CDCA636-C121-464E-B699-98A09FC30554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DE0433A-3647-45FC-BDC2-C9487DBD5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Recursive Valued Method: </a:t>
            </a:r>
            <a:br>
              <a:rPr lang="en-US" altLang="en-US"/>
            </a:br>
            <a:r>
              <a:rPr lang="en-US" altLang="en-US"/>
              <a:t>The Factorial of 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9328D280-88E3-4B8A-A734-47C754CF0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recursive definition of factorial(n)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 sz="2000"/>
              <a:t>factorial(n)  = 	1			if n =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                     	n * factorial(n-1)		if n &gt; 0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recurrence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 mathematical formula that generates the terms in a sequence from previous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000"/>
              <a:t>factorial(n) = n * [(n-1) * (n-2) * … * 1]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		  = n * factorial(n-1)</a:t>
            </a:r>
            <a:r>
              <a:rPr lang="en-US" altLang="en-US" sz="2400"/>
              <a:t>  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EC5C465E-8469-457A-9C12-7A6111E219F6}"/>
              </a:ext>
            </a:extLst>
          </p:cNvPr>
          <p:cNvSpPr>
            <a:spLocks/>
          </p:cNvSpPr>
          <p:nvPr/>
        </p:nvSpPr>
        <p:spPr bwMode="auto">
          <a:xfrm>
            <a:off x="3429000" y="236220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86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F65D0-E66A-4998-9C90-2EC99E7F89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96D74F7D-BCE0-45C3-8084-3C78A53948F6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593073EC-E36E-40E4-A0D5-84CEEA472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Recursive </a:t>
            </a:r>
            <a:r>
              <a:rPr lang="en-US" altLang="en-US">
                <a:latin typeface="Courier New" panose="02070309020205020404" pitchFamily="49" charset="0"/>
              </a:rPr>
              <a:t>void</a:t>
            </a:r>
            <a:r>
              <a:rPr lang="en-US" altLang="en-US"/>
              <a:t> Method: Writing a String Backward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B233641F-0E6D-4FF7-B6AF-24A1FF879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Given a string of characters, write it in reverse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Recursive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Each recursive step of the solution diminishes by 1 the length of the string to be written backward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Base 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Write the empty string backward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8AAB54D-8174-4914-BC59-B3FCBEAC4D3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90600" y="60960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F0D300-3E39-4B59-A2F9-2C7D8D93F5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3-</a:t>
            </a:r>
            <a:fld id="{4F3A8603-A8F0-4FA7-AFF0-D0AABCB5761B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62BB31-C2C0-46DA-B5D4-01BD89EB2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Recursive </a:t>
            </a:r>
            <a:r>
              <a:rPr lang="en-US" altLang="en-US">
                <a:latin typeface="Courier New" panose="02070309020205020404" pitchFamily="49" charset="0"/>
              </a:rPr>
              <a:t>void</a:t>
            </a:r>
            <a:r>
              <a:rPr lang="en-US" altLang="en-US"/>
              <a:t> Method: Writing a String Backward</a:t>
            </a:r>
          </a:p>
        </p:txBody>
      </p:sp>
      <p:pic>
        <p:nvPicPr>
          <p:cNvPr id="13318" name="Picture 7">
            <a:extLst>
              <a:ext uri="{FF2B5EF4-FFF2-40B4-BE49-F238E27FC236}">
                <a16:creationId xmlns:a16="http://schemas.microsoft.com/office/drawing/2014/main" id="{7CACDF24-A28E-4309-A627-04912303F9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9338" y="1828800"/>
            <a:ext cx="7653337" cy="3581400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1081</Words>
  <Application>Microsoft Office PowerPoint</Application>
  <PresentationFormat>On-screen Show (4:3)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 New</vt:lpstr>
      <vt:lpstr>Monotype Sorts</vt:lpstr>
      <vt:lpstr>Times</vt:lpstr>
      <vt:lpstr>Times New Roman</vt:lpstr>
      <vt:lpstr>Wingdings</vt:lpstr>
      <vt:lpstr>Blank</vt:lpstr>
      <vt:lpstr>PowerPoint Presentation</vt:lpstr>
      <vt:lpstr>Recursive Algorithm</vt:lpstr>
      <vt:lpstr>What Is Recursion?</vt:lpstr>
      <vt:lpstr>Example: The Countdown</vt:lpstr>
      <vt:lpstr>Characteristics of Recursion </vt:lpstr>
      <vt:lpstr>Example: The Countdown</vt:lpstr>
      <vt:lpstr>A Recursive Valued Method:  The Factorial of n</vt:lpstr>
      <vt:lpstr>A Recursive void Method: Writing a String Backward</vt:lpstr>
      <vt:lpstr>A Recursive void Method: Writing a String Backward</vt:lpstr>
      <vt:lpstr>Multiplying Rabbits  (The Fibonacci Sequence)</vt:lpstr>
      <vt:lpstr>Multiplying Rabbits  (The Fibonacci Sequence)</vt:lpstr>
      <vt:lpstr>Palindrome</vt:lpstr>
      <vt:lpstr>Binary Search</vt:lpstr>
      <vt:lpstr>Tower of Hanoi</vt:lpstr>
      <vt:lpstr>Solution to Tower of Hanoi</vt:lpstr>
      <vt:lpstr>The Towers of Hanoi</vt:lpstr>
      <vt:lpstr>Exercise: GCD</vt:lpstr>
      <vt:lpstr>Approach 2: Euclid’s algorithm</vt:lpstr>
      <vt:lpstr>Approach 3: Recursive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Bahram Zartoshty</dc:creator>
  <cp:lastModifiedBy>Zartoshty, Bahram</cp:lastModifiedBy>
  <cp:revision>89</cp:revision>
  <cp:lastPrinted>2021-01-27T18:18:11Z</cp:lastPrinted>
  <dcterms:created xsi:type="dcterms:W3CDTF">2003-05-23T15:49:24Z</dcterms:created>
  <dcterms:modified xsi:type="dcterms:W3CDTF">2024-09-11T23:07:28Z</dcterms:modified>
</cp:coreProperties>
</file>