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sldIdLst>
    <p:sldId id="291" r:id="rId2"/>
    <p:sldId id="455" r:id="rId3"/>
    <p:sldId id="449" r:id="rId4"/>
    <p:sldId id="450" r:id="rId5"/>
    <p:sldId id="411" r:id="rId6"/>
    <p:sldId id="451" r:id="rId7"/>
    <p:sldId id="440" r:id="rId8"/>
    <p:sldId id="447" r:id="rId9"/>
    <p:sldId id="688" r:id="rId10"/>
    <p:sldId id="452" r:id="rId11"/>
    <p:sldId id="454" r:id="rId12"/>
    <p:sldId id="687" r:id="rId13"/>
    <p:sldId id="456" r:id="rId14"/>
    <p:sldId id="458" r:id="rId15"/>
    <p:sldId id="459" r:id="rId16"/>
    <p:sldId id="460" r:id="rId17"/>
    <p:sldId id="461" r:id="rId18"/>
    <p:sldId id="522" r:id="rId19"/>
    <p:sldId id="523" r:id="rId20"/>
    <p:sldId id="433" r:id="rId21"/>
    <p:sldId id="414" r:id="rId22"/>
    <p:sldId id="408" r:id="rId23"/>
    <p:sldId id="415" r:id="rId24"/>
    <p:sldId id="417" r:id="rId25"/>
    <p:sldId id="418" r:id="rId26"/>
    <p:sldId id="419" r:id="rId27"/>
    <p:sldId id="420" r:id="rId28"/>
    <p:sldId id="421" r:id="rId29"/>
    <p:sldId id="422" r:id="rId30"/>
    <p:sldId id="423" r:id="rId31"/>
    <p:sldId id="424" r:id="rId32"/>
    <p:sldId id="425" r:id="rId33"/>
    <p:sldId id="432" r:id="rId34"/>
    <p:sldId id="464" r:id="rId35"/>
    <p:sldId id="494" r:id="rId36"/>
    <p:sldId id="685" r:id="rId37"/>
    <p:sldId id="403" r:id="rId38"/>
    <p:sldId id="320" r:id="rId39"/>
    <p:sldId id="321" r:id="rId40"/>
    <p:sldId id="322" r:id="rId41"/>
    <p:sldId id="607" r:id="rId42"/>
    <p:sldId id="608" r:id="rId43"/>
    <p:sldId id="609" r:id="rId44"/>
    <p:sldId id="610" r:id="rId45"/>
    <p:sldId id="684" r:id="rId46"/>
    <p:sldId id="500" r:id="rId47"/>
    <p:sldId id="501" r:id="rId48"/>
    <p:sldId id="503" r:id="rId49"/>
    <p:sldId id="504" r:id="rId50"/>
    <p:sldId id="515" r:id="rId51"/>
    <p:sldId id="505" r:id="rId52"/>
    <p:sldId id="506" r:id="rId5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C7E5"/>
    <a:srgbClr val="EDF6F7"/>
    <a:srgbClr val="36552D"/>
    <a:srgbClr val="548446"/>
    <a:srgbClr val="85C555"/>
    <a:srgbClr val="953A1F"/>
    <a:srgbClr val="27333F"/>
    <a:srgbClr val="E7B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8" d="100"/>
          <a:sy n="148" d="100"/>
        </p:scale>
        <p:origin x="4692" y="120"/>
      </p:cViewPr>
      <p:guideLst>
        <p:guide orient="horz" pos="912"/>
        <p:guide pos="30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901E600-A96C-4863-98A7-8FEBCE02E9F9}"/>
              </a:ext>
            </a:extLst>
          </p:cNvPr>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a:defRPr>
            </a:lvl1pPr>
          </a:lstStyle>
          <a:p>
            <a:pPr>
              <a:defRPr/>
            </a:pPr>
            <a:endParaRPr lang="en-US"/>
          </a:p>
        </p:txBody>
      </p:sp>
      <p:sp>
        <p:nvSpPr>
          <p:cNvPr id="4099" name="Rectangle 3">
            <a:extLst>
              <a:ext uri="{FF2B5EF4-FFF2-40B4-BE49-F238E27FC236}">
                <a16:creationId xmlns:a16="http://schemas.microsoft.com/office/drawing/2014/main" id="{6E68E7D4-A118-40CA-AA21-E3C698A38247}"/>
              </a:ext>
            </a:extLst>
          </p:cNvPr>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a:defRPr>
            </a:lvl1pPr>
          </a:lstStyle>
          <a:p>
            <a:pPr>
              <a:defRPr/>
            </a:pPr>
            <a:endParaRPr lang="en-US"/>
          </a:p>
        </p:txBody>
      </p:sp>
      <p:sp>
        <p:nvSpPr>
          <p:cNvPr id="3076" name="Rectangle 4">
            <a:extLst>
              <a:ext uri="{FF2B5EF4-FFF2-40B4-BE49-F238E27FC236}">
                <a16:creationId xmlns:a16="http://schemas.microsoft.com/office/drawing/2014/main" id="{D5A0E358-22F3-48E6-8980-399CE3DC8399}"/>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998950A-0736-4A8A-A14D-82E41203C021}"/>
              </a:ext>
            </a:extLst>
          </p:cNvPr>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1171BA01-EC05-4CBD-9CE7-B213A418D138}"/>
              </a:ext>
            </a:extLst>
          </p:cNvPr>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a:defRPr>
            </a:lvl1pPr>
          </a:lstStyle>
          <a:p>
            <a:pPr>
              <a:defRPr/>
            </a:pPr>
            <a:endParaRPr lang="en-US"/>
          </a:p>
        </p:txBody>
      </p:sp>
      <p:sp>
        <p:nvSpPr>
          <p:cNvPr id="4103" name="Rectangle 7">
            <a:extLst>
              <a:ext uri="{FF2B5EF4-FFF2-40B4-BE49-F238E27FC236}">
                <a16:creationId xmlns:a16="http://schemas.microsoft.com/office/drawing/2014/main" id="{E5A8C80F-4E1B-4BE5-9029-3ACD65A3A038}"/>
              </a:ext>
            </a:extLst>
          </p:cNvPr>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12B8EE83-7329-4CA9-A564-0A7FA3254A9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BB4E3D95-7539-409E-ADBC-72A7D6CB0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14A81851-B3F4-493C-B4A6-FC53C5304ED9}" type="slidenum">
              <a:rPr lang="en-US" altLang="en-US" sz="1200"/>
              <a:pPr/>
              <a:t>1</a:t>
            </a:fld>
            <a:endParaRPr lang="en-US" altLang="en-US" sz="1200"/>
          </a:p>
        </p:txBody>
      </p:sp>
      <p:sp>
        <p:nvSpPr>
          <p:cNvPr id="5123" name="Rectangle 2">
            <a:extLst>
              <a:ext uri="{FF2B5EF4-FFF2-40B4-BE49-F238E27FC236}">
                <a16:creationId xmlns:a16="http://schemas.microsoft.com/office/drawing/2014/main" id="{92145C6F-5165-428F-899A-C482612AD64D}"/>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1EA798F-BB66-4E0D-86B0-AC4A6F5E5A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10</a:t>
            </a:fld>
            <a:endParaRPr lang="en-US" altLang="en-US"/>
          </a:p>
        </p:txBody>
      </p:sp>
    </p:spTree>
    <p:extLst>
      <p:ext uri="{BB962C8B-B14F-4D97-AF65-F5344CB8AC3E}">
        <p14:creationId xmlns:p14="http://schemas.microsoft.com/office/powerpoint/2010/main" val="398347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DeckOfCards</a:t>
            </a:r>
            <a:r>
              <a:rPr lang="en-IN" dirty="0"/>
              <a:t>: </a:t>
            </a:r>
            <a:r>
              <a:rPr lang="en-IN" dirty="0">
                <a:hlinkClick r:id="rId3"/>
              </a:rPr>
              <a:t>https://liveexample.pearsoncmg.com/html/DeckOfCards.html</a:t>
            </a:r>
            <a:endParaRPr lang="en-IN"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11</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3079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column shows 0, vertical ellipses, 12 combined together as 13 spades. The column further goes down to 13, vertical ellipses, 25, combined together as 13 hearts. Going down further the column to 26, vertical ellipses, 38, combined together as 13 diamonds. The last part of this column is from 39, vertical ellipses to 51, combined together as 13 clubs.</a:t>
            </a:r>
          </a:p>
          <a:p>
            <a:r>
              <a:rPr lang="en-IN" dirty="0"/>
              <a:t>The second column shows deck as open bracket 0 close bracket, 0, vertical ellipses, open bracket 12, 12, open bracket 13 close bracket, vertical ellipses, open bracket 25 close bracket, 25, open bracket 26 close bracket, vertical ellipses, open bracket 38 close bracket, open bracket 39 close bracket, vertical ellipses open bracket 51 close bracket.</a:t>
            </a:r>
          </a:p>
          <a:p>
            <a:r>
              <a:rPr lang="en-IN" dirty="0"/>
              <a:t>The third column shows a deck</a:t>
            </a:r>
          </a:p>
          <a:p>
            <a:r>
              <a:rPr lang="en-IN" dirty="0"/>
              <a:t>open bracket 0 close bracket, 6, </a:t>
            </a:r>
            <a:r>
              <a:rPr lang="en-IN" dirty="0" err="1"/>
              <a:t>labeled</a:t>
            </a:r>
            <a:r>
              <a:rPr lang="en-IN" dirty="0"/>
              <a:t> with Card number 6 is the 7 open parenthesis 6 % 13 = 6 close parenthesis of spades open parenthesis 7 over 13 is 0.</a:t>
            </a:r>
          </a:p>
          <a:p>
            <a:r>
              <a:rPr lang="en-IN" dirty="0"/>
              <a:t>Open bracket 1 close bracket, 48, </a:t>
            </a:r>
            <a:r>
              <a:rPr lang="en-IN" dirty="0" err="1"/>
              <a:t>labeled</a:t>
            </a:r>
            <a:r>
              <a:rPr lang="en-IN" dirty="0"/>
              <a:t> as Card number 48 is the 10 open parenthesis 48 % 13 = 9 close parenthesis of clubs open parenthesis 48 over 13 is 3 close parenthesis.</a:t>
            </a:r>
          </a:p>
          <a:p>
            <a:r>
              <a:rPr lang="en-IN" dirty="0"/>
              <a:t>Open bracket 2 close bracket, 11 is </a:t>
            </a:r>
            <a:r>
              <a:rPr lang="en-IN" dirty="0" err="1"/>
              <a:t>labeled</a:t>
            </a:r>
            <a:r>
              <a:rPr lang="en-IN" dirty="0"/>
              <a:t> as Card number 11 is the queen open parenthesis 11 % 13 = 11 close parenthesis of spades open parenthesis 11 over 13 is 0 close parenthesis.</a:t>
            </a:r>
          </a:p>
          <a:p>
            <a:r>
              <a:rPr lang="en-IN" dirty="0"/>
              <a:t>open parenthesis 3 close parenthesis, 24 is </a:t>
            </a:r>
            <a:r>
              <a:rPr lang="en-IN" dirty="0" err="1"/>
              <a:t>labeled</a:t>
            </a:r>
            <a:r>
              <a:rPr lang="en-IN" dirty="0"/>
              <a:t> as Card number 24 is the queen open parenthesis 24 % 13 = 11 close parenthesis of hearts open parenthesis 24 over 13 is 1 close parenthesis.</a:t>
            </a:r>
          </a:p>
          <a:p>
            <a:r>
              <a:rPr lang="en-IN" dirty="0"/>
              <a:t>Vertical ellipses.</a:t>
            </a:r>
          </a:p>
          <a:p>
            <a:r>
              <a:rPr lang="en-IN" dirty="0"/>
              <a:t>An arrow points from second column to third column. The arrow is </a:t>
            </a:r>
            <a:r>
              <a:rPr lang="en-IN" dirty="0" err="1"/>
              <a:t>labeled</a:t>
            </a:r>
            <a:r>
              <a:rPr lang="en-IN" dirty="0"/>
              <a:t> as Random shuffle.</a:t>
            </a:r>
          </a:p>
        </p:txBody>
      </p:sp>
      <p:sp>
        <p:nvSpPr>
          <p:cNvPr id="4" name="Slide Number Placeholder 3"/>
          <p:cNvSpPr>
            <a:spLocks noGrp="1"/>
          </p:cNvSpPr>
          <p:nvPr>
            <p:ph type="sldNum" idx="10"/>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12</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69436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DeckOfCards</a:t>
            </a:r>
            <a:r>
              <a:rPr lang="en-IN" dirty="0"/>
              <a:t>: </a:t>
            </a:r>
            <a:r>
              <a:rPr lang="en-IN" dirty="0">
                <a:hlinkClick r:id="rId3"/>
              </a:rPr>
              <a:t>https://liveexample.pearsoncmg.com/html/DeckOfCards.html</a:t>
            </a:r>
            <a:endParaRPr lang="en-IN" dirty="0"/>
          </a:p>
        </p:txBody>
      </p:sp>
      <p:sp>
        <p:nvSpPr>
          <p:cNvPr id="4" name="Slide Number Placeholder 3"/>
          <p:cNvSpPr>
            <a:spLocks noGrp="1"/>
          </p:cNvSpPr>
          <p:nvPr>
            <p:ph type="sldNum" idx="10"/>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13</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37893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14</a:t>
            </a:fld>
            <a:endParaRPr lang="en-US" altLang="en-US"/>
          </a:p>
        </p:txBody>
      </p:sp>
    </p:spTree>
    <p:extLst>
      <p:ext uri="{BB962C8B-B14F-4D97-AF65-F5344CB8AC3E}">
        <p14:creationId xmlns:p14="http://schemas.microsoft.com/office/powerpoint/2010/main" val="2862058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15</a:t>
            </a:fld>
            <a:endParaRPr lang="en-US" altLang="en-US"/>
          </a:p>
        </p:txBody>
      </p:sp>
    </p:spTree>
    <p:extLst>
      <p:ext uri="{BB962C8B-B14F-4D97-AF65-F5344CB8AC3E}">
        <p14:creationId xmlns:p14="http://schemas.microsoft.com/office/powerpoint/2010/main" val="807038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16</a:t>
            </a:fld>
            <a:endParaRPr lang="en-US" altLang="en-US"/>
          </a:p>
        </p:txBody>
      </p:sp>
    </p:spTree>
    <p:extLst>
      <p:ext uri="{BB962C8B-B14F-4D97-AF65-F5344CB8AC3E}">
        <p14:creationId xmlns:p14="http://schemas.microsoft.com/office/powerpoint/2010/main" val="35623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Public static void print Array open parenthesis </a:t>
            </a:r>
            <a:r>
              <a:rPr lang="en-IN" dirty="0" err="1"/>
              <a:t>int</a:t>
            </a:r>
            <a:r>
              <a:rPr lang="en-IN" dirty="0"/>
              <a:t> open and close brackets array close parenthesis open brace for open parenthesis </a:t>
            </a:r>
            <a:r>
              <a:rPr lang="en-IN" dirty="0" err="1"/>
              <a:t>int</a:t>
            </a:r>
            <a:r>
              <a:rPr lang="en-IN" dirty="0"/>
              <a:t> </a:t>
            </a:r>
            <a:r>
              <a:rPr lang="en-IN" dirty="0" err="1"/>
              <a:t>i</a:t>
            </a:r>
            <a:r>
              <a:rPr lang="en-IN" dirty="0"/>
              <a:t> = 0; </a:t>
            </a:r>
            <a:r>
              <a:rPr lang="en-IN" dirty="0" err="1"/>
              <a:t>i</a:t>
            </a:r>
            <a:r>
              <a:rPr lang="en-IN" dirty="0"/>
              <a:t> less than array. Length; </a:t>
            </a:r>
            <a:r>
              <a:rPr lang="en-IN" dirty="0" err="1"/>
              <a:t>i</a:t>
            </a:r>
            <a:r>
              <a:rPr lang="en-IN" dirty="0"/>
              <a:t> plus </a:t>
            </a:r>
            <a:r>
              <a:rPr lang="en-IN" dirty="0" err="1"/>
              <a:t>plus</a:t>
            </a:r>
            <a:r>
              <a:rPr lang="en-IN" dirty="0"/>
              <a:t> close parenthesis open brace </a:t>
            </a:r>
            <a:r>
              <a:rPr lang="en-IN" dirty="0" err="1"/>
              <a:t>System.out.print</a:t>
            </a:r>
            <a:r>
              <a:rPr lang="en-IN" dirty="0"/>
              <a:t> open parenthesis array open bracket </a:t>
            </a:r>
            <a:r>
              <a:rPr lang="en-IN" dirty="0" err="1"/>
              <a:t>i</a:t>
            </a:r>
            <a:r>
              <a:rPr lang="en-IN" dirty="0"/>
              <a:t> close bracket plus open double quotes close double quotes close parenthesis; </a:t>
            </a:r>
          </a:p>
          <a:p>
            <a:r>
              <a:rPr lang="en-IN" dirty="0"/>
              <a:t>Invoke the method</a:t>
            </a:r>
          </a:p>
          <a:p>
            <a:r>
              <a:rPr lang="en-IN" dirty="0" err="1"/>
              <a:t>int</a:t>
            </a:r>
            <a:r>
              <a:rPr lang="en-IN" dirty="0"/>
              <a:t> open and close brackets list = open brace 3, 1, 2, 6, 4, 2 close brace; print Array open parenthesis list close parenthesis. Invoke the method print Array open parenthesis new </a:t>
            </a:r>
            <a:r>
              <a:rPr lang="en-IN" dirty="0" err="1"/>
              <a:t>int</a:t>
            </a:r>
            <a:r>
              <a:rPr lang="en-IN" dirty="0"/>
              <a:t> open and close brackets open brace 3, 1, 2, 6, 4, 2 close brace close parenthesis. The numbers are </a:t>
            </a:r>
            <a:r>
              <a:rPr lang="en-IN" dirty="0" err="1"/>
              <a:t>labeled</a:t>
            </a:r>
            <a:r>
              <a:rPr lang="en-IN" dirty="0"/>
              <a:t> as Anonymous array. array in the first line is connected to print Array open parenthesis list close parenthesis. Array in the first line is also connected to anonymous array in the last line.</a:t>
            </a:r>
          </a:p>
        </p:txBody>
      </p:sp>
      <p:sp>
        <p:nvSpPr>
          <p:cNvPr id="4" name="Slide Number Placeholder 3"/>
          <p:cNvSpPr>
            <a:spLocks noGrp="1"/>
          </p:cNvSpPr>
          <p:nvPr>
            <p:ph type="sldNum" idx="10"/>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17</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77624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18</a:t>
            </a:fld>
            <a:endParaRPr lang="en-US" altLang="en-US"/>
          </a:p>
        </p:txBody>
      </p:sp>
    </p:spTree>
    <p:extLst>
      <p:ext uri="{BB962C8B-B14F-4D97-AF65-F5344CB8AC3E}">
        <p14:creationId xmlns:p14="http://schemas.microsoft.com/office/powerpoint/2010/main" val="2203890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19</a:t>
            </a:fld>
            <a:endParaRPr lang="en-US" altLang="en-US"/>
          </a:p>
        </p:txBody>
      </p:sp>
    </p:spTree>
    <p:extLst>
      <p:ext uri="{BB962C8B-B14F-4D97-AF65-F5344CB8AC3E}">
        <p14:creationId xmlns:p14="http://schemas.microsoft.com/office/powerpoint/2010/main" val="264761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a:t>
            </a:fld>
            <a:endParaRPr lang="en-US" altLang="en-US"/>
          </a:p>
        </p:txBody>
      </p:sp>
    </p:spTree>
    <p:extLst>
      <p:ext uri="{BB962C8B-B14F-4D97-AF65-F5344CB8AC3E}">
        <p14:creationId xmlns:p14="http://schemas.microsoft.com/office/powerpoint/2010/main" val="4107127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20</a:t>
            </a:fld>
            <a:endParaRPr lang="en-US" altLang="en-US"/>
          </a:p>
        </p:txBody>
      </p:sp>
    </p:spTree>
    <p:extLst>
      <p:ext uri="{BB962C8B-B14F-4D97-AF65-F5344CB8AC3E}">
        <p14:creationId xmlns:p14="http://schemas.microsoft.com/office/powerpoint/2010/main" val="3605911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21</a:t>
            </a:fld>
            <a:endParaRPr lang="en-US" altLang="en-US"/>
          </a:p>
        </p:txBody>
      </p:sp>
    </p:spTree>
    <p:extLst>
      <p:ext uri="{BB962C8B-B14F-4D97-AF65-F5344CB8AC3E}">
        <p14:creationId xmlns:p14="http://schemas.microsoft.com/office/powerpoint/2010/main" val="130842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indicates double open braces close braces open braces close braces distance equal to open braces. Line 2, open braces 0, 983, 787, 714, 1375, 967, 1087 close braces comma. Line 3, open braces 983, 0, 214, 1102, 1763, 1723, 1842 close braces comma. Line 4, open braces 787, 214, 0, 888, 1549, 1548, 1627 close braces comma. Line 5, open braces 714, 1102, 888, 1549, 1548, 1627 close braces comma. Line 6, open braces 1375, 1763, 1549, 661, 781, 810 close braces comma. Line 7, open braces 967, 1723, 1548, 781, 1426,   0, 239 close braces comma. Line 8, open braces 1087, 1842, 1627, 810, 1187, 239, 0 close braces comma. Line 9, close braces semicolon.</a:t>
            </a:r>
            <a:endParaRPr lang="en-IN"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22</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43558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23</a:t>
            </a:fld>
            <a:endParaRPr lang="en-US" altLang="en-US"/>
          </a:p>
        </p:txBody>
      </p:sp>
    </p:spTree>
    <p:extLst>
      <p:ext uri="{BB962C8B-B14F-4D97-AF65-F5344CB8AC3E}">
        <p14:creationId xmlns:p14="http://schemas.microsoft.com/office/powerpoint/2010/main" val="2144822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24</a:t>
            </a:fld>
            <a:endParaRPr lang="en-US" altLang="en-US"/>
          </a:p>
        </p:txBody>
      </p:sp>
    </p:spTree>
    <p:extLst>
      <p:ext uri="{BB962C8B-B14F-4D97-AF65-F5344CB8AC3E}">
        <p14:creationId xmlns:p14="http://schemas.microsoft.com/office/powerpoint/2010/main" val="928261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25</a:t>
            </a:fld>
            <a:endParaRPr lang="en-US" altLang="en-US"/>
          </a:p>
        </p:txBody>
      </p:sp>
    </p:spTree>
    <p:extLst>
      <p:ext uri="{BB962C8B-B14F-4D97-AF65-F5344CB8AC3E}">
        <p14:creationId xmlns:p14="http://schemas.microsoft.com/office/powerpoint/2010/main" val="3757854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 5 by 5 array with columns and rows numbered 0 to 4. Each element in the array is 0. The text reads, matrix = new int 5 by 5.</a:t>
            </a:r>
          </a:p>
          <a:p>
            <a:r>
              <a:rPr lang="en-US" dirty="0"/>
              <a:t>(b) A 5 by 5 array with columns and rows numbered 0 to 4. Each element in the array is 0. The text reads, matrix 2 by 1 = 7.</a:t>
            </a:r>
          </a:p>
          <a:p>
            <a:r>
              <a:rPr lang="en-US" dirty="0"/>
              <a:t>(c) A 4 by 3 array with columns numbered 0 to 2 and rows numbered 0 to 3. The row entries are as follows.</a:t>
            </a:r>
          </a:p>
          <a:p>
            <a:r>
              <a:rPr lang="en-US" dirty="0"/>
              <a:t>Row 0. 1, 2, 3.</a:t>
            </a:r>
          </a:p>
          <a:p>
            <a:r>
              <a:rPr lang="en-US" dirty="0"/>
              <a:t>Row 1. 4, 5, 6.</a:t>
            </a:r>
          </a:p>
          <a:p>
            <a:r>
              <a:rPr lang="en-US" dirty="0"/>
              <a:t>Row 2. 7, 8, 9.</a:t>
            </a:r>
          </a:p>
          <a:p>
            <a:r>
              <a:rPr lang="en-US" dirty="0"/>
              <a:t>Row 3. 10, 11, 12.</a:t>
            </a:r>
          </a:p>
          <a:p>
            <a:r>
              <a:rPr lang="en-US" dirty="0"/>
              <a:t>The text reads, int left bracket right bracket, left bracket right bracket array = left brace</a:t>
            </a:r>
          </a:p>
          <a:p>
            <a:r>
              <a:rPr lang="en-US" dirty="0"/>
              <a:t>Left brace 1, 2, 3 right brace</a:t>
            </a:r>
          </a:p>
          <a:p>
            <a:r>
              <a:rPr lang="en-US" dirty="0"/>
              <a:t>Left brace 4, 5, 6 right brace</a:t>
            </a:r>
          </a:p>
          <a:p>
            <a:r>
              <a:rPr lang="en-US" dirty="0"/>
              <a:t>Left brace 7, 8, 9 right brace</a:t>
            </a:r>
          </a:p>
          <a:p>
            <a:r>
              <a:rPr lang="en-US" dirty="0"/>
              <a:t>Left brace 10, 11, 12 right brace</a:t>
            </a:r>
          </a:p>
          <a:p>
            <a:r>
              <a:rPr lang="en-US" dirty="0"/>
              <a:t>Right brace.</a:t>
            </a:r>
            <a:endParaRPr lang="en-IN"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26</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9502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6 lines. Line 1, indicates </a:t>
            </a:r>
            <a:r>
              <a:rPr lang="en-US" dirty="0" err="1"/>
              <a:t>i</a:t>
            </a:r>
            <a:r>
              <a:rPr lang="en-US" dirty="0"/>
              <a:t> n t open braces close braces open braces close braces array equal to open braces. Line 2, open braces 1, 2, 3 close braces comma. Line 3, open braces 4, 5, 6 close braces comma. Line 4, open braces 7, 8, 9 close braces comma. Line 5, open braces 10, 11, 12 close braces. Line 6, close braces semicolon. A right side text box also shows the Two-dimensional Arrays. The computer code consists 5 lines. Line 1, indicates </a:t>
            </a:r>
            <a:r>
              <a:rPr lang="en-US" dirty="0" err="1"/>
              <a:t>i</a:t>
            </a:r>
            <a:r>
              <a:rPr lang="en-US" dirty="0"/>
              <a:t> n t open braces close braces open braces close braces array equal to new </a:t>
            </a:r>
            <a:r>
              <a:rPr lang="en-US" dirty="0" err="1"/>
              <a:t>i</a:t>
            </a:r>
            <a:r>
              <a:rPr lang="en-US" dirty="0"/>
              <a:t> n t open braces four close braces open braces three close braces semicolon. Line 2, array open braces zero close braces open braces zero close braces equal to one semicolon array open braces zero close braces open braces one close braces equal to two semicolon array open braces zero close braces open braces two close braces equal to three semicolon. Line 3, array open braces one close braces open braces zero close braces equal to four semicolon array open braces one close braces open braces one close braces equal to five semicolon array open braces one close braces open braces two close braces equal to six semicolon. Line 4, array open braces two close braces open braces zero close braces equal to seven semicolon array open braces two close braces open braces one close braces equal to eight semicolon array open braces two close braces open braces two close braces equal to nine semicolon. Line 5, array open braces three close braces open braces zero close braces equal to ten semicolon array open braces three close braces open braces one close braces equal to eleven semicolon array open braces three close braces open braces two close braces equal to twelve semicolon.</a:t>
            </a:r>
            <a:endParaRPr lang="en-IN"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27</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8406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boxes are labeled, x 0, x 1, and x 2. The text at the bottom reads, x dot length is 3.</a:t>
            </a:r>
          </a:p>
          <a:p>
            <a:r>
              <a:rPr lang="en-US" dirty="0"/>
              <a:t>The first box contains four arrays as x 0 by 0, x 0 by 1, x 0 by 2, and x 0 by 3. The text reads, x 0 dot length is 4.</a:t>
            </a:r>
          </a:p>
          <a:p>
            <a:r>
              <a:rPr lang="en-US" dirty="0"/>
              <a:t>The second box contains four arrays as x 1 by 0, x 1 by 1, x 1 by 2, and x 1 by 3. The text reads, x 1 dot length is 4.</a:t>
            </a:r>
          </a:p>
          <a:p>
            <a:r>
              <a:rPr lang="en-US" dirty="0"/>
              <a:t>The third box contains four arrays as x 2 by 0, x 2 by 1, x 2 by 2, and x 2 by 3. The text reads, x 2 dot length is 4.</a:t>
            </a:r>
            <a:endParaRPr lang="en-IN"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28</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76907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29</a:t>
            </a:fld>
            <a:endParaRPr lang="en-US" altLang="en-US"/>
          </a:p>
        </p:txBody>
      </p:sp>
    </p:spTree>
    <p:extLst>
      <p:ext uri="{BB962C8B-B14F-4D97-AF65-F5344CB8AC3E}">
        <p14:creationId xmlns:p14="http://schemas.microsoft.com/office/powerpoint/2010/main" val="313552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3</a:t>
            </a:fld>
            <a:endParaRPr lang="en-US" altLang="en-US"/>
          </a:p>
        </p:txBody>
      </p:sp>
    </p:spTree>
    <p:extLst>
      <p:ext uri="{BB962C8B-B14F-4D97-AF65-F5344CB8AC3E}">
        <p14:creationId xmlns:p14="http://schemas.microsoft.com/office/powerpoint/2010/main" val="3672025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30</a:t>
            </a:fld>
            <a:endParaRPr lang="en-US" altLang="en-US"/>
          </a:p>
        </p:txBody>
      </p:sp>
    </p:spTree>
    <p:extLst>
      <p:ext uri="{BB962C8B-B14F-4D97-AF65-F5344CB8AC3E}">
        <p14:creationId xmlns:p14="http://schemas.microsoft.com/office/powerpoint/2010/main" val="2769592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brace 1, 2, 3, 4, 5 right brace,</a:t>
            </a:r>
          </a:p>
          <a:p>
            <a:r>
              <a:rPr lang="en-US" dirty="0"/>
              <a:t>Left brace 2, 3, 4, 5 right brace,</a:t>
            </a:r>
          </a:p>
          <a:p>
            <a:r>
              <a:rPr lang="en-US" dirty="0"/>
              <a:t>Left brace 3, 4, 5 right brace,</a:t>
            </a:r>
          </a:p>
          <a:p>
            <a:r>
              <a:rPr lang="en-US" dirty="0"/>
              <a:t>Left brace 4, 5 right brace,</a:t>
            </a:r>
          </a:p>
          <a:p>
            <a:r>
              <a:rPr lang="en-US" dirty="0"/>
              <a:t>Left brace 5 right brace</a:t>
            </a:r>
          </a:p>
          <a:p>
            <a:r>
              <a:rPr lang="en-US" dirty="0"/>
              <a:t>right brace</a:t>
            </a:r>
          </a:p>
          <a:p>
            <a:r>
              <a:rPr lang="en-US" dirty="0"/>
              <a:t>An arrow from </a:t>
            </a:r>
            <a:r>
              <a:rPr lang="en-US" dirty="0" err="1"/>
              <a:t>triangleArray</a:t>
            </a:r>
            <a:r>
              <a:rPr lang="en-US" dirty="0"/>
              <a:t> point to a column with five boxes. The top box contains numbers from 1 to 5, the second box contains numbers from 2 to 5, the third box contains numbers from 3 to 5, the fourth box contains numbers from 4 to 5, and the fifth box contains number 5.</a:t>
            </a:r>
            <a:endParaRPr lang="en-IN"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31</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6090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32</a:t>
            </a:fld>
            <a:endParaRPr lang="en-US" altLang="en-US"/>
          </a:p>
        </p:txBody>
      </p:sp>
    </p:spTree>
    <p:extLst>
      <p:ext uri="{BB962C8B-B14F-4D97-AF65-F5344CB8AC3E}">
        <p14:creationId xmlns:p14="http://schemas.microsoft.com/office/powerpoint/2010/main" val="2180176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PassTwoDimensionalArray</a:t>
            </a:r>
            <a:r>
              <a:rPr lang="en-US" dirty="0"/>
              <a:t>: </a:t>
            </a:r>
            <a:r>
              <a:rPr lang="en-US" dirty="0">
                <a:hlinkClick r:id="rId3"/>
              </a:rPr>
              <a:t>https://liveexample.pearsoncmg.com/html/PassTwoDimensionalArray.html</a:t>
            </a:r>
            <a:endParaRPr lang="en-US" dirty="0"/>
          </a:p>
        </p:txBody>
      </p:sp>
      <p:sp>
        <p:nvSpPr>
          <p:cNvPr id="4" name="Slide Number Placeholder 3"/>
          <p:cNvSpPr>
            <a:spLocks noGrp="1"/>
          </p:cNvSpPr>
          <p:nvPr>
            <p:ph type="sldNum" idx="12"/>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33</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13768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1FD6937-1CD8-4B19-89C4-EF1245695C6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57066" indent="-291179">
              <a:spcBef>
                <a:spcPct val="30000"/>
              </a:spcBef>
              <a:defRPr sz="1200">
                <a:solidFill>
                  <a:schemeClr val="tx1"/>
                </a:solidFill>
                <a:latin typeface="Times New Roman" panose="02020603050405020304" pitchFamily="18" charset="0"/>
              </a:defRPr>
            </a:lvl2pPr>
            <a:lvl3pPr marL="1164717" indent="-232943">
              <a:spcBef>
                <a:spcPct val="30000"/>
              </a:spcBef>
              <a:defRPr sz="1200">
                <a:solidFill>
                  <a:schemeClr val="tx1"/>
                </a:solidFill>
                <a:latin typeface="Times New Roman" panose="02020603050405020304" pitchFamily="18" charset="0"/>
              </a:defRPr>
            </a:lvl3pPr>
            <a:lvl4pPr marL="1630604" indent="-232943">
              <a:spcBef>
                <a:spcPct val="30000"/>
              </a:spcBef>
              <a:defRPr sz="1200">
                <a:solidFill>
                  <a:schemeClr val="tx1"/>
                </a:solidFill>
                <a:latin typeface="Times New Roman" panose="02020603050405020304" pitchFamily="18" charset="0"/>
              </a:defRPr>
            </a:lvl4pPr>
            <a:lvl5pPr marL="2096491" indent="-232943">
              <a:spcBef>
                <a:spcPct val="30000"/>
              </a:spcBef>
              <a:defRPr sz="1200">
                <a:solidFill>
                  <a:schemeClr val="tx1"/>
                </a:solidFill>
                <a:latin typeface="Times New Roman" panose="02020603050405020304" pitchFamily="18"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595F6C-10E8-4A44-8264-CCD90105C329}" type="slidenum">
              <a:rPr lang="en-US" altLang="en-US" sz="1000"/>
              <a:pPr>
                <a:spcBef>
                  <a:spcPct val="0"/>
                </a:spcBef>
              </a:pPr>
              <a:t>34</a:t>
            </a:fld>
            <a:endParaRPr lang="en-US" altLang="en-US" sz="1000"/>
          </a:p>
        </p:txBody>
      </p:sp>
      <p:sp>
        <p:nvSpPr>
          <p:cNvPr id="10243" name="Rectangle 2">
            <a:extLst>
              <a:ext uri="{FF2B5EF4-FFF2-40B4-BE49-F238E27FC236}">
                <a16:creationId xmlns:a16="http://schemas.microsoft.com/office/drawing/2014/main" id="{54351E97-C879-4CDA-8533-A1706D3943F4}"/>
              </a:ext>
            </a:extLst>
          </p:cNvPr>
          <p:cNvSpPr>
            <a:spLocks noGrp="1" noRot="1" noChangeAspect="1" noChangeArrowheads="1" noTextEdit="1"/>
          </p:cNvSpPr>
          <p:nvPr>
            <p:ph type="sldImg"/>
          </p:nvPr>
        </p:nvSpPr>
        <p:spPr>
          <a:xfrm>
            <a:off x="1189038" y="703263"/>
            <a:ext cx="4632325" cy="3473450"/>
          </a:xfrm>
          <a:ln/>
        </p:spPr>
      </p:sp>
      <p:sp>
        <p:nvSpPr>
          <p:cNvPr id="10244" name="Rectangle 3">
            <a:extLst>
              <a:ext uri="{FF2B5EF4-FFF2-40B4-BE49-F238E27FC236}">
                <a16:creationId xmlns:a16="http://schemas.microsoft.com/office/drawing/2014/main" id="{0D199F59-73CB-44DD-B1F2-C3C3920821C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C9B2DB1-CB94-48CB-9FB2-A07CF3C9B98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57066" indent="-291179">
              <a:spcBef>
                <a:spcPct val="30000"/>
              </a:spcBef>
              <a:defRPr sz="1200">
                <a:solidFill>
                  <a:schemeClr val="tx1"/>
                </a:solidFill>
                <a:latin typeface="Times New Roman" panose="02020603050405020304" pitchFamily="18" charset="0"/>
              </a:defRPr>
            </a:lvl2pPr>
            <a:lvl3pPr marL="1164717" indent="-232943">
              <a:spcBef>
                <a:spcPct val="30000"/>
              </a:spcBef>
              <a:defRPr sz="1200">
                <a:solidFill>
                  <a:schemeClr val="tx1"/>
                </a:solidFill>
                <a:latin typeface="Times New Roman" panose="02020603050405020304" pitchFamily="18" charset="0"/>
              </a:defRPr>
            </a:lvl3pPr>
            <a:lvl4pPr marL="1630604" indent="-232943">
              <a:spcBef>
                <a:spcPct val="30000"/>
              </a:spcBef>
              <a:defRPr sz="1200">
                <a:solidFill>
                  <a:schemeClr val="tx1"/>
                </a:solidFill>
                <a:latin typeface="Times New Roman" panose="02020603050405020304" pitchFamily="18" charset="0"/>
              </a:defRPr>
            </a:lvl4pPr>
            <a:lvl5pPr marL="2096491" indent="-232943">
              <a:spcBef>
                <a:spcPct val="30000"/>
              </a:spcBef>
              <a:defRPr sz="1200">
                <a:solidFill>
                  <a:schemeClr val="tx1"/>
                </a:solidFill>
                <a:latin typeface="Times New Roman" panose="02020603050405020304" pitchFamily="18"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131F03-6B88-46C6-A868-D14C9CDAEFBB}" type="slidenum">
              <a:rPr lang="en-US" altLang="en-US" sz="1000"/>
              <a:pPr>
                <a:spcBef>
                  <a:spcPct val="0"/>
                </a:spcBef>
              </a:pPr>
              <a:t>35</a:t>
            </a:fld>
            <a:endParaRPr lang="en-US" altLang="en-US" sz="1000"/>
          </a:p>
        </p:txBody>
      </p:sp>
      <p:sp>
        <p:nvSpPr>
          <p:cNvPr id="12291" name="Rectangle 2">
            <a:extLst>
              <a:ext uri="{FF2B5EF4-FFF2-40B4-BE49-F238E27FC236}">
                <a16:creationId xmlns:a16="http://schemas.microsoft.com/office/drawing/2014/main" id="{C62FE021-0FE4-4ADB-828F-5FAB613FB347}"/>
              </a:ext>
            </a:extLst>
          </p:cNvPr>
          <p:cNvSpPr>
            <a:spLocks noGrp="1" noRot="1" noChangeAspect="1" noChangeArrowheads="1" noTextEdit="1"/>
          </p:cNvSpPr>
          <p:nvPr>
            <p:ph type="sldImg"/>
          </p:nvPr>
        </p:nvSpPr>
        <p:spPr>
          <a:xfrm>
            <a:off x="1189038" y="703263"/>
            <a:ext cx="4632325" cy="3473450"/>
          </a:xfrm>
          <a:ln/>
        </p:spPr>
      </p:sp>
      <p:sp>
        <p:nvSpPr>
          <p:cNvPr id="12292" name="Rectangle 3">
            <a:extLst>
              <a:ext uri="{FF2B5EF4-FFF2-40B4-BE49-F238E27FC236}">
                <a16:creationId xmlns:a16="http://schemas.microsoft.com/office/drawing/2014/main" id="{580038CC-AEAB-4CEF-8D83-C7C38207E11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48DE4E9-4EFD-46EF-8977-6B3DECEA282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57066" indent="-291179">
              <a:spcBef>
                <a:spcPct val="30000"/>
              </a:spcBef>
              <a:defRPr sz="1200">
                <a:solidFill>
                  <a:schemeClr val="tx1"/>
                </a:solidFill>
                <a:latin typeface="Times New Roman" panose="02020603050405020304" pitchFamily="18" charset="0"/>
              </a:defRPr>
            </a:lvl2pPr>
            <a:lvl3pPr marL="1164717" indent="-232943">
              <a:spcBef>
                <a:spcPct val="30000"/>
              </a:spcBef>
              <a:defRPr sz="1200">
                <a:solidFill>
                  <a:schemeClr val="tx1"/>
                </a:solidFill>
                <a:latin typeface="Times New Roman" panose="02020603050405020304" pitchFamily="18" charset="0"/>
              </a:defRPr>
            </a:lvl3pPr>
            <a:lvl4pPr marL="1630604" indent="-232943">
              <a:spcBef>
                <a:spcPct val="30000"/>
              </a:spcBef>
              <a:defRPr sz="1200">
                <a:solidFill>
                  <a:schemeClr val="tx1"/>
                </a:solidFill>
                <a:latin typeface="Times New Roman" panose="02020603050405020304" pitchFamily="18" charset="0"/>
              </a:defRPr>
            </a:lvl4pPr>
            <a:lvl5pPr marL="2096491" indent="-232943">
              <a:spcBef>
                <a:spcPct val="30000"/>
              </a:spcBef>
              <a:defRPr sz="1200">
                <a:solidFill>
                  <a:schemeClr val="tx1"/>
                </a:solidFill>
                <a:latin typeface="Times New Roman" panose="02020603050405020304" pitchFamily="18"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7BC021-A584-44CC-B0BA-58177F38240E}" type="slidenum">
              <a:rPr lang="en-US" altLang="en-US" sz="1000"/>
              <a:pPr>
                <a:spcBef>
                  <a:spcPct val="0"/>
                </a:spcBef>
              </a:pPr>
              <a:t>36</a:t>
            </a:fld>
            <a:endParaRPr lang="en-US" altLang="en-US" sz="1000"/>
          </a:p>
        </p:txBody>
      </p:sp>
      <p:sp>
        <p:nvSpPr>
          <p:cNvPr id="14339" name="Rectangle 2">
            <a:extLst>
              <a:ext uri="{FF2B5EF4-FFF2-40B4-BE49-F238E27FC236}">
                <a16:creationId xmlns:a16="http://schemas.microsoft.com/office/drawing/2014/main" id="{1415AD14-E053-4F4E-9FBC-338FDC8450D1}"/>
              </a:ext>
            </a:extLst>
          </p:cNvPr>
          <p:cNvSpPr>
            <a:spLocks noGrp="1" noRot="1" noChangeAspect="1" noChangeArrowheads="1" noTextEdit="1"/>
          </p:cNvSpPr>
          <p:nvPr>
            <p:ph type="sldImg"/>
          </p:nvPr>
        </p:nvSpPr>
        <p:spPr>
          <a:xfrm>
            <a:off x="1189038" y="703263"/>
            <a:ext cx="4632325" cy="3473450"/>
          </a:xfrm>
          <a:ln/>
        </p:spPr>
      </p:sp>
      <p:sp>
        <p:nvSpPr>
          <p:cNvPr id="14340" name="Rectangle 3">
            <a:extLst>
              <a:ext uri="{FF2B5EF4-FFF2-40B4-BE49-F238E27FC236}">
                <a16:creationId xmlns:a16="http://schemas.microsoft.com/office/drawing/2014/main" id="{1E38B36F-65C7-47E7-AAA0-64FB0765FD7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37</a:t>
            </a:fld>
            <a:endParaRPr lang="en-US" altLang="en-US"/>
          </a:p>
        </p:txBody>
      </p:sp>
    </p:spTree>
    <p:extLst>
      <p:ext uri="{BB962C8B-B14F-4D97-AF65-F5344CB8AC3E}">
        <p14:creationId xmlns:p14="http://schemas.microsoft.com/office/powerpoint/2010/main" val="1188150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861F952A-1CBE-4C7A-B168-4B96843F59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8B73D196-A072-4DBC-904D-56D21DDC03B4}" type="slidenum">
              <a:rPr lang="en-US" altLang="en-US" sz="1200"/>
              <a:pPr/>
              <a:t>38</a:t>
            </a:fld>
            <a:endParaRPr lang="en-US" altLang="en-US" sz="1200"/>
          </a:p>
        </p:txBody>
      </p:sp>
      <p:sp>
        <p:nvSpPr>
          <p:cNvPr id="109571" name="Rectangle 2">
            <a:extLst>
              <a:ext uri="{FF2B5EF4-FFF2-40B4-BE49-F238E27FC236}">
                <a16:creationId xmlns:a16="http://schemas.microsoft.com/office/drawing/2014/main" id="{270C6EE9-F362-43A5-A014-638C26630262}"/>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E512352-6507-45AF-BA7F-B9A3699BCC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6C589E9-C6E5-4209-857A-71509EFCFD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762F1F91-332F-46B9-9758-D11C12CB34BE}" type="slidenum">
              <a:rPr lang="en-US" altLang="en-US" sz="1200"/>
              <a:pPr/>
              <a:t>39</a:t>
            </a:fld>
            <a:endParaRPr lang="en-US" altLang="en-US" sz="1200"/>
          </a:p>
        </p:txBody>
      </p:sp>
      <p:sp>
        <p:nvSpPr>
          <p:cNvPr id="111619" name="Rectangle 2">
            <a:extLst>
              <a:ext uri="{FF2B5EF4-FFF2-40B4-BE49-F238E27FC236}">
                <a16:creationId xmlns:a16="http://schemas.microsoft.com/office/drawing/2014/main" id="{BB75F857-6E1D-409E-A8E0-B59E68CB2D1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0EF3EDD-2004-4128-9A83-F7C3F4C661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4</a:t>
            </a:fld>
            <a:endParaRPr lang="en-US" altLang="en-US"/>
          </a:p>
        </p:txBody>
      </p:sp>
    </p:spTree>
    <p:extLst>
      <p:ext uri="{BB962C8B-B14F-4D97-AF65-F5344CB8AC3E}">
        <p14:creationId xmlns:p14="http://schemas.microsoft.com/office/powerpoint/2010/main" val="1489245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4D9101DF-0222-4A28-9334-3FB97FF42B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96E02B03-53AB-4FAF-BD2B-8A91ACCFDD85}" type="slidenum">
              <a:rPr lang="en-US" altLang="en-US" sz="1200"/>
              <a:pPr/>
              <a:t>40</a:t>
            </a:fld>
            <a:endParaRPr lang="en-US" altLang="en-US" sz="1200"/>
          </a:p>
        </p:txBody>
      </p:sp>
      <p:sp>
        <p:nvSpPr>
          <p:cNvPr id="113667" name="Rectangle 2">
            <a:extLst>
              <a:ext uri="{FF2B5EF4-FFF2-40B4-BE49-F238E27FC236}">
                <a16:creationId xmlns:a16="http://schemas.microsoft.com/office/drawing/2014/main" id="{8A2B06F3-9FFD-43BF-AB01-FAF33C96487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4AE1E33-F4EE-446E-A215-649B535922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967A509-57F6-43B6-9060-DFBC34CA1DCD}"/>
              </a:ext>
            </a:extLst>
          </p:cNvPr>
          <p:cNvSpPr>
            <a:spLocks noGrp="1" noRot="1" noChangeAspect="1" noChangeArrowheads="1" noTextEdit="1"/>
          </p:cNvSpPr>
          <p:nvPr>
            <p:ph type="sldImg"/>
          </p:nvPr>
        </p:nvSpPr>
        <p:spPr bwMode="auto">
          <a:xfrm>
            <a:off x="1185863" y="739775"/>
            <a:ext cx="49149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id="{C5610725-1B30-40B1-B65D-9752DF256291}"/>
              </a:ext>
            </a:extLst>
          </p:cNvPr>
          <p:cNvSpPr>
            <a:spLocks noGrp="1" noChangeArrowheads="1"/>
          </p:cNvSpPr>
          <p:nvPr>
            <p:ph type="body" idx="1"/>
          </p:nvPr>
        </p:nvSpPr>
        <p:spPr bwMode="auto">
          <a:xfrm>
            <a:off x="729308" y="4674233"/>
            <a:ext cx="5827735" cy="4427249"/>
          </a:xfrm>
          <a:prstGeom prst="rect">
            <a:avLst/>
          </a:prstGeom>
          <a:ln/>
          <a:extLst>
            <a:ext uri="{909E8E84-426E-40dd-AFC4-6F175D3DCCD1}"/>
            <a:ext uri="{91240B29-F687-4f45-9708-019B960494DF}"/>
            <a:ext uri="{AF507438-7753-43e0-B8FC-AC1667EBCBE1}"/>
            <a:ext uri="{FAA26D3D-D897-4be2-8F04-BA451C77F1D7}"/>
          </a:extLst>
        </p:spPr>
        <p:txBody>
          <a:bodyPr lIns="97831" tIns="48916" rIns="97831" bIns="48916"/>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100987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E4B9256-D78E-4657-8C01-2E959E77E12E}"/>
              </a:ext>
            </a:extLst>
          </p:cNvPr>
          <p:cNvSpPr>
            <a:spLocks noGrp="1" noRot="1" noChangeAspect="1" noChangeArrowheads="1" noTextEdit="1"/>
          </p:cNvSpPr>
          <p:nvPr>
            <p:ph type="sldImg"/>
          </p:nvPr>
        </p:nvSpPr>
        <p:spPr bwMode="auto">
          <a:xfrm>
            <a:off x="1185863" y="739775"/>
            <a:ext cx="49149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93A02FB2-1B3B-4B19-85B9-C65475743AB2}"/>
              </a:ext>
            </a:extLst>
          </p:cNvPr>
          <p:cNvSpPr>
            <a:spLocks noGrp="1" noChangeArrowheads="1"/>
          </p:cNvSpPr>
          <p:nvPr>
            <p:ph type="body" idx="1"/>
          </p:nvPr>
        </p:nvSpPr>
        <p:spPr bwMode="auto">
          <a:xfrm>
            <a:off x="729308" y="4674233"/>
            <a:ext cx="5827735" cy="4427249"/>
          </a:xfrm>
          <a:prstGeom prst="rect">
            <a:avLst/>
          </a:prstGeom>
          <a:ln/>
          <a:extLst>
            <a:ext uri="{909E8E84-426E-40dd-AFC4-6F175D3DCCD1}"/>
            <a:ext uri="{91240B29-F687-4f45-9708-019B960494DF}"/>
            <a:ext uri="{AF507438-7753-43e0-B8FC-AC1667EBCBE1}"/>
            <a:ext uri="{FAA26D3D-D897-4be2-8F04-BA451C77F1D7}"/>
          </a:extLst>
        </p:spPr>
        <p:txBody>
          <a:bodyPr lIns="97831" tIns="48916" rIns="97831" bIns="48916"/>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830121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B3E12-7C46-4DB3-80F1-9C19471A447D}" type="slidenum">
              <a:rPr lang="en-US" smtClean="0"/>
              <a:t>43</a:t>
            </a:fld>
            <a:endParaRPr lang="en-US"/>
          </a:p>
        </p:txBody>
      </p:sp>
    </p:spTree>
    <p:extLst>
      <p:ext uri="{BB962C8B-B14F-4D97-AF65-F5344CB8AC3E}">
        <p14:creationId xmlns:p14="http://schemas.microsoft.com/office/powerpoint/2010/main" val="2232818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B3E12-7C46-4DB3-80F1-9C19471A447D}" type="slidenum">
              <a:rPr lang="en-US" smtClean="0"/>
              <a:t>44</a:t>
            </a:fld>
            <a:endParaRPr lang="en-US"/>
          </a:p>
        </p:txBody>
      </p:sp>
    </p:spTree>
    <p:extLst>
      <p:ext uri="{BB962C8B-B14F-4D97-AF65-F5344CB8AC3E}">
        <p14:creationId xmlns:p14="http://schemas.microsoft.com/office/powerpoint/2010/main" val="2146151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369E3FC-8A7A-4038-AE9D-587435A379ED}"/>
              </a:ext>
            </a:extLst>
          </p:cNvPr>
          <p:cNvSpPr>
            <a:spLocks noGrp="1" noRot="1" noChangeAspect="1" noChangeArrowheads="1" noTextEdit="1"/>
          </p:cNvSpPr>
          <p:nvPr>
            <p:ph type="sldImg"/>
          </p:nvPr>
        </p:nvSpPr>
        <p:spPr bwMode="auto">
          <a:xfrm>
            <a:off x="1236663" y="712788"/>
            <a:ext cx="4760912" cy="35702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C2852751-4CF2-473C-9434-DB65528BD5ED}"/>
              </a:ext>
            </a:extLst>
          </p:cNvPr>
          <p:cNvSpPr>
            <a:spLocks noGrp="1" noChangeArrowheads="1"/>
          </p:cNvSpPr>
          <p:nvPr>
            <p:ph type="body" idx="1"/>
          </p:nvPr>
        </p:nvSpPr>
        <p:spPr bwMode="auto">
          <a:xfrm>
            <a:off x="964580" y="4521585"/>
            <a:ext cx="5305185" cy="42836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46</a:t>
            </a:fld>
            <a:endParaRPr lang="en-US" altLang="en-US"/>
          </a:p>
        </p:txBody>
      </p:sp>
    </p:spTree>
    <p:extLst>
      <p:ext uri="{BB962C8B-B14F-4D97-AF65-F5344CB8AC3E}">
        <p14:creationId xmlns:p14="http://schemas.microsoft.com/office/powerpoint/2010/main" val="2298865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47</a:t>
            </a:fld>
            <a:endParaRPr lang="en-US" altLang="en-US"/>
          </a:p>
        </p:txBody>
      </p:sp>
    </p:spTree>
    <p:extLst>
      <p:ext uri="{BB962C8B-B14F-4D97-AF65-F5344CB8AC3E}">
        <p14:creationId xmlns:p14="http://schemas.microsoft.com/office/powerpoint/2010/main" val="2845620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48</a:t>
            </a:fld>
            <a:endParaRPr lang="en-US" altLang="en-US"/>
          </a:p>
        </p:txBody>
      </p:sp>
    </p:spTree>
    <p:extLst>
      <p:ext uri="{BB962C8B-B14F-4D97-AF65-F5344CB8AC3E}">
        <p14:creationId xmlns:p14="http://schemas.microsoft.com/office/powerpoint/2010/main" val="33880092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49</a:t>
            </a:fld>
            <a:endParaRPr lang="en-US" altLang="en-US"/>
          </a:p>
        </p:txBody>
      </p:sp>
    </p:spTree>
    <p:extLst>
      <p:ext uri="{BB962C8B-B14F-4D97-AF65-F5344CB8AC3E}">
        <p14:creationId xmlns:p14="http://schemas.microsoft.com/office/powerpoint/2010/main" val="32212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list of arrays is </a:t>
            </a:r>
            <a:r>
              <a:rPr lang="en-IN" dirty="0" err="1"/>
              <a:t>labeled</a:t>
            </a:r>
            <a:r>
              <a:rPr lang="en-IN" dirty="0"/>
              <a:t> as Array element at index 5. My list is </a:t>
            </a:r>
            <a:r>
              <a:rPr lang="en-IN" dirty="0" err="1"/>
              <a:t>labeled</a:t>
            </a:r>
            <a:r>
              <a:rPr lang="en-IN" dirty="0"/>
              <a:t> as Array reference variable, with an Element value against each array variable.</a:t>
            </a:r>
          </a:p>
          <a:p>
            <a:r>
              <a:rPr lang="en-IN" dirty="0"/>
              <a:t>Array list, Element value</a:t>
            </a:r>
          </a:p>
          <a:p>
            <a:r>
              <a:rPr lang="en-IN" dirty="0"/>
              <a:t>my list open bracket 0 close bracket, 5.6</a:t>
            </a:r>
          </a:p>
          <a:p>
            <a:r>
              <a:rPr lang="en-IN" dirty="0"/>
              <a:t>my list open bracket 1 close bracket, 4.5</a:t>
            </a:r>
          </a:p>
          <a:p>
            <a:r>
              <a:rPr lang="en-IN" dirty="0"/>
              <a:t>my list open bracket 2 close bracket, 3.3</a:t>
            </a:r>
          </a:p>
          <a:p>
            <a:r>
              <a:rPr lang="en-IN" dirty="0"/>
              <a:t>my list open bracket 3 close bracket, 13.2</a:t>
            </a:r>
          </a:p>
          <a:p>
            <a:r>
              <a:rPr lang="en-IN" dirty="0"/>
              <a:t>my list open bracket 4 close bracket, 4.0</a:t>
            </a:r>
          </a:p>
          <a:p>
            <a:r>
              <a:rPr lang="en-IN" dirty="0"/>
              <a:t>my list open bracket 5 close bracket, 34.33</a:t>
            </a:r>
          </a:p>
          <a:p>
            <a:r>
              <a:rPr lang="en-IN" dirty="0"/>
              <a:t>my list open bracket 6 close bracket, 34.0</a:t>
            </a:r>
          </a:p>
          <a:p>
            <a:r>
              <a:rPr lang="en-IN" dirty="0"/>
              <a:t>my list open bracket 7 close bracket, 45.45</a:t>
            </a:r>
          </a:p>
          <a:p>
            <a:r>
              <a:rPr lang="en-IN" dirty="0"/>
              <a:t>my list open bracket 8 close bracket, 99.993</a:t>
            </a:r>
          </a:p>
          <a:p>
            <a:r>
              <a:rPr lang="en-IN" dirty="0"/>
              <a:t>my list open bracket 9 close bracket, 11123</a:t>
            </a:r>
          </a:p>
        </p:txBody>
      </p:sp>
      <p:sp>
        <p:nvSpPr>
          <p:cNvPr id="4" name="Slide Number Placeholder 3"/>
          <p:cNvSpPr>
            <a:spLocks noGrp="1"/>
          </p:cNvSpPr>
          <p:nvPr>
            <p:ph type="sldNum" idx="10"/>
          </p:nvPr>
        </p:nvSpPr>
        <p:spPr/>
        <p:txBody>
          <a:bodyPr/>
          <a:lstStyle/>
          <a:p>
            <a:pPr>
              <a:spcBef>
                <a:spcPts val="0"/>
              </a:spcBef>
              <a:buSzPct val="25000"/>
            </a:pPr>
            <a:fld id="{00000000-1234-1234-1234-123412341234}" type="slidenum">
              <a:rPr lang="en-US">
                <a:solidFill>
                  <a:schemeClr val="dk1"/>
                </a:solidFill>
                <a:latin typeface="Arial"/>
                <a:ea typeface="Arial"/>
                <a:cs typeface="Arial"/>
                <a:sym typeface="Arial"/>
              </a:rPr>
              <a:pPr>
                <a:spcBef>
                  <a:spcPts val="0"/>
                </a:spcBef>
                <a:buSzPct val="25000"/>
              </a:pPr>
              <a:t>5</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321070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50</a:t>
            </a:fld>
            <a:endParaRPr lang="en-US" altLang="en-US"/>
          </a:p>
        </p:txBody>
      </p:sp>
    </p:spTree>
    <p:extLst>
      <p:ext uri="{BB962C8B-B14F-4D97-AF65-F5344CB8AC3E}">
        <p14:creationId xmlns:p14="http://schemas.microsoft.com/office/powerpoint/2010/main" val="1226234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51</a:t>
            </a:fld>
            <a:endParaRPr lang="en-US" altLang="en-US"/>
          </a:p>
        </p:txBody>
      </p:sp>
    </p:spTree>
    <p:extLst>
      <p:ext uri="{BB962C8B-B14F-4D97-AF65-F5344CB8AC3E}">
        <p14:creationId xmlns:p14="http://schemas.microsoft.com/office/powerpoint/2010/main" val="3646531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52</a:t>
            </a:fld>
            <a:endParaRPr lang="en-US" altLang="en-US"/>
          </a:p>
        </p:txBody>
      </p:sp>
    </p:spTree>
    <p:extLst>
      <p:ext uri="{BB962C8B-B14F-4D97-AF65-F5344CB8AC3E}">
        <p14:creationId xmlns:p14="http://schemas.microsoft.com/office/powerpoint/2010/main" val="48844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6</a:t>
            </a:fld>
            <a:endParaRPr lang="en-US" altLang="en-US"/>
          </a:p>
        </p:txBody>
      </p:sp>
    </p:spTree>
    <p:extLst>
      <p:ext uri="{BB962C8B-B14F-4D97-AF65-F5344CB8AC3E}">
        <p14:creationId xmlns:p14="http://schemas.microsoft.com/office/powerpoint/2010/main" val="166949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7</a:t>
            </a:fld>
            <a:endParaRPr lang="en-US" altLang="en-US"/>
          </a:p>
        </p:txBody>
      </p:sp>
    </p:spTree>
    <p:extLst>
      <p:ext uri="{BB962C8B-B14F-4D97-AF65-F5344CB8AC3E}">
        <p14:creationId xmlns:p14="http://schemas.microsoft.com/office/powerpoint/2010/main" val="351500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8</a:t>
            </a:fld>
            <a:endParaRPr lang="en-US" altLang="en-US"/>
          </a:p>
        </p:txBody>
      </p:sp>
    </p:spTree>
    <p:extLst>
      <p:ext uri="{BB962C8B-B14F-4D97-AF65-F5344CB8AC3E}">
        <p14:creationId xmlns:p14="http://schemas.microsoft.com/office/powerpoint/2010/main" val="303953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2B8EE83-7329-4CA9-A564-0A7FA3254A9B}" type="slidenum">
              <a:rPr lang="en-US" altLang="en-US" smtClean="0"/>
              <a:pPr>
                <a:defRPr/>
              </a:pPr>
              <a:t>9</a:t>
            </a:fld>
            <a:endParaRPr lang="en-US" altLang="en-US"/>
          </a:p>
        </p:txBody>
      </p:sp>
    </p:spTree>
    <p:extLst>
      <p:ext uri="{BB962C8B-B14F-4D97-AF65-F5344CB8AC3E}">
        <p14:creationId xmlns:p14="http://schemas.microsoft.com/office/powerpoint/2010/main" val="51604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B9C7E5"/>
        </a:solidFill>
        <a:effectLst/>
      </p:bgPr>
    </p:bg>
    <p:spTree>
      <p:nvGrpSpPr>
        <p:cNvPr id="1" name=""/>
        <p:cNvGrpSpPr/>
        <p:nvPr/>
      </p:nvGrpSpPr>
      <p:grpSpPr>
        <a:xfrm>
          <a:off x="0" y="0"/>
          <a:ext cx="0" cy="0"/>
          <a:chOff x="0" y="0"/>
          <a:chExt cx="0" cy="0"/>
        </a:xfrm>
      </p:grpSpPr>
      <p:sp>
        <p:nvSpPr>
          <p:cNvPr id="196611" name="Rectangle 3"/>
          <p:cNvSpPr>
            <a:spLocks noGrp="1" noChangeArrowheads="1"/>
          </p:cNvSpPr>
          <p:nvPr>
            <p:ph type="ctrTitle"/>
          </p:nvPr>
        </p:nvSpPr>
        <p:spPr>
          <a:xfrm>
            <a:off x="2667000" y="76200"/>
            <a:ext cx="6248400" cy="1470025"/>
          </a:xfrm>
        </p:spPr>
        <p:txBody>
          <a:bodyPr/>
          <a:lstStyle>
            <a:lvl1pPr>
              <a:defRPr/>
            </a:lvl1pPr>
          </a:lstStyle>
          <a:p>
            <a:r>
              <a:rPr lang="en-US"/>
              <a:t>Click to edit Master title style</a:t>
            </a:r>
          </a:p>
        </p:txBody>
      </p:sp>
      <p:sp>
        <p:nvSpPr>
          <p:cNvPr id="196612" name="Rectangle 4"/>
          <p:cNvSpPr>
            <a:spLocks noGrp="1" noChangeArrowheads="1"/>
          </p:cNvSpPr>
          <p:nvPr>
            <p:ph type="subTitle" idx="1"/>
          </p:nvPr>
        </p:nvSpPr>
        <p:spPr>
          <a:xfrm>
            <a:off x="1371600" y="2057400"/>
            <a:ext cx="7315200" cy="3581400"/>
          </a:xfrm>
        </p:spPr>
        <p:txBody>
          <a:bodyPr/>
          <a:lstStyle>
            <a:lvl1pPr marL="0" indent="0" algn="ctr">
              <a:buFontTx/>
              <a:buNone/>
              <a:defRPr sz="4800"/>
            </a:lvl1pPr>
          </a:lstStyle>
          <a:p>
            <a:r>
              <a:rPr lang="en-US"/>
              <a:t>Click to edit Master subtitle style</a:t>
            </a:r>
          </a:p>
        </p:txBody>
      </p:sp>
      <p:sp>
        <p:nvSpPr>
          <p:cNvPr id="4" name="Rectangle 7">
            <a:extLst>
              <a:ext uri="{FF2B5EF4-FFF2-40B4-BE49-F238E27FC236}">
                <a16:creationId xmlns:a16="http://schemas.microsoft.com/office/drawing/2014/main" id="{51478A9C-FEBE-4E0F-A453-07F2EC0B2A12}"/>
              </a:ext>
            </a:extLst>
          </p:cNvPr>
          <p:cNvSpPr>
            <a:spLocks noGrp="1" noChangeArrowheads="1"/>
          </p:cNvSpPr>
          <p:nvPr>
            <p:ph type="ftr" sz="quarter" idx="10"/>
          </p:nvPr>
        </p:nvSpPr>
        <p:spPr/>
        <p:txBody>
          <a:bodyPr/>
          <a:lstStyle>
            <a:lvl1pPr>
              <a:defRPr/>
            </a:lvl1pPr>
          </a:lstStyle>
          <a:p>
            <a:pPr>
              <a:defRPr/>
            </a:pPr>
            <a:r>
              <a:rPr lang="en-US" altLang="en-US"/>
              <a:t>© 2011 Pearson Addison-Wesley. All rights reserved</a:t>
            </a:r>
          </a:p>
        </p:txBody>
      </p:sp>
      <p:sp>
        <p:nvSpPr>
          <p:cNvPr id="5" name="Rectangle 8">
            <a:extLst>
              <a:ext uri="{FF2B5EF4-FFF2-40B4-BE49-F238E27FC236}">
                <a16:creationId xmlns:a16="http://schemas.microsoft.com/office/drawing/2014/main" id="{54607E47-9322-435F-93F9-DD6BFE128CCE}"/>
              </a:ext>
            </a:extLst>
          </p:cNvPr>
          <p:cNvSpPr>
            <a:spLocks noGrp="1" noChangeArrowheads="1"/>
          </p:cNvSpPr>
          <p:nvPr>
            <p:ph type="sldNum" sz="quarter" idx="11"/>
          </p:nvPr>
        </p:nvSpPr>
        <p:spPr/>
        <p:txBody>
          <a:bodyPr/>
          <a:lstStyle>
            <a:lvl1pPr>
              <a:defRPr/>
            </a:lvl1pPr>
          </a:lstStyle>
          <a:p>
            <a:pPr>
              <a:defRPr/>
            </a:pPr>
            <a:r>
              <a:rPr lang="en-US" altLang="en-US"/>
              <a:t>1-</a:t>
            </a:r>
            <a:fld id="{168171D0-0284-4DFA-84C0-981EAE5DA977}" type="slidenum">
              <a:rPr lang="en-US" altLang="en-US" smtClean="0"/>
              <a:pPr>
                <a:defRPr/>
              </a:pPr>
              <a:t>‹#›</a:t>
            </a:fld>
            <a:endParaRPr lang="en-US" altLang="en-US"/>
          </a:p>
        </p:txBody>
      </p:sp>
    </p:spTree>
    <p:extLst>
      <p:ext uri="{BB962C8B-B14F-4D97-AF65-F5344CB8AC3E}">
        <p14:creationId xmlns:p14="http://schemas.microsoft.com/office/powerpoint/2010/main" val="26096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0484C36-BEF1-4E32-865E-8DA6EA3CFD30}"/>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5" name="Rectangle 6">
            <a:extLst>
              <a:ext uri="{FF2B5EF4-FFF2-40B4-BE49-F238E27FC236}">
                <a16:creationId xmlns:a16="http://schemas.microsoft.com/office/drawing/2014/main" id="{E504E8CC-2DF2-407B-87CE-973075689FE8}"/>
              </a:ext>
            </a:extLst>
          </p:cNvPr>
          <p:cNvSpPr>
            <a:spLocks noGrp="1" noChangeArrowheads="1"/>
          </p:cNvSpPr>
          <p:nvPr>
            <p:ph type="sldNum" sz="quarter" idx="11"/>
          </p:nvPr>
        </p:nvSpPr>
        <p:spPr>
          <a:ln/>
        </p:spPr>
        <p:txBody>
          <a:bodyPr/>
          <a:lstStyle>
            <a:lvl1pPr>
              <a:defRPr/>
            </a:lvl1pPr>
          </a:lstStyle>
          <a:p>
            <a:pPr>
              <a:defRPr/>
            </a:pPr>
            <a:r>
              <a:rPr lang="en-US" altLang="en-US"/>
              <a:t>1-</a:t>
            </a:r>
            <a:fld id="{30557EC4-BF72-4D08-AE74-B0FF29FABF2F}" type="slidenum">
              <a:rPr lang="en-US" altLang="en-US" smtClean="0"/>
              <a:pPr>
                <a:defRPr/>
              </a:pPr>
              <a:t>‹#›</a:t>
            </a:fld>
            <a:endParaRPr lang="en-US" altLang="en-US"/>
          </a:p>
        </p:txBody>
      </p:sp>
    </p:spTree>
    <p:extLst>
      <p:ext uri="{BB962C8B-B14F-4D97-AF65-F5344CB8AC3E}">
        <p14:creationId xmlns:p14="http://schemas.microsoft.com/office/powerpoint/2010/main" val="19688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286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021E30-0F61-4827-AE1A-FCC57621E28D}"/>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5" name="Rectangle 6">
            <a:extLst>
              <a:ext uri="{FF2B5EF4-FFF2-40B4-BE49-F238E27FC236}">
                <a16:creationId xmlns:a16="http://schemas.microsoft.com/office/drawing/2014/main" id="{713D1442-E724-419A-899A-887FB581498F}"/>
              </a:ext>
            </a:extLst>
          </p:cNvPr>
          <p:cNvSpPr>
            <a:spLocks noGrp="1" noChangeArrowheads="1"/>
          </p:cNvSpPr>
          <p:nvPr>
            <p:ph type="sldNum" sz="quarter" idx="11"/>
          </p:nvPr>
        </p:nvSpPr>
        <p:spPr>
          <a:ln/>
        </p:spPr>
        <p:txBody>
          <a:bodyPr/>
          <a:lstStyle>
            <a:lvl1pPr>
              <a:defRPr/>
            </a:lvl1pPr>
          </a:lstStyle>
          <a:p>
            <a:pPr>
              <a:defRPr/>
            </a:pPr>
            <a:r>
              <a:rPr lang="en-US" altLang="en-US"/>
              <a:t>1-</a:t>
            </a:r>
            <a:fld id="{34A03A33-533F-4341-8B5E-C1495A732D88}" type="slidenum">
              <a:rPr lang="en-US" altLang="en-US" smtClean="0"/>
              <a:pPr>
                <a:defRPr/>
              </a:pPr>
              <a:t>‹#›</a:t>
            </a:fld>
            <a:endParaRPr lang="en-US" altLang="en-US"/>
          </a:p>
        </p:txBody>
      </p:sp>
    </p:spTree>
    <p:extLst>
      <p:ext uri="{BB962C8B-B14F-4D97-AF65-F5344CB8AC3E}">
        <p14:creationId xmlns:p14="http://schemas.microsoft.com/office/powerpoint/2010/main" val="310422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990600" y="18288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0" y="39243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5F04B02-E084-4722-B8D5-A9A5D3E06AF2}"/>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6" name="Rectangle 6">
            <a:extLst>
              <a:ext uri="{FF2B5EF4-FFF2-40B4-BE49-F238E27FC236}">
                <a16:creationId xmlns:a16="http://schemas.microsoft.com/office/drawing/2014/main" id="{D99F925C-38C6-4FB7-966A-8D590E7E45DD}"/>
              </a:ext>
            </a:extLst>
          </p:cNvPr>
          <p:cNvSpPr>
            <a:spLocks noGrp="1" noChangeArrowheads="1"/>
          </p:cNvSpPr>
          <p:nvPr>
            <p:ph type="sldNum" sz="quarter" idx="11"/>
          </p:nvPr>
        </p:nvSpPr>
        <p:spPr>
          <a:ln/>
        </p:spPr>
        <p:txBody>
          <a:bodyPr/>
          <a:lstStyle>
            <a:lvl1pPr>
              <a:defRPr/>
            </a:lvl1pPr>
          </a:lstStyle>
          <a:p>
            <a:pPr>
              <a:defRPr/>
            </a:pPr>
            <a:r>
              <a:rPr lang="en-US" altLang="en-US"/>
              <a:t>1-</a:t>
            </a:r>
            <a:fld id="{FCCA11C9-6AC0-47D4-BB66-EF28526038A9}" type="slidenum">
              <a:rPr lang="en-US" altLang="en-US" smtClean="0"/>
              <a:pPr>
                <a:defRPr/>
              </a:pPr>
              <a:t>‹#›</a:t>
            </a:fld>
            <a:endParaRPr lang="en-US" altLang="en-US"/>
          </a:p>
        </p:txBody>
      </p:sp>
    </p:spTree>
    <p:extLst>
      <p:ext uri="{BB962C8B-B14F-4D97-AF65-F5344CB8AC3E}">
        <p14:creationId xmlns:p14="http://schemas.microsoft.com/office/powerpoint/2010/main" val="310207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68569" tIns="34275" rIns="68569" bIns="34275" anchor="ctr" anchorCtr="0">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2"/>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2700" b="1" i="0" u="none" strike="noStrike" cap="none">
                <a:solidFill>
                  <a:schemeClr val="lt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20" name="Content Placeholder"/>
          <p:cNvSpPr txBox="1">
            <a:spLocks noGrp="1"/>
          </p:cNvSpPr>
          <p:nvPr>
            <p:ph type="subTitle" idx="1"/>
          </p:nvPr>
        </p:nvSpPr>
        <p:spPr>
          <a:xfrm>
            <a:off x="674688"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342900" marR="0" lvl="1" indent="0" algn="ctr" rtl="0">
              <a:spcBef>
                <a:spcPts val="450"/>
              </a:spcBef>
              <a:buClr>
                <a:srgbClr val="007FA3"/>
              </a:buClr>
              <a:buFont typeface="Arial"/>
              <a:buNone/>
              <a:defRPr sz="1200" b="0" i="0" u="none" strike="noStrike" cap="none">
                <a:solidFill>
                  <a:srgbClr val="888888"/>
                </a:solidFill>
                <a:latin typeface="Arial"/>
                <a:ea typeface="Arial"/>
                <a:cs typeface="Arial"/>
                <a:sym typeface="Arial"/>
              </a:defRPr>
            </a:lvl2pPr>
            <a:lvl3pPr marL="685800" marR="0" lvl="2" indent="0" algn="ctr" rtl="0">
              <a:spcBef>
                <a:spcPts val="450"/>
              </a:spcBef>
              <a:buClr>
                <a:srgbClr val="007FA3"/>
              </a:buClr>
              <a:buFont typeface="Noto Sans Symbols"/>
              <a:buNone/>
              <a:defRPr sz="1200" b="0" i="0" u="none" strike="noStrike" cap="none">
                <a:solidFill>
                  <a:srgbClr val="888888"/>
                </a:solidFill>
                <a:latin typeface="Arial"/>
                <a:ea typeface="Arial"/>
                <a:cs typeface="Arial"/>
                <a:sym typeface="Arial"/>
              </a:defRPr>
            </a:lvl3pPr>
            <a:lvl4pPr marL="1028700" marR="0" lvl="3" indent="0" algn="ctr" rtl="0">
              <a:spcBef>
                <a:spcPts val="450"/>
              </a:spcBef>
              <a:buClr>
                <a:srgbClr val="007FA3"/>
              </a:buClr>
              <a:buFont typeface="Arial"/>
              <a:buNone/>
              <a:defRPr sz="1200" b="0" i="0" u="none" strike="noStrike" cap="none">
                <a:solidFill>
                  <a:srgbClr val="888888"/>
                </a:solidFill>
                <a:latin typeface="Arial"/>
                <a:ea typeface="Arial"/>
                <a:cs typeface="Arial"/>
                <a:sym typeface="Arial"/>
              </a:defRPr>
            </a:lvl4pPr>
            <a:lvl5pPr marL="1371600" marR="0" lvl="4" indent="0" algn="ctr" rtl="0">
              <a:spcBef>
                <a:spcPts val="450"/>
              </a:spcBef>
              <a:buClr>
                <a:srgbClr val="007FA3"/>
              </a:buClr>
              <a:buFont typeface="Arial"/>
              <a:buNone/>
              <a:defRPr sz="1200" b="0" i="0" u="none" strike="noStrike" cap="none">
                <a:solidFill>
                  <a:srgbClr val="888888"/>
                </a:solidFill>
                <a:latin typeface="Arial"/>
                <a:ea typeface="Arial"/>
                <a:cs typeface="Arial"/>
                <a:sym typeface="Arial"/>
              </a:defRPr>
            </a:lvl5pPr>
            <a:lvl6pPr marL="1714500" marR="0" lvl="5"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6pPr>
            <a:lvl7pPr marL="2057400" marR="0" lvl="6"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7pPr>
            <a:lvl8pPr marL="2400300" marR="0" lvl="7"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8pPr>
            <a:lvl9pPr marL="2743200" marR="0" lvl="8"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pPr>
              <a:defRPr/>
            </a:pPr>
            <a:endParaRPr lang="en-US" kern="0" dirty="0">
              <a:solidFill>
                <a:srgbClr val="FFFFFF"/>
              </a:solidFill>
            </a:endParaRPr>
          </a:p>
        </p:txBody>
      </p:sp>
      <p:sp>
        <p:nvSpPr>
          <p:cNvPr id="23" name="Shape 23"/>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defRPr/>
            </a:pPr>
            <a:fld id="{00000000-1234-1234-1234-123412341234}" type="slidenum">
              <a:rPr lang="en-US" sz="675" kern="0" smtClean="0">
                <a:solidFill>
                  <a:srgbClr val="FFFFFF"/>
                </a:solidFill>
                <a:latin typeface="Arial"/>
                <a:ea typeface="Arial"/>
                <a:cs typeface="Arial"/>
                <a:sym typeface="Arial"/>
              </a:rPr>
              <a:pPr>
                <a:buSzPct val="25000"/>
                <a:defRPr/>
              </a:pPr>
              <a:t>‹#›</a:t>
            </a:fld>
            <a:endParaRPr lang="en-US" sz="675" kern="0"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62163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1018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7"/>
            <a:ext cx="8229600" cy="2105025"/>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85161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1569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585171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1" y="1552575"/>
            <a:ext cx="4011769" cy="46940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2216772"/>
            <a:ext cx="4011769" cy="552186"/>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1" y="2953477"/>
            <a:ext cx="4011769" cy="52536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1" y="3640944"/>
            <a:ext cx="4011769" cy="52536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1" y="4352925"/>
            <a:ext cx="4011769" cy="4762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1" y="5010150"/>
            <a:ext cx="4011769" cy="5143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1" y="5692775"/>
            <a:ext cx="4011769" cy="56673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2" y="1557340"/>
            <a:ext cx="4064000" cy="465137"/>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2"/>
            <a:ext cx="4064000" cy="525463"/>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7"/>
            <a:ext cx="4064000" cy="523875"/>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951415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7"/>
            <a:ext cx="8229600" cy="198039"/>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8"/>
            <a:ext cx="8229600" cy="232963"/>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133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1728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2"/>
            <a:ext cx="8229600" cy="328613"/>
          </a:xfrm>
        </p:spPr>
        <p:txBody>
          <a:bodyPr/>
          <a:lstStyle>
            <a:lvl1pPr indent="-191700">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5"/>
            <a:ext cx="8229600" cy="293687"/>
          </a:xfrm>
        </p:spPr>
        <p:txBody>
          <a:bodyPr/>
          <a:lstStyle>
            <a:lvl1pPr indent="-191700">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191700">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40"/>
            <a:ext cx="8229600" cy="339725"/>
          </a:xfrm>
        </p:spPr>
        <p:txBody>
          <a:bodyPr/>
          <a:lstStyle>
            <a:lvl1pPr indent="-191700">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5"/>
            <a:ext cx="8229600" cy="293687"/>
          </a:xfrm>
        </p:spPr>
        <p:txBody>
          <a:bodyPr/>
          <a:lstStyle>
            <a:lvl1pPr indent="-191700">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2"/>
            <a:ext cx="8229600" cy="339725"/>
          </a:xfrm>
        </p:spPr>
        <p:txBody>
          <a:bodyPr/>
          <a:lstStyle>
            <a:lvl1pPr indent="-191700">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97472808"/>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1ED5599-D4AB-41C5-B0BB-09F482331174}"/>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5" name="Rectangle 6">
            <a:extLst>
              <a:ext uri="{FF2B5EF4-FFF2-40B4-BE49-F238E27FC236}">
                <a16:creationId xmlns:a16="http://schemas.microsoft.com/office/drawing/2014/main" id="{470CDE71-DCB7-4CD4-A2C8-1E17B3FC8525}"/>
              </a:ext>
            </a:extLst>
          </p:cNvPr>
          <p:cNvSpPr>
            <a:spLocks noGrp="1" noChangeArrowheads="1"/>
          </p:cNvSpPr>
          <p:nvPr>
            <p:ph type="sldNum" sz="quarter" idx="11"/>
          </p:nvPr>
        </p:nvSpPr>
        <p:spPr>
          <a:ln/>
        </p:spPr>
        <p:txBody>
          <a:bodyPr/>
          <a:lstStyle>
            <a:lvl1pPr>
              <a:defRPr/>
            </a:lvl1pPr>
          </a:lstStyle>
          <a:p>
            <a:pPr>
              <a:defRPr/>
            </a:pPr>
            <a:r>
              <a:rPr lang="en-US" altLang="en-US"/>
              <a:t>1-</a:t>
            </a:r>
            <a:fld id="{4A0B6DD2-1A37-41CA-A57C-099BC0F87C04}" type="slidenum">
              <a:rPr lang="en-US" altLang="en-US" smtClean="0"/>
              <a:pPr>
                <a:defRPr/>
              </a:pPr>
              <a:t>‹#›</a:t>
            </a:fld>
            <a:endParaRPr lang="en-US" altLang="en-US"/>
          </a:p>
        </p:txBody>
      </p:sp>
    </p:spTree>
    <p:extLst>
      <p:ext uri="{BB962C8B-B14F-4D97-AF65-F5344CB8AC3E}">
        <p14:creationId xmlns:p14="http://schemas.microsoft.com/office/powerpoint/2010/main" val="3484229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889879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49749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27468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53289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1917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1728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0370901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503452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79692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11846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5350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2128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FC811E7-997F-4649-A357-2A90A0DDADEE}"/>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5" name="Rectangle 6">
            <a:extLst>
              <a:ext uri="{FF2B5EF4-FFF2-40B4-BE49-F238E27FC236}">
                <a16:creationId xmlns:a16="http://schemas.microsoft.com/office/drawing/2014/main" id="{A5C86FF0-4C5F-46F0-8DE0-F7D5BB79EBAC}"/>
              </a:ext>
            </a:extLst>
          </p:cNvPr>
          <p:cNvSpPr>
            <a:spLocks noGrp="1" noChangeArrowheads="1"/>
          </p:cNvSpPr>
          <p:nvPr>
            <p:ph type="sldNum" sz="quarter" idx="11"/>
          </p:nvPr>
        </p:nvSpPr>
        <p:spPr>
          <a:ln/>
        </p:spPr>
        <p:txBody>
          <a:bodyPr/>
          <a:lstStyle>
            <a:lvl1pPr>
              <a:defRPr/>
            </a:lvl1pPr>
          </a:lstStyle>
          <a:p>
            <a:pPr>
              <a:defRPr/>
            </a:pPr>
            <a:r>
              <a:rPr lang="en-US" altLang="en-US"/>
              <a:t>1-</a:t>
            </a:r>
            <a:fld id="{CFA85CAB-E376-4456-BF88-781CD3B95D57}" type="slidenum">
              <a:rPr lang="en-US" altLang="en-US" smtClean="0"/>
              <a:pPr>
                <a:defRPr/>
              </a:pPr>
              <a:t>‹#›</a:t>
            </a:fld>
            <a:endParaRPr lang="en-US" altLang="en-US"/>
          </a:p>
        </p:txBody>
      </p:sp>
    </p:spTree>
    <p:extLst>
      <p:ext uri="{BB962C8B-B14F-4D97-AF65-F5344CB8AC3E}">
        <p14:creationId xmlns:p14="http://schemas.microsoft.com/office/powerpoint/2010/main" val="13673711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3111638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3"/>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700" b="1" i="0" u="none" strike="noStrike" cap="none">
                <a:solidFill>
                  <a:srgbClr val="007FA3"/>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1" y="1554922"/>
            <a:ext cx="8232775" cy="4663335"/>
          </a:xfrm>
        </p:spPr>
        <p:txBody>
          <a:bodyPr/>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3" y="113073"/>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2" y="113073"/>
            <a:ext cx="551783"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675" smtClean="0">
                <a:solidFill>
                  <a:schemeClr val="lt1"/>
                </a:solidFill>
                <a:latin typeface="Arial"/>
                <a:ea typeface="Arial"/>
                <a:cs typeface="Arial"/>
                <a:sym typeface="Arial"/>
              </a:rPr>
              <a:pPr>
                <a:buSzPct val="25000"/>
              </a:pPr>
              <a:t>‹#›</a:t>
            </a:fld>
            <a:endParaRPr lang="en-US" sz="675"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41611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671637A-6865-48B5-A092-3D5DF9F37505}"/>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6" name="Rectangle 6">
            <a:extLst>
              <a:ext uri="{FF2B5EF4-FFF2-40B4-BE49-F238E27FC236}">
                <a16:creationId xmlns:a16="http://schemas.microsoft.com/office/drawing/2014/main" id="{8AEBCD73-3895-448E-A622-F1BCC30C2B4E}"/>
              </a:ext>
            </a:extLst>
          </p:cNvPr>
          <p:cNvSpPr>
            <a:spLocks noGrp="1" noChangeArrowheads="1"/>
          </p:cNvSpPr>
          <p:nvPr>
            <p:ph type="sldNum" sz="quarter" idx="11"/>
          </p:nvPr>
        </p:nvSpPr>
        <p:spPr>
          <a:ln/>
        </p:spPr>
        <p:txBody>
          <a:bodyPr/>
          <a:lstStyle>
            <a:lvl1pPr>
              <a:defRPr/>
            </a:lvl1pPr>
          </a:lstStyle>
          <a:p>
            <a:pPr>
              <a:defRPr/>
            </a:pPr>
            <a:r>
              <a:rPr lang="en-US" altLang="en-US"/>
              <a:t>1-</a:t>
            </a:r>
            <a:fld id="{4D62BBB9-F115-483B-B765-E5519A0A4EFA}" type="slidenum">
              <a:rPr lang="en-US" altLang="en-US" smtClean="0"/>
              <a:pPr>
                <a:defRPr/>
              </a:pPr>
              <a:t>‹#›</a:t>
            </a:fld>
            <a:endParaRPr lang="en-US" altLang="en-US"/>
          </a:p>
        </p:txBody>
      </p:sp>
    </p:spTree>
    <p:extLst>
      <p:ext uri="{BB962C8B-B14F-4D97-AF65-F5344CB8AC3E}">
        <p14:creationId xmlns:p14="http://schemas.microsoft.com/office/powerpoint/2010/main" val="298063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040A321-3190-4C47-BB14-CA748C701828}"/>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8" name="Rectangle 6">
            <a:extLst>
              <a:ext uri="{FF2B5EF4-FFF2-40B4-BE49-F238E27FC236}">
                <a16:creationId xmlns:a16="http://schemas.microsoft.com/office/drawing/2014/main" id="{DBE82DB9-9567-4DE9-9071-C18AD8C5451D}"/>
              </a:ext>
            </a:extLst>
          </p:cNvPr>
          <p:cNvSpPr>
            <a:spLocks noGrp="1" noChangeArrowheads="1"/>
          </p:cNvSpPr>
          <p:nvPr>
            <p:ph type="sldNum" sz="quarter" idx="11"/>
          </p:nvPr>
        </p:nvSpPr>
        <p:spPr>
          <a:ln/>
        </p:spPr>
        <p:txBody>
          <a:bodyPr/>
          <a:lstStyle>
            <a:lvl1pPr>
              <a:defRPr/>
            </a:lvl1pPr>
          </a:lstStyle>
          <a:p>
            <a:pPr>
              <a:defRPr/>
            </a:pPr>
            <a:r>
              <a:rPr lang="en-US" altLang="en-US"/>
              <a:t>1-</a:t>
            </a:r>
            <a:fld id="{D1E793F2-182B-4FD7-BB48-07FA1F118F8E}" type="slidenum">
              <a:rPr lang="en-US" altLang="en-US" smtClean="0"/>
              <a:pPr>
                <a:defRPr/>
              </a:pPr>
              <a:t>‹#›</a:t>
            </a:fld>
            <a:endParaRPr lang="en-US" altLang="en-US"/>
          </a:p>
        </p:txBody>
      </p:sp>
    </p:spTree>
    <p:extLst>
      <p:ext uri="{BB962C8B-B14F-4D97-AF65-F5344CB8AC3E}">
        <p14:creationId xmlns:p14="http://schemas.microsoft.com/office/powerpoint/2010/main" val="250986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4D8CEC5-27AE-406A-A949-799E409B5EE8}"/>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4" name="Rectangle 6">
            <a:extLst>
              <a:ext uri="{FF2B5EF4-FFF2-40B4-BE49-F238E27FC236}">
                <a16:creationId xmlns:a16="http://schemas.microsoft.com/office/drawing/2014/main" id="{6F2A9D61-B348-4FE1-AF3E-6A9F30D9EAB7}"/>
              </a:ext>
            </a:extLst>
          </p:cNvPr>
          <p:cNvSpPr>
            <a:spLocks noGrp="1" noChangeArrowheads="1"/>
          </p:cNvSpPr>
          <p:nvPr>
            <p:ph type="sldNum" sz="quarter" idx="11"/>
          </p:nvPr>
        </p:nvSpPr>
        <p:spPr>
          <a:ln/>
        </p:spPr>
        <p:txBody>
          <a:bodyPr/>
          <a:lstStyle>
            <a:lvl1pPr>
              <a:defRPr/>
            </a:lvl1pPr>
          </a:lstStyle>
          <a:p>
            <a:pPr>
              <a:defRPr/>
            </a:pPr>
            <a:r>
              <a:rPr lang="en-US" altLang="en-US"/>
              <a:t>1-</a:t>
            </a:r>
            <a:fld id="{9ED2BEE9-EE39-4BC7-B0E1-F9E02AA42DF5}" type="slidenum">
              <a:rPr lang="en-US" altLang="en-US" smtClean="0"/>
              <a:pPr>
                <a:defRPr/>
              </a:pPr>
              <a:t>‹#›</a:t>
            </a:fld>
            <a:endParaRPr lang="en-US" altLang="en-US"/>
          </a:p>
        </p:txBody>
      </p:sp>
    </p:spTree>
    <p:extLst>
      <p:ext uri="{BB962C8B-B14F-4D97-AF65-F5344CB8AC3E}">
        <p14:creationId xmlns:p14="http://schemas.microsoft.com/office/powerpoint/2010/main" val="3841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02CDE92-B907-4DBC-B55B-14D2AE786D0D}"/>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3" name="Rectangle 6">
            <a:extLst>
              <a:ext uri="{FF2B5EF4-FFF2-40B4-BE49-F238E27FC236}">
                <a16:creationId xmlns:a16="http://schemas.microsoft.com/office/drawing/2014/main" id="{FEEF666D-3A70-41C8-B2B6-3A058B71C5EC}"/>
              </a:ext>
            </a:extLst>
          </p:cNvPr>
          <p:cNvSpPr>
            <a:spLocks noGrp="1" noChangeArrowheads="1"/>
          </p:cNvSpPr>
          <p:nvPr>
            <p:ph type="sldNum" sz="quarter" idx="11"/>
          </p:nvPr>
        </p:nvSpPr>
        <p:spPr>
          <a:ln/>
        </p:spPr>
        <p:txBody>
          <a:bodyPr/>
          <a:lstStyle>
            <a:lvl1pPr>
              <a:defRPr/>
            </a:lvl1pPr>
          </a:lstStyle>
          <a:p>
            <a:pPr>
              <a:defRPr/>
            </a:pPr>
            <a:r>
              <a:rPr lang="en-US" altLang="en-US"/>
              <a:t>1-</a:t>
            </a:r>
            <a:fld id="{52C8DA68-C52A-4245-8A2A-815B602B15C6}" type="slidenum">
              <a:rPr lang="en-US" altLang="en-US" smtClean="0"/>
              <a:pPr>
                <a:defRPr/>
              </a:pPr>
              <a:t>‹#›</a:t>
            </a:fld>
            <a:endParaRPr lang="en-US" altLang="en-US"/>
          </a:p>
        </p:txBody>
      </p:sp>
    </p:spTree>
    <p:extLst>
      <p:ext uri="{BB962C8B-B14F-4D97-AF65-F5344CB8AC3E}">
        <p14:creationId xmlns:p14="http://schemas.microsoft.com/office/powerpoint/2010/main" val="405889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47439F3-81B0-4B95-973B-1CB479CDE32D}"/>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6" name="Rectangle 6">
            <a:extLst>
              <a:ext uri="{FF2B5EF4-FFF2-40B4-BE49-F238E27FC236}">
                <a16:creationId xmlns:a16="http://schemas.microsoft.com/office/drawing/2014/main" id="{470B16E9-68CD-44F8-B1B4-8F6767394658}"/>
              </a:ext>
            </a:extLst>
          </p:cNvPr>
          <p:cNvSpPr>
            <a:spLocks noGrp="1" noChangeArrowheads="1"/>
          </p:cNvSpPr>
          <p:nvPr>
            <p:ph type="sldNum" sz="quarter" idx="11"/>
          </p:nvPr>
        </p:nvSpPr>
        <p:spPr>
          <a:ln/>
        </p:spPr>
        <p:txBody>
          <a:bodyPr/>
          <a:lstStyle>
            <a:lvl1pPr>
              <a:defRPr/>
            </a:lvl1pPr>
          </a:lstStyle>
          <a:p>
            <a:pPr>
              <a:defRPr/>
            </a:pPr>
            <a:r>
              <a:rPr lang="en-US" altLang="en-US"/>
              <a:t>1-</a:t>
            </a:r>
            <a:fld id="{B6CA8CDE-8EBD-43E4-B6C0-DCF81F8324D9}" type="slidenum">
              <a:rPr lang="en-US" altLang="en-US" smtClean="0"/>
              <a:pPr>
                <a:defRPr/>
              </a:pPr>
              <a:t>‹#›</a:t>
            </a:fld>
            <a:endParaRPr lang="en-US" altLang="en-US"/>
          </a:p>
        </p:txBody>
      </p:sp>
    </p:spTree>
    <p:extLst>
      <p:ext uri="{BB962C8B-B14F-4D97-AF65-F5344CB8AC3E}">
        <p14:creationId xmlns:p14="http://schemas.microsoft.com/office/powerpoint/2010/main" val="20019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D5CCB98-CE2D-49C4-9FA9-0E3C75B89BB8}"/>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6" name="Rectangle 6">
            <a:extLst>
              <a:ext uri="{FF2B5EF4-FFF2-40B4-BE49-F238E27FC236}">
                <a16:creationId xmlns:a16="http://schemas.microsoft.com/office/drawing/2014/main" id="{B6E2B2E1-C7B9-4266-B3DC-8A2A0D022CAD}"/>
              </a:ext>
            </a:extLst>
          </p:cNvPr>
          <p:cNvSpPr>
            <a:spLocks noGrp="1" noChangeArrowheads="1"/>
          </p:cNvSpPr>
          <p:nvPr>
            <p:ph type="sldNum" sz="quarter" idx="11"/>
          </p:nvPr>
        </p:nvSpPr>
        <p:spPr>
          <a:ln/>
        </p:spPr>
        <p:txBody>
          <a:bodyPr/>
          <a:lstStyle>
            <a:lvl1pPr>
              <a:defRPr/>
            </a:lvl1pPr>
          </a:lstStyle>
          <a:p>
            <a:pPr>
              <a:defRPr/>
            </a:pPr>
            <a:r>
              <a:rPr lang="en-US" altLang="en-US"/>
              <a:t>1-</a:t>
            </a:r>
            <a:fld id="{48C881A4-3EEB-4460-8427-E325E10DB15D}" type="slidenum">
              <a:rPr lang="en-US" altLang="en-US" smtClean="0"/>
              <a:pPr>
                <a:defRPr/>
              </a:pPr>
              <a:t>‹#›</a:t>
            </a:fld>
            <a:endParaRPr lang="en-US" altLang="en-US"/>
          </a:p>
        </p:txBody>
      </p:sp>
    </p:spTree>
    <p:extLst>
      <p:ext uri="{BB962C8B-B14F-4D97-AF65-F5344CB8AC3E}">
        <p14:creationId xmlns:p14="http://schemas.microsoft.com/office/powerpoint/2010/main" val="188837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6F7"/>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8CBAEA-E319-4BE3-8D2A-DF72CD72F4D4}"/>
              </a:ext>
            </a:extLst>
          </p:cNvPr>
          <p:cNvSpPr>
            <a:spLocks noGrp="1" noChangeArrowheads="1"/>
          </p:cNvSpPr>
          <p:nvPr>
            <p:ph type="title"/>
          </p:nvPr>
        </p:nvSpPr>
        <p:spPr bwMode="auto">
          <a:xfrm>
            <a:off x="914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064A15E-59F1-41DF-9A1B-BA434A0BB3E4}"/>
              </a:ext>
            </a:extLst>
          </p:cNvPr>
          <p:cNvSpPr>
            <a:spLocks noGrp="1" noChangeArrowheads="1"/>
          </p:cNvSpPr>
          <p:nvPr>
            <p:ph type="body" idx="1"/>
          </p:nvPr>
        </p:nvSpPr>
        <p:spPr bwMode="auto">
          <a:xfrm>
            <a:off x="9906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C522F4BE-DCF0-4D90-81B9-5A68892B8BAA}"/>
              </a:ext>
            </a:extLst>
          </p:cNvPr>
          <p:cNvSpPr>
            <a:spLocks noGrp="1" noChangeArrowheads="1"/>
          </p:cNvSpPr>
          <p:nvPr>
            <p:ph type="ftr" sz="quarter" idx="3"/>
          </p:nvPr>
        </p:nvSpPr>
        <p:spPr bwMode="auto">
          <a:xfrm>
            <a:off x="990600" y="60960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rgbClr val="548446"/>
                </a:solidFill>
                <a:latin typeface="Arial" panose="020B0604020202020204" pitchFamily="34" charset="0"/>
                <a:cs typeface="Arial" panose="020B0604020202020204" pitchFamily="34" charset="0"/>
              </a:defRPr>
            </a:lvl1pPr>
          </a:lstStyle>
          <a:p>
            <a:pPr>
              <a:defRPr/>
            </a:pPr>
            <a:r>
              <a:rPr lang="en-US" altLang="en-US"/>
              <a:t>© 2011 Pearson Addison-Wesley. All rights reserved</a:t>
            </a:r>
          </a:p>
        </p:txBody>
      </p:sp>
      <p:sp>
        <p:nvSpPr>
          <p:cNvPr id="1030" name="Rectangle 6">
            <a:extLst>
              <a:ext uri="{FF2B5EF4-FFF2-40B4-BE49-F238E27FC236}">
                <a16:creationId xmlns:a16="http://schemas.microsoft.com/office/drawing/2014/main" id="{813AE00C-9B8E-4006-8C61-C4440A8C0D79}"/>
              </a:ext>
            </a:extLst>
          </p:cNvPr>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rgbClr val="548446"/>
                </a:solidFill>
                <a:latin typeface="Arial" panose="020B0604020202020204" pitchFamily="34" charset="0"/>
              </a:defRPr>
            </a:lvl1pPr>
          </a:lstStyle>
          <a:p>
            <a:pPr>
              <a:defRPr/>
            </a:pPr>
            <a:r>
              <a:rPr lang="en-US" altLang="en-US"/>
              <a:t>1-</a:t>
            </a:r>
            <a:fld id="{2C8CF3BE-3776-432A-9CBE-A70FFB3ED93D}"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7"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8" r:id="rId13"/>
    <p:sldLayoutId id="2147483779" r:id="rId14"/>
    <p:sldLayoutId id="2147483780" r:id="rId15"/>
    <p:sldLayoutId id="2147483781" r:id="rId16"/>
    <p:sldLayoutId id="2147483788" r:id="rId17"/>
    <p:sldLayoutId id="2147483789" r:id="rId18"/>
    <p:sldLayoutId id="2147483790" r:id="rId19"/>
    <p:sldLayoutId id="2147483791" r:id="rId20"/>
    <p:sldLayoutId id="2147483792" r:id="rId21"/>
    <p:sldLayoutId id="2147483793" r:id="rId22"/>
    <p:sldLayoutId id="2147483794" r:id="rId23"/>
    <p:sldLayoutId id="2147483795" r:id="rId24"/>
    <p:sldLayoutId id="2147483796" r:id="rId25"/>
    <p:sldLayoutId id="2147483797" r:id="rId26"/>
    <p:sldLayoutId id="2147483798" r:id="rId27"/>
    <p:sldLayoutId id="2147483799" r:id="rId28"/>
    <p:sldLayoutId id="2147483800" r:id="rId29"/>
    <p:sldLayoutId id="2147483801" r:id="rId30"/>
    <p:sldLayoutId id="2147483802" r:id="rId31"/>
  </p:sldLayoutIdLst>
  <p:hf hdr="0" dt="0"/>
  <p:txStyles>
    <p:titleStyle>
      <a:lvl1pPr algn="l" rtl="0" eaLnBrk="0" fontAlgn="base" hangingPunct="0">
        <a:spcBef>
          <a:spcPct val="0"/>
        </a:spcBef>
        <a:spcAft>
          <a:spcPct val="0"/>
        </a:spcAft>
        <a:defRPr sz="4000">
          <a:solidFill>
            <a:srgbClr val="548446"/>
          </a:solidFill>
          <a:latin typeface="+mj-lt"/>
          <a:ea typeface="+mj-ea"/>
          <a:cs typeface="+mj-cs"/>
        </a:defRPr>
      </a:lvl1pPr>
      <a:lvl2pPr algn="l" rtl="0" eaLnBrk="0" fontAlgn="base" hangingPunct="0">
        <a:spcBef>
          <a:spcPct val="0"/>
        </a:spcBef>
        <a:spcAft>
          <a:spcPct val="0"/>
        </a:spcAft>
        <a:defRPr sz="4000">
          <a:solidFill>
            <a:srgbClr val="548446"/>
          </a:solidFill>
          <a:latin typeface="Arial" charset="0"/>
        </a:defRPr>
      </a:lvl2pPr>
      <a:lvl3pPr algn="l" rtl="0" eaLnBrk="0" fontAlgn="base" hangingPunct="0">
        <a:spcBef>
          <a:spcPct val="0"/>
        </a:spcBef>
        <a:spcAft>
          <a:spcPct val="0"/>
        </a:spcAft>
        <a:defRPr sz="4000">
          <a:solidFill>
            <a:srgbClr val="548446"/>
          </a:solidFill>
          <a:latin typeface="Arial" charset="0"/>
        </a:defRPr>
      </a:lvl3pPr>
      <a:lvl4pPr algn="l" rtl="0" eaLnBrk="0" fontAlgn="base" hangingPunct="0">
        <a:spcBef>
          <a:spcPct val="0"/>
        </a:spcBef>
        <a:spcAft>
          <a:spcPct val="0"/>
        </a:spcAft>
        <a:defRPr sz="4000">
          <a:solidFill>
            <a:srgbClr val="548446"/>
          </a:solidFill>
          <a:latin typeface="Arial" charset="0"/>
        </a:defRPr>
      </a:lvl4pPr>
      <a:lvl5pPr algn="l" rtl="0" eaLnBrk="0" fontAlgn="base" hangingPunct="0">
        <a:spcBef>
          <a:spcPct val="0"/>
        </a:spcBef>
        <a:spcAft>
          <a:spcPct val="0"/>
        </a:spcAft>
        <a:defRPr sz="4000">
          <a:solidFill>
            <a:srgbClr val="548446"/>
          </a:solidFill>
          <a:latin typeface="Arial" charset="0"/>
        </a:defRPr>
      </a:lvl5pPr>
      <a:lvl6pPr marL="457200" algn="l" rtl="0" fontAlgn="base">
        <a:spcBef>
          <a:spcPct val="0"/>
        </a:spcBef>
        <a:spcAft>
          <a:spcPct val="0"/>
        </a:spcAft>
        <a:defRPr sz="4000">
          <a:solidFill>
            <a:srgbClr val="548446"/>
          </a:solidFill>
          <a:latin typeface="Arial" charset="0"/>
        </a:defRPr>
      </a:lvl6pPr>
      <a:lvl7pPr marL="914400" algn="l" rtl="0" fontAlgn="base">
        <a:spcBef>
          <a:spcPct val="0"/>
        </a:spcBef>
        <a:spcAft>
          <a:spcPct val="0"/>
        </a:spcAft>
        <a:defRPr sz="4000">
          <a:solidFill>
            <a:srgbClr val="548446"/>
          </a:solidFill>
          <a:latin typeface="Arial" charset="0"/>
        </a:defRPr>
      </a:lvl7pPr>
      <a:lvl8pPr marL="1371600" algn="l" rtl="0" fontAlgn="base">
        <a:spcBef>
          <a:spcPct val="0"/>
        </a:spcBef>
        <a:spcAft>
          <a:spcPct val="0"/>
        </a:spcAft>
        <a:defRPr sz="4000">
          <a:solidFill>
            <a:srgbClr val="548446"/>
          </a:solidFill>
          <a:latin typeface="Arial" charset="0"/>
        </a:defRPr>
      </a:lvl8pPr>
      <a:lvl9pPr marL="1828800" algn="l" rtl="0" fontAlgn="base">
        <a:spcBef>
          <a:spcPct val="0"/>
        </a:spcBef>
        <a:spcAft>
          <a:spcPct val="0"/>
        </a:spcAft>
        <a:defRPr sz="4000">
          <a:solidFill>
            <a:srgbClr val="54844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hyperlink" Target="https://liveexample.pearsoncmg.com/html/DeckOfCard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hyperlink" Target="PassTwoDimensionalArray.java"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hyperlink" Target="https://liveexample.pearsoncmg.com/html/PassTwoDimensionalArray.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iveexample.pearsoncmg.com/html/Quotient.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liveexample.pearsoncmg.com/html/QuotientWithMethod.html" TargetMode="External"/><Relationship Id="rId4" Type="http://schemas.openxmlformats.org/officeDocument/2006/relationships/hyperlink" Target="https://liveexample.pearsoncmg.com/html/QuotientWithIf.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liveexample.pearsoncmg.com/html/QuotientWithException.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iveexample.pearsoncmg.com/html/InputMismatchExceptionDemo.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liveexample.pearsoncmg.com/html/FormatDemo.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hyperlink" Target="WriteData.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s://liveexample.pearsoncmg.com/html/WriteData.html" TargetMode="Externa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hyperlink" Target="https://liveexample.pearsoncmg.com/html/WriteDataWithAutoClose.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WriteDataWithAutoClose.java" TargetMode="Externa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hyperlink" Target="ReadData.java"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https://liveexample.pearsoncmg.com/html/ReadData.html" TargetMode="Externa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3" Type="http://schemas.openxmlformats.org/officeDocument/2006/relationships/hyperlink" Target="https://liveexample.pearsoncmg.com/html/ReplaceText.htm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ReplaceText.jav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8">
            <a:extLst>
              <a:ext uri="{FF2B5EF4-FFF2-40B4-BE49-F238E27FC236}">
                <a16:creationId xmlns:a16="http://schemas.microsoft.com/office/drawing/2014/main" id="{548AB82E-5391-4472-832A-9A72D58CB1F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CC9E777A-DC54-4A4D-879C-C0D0D51B630D}" type="slidenum">
              <a:rPr lang="en-US" altLang="en-US" sz="1000" smtClean="0">
                <a:solidFill>
                  <a:srgbClr val="548446"/>
                </a:solidFill>
                <a:latin typeface="Arial" panose="020B0604020202020204" pitchFamily="34" charset="0"/>
              </a:rPr>
              <a:pPr>
                <a:spcBef>
                  <a:spcPct val="0"/>
                </a:spcBef>
                <a:buFontTx/>
                <a:buNone/>
              </a:pPr>
              <a:t>1</a:t>
            </a:fld>
            <a:endParaRPr lang="en-US" altLang="en-US" sz="1000">
              <a:solidFill>
                <a:srgbClr val="548446"/>
              </a:solidFill>
              <a:latin typeface="Arial" panose="020B0604020202020204" pitchFamily="34" charset="0"/>
            </a:endParaRPr>
          </a:p>
        </p:txBody>
      </p:sp>
      <p:sp>
        <p:nvSpPr>
          <p:cNvPr id="4100" name="Rectangle 2">
            <a:extLst>
              <a:ext uri="{FF2B5EF4-FFF2-40B4-BE49-F238E27FC236}">
                <a16:creationId xmlns:a16="http://schemas.microsoft.com/office/drawing/2014/main" id="{D7F2FABC-6395-47D9-9CE8-17C6C2C0740D}"/>
              </a:ext>
            </a:extLst>
          </p:cNvPr>
          <p:cNvSpPr>
            <a:spLocks noGrp="1" noChangeArrowheads="1"/>
          </p:cNvSpPr>
          <p:nvPr>
            <p:ph type="ctrTitle"/>
          </p:nvPr>
        </p:nvSpPr>
        <p:spPr>
          <a:xfrm>
            <a:off x="3124200" y="333555"/>
            <a:ext cx="2362200" cy="1241425"/>
          </a:xfrm>
        </p:spPr>
        <p:txBody>
          <a:bodyPr/>
          <a:lstStyle/>
          <a:p>
            <a:pPr eaLnBrk="1" hangingPunct="1"/>
            <a:r>
              <a:rPr lang="en-US" altLang="en-US" dirty="0"/>
              <a:t>Lecture 1</a:t>
            </a:r>
          </a:p>
        </p:txBody>
      </p:sp>
      <p:sp>
        <p:nvSpPr>
          <p:cNvPr id="4101" name="Rectangle 3">
            <a:extLst>
              <a:ext uri="{FF2B5EF4-FFF2-40B4-BE49-F238E27FC236}">
                <a16:creationId xmlns:a16="http://schemas.microsoft.com/office/drawing/2014/main" id="{96DEBFD7-B38D-4994-9A0F-EB626DE114BC}"/>
              </a:ext>
            </a:extLst>
          </p:cNvPr>
          <p:cNvSpPr>
            <a:spLocks noGrp="1" noChangeArrowheads="1"/>
          </p:cNvSpPr>
          <p:nvPr>
            <p:ph type="subTitle" idx="1"/>
          </p:nvPr>
        </p:nvSpPr>
        <p:spPr>
          <a:xfrm>
            <a:off x="914400" y="2057400"/>
            <a:ext cx="7772400" cy="3581400"/>
          </a:xfrm>
        </p:spPr>
        <p:txBody>
          <a:bodyPr/>
          <a:lstStyle/>
          <a:p>
            <a:pPr eaLnBrk="1" hangingPunct="1"/>
            <a:r>
              <a:rPr lang="en-US" altLang="en-US" dirty="0"/>
              <a:t>Review of COMP 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107B-1627-4F12-8DEF-F4C225368D28}"/>
              </a:ext>
            </a:extLst>
          </p:cNvPr>
          <p:cNvSpPr>
            <a:spLocks noGrp="1"/>
          </p:cNvSpPr>
          <p:nvPr>
            <p:ph type="title"/>
          </p:nvPr>
        </p:nvSpPr>
        <p:spPr/>
        <p:txBody>
          <a:bodyPr/>
          <a:lstStyle/>
          <a:p>
            <a:r>
              <a:rPr lang="en-US" dirty="0">
                <a:solidFill>
                  <a:schemeClr val="tx2"/>
                </a:solidFill>
              </a:rPr>
              <a:t>Enhanced </a:t>
            </a:r>
            <a:r>
              <a:rPr lang="en-US" u="sng" dirty="0">
                <a:solidFill>
                  <a:schemeClr val="tx2"/>
                </a:solidFill>
                <a:latin typeface="Courier New" panose="02070309020205020404" pitchFamily="49" charset="0"/>
                <a:cs typeface="Courier New" panose="02070309020205020404" pitchFamily="49" charset="0"/>
              </a:rPr>
              <a:t>for</a:t>
            </a:r>
            <a:r>
              <a:rPr lang="en-US" dirty="0">
                <a:solidFill>
                  <a:schemeClr val="tx2"/>
                </a:solidFill>
              </a:rPr>
              <a:t> Loop (</a:t>
            </a:r>
            <a:r>
              <a:rPr lang="en-US" dirty="0">
                <a:solidFill>
                  <a:schemeClr val="tx2"/>
                </a:solidFill>
                <a:cs typeface="Courier New" panose="02070309020205020404" pitchFamily="49" charset="0"/>
              </a:rPr>
              <a:t>for</a:t>
            </a:r>
            <a:r>
              <a:rPr lang="en-US" dirty="0">
                <a:solidFill>
                  <a:schemeClr val="tx2"/>
                </a:solidFill>
              </a:rPr>
              <a:t>-each loop)</a:t>
            </a:r>
          </a:p>
        </p:txBody>
      </p:sp>
      <p:sp>
        <p:nvSpPr>
          <p:cNvPr id="3" name="Content Placeholder 2">
            <a:extLst>
              <a:ext uri="{FF2B5EF4-FFF2-40B4-BE49-F238E27FC236}">
                <a16:creationId xmlns:a16="http://schemas.microsoft.com/office/drawing/2014/main" id="{BDE7B73E-958A-4544-9C99-141EEB45AE0F}"/>
              </a:ext>
            </a:extLst>
          </p:cNvPr>
          <p:cNvSpPr>
            <a:spLocks noGrp="1"/>
          </p:cNvSpPr>
          <p:nvPr>
            <p:ph sz="quarter" idx="13"/>
          </p:nvPr>
        </p:nvSpPr>
        <p:spPr>
          <a:xfrm>
            <a:off x="1485900" y="2021681"/>
            <a:ext cx="6172200" cy="822959"/>
          </a:xfrm>
        </p:spPr>
        <p:txBody>
          <a:bodyPr/>
          <a:lstStyle/>
          <a:p>
            <a:pPr marL="324" indent="0">
              <a:spcBef>
                <a:spcPts val="450"/>
              </a:spcBef>
              <a:buNone/>
            </a:pPr>
            <a:r>
              <a:rPr lang="en-US" sz="1500" dirty="0"/>
              <a:t>J</a:t>
            </a:r>
            <a:r>
              <a:rPr lang="en-US" sz="100" dirty="0"/>
              <a:t> </a:t>
            </a:r>
            <a:r>
              <a:rPr lang="en-US" sz="1500" dirty="0"/>
              <a:t>D</a:t>
            </a:r>
            <a:r>
              <a:rPr lang="en-US" sz="100" dirty="0"/>
              <a:t> </a:t>
            </a:r>
            <a:r>
              <a:rPr lang="en-US" sz="1500" dirty="0"/>
              <a:t>K 1.5 introduced a new for loop that enables you to traverse the complete array sequentially without using an index variable. For example, the following code displays all elements in the array </a:t>
            </a:r>
            <a:r>
              <a:rPr lang="en-US" sz="1500" dirty="0">
                <a:latin typeface="Courier New" panose="02070309020205020404" pitchFamily="49" charset="0"/>
                <a:cs typeface="Courier New" panose="02070309020205020404" pitchFamily="49" charset="0"/>
              </a:rPr>
              <a:t>myList</a:t>
            </a:r>
            <a:r>
              <a:rPr lang="en-US" sz="1500" dirty="0"/>
              <a:t>:</a:t>
            </a:r>
          </a:p>
        </p:txBody>
      </p:sp>
      <p:sp>
        <p:nvSpPr>
          <p:cNvPr id="4" name="Content Placeholder 3">
            <a:extLst>
              <a:ext uri="{FF2B5EF4-FFF2-40B4-BE49-F238E27FC236}">
                <a16:creationId xmlns:a16="http://schemas.microsoft.com/office/drawing/2014/main" id="{958B2EA7-9721-486B-AD9B-03BB158697BE}"/>
              </a:ext>
            </a:extLst>
          </p:cNvPr>
          <p:cNvSpPr>
            <a:spLocks noGrp="1"/>
          </p:cNvSpPr>
          <p:nvPr>
            <p:ph sz="quarter" idx="14"/>
          </p:nvPr>
        </p:nvSpPr>
        <p:spPr>
          <a:xfrm>
            <a:off x="1485900" y="2908449"/>
            <a:ext cx="6172200" cy="634852"/>
          </a:xfrm>
        </p:spPr>
        <p:txBody>
          <a:bodyPr/>
          <a:lstStyle/>
          <a:p>
            <a:pPr marL="270000" indent="0">
              <a:spcBef>
                <a:spcPts val="450"/>
              </a:spcBef>
              <a:buNone/>
            </a:pPr>
            <a:r>
              <a:rPr lang="en-US" sz="1500" b="1" dirty="0">
                <a:latin typeface="Courier New" panose="02070309020205020404" pitchFamily="49" charset="0"/>
                <a:cs typeface="Courier New" panose="02070309020205020404" pitchFamily="49" charset="0"/>
              </a:rPr>
              <a:t>for (double value: myList)</a:t>
            </a:r>
          </a:p>
          <a:p>
            <a:pPr marL="540000" indent="0">
              <a:spcBef>
                <a:spcPts val="450"/>
              </a:spcBef>
              <a:buNone/>
            </a:pPr>
            <a:r>
              <a:rPr lang="en-US" sz="1500" b="1" dirty="0" err="1">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(value);</a:t>
            </a:r>
          </a:p>
        </p:txBody>
      </p:sp>
      <p:sp>
        <p:nvSpPr>
          <p:cNvPr id="5" name="Content Placeholder 4">
            <a:extLst>
              <a:ext uri="{FF2B5EF4-FFF2-40B4-BE49-F238E27FC236}">
                <a16:creationId xmlns:a16="http://schemas.microsoft.com/office/drawing/2014/main" id="{99F3B670-97CF-40FA-9414-4FFC5D592CA2}"/>
              </a:ext>
            </a:extLst>
          </p:cNvPr>
          <p:cNvSpPr>
            <a:spLocks noGrp="1"/>
          </p:cNvSpPr>
          <p:nvPr>
            <p:ph sz="quarter" idx="15"/>
          </p:nvPr>
        </p:nvSpPr>
        <p:spPr>
          <a:xfrm>
            <a:off x="1485900" y="3595679"/>
            <a:ext cx="6172200" cy="351000"/>
          </a:xfrm>
        </p:spPr>
        <p:txBody>
          <a:bodyPr/>
          <a:lstStyle/>
          <a:p>
            <a:pPr marL="324" indent="0">
              <a:buNone/>
            </a:pPr>
            <a:r>
              <a:rPr lang="en-US" sz="1500"/>
              <a:t>In general, the syntax is</a:t>
            </a:r>
          </a:p>
        </p:txBody>
      </p:sp>
      <p:sp>
        <p:nvSpPr>
          <p:cNvPr id="6" name="Content Placeholder 5">
            <a:extLst>
              <a:ext uri="{FF2B5EF4-FFF2-40B4-BE49-F238E27FC236}">
                <a16:creationId xmlns:a16="http://schemas.microsoft.com/office/drawing/2014/main" id="{BC38708C-6F79-4987-8E74-BED594557AA9}"/>
              </a:ext>
            </a:extLst>
          </p:cNvPr>
          <p:cNvSpPr>
            <a:spLocks noGrp="1"/>
          </p:cNvSpPr>
          <p:nvPr>
            <p:ph sz="quarter" idx="16"/>
          </p:nvPr>
        </p:nvSpPr>
        <p:spPr>
          <a:xfrm>
            <a:off x="1485900" y="4041607"/>
            <a:ext cx="6172200" cy="919014"/>
          </a:xfrm>
        </p:spPr>
        <p:txBody>
          <a:bodyPr/>
          <a:lstStyle/>
          <a:p>
            <a:pPr marL="270000" indent="0">
              <a:spcBef>
                <a:spcPts val="450"/>
              </a:spcBef>
              <a:buNone/>
            </a:pPr>
            <a:r>
              <a:rPr lang="en-US" sz="1500" b="1" dirty="0">
                <a:latin typeface="Courier New" panose="02070309020205020404" pitchFamily="49" charset="0"/>
                <a:cs typeface="Courier New" panose="02070309020205020404" pitchFamily="49" charset="0"/>
              </a:rPr>
              <a:t>for (</a:t>
            </a:r>
            <a:r>
              <a:rPr lang="en-US" sz="1500" b="1" dirty="0" err="1">
                <a:latin typeface="Courier New" panose="02070309020205020404" pitchFamily="49" charset="0"/>
                <a:cs typeface="Courier New" panose="02070309020205020404" pitchFamily="49" charset="0"/>
              </a:rPr>
              <a:t>elementType</a:t>
            </a:r>
            <a:r>
              <a:rPr lang="en-US" sz="1500" b="1" dirty="0">
                <a:latin typeface="Courier New" panose="02070309020205020404" pitchFamily="49" charset="0"/>
                <a:cs typeface="Courier New" panose="02070309020205020404" pitchFamily="49" charset="0"/>
              </a:rPr>
              <a:t> value: arrayRefVar) {</a:t>
            </a:r>
          </a:p>
          <a:p>
            <a:pPr marL="540000" indent="0">
              <a:spcBef>
                <a:spcPts val="450"/>
              </a:spcBef>
              <a:buNone/>
            </a:pPr>
            <a:r>
              <a:rPr lang="en-US" sz="1500" b="1" dirty="0">
                <a:latin typeface="Courier New" panose="02070309020205020404" pitchFamily="49" charset="0"/>
                <a:cs typeface="Courier New" panose="02070309020205020404" pitchFamily="49" charset="0"/>
              </a:rPr>
              <a:t>// Process the value</a:t>
            </a:r>
          </a:p>
          <a:p>
            <a:pPr marL="270000" indent="0">
              <a:spcBef>
                <a:spcPts val="450"/>
              </a:spcBef>
              <a:buNone/>
            </a:pPr>
            <a:r>
              <a:rPr lang="en-US" sz="1500" b="1" dirty="0">
                <a:latin typeface="Courier New" panose="02070309020205020404" pitchFamily="49" charset="0"/>
                <a:cs typeface="Courier New" panose="02070309020205020404" pitchFamily="49" charset="0"/>
              </a:rPr>
              <a:t>}</a:t>
            </a:r>
          </a:p>
        </p:txBody>
      </p:sp>
      <p:sp>
        <p:nvSpPr>
          <p:cNvPr id="7" name="Content Placeholder 6">
            <a:extLst>
              <a:ext uri="{FF2B5EF4-FFF2-40B4-BE49-F238E27FC236}">
                <a16:creationId xmlns:a16="http://schemas.microsoft.com/office/drawing/2014/main" id="{9BCAB230-8C2C-4095-868A-BF66C673B937}"/>
              </a:ext>
            </a:extLst>
          </p:cNvPr>
          <p:cNvSpPr>
            <a:spLocks noGrp="1"/>
          </p:cNvSpPr>
          <p:nvPr>
            <p:ph sz="quarter" idx="17"/>
          </p:nvPr>
        </p:nvSpPr>
        <p:spPr>
          <a:xfrm>
            <a:off x="1485900" y="5022524"/>
            <a:ext cx="6172200" cy="567000"/>
          </a:xfrm>
        </p:spPr>
        <p:txBody>
          <a:bodyPr/>
          <a:lstStyle/>
          <a:p>
            <a:pPr marL="324" indent="0">
              <a:buNone/>
            </a:pPr>
            <a:r>
              <a:rPr lang="en-US" sz="1500"/>
              <a:t>You still have to use an index variable if you wish to traverse the array in a different order or change the elements in the array.</a:t>
            </a:r>
          </a:p>
        </p:txBody>
      </p:sp>
    </p:spTree>
    <p:extLst>
      <p:ext uri="{BB962C8B-B14F-4D97-AF65-F5344CB8AC3E}">
        <p14:creationId xmlns:p14="http://schemas.microsoft.com/office/powerpoint/2010/main" val="157856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45AA-9664-4AAC-AC80-DAB950618225}"/>
              </a:ext>
            </a:extLst>
          </p:cNvPr>
          <p:cNvSpPr>
            <a:spLocks noGrp="1"/>
          </p:cNvSpPr>
          <p:nvPr>
            <p:ph type="title"/>
          </p:nvPr>
        </p:nvSpPr>
        <p:spPr/>
        <p:txBody>
          <a:bodyPr/>
          <a:lstStyle/>
          <a:p>
            <a:r>
              <a:rPr lang="en-US">
                <a:solidFill>
                  <a:schemeClr val="tx2"/>
                </a:solidFill>
              </a:rPr>
              <a:t>Problem: Deck of Cards </a:t>
            </a:r>
            <a:r>
              <a:rPr lang="en-US" sz="1500" b="0">
                <a:solidFill>
                  <a:schemeClr val="tx2"/>
                </a:solidFill>
              </a:rPr>
              <a:t>(1 of 4)</a:t>
            </a:r>
            <a:endParaRPr lang="en-US" b="0">
              <a:solidFill>
                <a:schemeClr val="tx2"/>
              </a:solidFill>
            </a:endParaRPr>
          </a:p>
        </p:txBody>
      </p:sp>
      <p:sp>
        <p:nvSpPr>
          <p:cNvPr id="3" name="Content Placeholder 2">
            <a:extLst>
              <a:ext uri="{FF2B5EF4-FFF2-40B4-BE49-F238E27FC236}">
                <a16:creationId xmlns:a16="http://schemas.microsoft.com/office/drawing/2014/main" id="{F3D7D848-79A1-408D-95E0-D8F889E3BA13}"/>
              </a:ext>
            </a:extLst>
          </p:cNvPr>
          <p:cNvSpPr>
            <a:spLocks noGrp="1"/>
          </p:cNvSpPr>
          <p:nvPr>
            <p:ph sz="quarter" idx="13"/>
          </p:nvPr>
        </p:nvSpPr>
        <p:spPr>
          <a:xfrm>
            <a:off x="1485900" y="2021683"/>
            <a:ext cx="6172200" cy="1212797"/>
          </a:xfrm>
        </p:spPr>
        <p:txBody>
          <a:bodyPr/>
          <a:lstStyle/>
          <a:p>
            <a:pPr marL="324" indent="0">
              <a:buNone/>
            </a:pPr>
            <a:r>
              <a:rPr lang="en-US" dirty="0"/>
              <a:t>The problem is to write a program that picks four cards randomly from a deck of 52 cards. All the cards can be represented using an array named deck, filled with initial values 0 to 51, as follows:</a:t>
            </a:r>
          </a:p>
        </p:txBody>
      </p:sp>
      <p:sp>
        <p:nvSpPr>
          <p:cNvPr id="4" name="Content Placeholder 3">
            <a:extLst>
              <a:ext uri="{FF2B5EF4-FFF2-40B4-BE49-F238E27FC236}">
                <a16:creationId xmlns:a16="http://schemas.microsoft.com/office/drawing/2014/main" id="{33AC8DEA-73B7-4906-966C-446EED1628B8}"/>
              </a:ext>
            </a:extLst>
          </p:cNvPr>
          <p:cNvSpPr>
            <a:spLocks noGrp="1"/>
          </p:cNvSpPr>
          <p:nvPr>
            <p:ph sz="quarter" idx="14"/>
          </p:nvPr>
        </p:nvSpPr>
        <p:spPr>
          <a:xfrm>
            <a:off x="1485900" y="3307348"/>
            <a:ext cx="6172200" cy="1653272"/>
          </a:xfrm>
        </p:spPr>
        <p:txBody>
          <a:bodyPr/>
          <a:lstStyle/>
          <a:p>
            <a:pPr marL="270000" indent="0">
              <a:buNone/>
            </a:pPr>
            <a:r>
              <a:rPr lang="en-US" b="1" dirty="0">
                <a:latin typeface="Courier New" panose="02070309020205020404" pitchFamily="49" charset="0"/>
                <a:cs typeface="Courier New" panose="02070309020205020404" pitchFamily="49" charset="0"/>
              </a:rPr>
              <a:t>int[] deck = new int[52];</a:t>
            </a:r>
          </a:p>
          <a:p>
            <a:pPr marL="270000" indent="0">
              <a:buNone/>
            </a:pPr>
            <a:r>
              <a:rPr lang="en-US" b="1" dirty="0">
                <a:latin typeface="Courier New" panose="02070309020205020404" pitchFamily="49" charset="0"/>
                <a:cs typeface="Courier New" panose="02070309020205020404" pitchFamily="49" charset="0"/>
              </a:rPr>
              <a:t>// Initialize cards</a:t>
            </a:r>
          </a:p>
          <a:p>
            <a:pPr marL="270000" indent="0">
              <a:buNone/>
            </a:pPr>
            <a:r>
              <a:rPr lang="en-US" b="1" dirty="0">
                <a:latin typeface="Courier New" panose="02070309020205020404" pitchFamily="49" charset="0"/>
                <a:cs typeface="Courier New" panose="02070309020205020404" pitchFamily="49" charset="0"/>
              </a:rPr>
              <a:t>for (int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deck.length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540000" indent="0">
              <a:buNone/>
            </a:pPr>
            <a:r>
              <a:rPr lang="en-US" b="1" dirty="0">
                <a:latin typeface="Courier New" panose="02070309020205020404" pitchFamily="49" charset="0"/>
                <a:cs typeface="Courier New" panose="02070309020205020404" pitchFamily="49" charset="0"/>
              </a:rPr>
              <a:t>deck[</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p:txBody>
      </p:sp>
      <p:sp>
        <p:nvSpPr>
          <p:cNvPr id="10" name="Text Placeholder 9">
            <a:extLst>
              <a:ext uri="{FF2B5EF4-FFF2-40B4-BE49-F238E27FC236}">
                <a16:creationId xmlns:a16="http://schemas.microsoft.com/office/drawing/2014/main" id="{81103E55-3283-4462-8A42-0C38BB7C5566}"/>
              </a:ext>
            </a:extLst>
          </p:cNvPr>
          <p:cNvSpPr>
            <a:spLocks noGrp="1"/>
          </p:cNvSpPr>
          <p:nvPr>
            <p:ph type="body" sz="quarter" idx="20"/>
          </p:nvPr>
        </p:nvSpPr>
        <p:spPr>
          <a:xfrm>
            <a:off x="6126480" y="5041493"/>
            <a:ext cx="1531620" cy="428383"/>
          </a:xfrm>
        </p:spPr>
        <p:txBody>
          <a:bodyPr/>
          <a:lstStyle/>
          <a:p>
            <a:pPr marL="324" indent="0">
              <a:buNone/>
            </a:pPr>
            <a:r>
              <a:rPr lang="en-US" dirty="0">
                <a:hlinkClick r:id="rId3" tooltip="https://liveexample.pearsoncmg.com/html/DeckOfCards.html"/>
              </a:rPr>
              <a:t>DeckOfCards</a:t>
            </a:r>
            <a:endParaRPr lang="en-US" dirty="0">
              <a:hlinkClick r:id="rId3"/>
            </a:endParaRPr>
          </a:p>
        </p:txBody>
      </p:sp>
    </p:spTree>
    <p:extLst>
      <p:ext uri="{BB962C8B-B14F-4D97-AF65-F5344CB8AC3E}">
        <p14:creationId xmlns:p14="http://schemas.microsoft.com/office/powerpoint/2010/main" val="1950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3C6C3A-48E6-4FCD-BA57-DF8A40CF58D3}"/>
              </a:ext>
            </a:extLst>
          </p:cNvPr>
          <p:cNvSpPr>
            <a:spLocks noGrp="1"/>
          </p:cNvSpPr>
          <p:nvPr>
            <p:ph type="title"/>
          </p:nvPr>
        </p:nvSpPr>
        <p:spPr>
          <a:xfrm>
            <a:off x="1485900" y="1018780"/>
            <a:ext cx="6172200" cy="822959"/>
          </a:xfrm>
        </p:spPr>
        <p:txBody>
          <a:bodyPr/>
          <a:lstStyle/>
          <a:p>
            <a:r>
              <a:rPr lang="en-US">
                <a:solidFill>
                  <a:schemeClr val="tx2"/>
                </a:solidFill>
              </a:rPr>
              <a:t>Problem: Deck of Cards </a:t>
            </a:r>
            <a:r>
              <a:rPr lang="en-US" sz="1500" b="0">
                <a:solidFill>
                  <a:schemeClr val="tx2"/>
                </a:solidFill>
              </a:rPr>
              <a:t>(2 of 4)</a:t>
            </a:r>
            <a:endParaRPr lang="en-US" b="0">
              <a:solidFill>
                <a:schemeClr val="tx2"/>
              </a:solidFill>
            </a:endParaRPr>
          </a:p>
        </p:txBody>
      </p:sp>
      <p:pic>
        <p:nvPicPr>
          <p:cNvPr id="7" name="Picture 6" descr="An illustration shows Problem, Deck of cards. For long description in Notes pane, press F6.">
            <a:extLst>
              <a:ext uri="{FF2B5EF4-FFF2-40B4-BE49-F238E27FC236}">
                <a16:creationId xmlns:a16="http://schemas.microsoft.com/office/drawing/2014/main" id="{5AD97FB2-257B-4DAC-91B9-FF388E7E41C1}"/>
              </a:ext>
            </a:extLst>
          </p:cNvPr>
          <p:cNvPicPr>
            <a:picLocks noChangeAspect="1"/>
          </p:cNvPicPr>
          <p:nvPr/>
        </p:nvPicPr>
        <p:blipFill>
          <a:blip r:embed="rId3"/>
          <a:stretch>
            <a:fillRect/>
          </a:stretch>
        </p:blipFill>
        <p:spPr>
          <a:xfrm>
            <a:off x="1516381" y="2123461"/>
            <a:ext cx="6111237" cy="3272087"/>
          </a:xfrm>
          <a:prstGeom prst="rect">
            <a:avLst/>
          </a:prstGeom>
        </p:spPr>
      </p:pic>
    </p:spTree>
    <p:extLst>
      <p:ext uri="{BB962C8B-B14F-4D97-AF65-F5344CB8AC3E}">
        <p14:creationId xmlns:p14="http://schemas.microsoft.com/office/powerpoint/2010/main" val="362012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F25DF64-1230-4666-A5D7-C97C77C465BF}"/>
              </a:ext>
            </a:extLst>
          </p:cNvPr>
          <p:cNvSpPr>
            <a:spLocks noGrp="1"/>
          </p:cNvSpPr>
          <p:nvPr>
            <p:ph type="title"/>
          </p:nvPr>
        </p:nvSpPr>
        <p:spPr>
          <a:xfrm>
            <a:off x="1485900" y="1018780"/>
            <a:ext cx="6172200" cy="822959"/>
          </a:xfrm>
        </p:spPr>
        <p:txBody>
          <a:bodyPr/>
          <a:lstStyle/>
          <a:p>
            <a:r>
              <a:rPr lang="en-US" dirty="0">
                <a:solidFill>
                  <a:schemeClr val="tx2"/>
                </a:solidFill>
              </a:rPr>
              <a:t>Problem: Deck of Cards </a:t>
            </a:r>
            <a:r>
              <a:rPr lang="en-US" sz="1500" b="0" dirty="0">
                <a:solidFill>
                  <a:schemeClr val="tx2"/>
                </a:solidFill>
              </a:rPr>
              <a:t>(3 of 4)</a:t>
            </a:r>
            <a:endParaRPr lang="en-US" b="0" dirty="0">
              <a:solidFill>
                <a:schemeClr val="tx2"/>
              </a:solidFill>
            </a:endParaRPr>
          </a:p>
        </p:txBody>
      </p:sp>
      <p:pic>
        <p:nvPicPr>
          <p:cNvPr id="5" name="Picture 4" descr="&quot;An illustration shows Problem of deck of cards. It shows card Number over 13 consisting of,&#10;0, spades&#10;1, hearts&#10;2, diamonds&#10;3, clubs&#10;Another set shows card Number % 13 consisting of,&#10;0, ace&#10;1, 2&#10;vertical ellipses&#10;10, jack&#10;11, queen&#10;12, king&quot;">
            <a:extLst>
              <a:ext uri="{FF2B5EF4-FFF2-40B4-BE49-F238E27FC236}">
                <a16:creationId xmlns:a16="http://schemas.microsoft.com/office/drawing/2014/main" id="{9C588B56-A6EF-4203-8C00-AFC382104E22}"/>
              </a:ext>
            </a:extLst>
          </p:cNvPr>
          <p:cNvPicPr>
            <a:picLocks noChangeAspect="1"/>
          </p:cNvPicPr>
          <p:nvPr/>
        </p:nvPicPr>
        <p:blipFill>
          <a:blip r:embed="rId3"/>
          <a:stretch>
            <a:fillRect/>
          </a:stretch>
        </p:blipFill>
        <p:spPr>
          <a:xfrm>
            <a:off x="1506539" y="2257811"/>
            <a:ext cx="6130924" cy="2177123"/>
          </a:xfrm>
          <a:prstGeom prst="rect">
            <a:avLst/>
          </a:prstGeom>
        </p:spPr>
      </p:pic>
      <p:sp>
        <p:nvSpPr>
          <p:cNvPr id="10" name="Text Placeholder 9">
            <a:extLst>
              <a:ext uri="{FF2B5EF4-FFF2-40B4-BE49-F238E27FC236}">
                <a16:creationId xmlns:a16="http://schemas.microsoft.com/office/drawing/2014/main" id="{81103E55-3283-4462-8A42-0C38BB7C5566}"/>
              </a:ext>
            </a:extLst>
          </p:cNvPr>
          <p:cNvSpPr>
            <a:spLocks noGrp="1"/>
          </p:cNvSpPr>
          <p:nvPr>
            <p:ph type="body" sz="quarter" idx="20"/>
          </p:nvPr>
        </p:nvSpPr>
        <p:spPr>
          <a:xfrm>
            <a:off x="6115050" y="5064921"/>
            <a:ext cx="1543050" cy="407764"/>
          </a:xfrm>
        </p:spPr>
        <p:txBody>
          <a:bodyPr/>
          <a:lstStyle/>
          <a:p>
            <a:pPr marL="324" indent="0">
              <a:buNone/>
            </a:pPr>
            <a:r>
              <a:rPr lang="en-US" dirty="0">
                <a:hlinkClick r:id="rId4" tooltip="https://liveexample.pearsoncmg.com/html/DeckOfCards.html"/>
              </a:rPr>
              <a:t>DeckOfCards</a:t>
            </a:r>
            <a:endParaRPr lang="en-US" dirty="0">
              <a:hlinkClick r:id="rId4"/>
            </a:endParaRPr>
          </a:p>
        </p:txBody>
      </p:sp>
    </p:spTree>
    <p:extLst>
      <p:ext uri="{BB962C8B-B14F-4D97-AF65-F5344CB8AC3E}">
        <p14:creationId xmlns:p14="http://schemas.microsoft.com/office/powerpoint/2010/main" val="201398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7A12-8CDA-4B65-A8ED-51637DAEB40F}"/>
              </a:ext>
            </a:extLst>
          </p:cNvPr>
          <p:cNvSpPr>
            <a:spLocks noGrp="1"/>
          </p:cNvSpPr>
          <p:nvPr>
            <p:ph type="title"/>
          </p:nvPr>
        </p:nvSpPr>
        <p:spPr/>
        <p:txBody>
          <a:bodyPr/>
          <a:lstStyle/>
          <a:p>
            <a:r>
              <a:rPr lang="en-US">
                <a:solidFill>
                  <a:schemeClr val="tx2"/>
                </a:solidFill>
              </a:rPr>
              <a:t>Copying Arrays </a:t>
            </a:r>
            <a:r>
              <a:rPr lang="en-US" sz="1500" b="0">
                <a:solidFill>
                  <a:schemeClr val="tx2"/>
                </a:solidFill>
              </a:rPr>
              <a:t>(1 of 2)</a:t>
            </a:r>
            <a:endParaRPr lang="en-US" b="0">
              <a:solidFill>
                <a:schemeClr val="tx2"/>
              </a:solidFill>
            </a:endParaRPr>
          </a:p>
        </p:txBody>
      </p:sp>
      <p:sp>
        <p:nvSpPr>
          <p:cNvPr id="3" name="Content Placeholder 2">
            <a:extLst>
              <a:ext uri="{FF2B5EF4-FFF2-40B4-BE49-F238E27FC236}">
                <a16:creationId xmlns:a16="http://schemas.microsoft.com/office/drawing/2014/main" id="{CFBD6974-462A-4FE9-969C-77BC8C436037}"/>
              </a:ext>
            </a:extLst>
          </p:cNvPr>
          <p:cNvSpPr>
            <a:spLocks noGrp="1"/>
          </p:cNvSpPr>
          <p:nvPr>
            <p:ph sz="quarter" idx="13"/>
          </p:nvPr>
        </p:nvSpPr>
        <p:spPr>
          <a:xfrm>
            <a:off x="1485899" y="2024495"/>
            <a:ext cx="6264000" cy="1350000"/>
          </a:xfrm>
        </p:spPr>
        <p:txBody>
          <a:bodyPr/>
          <a:lstStyle/>
          <a:p>
            <a:pPr marL="324" indent="0">
              <a:buNone/>
            </a:pPr>
            <a:r>
              <a:rPr lang="en-US"/>
              <a:t>Often, in a program, you need to duplicate an array or a part of an array. In such cases you could attempt to use the assignment statement (</a:t>
            </a:r>
            <a:r>
              <a:rPr lang="en-US">
                <a:latin typeface="Courier New" panose="02070309020205020404" pitchFamily="49" charset="0"/>
                <a:cs typeface="Courier New" panose="02070309020205020404" pitchFamily="49" charset="0"/>
              </a:rPr>
              <a:t>=</a:t>
            </a:r>
            <a:r>
              <a:rPr lang="en-US"/>
              <a:t>), as follows:</a:t>
            </a:r>
          </a:p>
          <a:p>
            <a:pPr marL="324" indent="0">
              <a:buNone/>
            </a:pPr>
            <a:r>
              <a:rPr lang="en-US">
                <a:latin typeface="Courier New" panose="02070309020205020404" pitchFamily="49" charset="0"/>
                <a:cs typeface="Courier New" panose="02070309020205020404" pitchFamily="49" charset="0"/>
              </a:rPr>
              <a:t>list2 = list1;</a:t>
            </a:r>
          </a:p>
        </p:txBody>
      </p:sp>
      <p:pic>
        <p:nvPicPr>
          <p:cNvPr id="8" name="Picture 7" descr="&quot;An illustration shows Copying arrays.&#10;Before the assignment,&#10;list 2 = list 1&#10;list 1 points to Contents of list 1.&#10;list 2 points to Contents of list 2.&#10;After the assignment&#10;list 2 = list 1&#10;list 1 and list 2 point to Contents of list 1.&quot;">
            <a:extLst>
              <a:ext uri="{FF2B5EF4-FFF2-40B4-BE49-F238E27FC236}">
                <a16:creationId xmlns:a16="http://schemas.microsoft.com/office/drawing/2014/main" id="{B4D8FE25-5856-45A4-8E8C-682AD2BC0636}"/>
              </a:ext>
            </a:extLst>
          </p:cNvPr>
          <p:cNvPicPr>
            <a:picLocks noChangeAspect="1"/>
          </p:cNvPicPr>
          <p:nvPr/>
        </p:nvPicPr>
        <p:blipFill>
          <a:blip r:embed="rId3"/>
          <a:stretch>
            <a:fillRect/>
          </a:stretch>
        </p:blipFill>
        <p:spPr>
          <a:xfrm>
            <a:off x="2126473" y="3522447"/>
            <a:ext cx="4891055" cy="1990243"/>
          </a:xfrm>
          <a:prstGeom prst="rect">
            <a:avLst/>
          </a:prstGeom>
        </p:spPr>
      </p:pic>
    </p:spTree>
    <p:extLst>
      <p:ext uri="{BB962C8B-B14F-4D97-AF65-F5344CB8AC3E}">
        <p14:creationId xmlns:p14="http://schemas.microsoft.com/office/powerpoint/2010/main" val="349897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AC58-F3CC-4673-955E-7A61A6D176F6}"/>
              </a:ext>
            </a:extLst>
          </p:cNvPr>
          <p:cNvSpPr>
            <a:spLocks noGrp="1"/>
          </p:cNvSpPr>
          <p:nvPr>
            <p:ph type="title"/>
          </p:nvPr>
        </p:nvSpPr>
        <p:spPr/>
        <p:txBody>
          <a:bodyPr/>
          <a:lstStyle/>
          <a:p>
            <a:r>
              <a:rPr lang="en-US"/>
              <a:t>Copying Arrays </a:t>
            </a:r>
            <a:r>
              <a:rPr lang="en-US" sz="1500" b="0"/>
              <a:t>(2 of 2)</a:t>
            </a:r>
            <a:endParaRPr lang="en-US" b="0"/>
          </a:p>
        </p:txBody>
      </p:sp>
      <p:sp>
        <p:nvSpPr>
          <p:cNvPr id="3" name="Content Placeholder 2">
            <a:extLst>
              <a:ext uri="{FF2B5EF4-FFF2-40B4-BE49-F238E27FC236}">
                <a16:creationId xmlns:a16="http://schemas.microsoft.com/office/drawing/2014/main" id="{19543C22-7F28-4F7F-B457-47DE086B88E7}"/>
              </a:ext>
            </a:extLst>
          </p:cNvPr>
          <p:cNvSpPr>
            <a:spLocks noGrp="1"/>
          </p:cNvSpPr>
          <p:nvPr>
            <p:ph sz="quarter" idx="13"/>
          </p:nvPr>
        </p:nvSpPr>
        <p:spPr>
          <a:xfrm>
            <a:off x="1485901" y="2023441"/>
            <a:ext cx="6174581" cy="3155438"/>
          </a:xfrm>
        </p:spPr>
        <p:txBody>
          <a:bodyPr/>
          <a:lstStyle/>
          <a:p>
            <a:pPr marL="324" indent="0">
              <a:buNone/>
            </a:pPr>
            <a:r>
              <a:rPr lang="en-US" dirty="0"/>
              <a:t>Using a loop:</a:t>
            </a:r>
          </a:p>
          <a:p>
            <a:pPr marL="324" indent="0">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sourceArray</a:t>
            </a:r>
            <a:r>
              <a:rPr lang="en-US" b="1" dirty="0">
                <a:latin typeface="Courier New" panose="02070309020205020404" pitchFamily="49" charset="0"/>
                <a:cs typeface="Courier New" panose="02070309020205020404" pitchFamily="49" charset="0"/>
              </a:rPr>
              <a:t> = {2, 3, 1, 5, 10};</a:t>
            </a:r>
          </a:p>
          <a:p>
            <a:pPr marL="270000" indent="-270000">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targetArray</a:t>
            </a:r>
            <a:r>
              <a:rPr lang="en-US" b="1" dirty="0">
                <a:latin typeface="Courier New" panose="02070309020205020404" pitchFamily="49" charset="0"/>
                <a:cs typeface="Courier New" panose="02070309020205020404" pitchFamily="49" charset="0"/>
              </a:rPr>
              <a:t> = new int[</a:t>
            </a:r>
            <a:r>
              <a:rPr lang="en-US" b="1" dirty="0" err="1">
                <a:latin typeface="Courier New" panose="02070309020205020404" pitchFamily="49" charset="0"/>
                <a:cs typeface="Courier New" panose="02070309020205020404" pitchFamily="49" charset="0"/>
              </a:rPr>
              <a:t>sourceArray.length</a:t>
            </a:r>
            <a:r>
              <a:rPr lang="en-US" b="1" dirty="0">
                <a:latin typeface="Courier New" panose="02070309020205020404" pitchFamily="49" charset="0"/>
                <a:cs typeface="Courier New" panose="02070309020205020404" pitchFamily="49" charset="0"/>
              </a:rPr>
              <a:t>];</a:t>
            </a:r>
          </a:p>
          <a:p>
            <a:pPr marL="324" indent="0">
              <a:buNone/>
            </a:pPr>
            <a:endParaRPr lang="en-US" b="1" dirty="0">
              <a:latin typeface="Courier New" panose="02070309020205020404" pitchFamily="49" charset="0"/>
              <a:cs typeface="Courier New" panose="02070309020205020404" pitchFamily="49" charset="0"/>
            </a:endParaRPr>
          </a:p>
          <a:p>
            <a:pPr marL="324" indent="0">
              <a:buNone/>
            </a:pPr>
            <a:r>
              <a:rPr lang="en-US" b="1" dirty="0">
                <a:latin typeface="Courier New" panose="02070309020205020404" pitchFamily="49" charset="0"/>
                <a:cs typeface="Courier New" panose="02070309020205020404" pitchFamily="49" charset="0"/>
              </a:rPr>
              <a:t>for (int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sourceArrays.length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540000" indent="0">
              <a:buNone/>
            </a:pPr>
            <a:r>
              <a:rPr lang="en-US" b="1" dirty="0" err="1">
                <a:latin typeface="Courier New" panose="02070309020205020404" pitchFamily="49" charset="0"/>
                <a:cs typeface="Courier New" panose="02070309020205020404" pitchFamily="49" charset="0"/>
              </a:rPr>
              <a:t>targetArray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sourceArray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247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3B6E-D1EE-4568-ACF7-6C429195C959}"/>
              </a:ext>
            </a:extLst>
          </p:cNvPr>
          <p:cNvSpPr>
            <a:spLocks noGrp="1"/>
          </p:cNvSpPr>
          <p:nvPr>
            <p:ph type="title"/>
          </p:nvPr>
        </p:nvSpPr>
        <p:spPr/>
        <p:txBody>
          <a:bodyPr/>
          <a:lstStyle/>
          <a:p>
            <a:r>
              <a:rPr lang="en-US" dirty="0">
                <a:solidFill>
                  <a:schemeClr val="tx2"/>
                </a:solidFill>
              </a:rPr>
              <a:t>The </a:t>
            </a:r>
            <a:r>
              <a:rPr lang="en-US" dirty="0" err="1">
                <a:solidFill>
                  <a:schemeClr val="tx2"/>
                </a:solidFill>
                <a:latin typeface="Courier New" panose="02070309020205020404" pitchFamily="49" charset="0"/>
                <a:cs typeface="Courier New" panose="02070309020205020404" pitchFamily="49" charset="0"/>
              </a:rPr>
              <a:t>arraycopy</a:t>
            </a:r>
            <a:r>
              <a:rPr lang="en-US" dirty="0">
                <a:solidFill>
                  <a:schemeClr val="tx2"/>
                </a:solidFill>
              </a:rPr>
              <a:t> Utility</a:t>
            </a:r>
          </a:p>
        </p:txBody>
      </p:sp>
      <p:sp>
        <p:nvSpPr>
          <p:cNvPr id="3" name="Content Placeholder 2">
            <a:extLst>
              <a:ext uri="{FF2B5EF4-FFF2-40B4-BE49-F238E27FC236}">
                <a16:creationId xmlns:a16="http://schemas.microsoft.com/office/drawing/2014/main" id="{A4CCB436-A1F0-4161-A3B5-F9EBD2EE568B}"/>
              </a:ext>
            </a:extLst>
          </p:cNvPr>
          <p:cNvSpPr>
            <a:spLocks noGrp="1"/>
          </p:cNvSpPr>
          <p:nvPr>
            <p:ph sz="quarter" idx="13"/>
          </p:nvPr>
        </p:nvSpPr>
        <p:spPr>
          <a:xfrm>
            <a:off x="1485900" y="2024495"/>
            <a:ext cx="6172200" cy="705098"/>
          </a:xfrm>
        </p:spPr>
        <p:txBody>
          <a:bodyPr/>
          <a:lstStyle/>
          <a:p>
            <a:pPr marL="270000" indent="-270000">
              <a:buNone/>
            </a:pPr>
            <a:r>
              <a:rPr lang="en-US" b="1" dirty="0" err="1">
                <a:latin typeface="Courier New" panose="02070309020205020404" pitchFamily="49" charset="0"/>
                <a:cs typeface="Courier New" panose="02070309020205020404" pitchFamily="49" charset="0"/>
              </a:rPr>
              <a:t>arraycopy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sourceArray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src_pos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targetArray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tar_pos</a:t>
            </a:r>
            <a:r>
              <a:rPr lang="en-US" b="1" dirty="0">
                <a:latin typeface="Courier New" panose="02070309020205020404" pitchFamily="49" charset="0"/>
                <a:cs typeface="Courier New" panose="02070309020205020404" pitchFamily="49" charset="0"/>
              </a:rPr>
              <a:t>, length);</a:t>
            </a:r>
          </a:p>
        </p:txBody>
      </p:sp>
      <p:sp>
        <p:nvSpPr>
          <p:cNvPr id="4" name="Content Placeholder 3">
            <a:extLst>
              <a:ext uri="{FF2B5EF4-FFF2-40B4-BE49-F238E27FC236}">
                <a16:creationId xmlns:a16="http://schemas.microsoft.com/office/drawing/2014/main" id="{33D9F001-CC7D-44EF-894C-51CB729C2873}"/>
              </a:ext>
            </a:extLst>
          </p:cNvPr>
          <p:cNvSpPr>
            <a:spLocks noGrp="1"/>
          </p:cNvSpPr>
          <p:nvPr>
            <p:ph sz="quarter" idx="14"/>
          </p:nvPr>
        </p:nvSpPr>
        <p:spPr>
          <a:xfrm>
            <a:off x="1485900" y="2912351"/>
            <a:ext cx="6172200" cy="1216058"/>
          </a:xfrm>
        </p:spPr>
        <p:txBody>
          <a:bodyPr/>
          <a:lstStyle/>
          <a:p>
            <a:pPr marL="324" indent="0">
              <a:buNone/>
            </a:pPr>
            <a:r>
              <a:rPr lang="en-US" dirty="0"/>
              <a:t>Example:</a:t>
            </a:r>
          </a:p>
          <a:p>
            <a:pPr marL="270000" indent="-270000">
              <a:buNone/>
            </a:pPr>
            <a:r>
              <a:rPr lang="en-US" b="1" dirty="0" err="1">
                <a:latin typeface="Courier New" panose="02070309020205020404" pitchFamily="49" charset="0"/>
                <a:cs typeface="Courier New" panose="02070309020205020404" pitchFamily="49" charset="0"/>
              </a:rPr>
              <a:t>System.arraycopy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sourceArray</a:t>
            </a:r>
            <a:r>
              <a:rPr lang="en-US" b="1" dirty="0">
                <a:latin typeface="Courier New" panose="02070309020205020404" pitchFamily="49" charset="0"/>
                <a:cs typeface="Courier New" panose="02070309020205020404" pitchFamily="49" charset="0"/>
              </a:rPr>
              <a:t>, 0, </a:t>
            </a:r>
            <a:r>
              <a:rPr lang="en-US" b="1" dirty="0" err="1">
                <a:latin typeface="Courier New" panose="02070309020205020404" pitchFamily="49" charset="0"/>
                <a:cs typeface="Courier New" panose="02070309020205020404" pitchFamily="49" charset="0"/>
              </a:rPr>
              <a:t>targetArray</a:t>
            </a:r>
            <a:r>
              <a:rPr lang="en-US" b="1" dirty="0">
                <a:latin typeface="Courier New" panose="02070309020205020404" pitchFamily="49" charset="0"/>
                <a:cs typeface="Courier New" panose="02070309020205020404" pitchFamily="49" charset="0"/>
              </a:rPr>
              <a:t>, 0, </a:t>
            </a:r>
            <a:r>
              <a:rPr lang="en-US" b="1" dirty="0" err="1">
                <a:latin typeface="Courier New" panose="02070309020205020404" pitchFamily="49" charset="0"/>
                <a:cs typeface="Courier New" panose="02070309020205020404" pitchFamily="49" charset="0"/>
              </a:rPr>
              <a:t>sourceArray.length</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037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3814-7103-454B-8958-3E1E024F00A6}"/>
              </a:ext>
            </a:extLst>
          </p:cNvPr>
          <p:cNvSpPr>
            <a:spLocks noGrp="1"/>
          </p:cNvSpPr>
          <p:nvPr>
            <p:ph type="title"/>
          </p:nvPr>
        </p:nvSpPr>
        <p:spPr/>
        <p:txBody>
          <a:bodyPr/>
          <a:lstStyle/>
          <a:p>
            <a:r>
              <a:rPr lang="en-US" dirty="0">
                <a:solidFill>
                  <a:schemeClr val="tx2"/>
                </a:solidFill>
              </a:rPr>
              <a:t>Passing Arrays to Methods</a:t>
            </a:r>
          </a:p>
        </p:txBody>
      </p:sp>
      <p:pic>
        <p:nvPicPr>
          <p:cNvPr id="7" name="Picture 6" descr="An illustration shows Passing arrays to methods. For long description in Notes pane, press F6.">
            <a:extLst>
              <a:ext uri="{FF2B5EF4-FFF2-40B4-BE49-F238E27FC236}">
                <a16:creationId xmlns:a16="http://schemas.microsoft.com/office/drawing/2014/main" id="{B97506B2-9221-4C9A-A151-A5082B2E8536}"/>
              </a:ext>
            </a:extLst>
          </p:cNvPr>
          <p:cNvPicPr>
            <a:picLocks noChangeAspect="1"/>
          </p:cNvPicPr>
          <p:nvPr/>
        </p:nvPicPr>
        <p:blipFill>
          <a:blip r:embed="rId3"/>
          <a:stretch>
            <a:fillRect/>
          </a:stretch>
        </p:blipFill>
        <p:spPr>
          <a:xfrm>
            <a:off x="1516381" y="2066615"/>
            <a:ext cx="6111237" cy="3399689"/>
          </a:xfrm>
          <a:prstGeom prst="rect">
            <a:avLst/>
          </a:prstGeom>
        </p:spPr>
      </p:pic>
    </p:spTree>
    <p:extLst>
      <p:ext uri="{BB962C8B-B14F-4D97-AF65-F5344CB8AC3E}">
        <p14:creationId xmlns:p14="http://schemas.microsoft.com/office/powerpoint/2010/main" val="116381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CFEBA0-F80B-4849-A335-AC4574ECC3D8}"/>
              </a:ext>
            </a:extLst>
          </p:cNvPr>
          <p:cNvSpPr>
            <a:spLocks noGrp="1"/>
          </p:cNvSpPr>
          <p:nvPr>
            <p:ph type="title"/>
          </p:nvPr>
        </p:nvSpPr>
        <p:spPr/>
        <p:txBody>
          <a:bodyPr/>
          <a:lstStyle/>
          <a:p>
            <a:r>
              <a:rPr lang="en-US" dirty="0">
                <a:solidFill>
                  <a:schemeClr val="tx2"/>
                </a:solidFill>
              </a:rPr>
              <a:t>Pass by Value</a:t>
            </a:r>
          </a:p>
        </p:txBody>
      </p:sp>
      <p:sp>
        <p:nvSpPr>
          <p:cNvPr id="5" name="Content Placeholder 4">
            <a:extLst>
              <a:ext uri="{FF2B5EF4-FFF2-40B4-BE49-F238E27FC236}">
                <a16:creationId xmlns:a16="http://schemas.microsoft.com/office/drawing/2014/main" id="{B83CB91C-7536-4520-BFF0-C5FABE974411}"/>
              </a:ext>
            </a:extLst>
          </p:cNvPr>
          <p:cNvSpPr>
            <a:spLocks noGrp="1"/>
          </p:cNvSpPr>
          <p:nvPr>
            <p:ph sz="quarter" idx="13"/>
          </p:nvPr>
        </p:nvSpPr>
        <p:spPr>
          <a:xfrm>
            <a:off x="1485900" y="2024495"/>
            <a:ext cx="6172200" cy="3429000"/>
          </a:xfrm>
        </p:spPr>
        <p:txBody>
          <a:bodyPr/>
          <a:lstStyle/>
          <a:p>
            <a:pPr marL="324" indent="0">
              <a:buNone/>
            </a:pPr>
            <a:r>
              <a:rPr lang="en-US" sz="1650" dirty="0">
                <a:solidFill>
                  <a:schemeClr val="tx1"/>
                </a:solidFill>
              </a:rPr>
              <a:t>Java uses </a:t>
            </a:r>
            <a:r>
              <a:rPr lang="en-US" sz="1650" b="1" dirty="0">
                <a:solidFill>
                  <a:schemeClr val="tx1"/>
                </a:solidFill>
              </a:rPr>
              <a:t>pass by value </a:t>
            </a:r>
            <a:r>
              <a:rPr lang="en-US" sz="1650" dirty="0">
                <a:solidFill>
                  <a:schemeClr val="tx1"/>
                </a:solidFill>
              </a:rPr>
              <a:t>to pass arguments to a method. There are important differences between passing a value of variables of primitive data types and passing arrays.</a:t>
            </a:r>
          </a:p>
          <a:p>
            <a:pPr>
              <a:buClr>
                <a:schemeClr val="tx2"/>
              </a:buClr>
            </a:pPr>
            <a:r>
              <a:rPr lang="en-US" sz="1650" dirty="0">
                <a:solidFill>
                  <a:schemeClr val="tx1"/>
                </a:solidFill>
              </a:rPr>
              <a:t>For a parameter of a primitive type value, the actual value is passed. Changing the value of the local parameter inside the method does not affect the value of the variable outside the method.</a:t>
            </a:r>
          </a:p>
          <a:p>
            <a:r>
              <a:rPr lang="en-US" sz="1650" dirty="0">
                <a:solidFill>
                  <a:schemeClr val="tx1"/>
                </a:solidFill>
              </a:rPr>
              <a:t>For a parameter of an array type, the value of the parameter contains a reference to an array; this reference is passed to the method. Any changes to the array that occur inside the method body will affect the original array that was passed as the argument.</a:t>
            </a:r>
          </a:p>
        </p:txBody>
      </p:sp>
    </p:spTree>
    <p:extLst>
      <p:ext uri="{BB962C8B-B14F-4D97-AF65-F5344CB8AC3E}">
        <p14:creationId xmlns:p14="http://schemas.microsoft.com/office/powerpoint/2010/main" val="420174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5FCB-01AB-4F17-B082-FC6C9E904401}"/>
              </a:ext>
            </a:extLst>
          </p:cNvPr>
          <p:cNvSpPr>
            <a:spLocks noGrp="1"/>
          </p:cNvSpPr>
          <p:nvPr>
            <p:ph type="title"/>
          </p:nvPr>
        </p:nvSpPr>
        <p:spPr/>
        <p:txBody>
          <a:bodyPr/>
          <a:lstStyle/>
          <a:p>
            <a:r>
              <a:rPr lang="en-US">
                <a:solidFill>
                  <a:schemeClr val="tx2"/>
                </a:solidFill>
              </a:rPr>
              <a:t>Simple Example</a:t>
            </a:r>
          </a:p>
        </p:txBody>
      </p:sp>
      <p:pic>
        <p:nvPicPr>
          <p:cNvPr id="7" name="Picture 6" descr="m open parenthesis x, y close parenthesis is connected to open parenthesis int number, int open and close brackets numbers close parenthesis.">
            <a:extLst>
              <a:ext uri="{FF2B5EF4-FFF2-40B4-BE49-F238E27FC236}">
                <a16:creationId xmlns:a16="http://schemas.microsoft.com/office/drawing/2014/main" id="{CD6354ED-36B5-4ADF-B0AD-3BFFFD2627D7}"/>
              </a:ext>
            </a:extLst>
          </p:cNvPr>
          <p:cNvPicPr>
            <a:picLocks noChangeAspect="1"/>
          </p:cNvPicPr>
          <p:nvPr/>
        </p:nvPicPr>
        <p:blipFill>
          <a:blip r:embed="rId3"/>
          <a:stretch>
            <a:fillRect/>
          </a:stretch>
        </p:blipFill>
        <p:spPr>
          <a:xfrm>
            <a:off x="1619573" y="2076362"/>
            <a:ext cx="5724777" cy="3391139"/>
          </a:xfrm>
          <a:prstGeom prst="rect">
            <a:avLst/>
          </a:prstGeom>
        </p:spPr>
      </p:pic>
    </p:spTree>
    <p:extLst>
      <p:ext uri="{BB962C8B-B14F-4D97-AF65-F5344CB8AC3E}">
        <p14:creationId xmlns:p14="http://schemas.microsoft.com/office/powerpoint/2010/main" val="76905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F333D470-6F64-41F4-B867-D2DF225FC21D}"/>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C33F0BF9-7A96-4C90-828E-2818317FD59F}" type="slidenum">
              <a:rPr lang="en-US" altLang="en-US" sz="1050"/>
              <a:pPr>
                <a:spcBef>
                  <a:spcPct val="0"/>
                </a:spcBef>
                <a:buClrTx/>
                <a:buSzTx/>
                <a:buFontTx/>
                <a:buNone/>
                <a:defRPr/>
              </a:pPr>
              <a:t>2</a:t>
            </a:fld>
            <a:endParaRPr lang="en-US" altLang="en-US" sz="1050"/>
          </a:p>
        </p:txBody>
      </p:sp>
      <p:sp>
        <p:nvSpPr>
          <p:cNvPr id="33795" name="Rectangle 1026">
            <a:extLst>
              <a:ext uri="{FF2B5EF4-FFF2-40B4-BE49-F238E27FC236}">
                <a16:creationId xmlns:a16="http://schemas.microsoft.com/office/drawing/2014/main" id="{1AB04D47-96EA-48E3-AF4F-5CA8AA5C0909}"/>
              </a:ext>
            </a:extLst>
          </p:cNvPr>
          <p:cNvSpPr>
            <a:spLocks noGrp="1" noChangeArrowheads="1"/>
          </p:cNvSpPr>
          <p:nvPr>
            <p:ph type="title"/>
          </p:nvPr>
        </p:nvSpPr>
        <p:spPr>
          <a:xfrm>
            <a:off x="3352800" y="1009650"/>
            <a:ext cx="4140200" cy="488950"/>
          </a:xfrm>
        </p:spPr>
        <p:txBody>
          <a:bodyPr/>
          <a:lstStyle/>
          <a:p>
            <a:r>
              <a:rPr lang="en-US" altLang="en-US" sz="3000" dirty="0"/>
              <a:t>Arrays</a:t>
            </a:r>
          </a:p>
        </p:txBody>
      </p:sp>
      <p:sp>
        <p:nvSpPr>
          <p:cNvPr id="33796" name="Text Box 1033">
            <a:extLst>
              <a:ext uri="{FF2B5EF4-FFF2-40B4-BE49-F238E27FC236}">
                <a16:creationId xmlns:a16="http://schemas.microsoft.com/office/drawing/2014/main" id="{EFBFC5B6-D0B6-43CD-B809-2E5ACAB5D12E}"/>
              </a:ext>
            </a:extLst>
          </p:cNvPr>
          <p:cNvSpPr txBox="1">
            <a:spLocks noChangeArrowheads="1"/>
          </p:cNvSpPr>
          <p:nvPr/>
        </p:nvSpPr>
        <p:spPr bwMode="auto">
          <a:xfrm>
            <a:off x="1316038" y="1614488"/>
            <a:ext cx="651192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marL="342900" indent="-342900">
              <a:spcBef>
                <a:spcPct val="0"/>
              </a:spcBef>
              <a:spcAft>
                <a:spcPts val="900"/>
              </a:spcAft>
            </a:pPr>
            <a:r>
              <a:rPr lang="en-US" altLang="en-US" sz="2100" dirty="0">
                <a:latin typeface="Times New Roman" panose="02020603050405020304" pitchFamily="18" charset="0"/>
              </a:rPr>
              <a:t>Array is a data structure that represents a collection of the same types of data. </a:t>
            </a:r>
          </a:p>
          <a:p>
            <a:pPr marL="342900" indent="-342900">
              <a:spcBef>
                <a:spcPct val="0"/>
              </a:spcBef>
              <a:spcAft>
                <a:spcPts val="900"/>
              </a:spcAft>
            </a:pPr>
            <a:r>
              <a:rPr lang="en-US" altLang="en-US" sz="2100" dirty="0">
                <a:latin typeface="Times New Roman" panose="02020603050405020304" pitchFamily="18" charset="0"/>
              </a:rPr>
              <a:t>Passing arrays to methods</a:t>
            </a:r>
          </a:p>
          <a:p>
            <a:pPr marL="342900" indent="-342900">
              <a:spcBef>
                <a:spcPct val="0"/>
              </a:spcBef>
              <a:spcAft>
                <a:spcPts val="900"/>
              </a:spcAft>
            </a:pPr>
            <a:r>
              <a:rPr lang="en-US" altLang="en-US" sz="2100" dirty="0">
                <a:latin typeface="Times New Roman" panose="02020603050405020304" pitchFamily="18" charset="0"/>
              </a:rPr>
              <a:t>Returning an array from a method</a:t>
            </a:r>
          </a:p>
          <a:p>
            <a:pPr marL="342900" indent="-342900">
              <a:spcBef>
                <a:spcPct val="0"/>
              </a:spcBef>
              <a:spcAft>
                <a:spcPts val="900"/>
              </a:spcAft>
            </a:pPr>
            <a:r>
              <a:rPr lang="en-US" altLang="en-US" sz="2100" dirty="0">
                <a:latin typeface="Times New Roman" panose="02020603050405020304" pitchFamily="18" charset="0"/>
              </a:rPr>
              <a:t>Searching arrays</a:t>
            </a:r>
          </a:p>
          <a:p>
            <a:pPr marL="342900" indent="-342900">
              <a:spcBef>
                <a:spcPct val="0"/>
              </a:spcBef>
              <a:spcAft>
                <a:spcPts val="900"/>
              </a:spcAft>
            </a:pPr>
            <a:endParaRPr lang="en-US" altLang="en-US" sz="2100" dirty="0">
              <a:latin typeface="Times New Roman" panose="02020603050405020304" pitchFamily="18" charset="0"/>
            </a:endParaRPr>
          </a:p>
          <a:p>
            <a:pPr marL="342900" indent="-342900">
              <a:spcBef>
                <a:spcPct val="0"/>
              </a:spcBef>
              <a:spcAft>
                <a:spcPts val="900"/>
              </a:spcAft>
            </a:pPr>
            <a:endParaRPr lang="en-US" altLang="en-US" sz="2100" dirty="0">
              <a:latin typeface="Times New Roman" panose="02020603050405020304" pitchFamily="18" charset="0"/>
            </a:endParaRPr>
          </a:p>
          <a:p>
            <a:pPr marL="342900" indent="-342900">
              <a:spcBef>
                <a:spcPct val="0"/>
              </a:spcBef>
              <a:spcAft>
                <a:spcPts val="900"/>
              </a:spcAft>
            </a:pPr>
            <a:endParaRPr lang="en-US" altLang="en-US" sz="1800" dirty="0">
              <a:latin typeface="Times New Roman" panose="02020603050405020304" pitchFamily="18" charset="0"/>
            </a:endParaRPr>
          </a:p>
        </p:txBody>
      </p:sp>
      <p:sp>
        <p:nvSpPr>
          <p:cNvPr id="33797" name="Rectangle 1035">
            <a:extLst>
              <a:ext uri="{FF2B5EF4-FFF2-40B4-BE49-F238E27FC236}">
                <a16:creationId xmlns:a16="http://schemas.microsoft.com/office/drawing/2014/main" id="{26C9FA91-4F8D-45C1-B892-7489F5B1E68E}"/>
              </a:ext>
            </a:extLst>
          </p:cNvPr>
          <p:cNvSpPr>
            <a:spLocks noChangeArrowheads="1"/>
          </p:cNvSpPr>
          <p:nvPr/>
        </p:nvSpPr>
        <p:spPr bwMode="auto">
          <a:xfrm>
            <a:off x="3221038" y="2506663"/>
            <a:ext cx="6858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1800">
              <a:latin typeface="Times New Roman" panose="02020603050405020304" pitchFamily="18" charset="0"/>
            </a:endParaRPr>
          </a:p>
        </p:txBody>
      </p:sp>
      <p:sp>
        <p:nvSpPr>
          <p:cNvPr id="33798" name="Rectangle 1040">
            <a:extLst>
              <a:ext uri="{FF2B5EF4-FFF2-40B4-BE49-F238E27FC236}">
                <a16:creationId xmlns:a16="http://schemas.microsoft.com/office/drawing/2014/main" id="{7F2D156E-5DFE-46F5-B6AA-943A05E71EBC}"/>
              </a:ext>
            </a:extLst>
          </p:cNvPr>
          <p:cNvSpPr>
            <a:spLocks noChangeArrowheads="1"/>
          </p:cNvSpPr>
          <p:nvPr/>
        </p:nvSpPr>
        <p:spPr bwMode="auto">
          <a:xfrm>
            <a:off x="2771775" y="2292350"/>
            <a:ext cx="6858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18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9260-3862-4C6D-883B-5DC05F821C4B}"/>
              </a:ext>
            </a:extLst>
          </p:cNvPr>
          <p:cNvSpPr>
            <a:spLocks noGrp="1"/>
          </p:cNvSpPr>
          <p:nvPr>
            <p:ph type="ctrTitle"/>
          </p:nvPr>
        </p:nvSpPr>
        <p:spPr/>
        <p:txBody>
          <a:bodyPr/>
          <a:lstStyle/>
          <a:p>
            <a:pPr algn="ctr"/>
            <a:r>
              <a:rPr lang="en-US" dirty="0"/>
              <a:t>Multidimensional Arrays</a:t>
            </a:r>
            <a:br>
              <a:rPr lang="en-US" dirty="0"/>
            </a:br>
            <a:endParaRPr lang="en-US" dirty="0"/>
          </a:p>
        </p:txBody>
      </p:sp>
      <p:sp>
        <p:nvSpPr>
          <p:cNvPr id="3" name="Subtitle 2">
            <a:extLst>
              <a:ext uri="{FF2B5EF4-FFF2-40B4-BE49-F238E27FC236}">
                <a16:creationId xmlns:a16="http://schemas.microsoft.com/office/drawing/2014/main" id="{1C3164A5-48BD-47AC-A2D3-091E700BFB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093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4CE3-DDA3-4AFE-8BEA-02921B1DC422}"/>
              </a:ext>
            </a:extLst>
          </p:cNvPr>
          <p:cNvSpPr>
            <a:spLocks noGrp="1"/>
          </p:cNvSpPr>
          <p:nvPr>
            <p:ph type="title"/>
          </p:nvPr>
        </p:nvSpPr>
        <p:spPr/>
        <p:txBody>
          <a:bodyPr/>
          <a:lstStyle/>
          <a:p>
            <a:r>
              <a:rPr lang="en-IN" dirty="0"/>
              <a:t>Motivations </a:t>
            </a:r>
            <a:r>
              <a:rPr lang="en-IN" sz="1500" b="0" dirty="0"/>
              <a:t>(1 of 2)</a:t>
            </a:r>
            <a:endParaRPr lang="en-IN" b="0" dirty="0"/>
          </a:p>
        </p:txBody>
      </p:sp>
      <p:sp>
        <p:nvSpPr>
          <p:cNvPr id="3" name="Content Placeholder 2">
            <a:extLst>
              <a:ext uri="{FF2B5EF4-FFF2-40B4-BE49-F238E27FC236}">
                <a16:creationId xmlns:a16="http://schemas.microsoft.com/office/drawing/2014/main" id="{4A480508-DDAA-43B5-A55F-2D068C6D7800}"/>
              </a:ext>
            </a:extLst>
          </p:cNvPr>
          <p:cNvSpPr>
            <a:spLocks noGrp="1"/>
          </p:cNvSpPr>
          <p:nvPr>
            <p:ph sz="quarter" idx="13"/>
          </p:nvPr>
        </p:nvSpPr>
        <p:spPr>
          <a:xfrm>
            <a:off x="1485901" y="2021682"/>
            <a:ext cx="6172199" cy="952090"/>
          </a:xfrm>
        </p:spPr>
        <p:txBody>
          <a:bodyPr/>
          <a:lstStyle/>
          <a:p>
            <a:pPr marL="324" indent="0">
              <a:buNone/>
            </a:pPr>
            <a:r>
              <a:rPr lang="en-IN" sz="1350" dirty="0"/>
              <a:t>Thus far, you have used one-dimensional arrays to model linear collections of elements. You can use a two-dimensional array to represent a matrix or a table. For example, the following table that describes the distances between the cities can be represented using a two-dimensional array.</a:t>
            </a:r>
          </a:p>
        </p:txBody>
      </p:sp>
      <p:sp>
        <p:nvSpPr>
          <p:cNvPr id="4" name="Content Placeholder 3">
            <a:extLst>
              <a:ext uri="{FF2B5EF4-FFF2-40B4-BE49-F238E27FC236}">
                <a16:creationId xmlns:a16="http://schemas.microsoft.com/office/drawing/2014/main" id="{58B50F06-2FCE-42DE-BA64-5BA549445851}"/>
              </a:ext>
            </a:extLst>
          </p:cNvPr>
          <p:cNvSpPr>
            <a:spLocks noGrp="1"/>
          </p:cNvSpPr>
          <p:nvPr>
            <p:ph sz="quarter" idx="14"/>
          </p:nvPr>
        </p:nvSpPr>
        <p:spPr>
          <a:xfrm>
            <a:off x="3537768" y="3098380"/>
            <a:ext cx="2129300" cy="265526"/>
          </a:xfrm>
        </p:spPr>
        <p:txBody>
          <a:bodyPr vert="horz" wrap="square" lIns="68580" tIns="0" rIns="68580" bIns="34290" numCol="1" rtlCol="0" anchor="t" anchorCtr="0" compatLnSpc="1">
            <a:prstTxWarp prst="textNoShape">
              <a:avLst/>
            </a:prstTxWarp>
            <a:normAutofit/>
          </a:bodyPr>
          <a:lstStyle/>
          <a:p>
            <a:pPr marL="324" indent="0" algn="ctr">
              <a:buNone/>
            </a:pPr>
            <a:r>
              <a:rPr lang="en-IN" sz="1350" dirty="0"/>
              <a:t>Distance Table (in miles)</a:t>
            </a:r>
          </a:p>
        </p:txBody>
      </p:sp>
      <p:graphicFrame>
        <p:nvGraphicFramePr>
          <p:cNvPr id="7" name="Table 7">
            <a:extLst>
              <a:ext uri="{FF2B5EF4-FFF2-40B4-BE49-F238E27FC236}">
                <a16:creationId xmlns:a16="http://schemas.microsoft.com/office/drawing/2014/main" id="{4F859CEB-92CF-40D5-A05E-E7ECE33AE517}"/>
              </a:ext>
            </a:extLst>
          </p:cNvPr>
          <p:cNvGraphicFramePr>
            <a:graphicFrameLocks noGrp="1"/>
          </p:cNvGraphicFramePr>
          <p:nvPr>
            <p:ph sz="quarter" idx="15"/>
          </p:nvPr>
        </p:nvGraphicFramePr>
        <p:xfrm>
          <a:off x="1485898" y="3431301"/>
          <a:ext cx="6194322" cy="2011680"/>
        </p:xfrm>
        <a:graphic>
          <a:graphicData uri="http://schemas.openxmlformats.org/drawingml/2006/table">
            <a:tbl>
              <a:tblPr firstRow="1" bandRow="1">
                <a:tableStyleId>{2D5ABB26-0587-4C30-8999-92F81FD0307C}</a:tableStyleId>
              </a:tblPr>
              <a:tblGrid>
                <a:gridCol w="851722">
                  <a:extLst>
                    <a:ext uri="{9D8B030D-6E8A-4147-A177-3AD203B41FA5}">
                      <a16:colId xmlns:a16="http://schemas.microsoft.com/office/drawing/2014/main" val="3971462614"/>
                    </a:ext>
                  </a:extLst>
                </a:gridCol>
                <a:gridCol w="696859">
                  <a:extLst>
                    <a:ext uri="{9D8B030D-6E8A-4147-A177-3AD203B41FA5}">
                      <a16:colId xmlns:a16="http://schemas.microsoft.com/office/drawing/2014/main" val="838970427"/>
                    </a:ext>
                  </a:extLst>
                </a:gridCol>
                <a:gridCol w="774290">
                  <a:extLst>
                    <a:ext uri="{9D8B030D-6E8A-4147-A177-3AD203B41FA5}">
                      <a16:colId xmlns:a16="http://schemas.microsoft.com/office/drawing/2014/main" val="1931467420"/>
                    </a:ext>
                  </a:extLst>
                </a:gridCol>
                <a:gridCol w="829599">
                  <a:extLst>
                    <a:ext uri="{9D8B030D-6E8A-4147-A177-3AD203B41FA5}">
                      <a16:colId xmlns:a16="http://schemas.microsoft.com/office/drawing/2014/main" val="3958452757"/>
                    </a:ext>
                  </a:extLst>
                </a:gridCol>
                <a:gridCol w="718982">
                  <a:extLst>
                    <a:ext uri="{9D8B030D-6E8A-4147-A177-3AD203B41FA5}">
                      <a16:colId xmlns:a16="http://schemas.microsoft.com/office/drawing/2014/main" val="4037379355"/>
                    </a:ext>
                  </a:extLst>
                </a:gridCol>
                <a:gridCol w="774290">
                  <a:extLst>
                    <a:ext uri="{9D8B030D-6E8A-4147-A177-3AD203B41FA5}">
                      <a16:colId xmlns:a16="http://schemas.microsoft.com/office/drawing/2014/main" val="1858456823"/>
                    </a:ext>
                  </a:extLst>
                </a:gridCol>
                <a:gridCol w="774290">
                  <a:extLst>
                    <a:ext uri="{9D8B030D-6E8A-4147-A177-3AD203B41FA5}">
                      <a16:colId xmlns:a16="http://schemas.microsoft.com/office/drawing/2014/main" val="3447045008"/>
                    </a:ext>
                  </a:extLst>
                </a:gridCol>
                <a:gridCol w="774290">
                  <a:extLst>
                    <a:ext uri="{9D8B030D-6E8A-4147-A177-3AD203B41FA5}">
                      <a16:colId xmlns:a16="http://schemas.microsoft.com/office/drawing/2014/main" val="3154758288"/>
                    </a:ext>
                  </a:extLst>
                </a:gridCol>
              </a:tblGrid>
              <a:tr h="251460">
                <a:tc>
                  <a:txBody>
                    <a:bodyPr/>
                    <a:lstStyle/>
                    <a:p>
                      <a:r>
                        <a:rPr lang="en-IN" sz="100" dirty="0">
                          <a:effectLst/>
                          <a:latin typeface="+mn-lt"/>
                        </a:rPr>
                        <a:t>Blank</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Chicago</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Boston</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New York</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Atlanta</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Miami</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Dallas</a:t>
                      </a:r>
                    </a:p>
                  </a:txBody>
                  <a:tcPr marL="68580" marR="68580" marT="34290" marB="34290"/>
                </a:tc>
                <a:tc>
                  <a:txBody>
                    <a:bodyPr/>
                    <a:lstStyle/>
                    <a:p>
                      <a:pPr marL="0" marR="0">
                        <a:spcBef>
                          <a:spcPts val="0"/>
                        </a:spcBef>
                        <a:spcAft>
                          <a:spcPts val="0"/>
                        </a:spcAft>
                      </a:pPr>
                      <a:r>
                        <a:rPr lang="en-IN" sz="1200" dirty="0">
                          <a:effectLst/>
                          <a:latin typeface="+mn-lt"/>
                          <a:ea typeface="Calibri" panose="020F0502020204030204" pitchFamily="34" charset="0"/>
                        </a:rPr>
                        <a:t>Houston</a:t>
                      </a:r>
                    </a:p>
                  </a:txBody>
                  <a:tcPr marL="68580" marR="68580" marT="34290" marB="34290"/>
                </a:tc>
                <a:extLst>
                  <a:ext uri="{0D108BD9-81ED-4DB2-BD59-A6C34878D82A}">
                    <a16:rowId xmlns:a16="http://schemas.microsoft.com/office/drawing/2014/main" val="3770518459"/>
                  </a:ext>
                </a:extLst>
              </a:tr>
              <a:tr h="251460">
                <a:tc>
                  <a:txBody>
                    <a:bodyPr/>
                    <a:lstStyle/>
                    <a:p>
                      <a:pPr marL="0" marR="0">
                        <a:spcBef>
                          <a:spcPts val="0"/>
                        </a:spcBef>
                        <a:spcAft>
                          <a:spcPts val="0"/>
                        </a:spcAft>
                      </a:pPr>
                      <a:r>
                        <a:rPr lang="en-IN" sz="1200" dirty="0">
                          <a:effectLst/>
                          <a:latin typeface="+mn-lt"/>
                          <a:ea typeface="Calibri" panose="020F0502020204030204" pitchFamily="34" charset="0"/>
                        </a:rPr>
                        <a:t>Chicago</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983</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787</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714</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1375</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967</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1087</a:t>
                      </a:r>
                    </a:p>
                  </a:txBody>
                  <a:tcPr marL="68580" marR="68580" marT="34290" marB="34290"/>
                </a:tc>
                <a:extLst>
                  <a:ext uri="{0D108BD9-81ED-4DB2-BD59-A6C34878D82A}">
                    <a16:rowId xmlns:a16="http://schemas.microsoft.com/office/drawing/2014/main" val="3254157221"/>
                  </a:ext>
                </a:extLst>
              </a:tr>
              <a:tr h="251460">
                <a:tc>
                  <a:txBody>
                    <a:bodyPr/>
                    <a:lstStyle/>
                    <a:p>
                      <a:pPr marL="0" marR="0">
                        <a:spcBef>
                          <a:spcPts val="0"/>
                        </a:spcBef>
                        <a:spcAft>
                          <a:spcPts val="0"/>
                        </a:spcAft>
                      </a:pPr>
                      <a:r>
                        <a:rPr lang="en-IN" sz="1200" dirty="0">
                          <a:effectLst/>
                          <a:latin typeface="+mn-lt"/>
                          <a:ea typeface="Calibri" panose="020F0502020204030204" pitchFamily="34" charset="0"/>
                        </a:rPr>
                        <a:t>Boston</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983</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214</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1102</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1763</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1723</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1842</a:t>
                      </a:r>
                    </a:p>
                  </a:txBody>
                  <a:tcPr marL="68580" marR="68580" marT="34290" marB="34290"/>
                </a:tc>
                <a:extLst>
                  <a:ext uri="{0D108BD9-81ED-4DB2-BD59-A6C34878D82A}">
                    <a16:rowId xmlns:a16="http://schemas.microsoft.com/office/drawing/2014/main" val="4154275382"/>
                  </a:ext>
                </a:extLst>
              </a:tr>
              <a:tr h="251460">
                <a:tc>
                  <a:txBody>
                    <a:bodyPr/>
                    <a:lstStyle/>
                    <a:p>
                      <a:pPr marL="0" marR="0">
                        <a:spcBef>
                          <a:spcPts val="0"/>
                        </a:spcBef>
                        <a:spcAft>
                          <a:spcPts val="0"/>
                        </a:spcAft>
                      </a:pPr>
                      <a:r>
                        <a:rPr lang="en-IN" sz="1200">
                          <a:effectLst/>
                          <a:latin typeface="+mn-lt"/>
                          <a:ea typeface="Calibri" panose="020F0502020204030204" pitchFamily="34" charset="0"/>
                        </a:rPr>
                        <a:t>New York</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787</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214</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888</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1549</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1548</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1627</a:t>
                      </a:r>
                    </a:p>
                  </a:txBody>
                  <a:tcPr marL="68580" marR="68580" marT="34290" marB="34290"/>
                </a:tc>
                <a:extLst>
                  <a:ext uri="{0D108BD9-81ED-4DB2-BD59-A6C34878D82A}">
                    <a16:rowId xmlns:a16="http://schemas.microsoft.com/office/drawing/2014/main" val="3212977267"/>
                  </a:ext>
                </a:extLst>
              </a:tr>
              <a:tr h="251460">
                <a:tc>
                  <a:txBody>
                    <a:bodyPr/>
                    <a:lstStyle/>
                    <a:p>
                      <a:pPr marL="0" marR="0">
                        <a:spcBef>
                          <a:spcPts val="0"/>
                        </a:spcBef>
                        <a:spcAft>
                          <a:spcPts val="0"/>
                        </a:spcAft>
                      </a:pPr>
                      <a:r>
                        <a:rPr lang="en-IN" sz="1200">
                          <a:effectLst/>
                          <a:latin typeface="+mn-lt"/>
                          <a:ea typeface="Calibri" panose="020F0502020204030204" pitchFamily="34" charset="0"/>
                        </a:rPr>
                        <a:t>Atlanta</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714</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1102</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888</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661</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781</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810</a:t>
                      </a:r>
                    </a:p>
                  </a:txBody>
                  <a:tcPr marL="68580" marR="68580" marT="34290" marB="34290"/>
                </a:tc>
                <a:extLst>
                  <a:ext uri="{0D108BD9-81ED-4DB2-BD59-A6C34878D82A}">
                    <a16:rowId xmlns:a16="http://schemas.microsoft.com/office/drawing/2014/main" val="2713335950"/>
                  </a:ext>
                </a:extLst>
              </a:tr>
              <a:tr h="251460">
                <a:tc>
                  <a:txBody>
                    <a:bodyPr/>
                    <a:lstStyle/>
                    <a:p>
                      <a:pPr marL="0" marR="0">
                        <a:spcBef>
                          <a:spcPts val="0"/>
                        </a:spcBef>
                        <a:spcAft>
                          <a:spcPts val="0"/>
                        </a:spcAft>
                      </a:pPr>
                      <a:r>
                        <a:rPr lang="en-IN" sz="1200">
                          <a:effectLst/>
                          <a:latin typeface="+mn-lt"/>
                          <a:ea typeface="Calibri" panose="020F0502020204030204" pitchFamily="34" charset="0"/>
                        </a:rPr>
                        <a:t>Miami</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1375</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1763</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1549</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661</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1426</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1187</a:t>
                      </a:r>
                    </a:p>
                  </a:txBody>
                  <a:tcPr marL="68580" marR="68580" marT="34290" marB="34290"/>
                </a:tc>
                <a:extLst>
                  <a:ext uri="{0D108BD9-81ED-4DB2-BD59-A6C34878D82A}">
                    <a16:rowId xmlns:a16="http://schemas.microsoft.com/office/drawing/2014/main" val="103312257"/>
                  </a:ext>
                </a:extLst>
              </a:tr>
              <a:tr h="251460">
                <a:tc>
                  <a:txBody>
                    <a:bodyPr/>
                    <a:lstStyle/>
                    <a:p>
                      <a:pPr marL="0" marR="0">
                        <a:spcBef>
                          <a:spcPts val="0"/>
                        </a:spcBef>
                        <a:spcAft>
                          <a:spcPts val="0"/>
                        </a:spcAft>
                      </a:pPr>
                      <a:r>
                        <a:rPr lang="en-IN" sz="1200">
                          <a:effectLst/>
                          <a:latin typeface="+mn-lt"/>
                          <a:ea typeface="Calibri" panose="020F0502020204030204" pitchFamily="34" charset="0"/>
                        </a:rPr>
                        <a:t>Dallas</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967</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1723</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1548</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781</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1426</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239</a:t>
                      </a:r>
                    </a:p>
                  </a:txBody>
                  <a:tcPr marL="68580" marR="68580" marT="34290" marB="34290"/>
                </a:tc>
                <a:extLst>
                  <a:ext uri="{0D108BD9-81ED-4DB2-BD59-A6C34878D82A}">
                    <a16:rowId xmlns:a16="http://schemas.microsoft.com/office/drawing/2014/main" val="350648751"/>
                  </a:ext>
                </a:extLst>
              </a:tr>
              <a:tr h="251460">
                <a:tc>
                  <a:txBody>
                    <a:bodyPr/>
                    <a:lstStyle/>
                    <a:p>
                      <a:pPr marL="0" marR="0">
                        <a:spcBef>
                          <a:spcPts val="0"/>
                        </a:spcBef>
                        <a:spcAft>
                          <a:spcPts val="0"/>
                        </a:spcAft>
                      </a:pPr>
                      <a:r>
                        <a:rPr lang="en-IN" sz="1200">
                          <a:effectLst/>
                          <a:latin typeface="+mn-lt"/>
                          <a:ea typeface="Calibri" panose="020F0502020204030204" pitchFamily="34" charset="0"/>
                        </a:rPr>
                        <a:t>Houston</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1087</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1842</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1627</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810</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1187</a:t>
                      </a:r>
                    </a:p>
                  </a:txBody>
                  <a:tcPr marL="68580" marR="68580" marT="34290" marB="34290"/>
                </a:tc>
                <a:tc>
                  <a:txBody>
                    <a:bodyPr/>
                    <a:lstStyle/>
                    <a:p>
                      <a:pPr marL="0" marR="0" algn="ctr">
                        <a:spcBef>
                          <a:spcPts val="0"/>
                        </a:spcBef>
                        <a:spcAft>
                          <a:spcPts val="0"/>
                        </a:spcAft>
                      </a:pPr>
                      <a:r>
                        <a:rPr lang="en-IN" sz="1200">
                          <a:effectLst/>
                          <a:latin typeface="+mn-lt"/>
                          <a:ea typeface="Calibri" panose="020F0502020204030204" pitchFamily="34" charset="0"/>
                        </a:rPr>
                        <a:t>239</a:t>
                      </a:r>
                    </a:p>
                  </a:txBody>
                  <a:tcPr marL="68580" marR="68580" marT="34290" marB="34290"/>
                </a:tc>
                <a:tc>
                  <a:txBody>
                    <a:bodyPr/>
                    <a:lstStyle/>
                    <a:p>
                      <a:pPr marL="0" marR="0" algn="ctr">
                        <a:spcBef>
                          <a:spcPts val="0"/>
                        </a:spcBef>
                        <a:spcAft>
                          <a:spcPts val="0"/>
                        </a:spcAft>
                      </a:pPr>
                      <a:r>
                        <a:rPr lang="en-IN" sz="1200" dirty="0">
                          <a:effectLst/>
                          <a:latin typeface="+mn-lt"/>
                          <a:ea typeface="Calibri" panose="020F0502020204030204" pitchFamily="34" charset="0"/>
                        </a:rPr>
                        <a:t>0</a:t>
                      </a:r>
                    </a:p>
                  </a:txBody>
                  <a:tcPr marL="68580" marR="68580" marT="34290" marB="34290"/>
                </a:tc>
                <a:extLst>
                  <a:ext uri="{0D108BD9-81ED-4DB2-BD59-A6C34878D82A}">
                    <a16:rowId xmlns:a16="http://schemas.microsoft.com/office/drawing/2014/main" val="1344829762"/>
                  </a:ext>
                </a:extLst>
              </a:tr>
            </a:tbl>
          </a:graphicData>
        </a:graphic>
      </p:graphicFrame>
    </p:spTree>
    <p:extLst>
      <p:ext uri="{BB962C8B-B14F-4D97-AF65-F5344CB8AC3E}">
        <p14:creationId xmlns:p14="http://schemas.microsoft.com/office/powerpoint/2010/main" val="237399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a:t>
            </a:r>
            <a:r>
              <a:rPr lang="en-IN" sz="1500" b="0" dirty="0"/>
              <a:t>(2 of 2)</a:t>
            </a:r>
            <a:endParaRPr lang="en-IN" b="0" dirty="0"/>
          </a:p>
        </p:txBody>
      </p:sp>
      <p:pic>
        <p:nvPicPr>
          <p:cNvPr id="4" name="Content Placeholder 3" descr="A text box shows the Motivations. The computer code consists of 9 lines. For long description in Notes pane, press F6.">
            <a:extLst>
              <a:ext uri="{FF2B5EF4-FFF2-40B4-BE49-F238E27FC236}">
                <a16:creationId xmlns:a16="http://schemas.microsoft.com/office/drawing/2014/main" id="{5F323AC6-D500-4835-A781-6800BEDED059}"/>
              </a:ext>
            </a:extLst>
          </p:cNvPr>
          <p:cNvPicPr>
            <a:picLocks noGrp="1" noChangeAspect="1"/>
          </p:cNvPicPr>
          <p:nvPr>
            <p:ph sz="quarter" idx="13"/>
          </p:nvPr>
        </p:nvPicPr>
        <p:blipFill>
          <a:blip r:embed="rId3"/>
          <a:stretch>
            <a:fillRect/>
          </a:stretch>
        </p:blipFill>
        <p:spPr>
          <a:xfrm>
            <a:off x="1566809" y="2109913"/>
            <a:ext cx="6010382" cy="2726663"/>
          </a:xfrm>
          <a:prstGeom prst="rect">
            <a:avLst/>
          </a:prstGeom>
        </p:spPr>
      </p:pic>
    </p:spTree>
    <p:extLst>
      <p:ext uri="{BB962C8B-B14F-4D97-AF65-F5344CB8AC3E}">
        <p14:creationId xmlns:p14="http://schemas.microsoft.com/office/powerpoint/2010/main" val="345209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018-A0BC-4589-889A-43BB4424269A}"/>
              </a:ext>
            </a:extLst>
          </p:cNvPr>
          <p:cNvSpPr>
            <a:spLocks noGrp="1"/>
          </p:cNvSpPr>
          <p:nvPr>
            <p:ph type="title"/>
          </p:nvPr>
        </p:nvSpPr>
        <p:spPr/>
        <p:txBody>
          <a:bodyPr/>
          <a:lstStyle/>
          <a:p>
            <a:r>
              <a:rPr lang="en-IN" dirty="0"/>
              <a:t>Objectives</a:t>
            </a:r>
            <a:endParaRPr lang="en-IN" b="0" dirty="0"/>
          </a:p>
        </p:txBody>
      </p:sp>
      <p:sp>
        <p:nvSpPr>
          <p:cNvPr id="3" name="Content Placeholder 2">
            <a:extLst>
              <a:ext uri="{FF2B5EF4-FFF2-40B4-BE49-F238E27FC236}">
                <a16:creationId xmlns:a16="http://schemas.microsoft.com/office/drawing/2014/main" id="{881EB85D-FA66-4B37-A3BE-18B294740701}"/>
              </a:ext>
            </a:extLst>
          </p:cNvPr>
          <p:cNvSpPr>
            <a:spLocks noGrp="1"/>
          </p:cNvSpPr>
          <p:nvPr>
            <p:ph sz="quarter" idx="13"/>
          </p:nvPr>
        </p:nvSpPr>
        <p:spPr>
          <a:xfrm>
            <a:off x="1485900" y="2023441"/>
            <a:ext cx="6238568" cy="3497501"/>
          </a:xfrm>
        </p:spPr>
        <p:txBody>
          <a:bodyPr/>
          <a:lstStyle/>
          <a:p>
            <a:pPr marL="257499" indent="-257175"/>
            <a:r>
              <a:rPr lang="en-IN" dirty="0"/>
              <a:t>To give examples of representing data using two-dimensional arrays.</a:t>
            </a:r>
          </a:p>
          <a:p>
            <a:pPr marL="257499" indent="-257175"/>
            <a:r>
              <a:rPr lang="en-IN" dirty="0"/>
              <a:t>To declare variables for two-dimensional arrays, create arrays, and access array elements in a two-dimensional array using row and column indexes.</a:t>
            </a:r>
          </a:p>
          <a:p>
            <a:pPr marL="257499" indent="-257175"/>
            <a:r>
              <a:rPr lang="en-IN" dirty="0"/>
              <a:t>To program common operations for two-dimensional arrays (displaying arrays, summing all elements, finding the minimum and maximum elements, and random shuffling).</a:t>
            </a:r>
          </a:p>
          <a:p>
            <a:pPr marL="257499" indent="-257175"/>
            <a:r>
              <a:rPr lang="en-IN" dirty="0"/>
              <a:t>To pass two-dimensional arrays to methods.</a:t>
            </a:r>
          </a:p>
        </p:txBody>
      </p:sp>
    </p:spTree>
    <p:extLst>
      <p:ext uri="{BB962C8B-B14F-4D97-AF65-F5344CB8AC3E}">
        <p14:creationId xmlns:p14="http://schemas.microsoft.com/office/powerpoint/2010/main" val="922486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2400" dirty="0"/>
              <a:t>Declare/Create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1485900" y="2023441"/>
            <a:ext cx="6172201" cy="3387522"/>
          </a:xfrm>
        </p:spPr>
        <p:txBody>
          <a:bodyPr/>
          <a:lstStyle/>
          <a:p>
            <a:pPr marL="324" indent="0">
              <a:spcBef>
                <a:spcPts val="450"/>
              </a:spcBef>
              <a:buNone/>
            </a:pPr>
            <a:r>
              <a:rPr lang="en-IN" sz="1650" b="1" dirty="0">
                <a:latin typeface="Courier New" panose="02070309020205020404" pitchFamily="49" charset="0"/>
                <a:cs typeface="Courier New" panose="02070309020205020404" pitchFamily="49" charset="0"/>
              </a:rPr>
              <a:t>// Declare array ref var</a:t>
            </a:r>
          </a:p>
          <a:p>
            <a:pPr marL="324" indent="0">
              <a:spcBef>
                <a:spcPts val="450"/>
              </a:spcBef>
              <a:buNone/>
            </a:pPr>
            <a:r>
              <a:rPr lang="en-IN" sz="1650" b="1" dirty="0">
                <a:latin typeface="Courier New" panose="02070309020205020404" pitchFamily="49" charset="0"/>
                <a:cs typeface="Courier New" panose="02070309020205020404" pitchFamily="49" charset="0"/>
              </a:rPr>
              <a:t>dataType[][] refVar;</a:t>
            </a:r>
          </a:p>
          <a:p>
            <a:pPr marL="324" indent="0">
              <a:spcBef>
                <a:spcPts val="450"/>
              </a:spcBef>
              <a:buNone/>
            </a:pPr>
            <a:r>
              <a:rPr lang="en-IN" sz="1650" b="1" dirty="0">
                <a:latin typeface="Courier New" panose="02070309020205020404" pitchFamily="49" charset="0"/>
                <a:cs typeface="Courier New" panose="02070309020205020404" pitchFamily="49" charset="0"/>
              </a:rPr>
              <a:t>// Create array and assign its reference to variable</a:t>
            </a:r>
          </a:p>
          <a:p>
            <a:pPr marL="324" indent="0">
              <a:spcBef>
                <a:spcPts val="450"/>
              </a:spcBef>
              <a:buNone/>
            </a:pPr>
            <a:r>
              <a:rPr lang="en-IN" sz="1650" b="1" dirty="0">
                <a:latin typeface="Courier New" panose="02070309020205020404" pitchFamily="49" charset="0"/>
                <a:cs typeface="Courier New" panose="02070309020205020404" pitchFamily="49" charset="0"/>
              </a:rPr>
              <a:t>refVar = new dataType[10][10];</a:t>
            </a:r>
          </a:p>
          <a:p>
            <a:pPr marL="324" indent="0">
              <a:spcBef>
                <a:spcPts val="450"/>
              </a:spcBef>
              <a:buNone/>
            </a:pPr>
            <a:r>
              <a:rPr lang="en-IN" sz="1650" b="1" dirty="0">
                <a:latin typeface="Courier New" panose="02070309020205020404" pitchFamily="49" charset="0"/>
                <a:cs typeface="Courier New" panose="02070309020205020404" pitchFamily="49" charset="0"/>
              </a:rPr>
              <a:t>// Combine declaration and creation in one statement</a:t>
            </a:r>
          </a:p>
          <a:p>
            <a:pPr marL="324" indent="0">
              <a:spcBef>
                <a:spcPts val="450"/>
              </a:spcBef>
              <a:buNone/>
            </a:pPr>
            <a:r>
              <a:rPr lang="en-IN" sz="1650" b="1" dirty="0">
                <a:latin typeface="Courier New" panose="02070309020205020404" pitchFamily="49" charset="0"/>
                <a:cs typeface="Courier New" panose="02070309020205020404" pitchFamily="49" charset="0"/>
              </a:rPr>
              <a:t>dataType[][] refVar = new dataType[10][10];</a:t>
            </a:r>
          </a:p>
          <a:p>
            <a:pPr marL="324" indent="0">
              <a:spcBef>
                <a:spcPts val="450"/>
              </a:spcBef>
              <a:buNone/>
            </a:pPr>
            <a:r>
              <a:rPr lang="en-IN" sz="1650" b="1" dirty="0">
                <a:latin typeface="Courier New" panose="02070309020205020404" pitchFamily="49" charset="0"/>
                <a:cs typeface="Courier New" panose="02070309020205020404" pitchFamily="49" charset="0"/>
              </a:rPr>
              <a:t>// Alternative syntax</a:t>
            </a:r>
          </a:p>
          <a:p>
            <a:pPr marL="324" indent="0">
              <a:spcBef>
                <a:spcPts val="450"/>
              </a:spcBef>
              <a:buNone/>
            </a:pPr>
            <a:r>
              <a:rPr lang="en-IN" sz="1650" b="1" dirty="0">
                <a:latin typeface="Courier New" panose="02070309020205020404" pitchFamily="49" charset="0"/>
                <a:cs typeface="Courier New" panose="02070309020205020404" pitchFamily="49" charset="0"/>
              </a:rPr>
              <a:t>dataType refVar[][] = new dataType[10][10];</a:t>
            </a:r>
          </a:p>
        </p:txBody>
      </p:sp>
    </p:spTree>
    <p:extLst>
      <p:ext uri="{BB962C8B-B14F-4D97-AF65-F5344CB8AC3E}">
        <p14:creationId xmlns:p14="http://schemas.microsoft.com/office/powerpoint/2010/main" val="309216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2100" dirty="0"/>
              <a:t>Declaring Variables of Two-dimensional Arrays and Creating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1485900" y="2023441"/>
            <a:ext cx="6336793" cy="3606977"/>
          </a:xfrm>
        </p:spPr>
        <p:txBody>
          <a:bodyPr/>
          <a:lstStyle/>
          <a:p>
            <a:pPr marL="324" indent="0">
              <a:buNone/>
            </a:pPr>
            <a:r>
              <a:rPr lang="en-IN" b="1" dirty="0">
                <a:latin typeface="Courier New" panose="02070309020205020404" pitchFamily="49" charset="0"/>
                <a:cs typeface="Courier New" panose="02070309020205020404" pitchFamily="49" charset="0"/>
              </a:rPr>
              <a:t>int[][] matrix = new int[10][10];</a:t>
            </a:r>
          </a:p>
          <a:p>
            <a:pPr marL="324" indent="0">
              <a:buNone/>
            </a:pPr>
            <a:r>
              <a:rPr lang="en-IN" b="1" dirty="0">
                <a:latin typeface="+mj-lt"/>
                <a:cs typeface="Courier New" panose="02070309020205020404" pitchFamily="49" charset="0"/>
              </a:rPr>
              <a:t>or</a:t>
            </a:r>
          </a:p>
          <a:p>
            <a:pPr marL="324" indent="0">
              <a:buNone/>
            </a:pPr>
            <a:r>
              <a:rPr lang="en-IN" b="1" dirty="0">
                <a:latin typeface="Courier New" panose="02070309020205020404" pitchFamily="49" charset="0"/>
                <a:cs typeface="Courier New" panose="02070309020205020404" pitchFamily="49" charset="0"/>
              </a:rPr>
              <a:t>int matrix[][] = new int[10][10];</a:t>
            </a:r>
          </a:p>
          <a:p>
            <a:pPr marL="324" indent="0">
              <a:buNone/>
            </a:pPr>
            <a:r>
              <a:rPr lang="en-IN" b="1" dirty="0">
                <a:latin typeface="Courier New" panose="02070309020205020404" pitchFamily="49" charset="0"/>
                <a:cs typeface="Courier New" panose="02070309020205020404" pitchFamily="49" charset="0"/>
              </a:rPr>
              <a:t>matrix[0][0] = 3;</a:t>
            </a:r>
          </a:p>
          <a:p>
            <a:pPr marL="324" indent="0">
              <a:buNone/>
            </a:pPr>
            <a:r>
              <a:rPr lang="en-IN" b="1" dirty="0">
                <a:latin typeface="Courier New" panose="02070309020205020404" pitchFamily="49" charset="0"/>
                <a:cs typeface="Courier New" panose="02070309020205020404" pitchFamily="49" charset="0"/>
              </a:rPr>
              <a:t>for (int i = 0; i &lt; matrix.length; i++)</a:t>
            </a:r>
          </a:p>
          <a:p>
            <a:pPr marL="270000" indent="0">
              <a:buNone/>
            </a:pPr>
            <a:r>
              <a:rPr lang="en-IN" b="1" dirty="0">
                <a:latin typeface="Courier New" panose="02070309020205020404" pitchFamily="49" charset="0"/>
                <a:cs typeface="Courier New" panose="02070309020205020404" pitchFamily="49" charset="0"/>
              </a:rPr>
              <a:t>for (int j = 0; j &lt; matrix[i].length; j++)</a:t>
            </a:r>
          </a:p>
          <a:p>
            <a:pPr marL="405000" indent="0">
              <a:buNone/>
            </a:pPr>
            <a:r>
              <a:rPr lang="en-IN" b="1" dirty="0">
                <a:latin typeface="Courier New" panose="02070309020205020404" pitchFamily="49" charset="0"/>
                <a:cs typeface="Courier New" panose="02070309020205020404" pitchFamily="49" charset="0"/>
              </a:rPr>
              <a:t>matrix[i][j] = (int)(Math.random() * 1000);</a:t>
            </a:r>
          </a:p>
          <a:p>
            <a:pPr marL="324" indent="0">
              <a:buNone/>
            </a:pPr>
            <a:r>
              <a:rPr lang="en-IN" b="1" dirty="0">
                <a:latin typeface="Courier New" panose="02070309020205020404" pitchFamily="49" charset="0"/>
                <a:cs typeface="Courier New" panose="02070309020205020404" pitchFamily="49" charset="0"/>
              </a:rPr>
              <a:t>double[][] x;</a:t>
            </a:r>
          </a:p>
        </p:txBody>
      </p:sp>
    </p:spTree>
    <p:extLst>
      <p:ext uri="{BB962C8B-B14F-4D97-AF65-F5344CB8AC3E}">
        <p14:creationId xmlns:p14="http://schemas.microsoft.com/office/powerpoint/2010/main" val="161951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CEA6-4E46-4E73-878B-F0D7BA829500}"/>
              </a:ext>
            </a:extLst>
          </p:cNvPr>
          <p:cNvSpPr>
            <a:spLocks noGrp="1"/>
          </p:cNvSpPr>
          <p:nvPr>
            <p:ph type="title"/>
          </p:nvPr>
        </p:nvSpPr>
        <p:spPr/>
        <p:txBody>
          <a:bodyPr/>
          <a:lstStyle/>
          <a:p>
            <a:r>
              <a:rPr lang="en-IN" dirty="0"/>
              <a:t>Two-dimensional Array Illustration</a:t>
            </a:r>
          </a:p>
        </p:txBody>
      </p:sp>
      <p:pic>
        <p:nvPicPr>
          <p:cNvPr id="7" name="Content Placeholder 6" descr="A two dimensional array illustration shows three arrays as follows. For long description in Notes pane, press F6.&#10;">
            <a:extLst>
              <a:ext uri="{FF2B5EF4-FFF2-40B4-BE49-F238E27FC236}">
                <a16:creationId xmlns:a16="http://schemas.microsoft.com/office/drawing/2014/main" id="{8EA7F628-17C9-43F7-84E4-532DD0730C82}"/>
              </a:ext>
            </a:extLst>
          </p:cNvPr>
          <p:cNvPicPr>
            <a:picLocks noGrp="1" noChangeAspect="1"/>
          </p:cNvPicPr>
          <p:nvPr>
            <p:ph sz="quarter" idx="13"/>
          </p:nvPr>
        </p:nvPicPr>
        <p:blipFill>
          <a:blip r:embed="rId3"/>
          <a:stretch>
            <a:fillRect/>
          </a:stretch>
        </p:blipFill>
        <p:spPr>
          <a:xfrm>
            <a:off x="1485900" y="2030509"/>
            <a:ext cx="6172200" cy="2651119"/>
          </a:xfrm>
          <a:prstGeom prst="rect">
            <a:avLst/>
          </a:prstGeom>
        </p:spPr>
      </p:pic>
      <p:sp>
        <p:nvSpPr>
          <p:cNvPr id="4" name="Content Placeholder 3">
            <a:extLst>
              <a:ext uri="{FF2B5EF4-FFF2-40B4-BE49-F238E27FC236}">
                <a16:creationId xmlns:a16="http://schemas.microsoft.com/office/drawing/2014/main" id="{8B2C6107-E38A-4D57-900B-422B4CA1C737}"/>
              </a:ext>
            </a:extLst>
          </p:cNvPr>
          <p:cNvSpPr>
            <a:spLocks noGrp="1"/>
          </p:cNvSpPr>
          <p:nvPr>
            <p:ph sz="quarter" idx="14"/>
          </p:nvPr>
        </p:nvSpPr>
        <p:spPr>
          <a:xfrm>
            <a:off x="1485901" y="4790106"/>
            <a:ext cx="2052620" cy="827739"/>
          </a:xfrm>
        </p:spPr>
        <p:txBody>
          <a:bodyPr/>
          <a:lstStyle/>
          <a:p>
            <a:pPr marL="324" indent="0">
              <a:buNone/>
            </a:pPr>
            <a:r>
              <a:rPr lang="en-IN" dirty="0"/>
              <a:t>matrix.length? 5</a:t>
            </a:r>
          </a:p>
          <a:p>
            <a:pPr marL="324" indent="0">
              <a:buNone/>
            </a:pPr>
            <a:r>
              <a:rPr lang="en-IN" dirty="0"/>
              <a:t>matrix[0].length? 5</a:t>
            </a:r>
          </a:p>
        </p:txBody>
      </p:sp>
      <p:sp>
        <p:nvSpPr>
          <p:cNvPr id="5" name="Content Placeholder 4">
            <a:extLst>
              <a:ext uri="{FF2B5EF4-FFF2-40B4-BE49-F238E27FC236}">
                <a16:creationId xmlns:a16="http://schemas.microsoft.com/office/drawing/2014/main" id="{DE3D44F6-6EDE-4643-89B9-7BA43F8D4197}"/>
              </a:ext>
            </a:extLst>
          </p:cNvPr>
          <p:cNvSpPr>
            <a:spLocks noGrp="1"/>
          </p:cNvSpPr>
          <p:nvPr>
            <p:ph sz="quarter" idx="15"/>
          </p:nvPr>
        </p:nvSpPr>
        <p:spPr>
          <a:xfrm>
            <a:off x="5607377" y="4790316"/>
            <a:ext cx="2052620" cy="810384"/>
          </a:xfrm>
        </p:spPr>
        <p:txBody>
          <a:bodyPr/>
          <a:lstStyle/>
          <a:p>
            <a:pPr marL="324" indent="0">
              <a:buNone/>
            </a:pPr>
            <a:r>
              <a:rPr lang="en-IN" dirty="0"/>
              <a:t>array.length? 4</a:t>
            </a:r>
          </a:p>
          <a:p>
            <a:pPr marL="324" indent="0">
              <a:buNone/>
            </a:pPr>
            <a:r>
              <a:rPr lang="en-IN" dirty="0"/>
              <a:t>array[0].length? 3</a:t>
            </a:r>
          </a:p>
        </p:txBody>
      </p:sp>
    </p:spTree>
    <p:extLst>
      <p:ext uri="{BB962C8B-B14F-4D97-AF65-F5344CB8AC3E}">
        <p14:creationId xmlns:p14="http://schemas.microsoft.com/office/powerpoint/2010/main" val="198437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6B09-D8F1-4DA0-9418-EEB60EE0DE5E}"/>
              </a:ext>
            </a:extLst>
          </p:cNvPr>
          <p:cNvSpPr>
            <a:spLocks noGrp="1"/>
          </p:cNvSpPr>
          <p:nvPr>
            <p:ph type="title"/>
          </p:nvPr>
        </p:nvSpPr>
        <p:spPr>
          <a:xfrm>
            <a:off x="1485900" y="1018780"/>
            <a:ext cx="6232072" cy="822959"/>
          </a:xfrm>
        </p:spPr>
        <p:txBody>
          <a:bodyPr>
            <a:normAutofit fontScale="90000"/>
          </a:bodyPr>
          <a:lstStyle/>
          <a:p>
            <a:r>
              <a:rPr lang="en-IN" sz="2400" dirty="0"/>
              <a:t>Declaring, Creating, and Initializing Using Shorthand Notations</a:t>
            </a:r>
          </a:p>
        </p:txBody>
      </p:sp>
      <p:pic>
        <p:nvPicPr>
          <p:cNvPr id="6" name="Content Placeholder 5" descr="A left side text box shows the Two-dimensional Arrays. For long description in Notes pane, press F6.">
            <a:extLst>
              <a:ext uri="{FF2B5EF4-FFF2-40B4-BE49-F238E27FC236}">
                <a16:creationId xmlns:a16="http://schemas.microsoft.com/office/drawing/2014/main" id="{92004F02-41A3-4AE5-8B47-19D02C7F227B}"/>
              </a:ext>
            </a:extLst>
          </p:cNvPr>
          <p:cNvPicPr>
            <a:picLocks noGrp="1" noChangeAspect="1"/>
          </p:cNvPicPr>
          <p:nvPr>
            <p:ph sz="quarter" idx="13"/>
          </p:nvPr>
        </p:nvPicPr>
        <p:blipFill>
          <a:blip r:embed="rId3"/>
          <a:stretch>
            <a:fillRect/>
          </a:stretch>
        </p:blipFill>
        <p:spPr>
          <a:xfrm>
            <a:off x="1485901" y="2258428"/>
            <a:ext cx="6174581" cy="2613290"/>
          </a:xfrm>
          <a:prstGeom prst="rect">
            <a:avLst/>
          </a:prstGeom>
        </p:spPr>
      </p:pic>
    </p:spTree>
    <p:extLst>
      <p:ext uri="{BB962C8B-B14F-4D97-AF65-F5344CB8AC3E}">
        <p14:creationId xmlns:p14="http://schemas.microsoft.com/office/powerpoint/2010/main" val="113894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F01-BDBA-403E-B21E-5EC6E6DD2613}"/>
              </a:ext>
            </a:extLst>
          </p:cNvPr>
          <p:cNvSpPr>
            <a:spLocks noGrp="1"/>
          </p:cNvSpPr>
          <p:nvPr>
            <p:ph type="title"/>
          </p:nvPr>
        </p:nvSpPr>
        <p:spPr/>
        <p:txBody>
          <a:bodyPr/>
          <a:lstStyle/>
          <a:p>
            <a:r>
              <a:rPr lang="en-IN" sz="2400" dirty="0"/>
              <a:t>Lengths of Two-dimensional Arrays </a:t>
            </a:r>
            <a:r>
              <a:rPr lang="en-IN" sz="1500" b="0" dirty="0"/>
              <a:t>(1 of 2)</a:t>
            </a:r>
            <a:endParaRPr lang="en-IN" b="0" dirty="0"/>
          </a:p>
        </p:txBody>
      </p:sp>
      <p:sp>
        <p:nvSpPr>
          <p:cNvPr id="3" name="Content Placeholder 2">
            <a:extLst>
              <a:ext uri="{FF2B5EF4-FFF2-40B4-BE49-F238E27FC236}">
                <a16:creationId xmlns:a16="http://schemas.microsoft.com/office/drawing/2014/main" id="{668451B2-6AD8-4216-9D92-4ADF37A8666E}"/>
              </a:ext>
            </a:extLst>
          </p:cNvPr>
          <p:cNvSpPr>
            <a:spLocks noGrp="1"/>
          </p:cNvSpPr>
          <p:nvPr>
            <p:ph sz="quarter" idx="13"/>
          </p:nvPr>
        </p:nvSpPr>
        <p:spPr>
          <a:xfrm>
            <a:off x="1485900" y="2024495"/>
            <a:ext cx="6172200" cy="447704"/>
          </a:xfrm>
        </p:spPr>
        <p:txBody>
          <a:bodyPr/>
          <a:lstStyle/>
          <a:p>
            <a:pPr marL="324" indent="0">
              <a:buNone/>
            </a:pPr>
            <a:r>
              <a:rPr lang="en-IN" dirty="0"/>
              <a:t>int[][] x = new int[3][4];</a:t>
            </a:r>
          </a:p>
        </p:txBody>
      </p:sp>
      <p:pic>
        <p:nvPicPr>
          <p:cNvPr id="5" name="Content Placeholder 4" descr="A column labeled, x with three boxes. For long description in Notes pane, press F6.">
            <a:extLst>
              <a:ext uri="{FF2B5EF4-FFF2-40B4-BE49-F238E27FC236}">
                <a16:creationId xmlns:a16="http://schemas.microsoft.com/office/drawing/2014/main" id="{CC6C67C3-15C4-4F54-B687-A217993F86A5}"/>
              </a:ext>
            </a:extLst>
          </p:cNvPr>
          <p:cNvPicPr>
            <a:picLocks noGrp="1" noChangeAspect="1"/>
          </p:cNvPicPr>
          <p:nvPr>
            <p:ph sz="quarter" idx="14"/>
          </p:nvPr>
        </p:nvPicPr>
        <p:blipFill>
          <a:blip r:embed="rId3"/>
          <a:stretch>
            <a:fillRect/>
          </a:stretch>
        </p:blipFill>
        <p:spPr>
          <a:xfrm>
            <a:off x="1556614" y="2715728"/>
            <a:ext cx="6030773" cy="1761382"/>
          </a:xfrm>
          <a:prstGeom prst="rect">
            <a:avLst/>
          </a:prstGeom>
        </p:spPr>
      </p:pic>
    </p:spTree>
    <p:extLst>
      <p:ext uri="{BB962C8B-B14F-4D97-AF65-F5344CB8AC3E}">
        <p14:creationId xmlns:p14="http://schemas.microsoft.com/office/powerpoint/2010/main" val="203902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B6DABBB-3213-4747-B1CB-6D2A30542E1A}"/>
              </a:ext>
            </a:extLst>
          </p:cNvPr>
          <p:cNvSpPr>
            <a:spLocks noGrp="1"/>
          </p:cNvSpPr>
          <p:nvPr>
            <p:ph type="title"/>
          </p:nvPr>
        </p:nvSpPr>
        <p:spPr/>
        <p:txBody>
          <a:bodyPr/>
          <a:lstStyle/>
          <a:p>
            <a:r>
              <a:rPr lang="en-IN" sz="2400" dirty="0"/>
              <a:t>Lengths of Two-dimensional Arrays </a:t>
            </a:r>
            <a:r>
              <a:rPr lang="en-IN" sz="1500" b="0" dirty="0"/>
              <a:t>(2 of 2)</a:t>
            </a:r>
            <a:endParaRPr lang="en-IN" b="0" dirty="0"/>
          </a:p>
        </p:txBody>
      </p:sp>
      <p:sp>
        <p:nvSpPr>
          <p:cNvPr id="18" name="Content Placeholder 17">
            <a:extLst>
              <a:ext uri="{FF2B5EF4-FFF2-40B4-BE49-F238E27FC236}">
                <a16:creationId xmlns:a16="http://schemas.microsoft.com/office/drawing/2014/main" id="{E37BFFDB-667F-41AA-B0A8-20CB2F897177}"/>
              </a:ext>
            </a:extLst>
          </p:cNvPr>
          <p:cNvSpPr>
            <a:spLocks noGrp="1"/>
          </p:cNvSpPr>
          <p:nvPr>
            <p:ph sz="quarter" idx="13"/>
          </p:nvPr>
        </p:nvSpPr>
        <p:spPr>
          <a:xfrm>
            <a:off x="1485900" y="2021681"/>
            <a:ext cx="1736623" cy="2518979"/>
          </a:xfrm>
        </p:spPr>
        <p:txBody>
          <a:bodyPr/>
          <a:lstStyle/>
          <a:p>
            <a:pPr marL="324" indent="0">
              <a:buNone/>
            </a:pPr>
            <a:r>
              <a:rPr lang="en-IN" dirty="0"/>
              <a:t>int[][] array = {</a:t>
            </a:r>
          </a:p>
          <a:p>
            <a:pPr marL="135000" indent="0">
              <a:buNone/>
            </a:pPr>
            <a:r>
              <a:rPr lang="en-IN" dirty="0"/>
              <a:t>{1, 2, 3},</a:t>
            </a:r>
          </a:p>
          <a:p>
            <a:pPr marL="135000" indent="0">
              <a:buNone/>
            </a:pPr>
            <a:r>
              <a:rPr lang="en-IN" dirty="0"/>
              <a:t>{4, 5, 6},</a:t>
            </a:r>
          </a:p>
          <a:p>
            <a:pPr marL="135000" indent="0">
              <a:buNone/>
            </a:pPr>
            <a:r>
              <a:rPr lang="en-IN" dirty="0"/>
              <a:t>{7, 8, 9},</a:t>
            </a:r>
          </a:p>
          <a:p>
            <a:pPr marL="135000" indent="0">
              <a:buNone/>
            </a:pPr>
            <a:r>
              <a:rPr lang="en-IN" dirty="0"/>
              <a:t>{10, 11, 12}</a:t>
            </a:r>
          </a:p>
          <a:p>
            <a:pPr marL="324" indent="0">
              <a:buNone/>
            </a:pPr>
            <a:r>
              <a:rPr lang="en-IN" dirty="0"/>
              <a:t>};</a:t>
            </a:r>
          </a:p>
        </p:txBody>
      </p:sp>
      <p:sp>
        <p:nvSpPr>
          <p:cNvPr id="19" name="Content Placeholder 18">
            <a:extLst>
              <a:ext uri="{FF2B5EF4-FFF2-40B4-BE49-F238E27FC236}">
                <a16:creationId xmlns:a16="http://schemas.microsoft.com/office/drawing/2014/main" id="{A947543D-7A0A-4F0C-A802-D1E3B7674093}"/>
              </a:ext>
            </a:extLst>
          </p:cNvPr>
          <p:cNvSpPr>
            <a:spLocks noGrp="1"/>
          </p:cNvSpPr>
          <p:nvPr>
            <p:ph sz="quarter" idx="14"/>
          </p:nvPr>
        </p:nvSpPr>
        <p:spPr>
          <a:xfrm>
            <a:off x="4572000" y="2024677"/>
            <a:ext cx="1673534" cy="2518979"/>
          </a:xfrm>
        </p:spPr>
        <p:txBody>
          <a:bodyPr/>
          <a:lstStyle/>
          <a:p>
            <a:pPr marL="324" indent="0">
              <a:buNone/>
            </a:pPr>
            <a:r>
              <a:rPr lang="en-IN" dirty="0"/>
              <a:t>array.length</a:t>
            </a:r>
          </a:p>
          <a:p>
            <a:pPr marL="324" indent="0">
              <a:buNone/>
            </a:pPr>
            <a:r>
              <a:rPr lang="en-IN" dirty="0"/>
              <a:t>array[0].length</a:t>
            </a:r>
          </a:p>
          <a:p>
            <a:pPr marL="324" indent="0">
              <a:buNone/>
            </a:pPr>
            <a:r>
              <a:rPr lang="en-IN" dirty="0"/>
              <a:t>array[1].length</a:t>
            </a:r>
          </a:p>
          <a:p>
            <a:pPr marL="324" indent="0">
              <a:buNone/>
            </a:pPr>
            <a:r>
              <a:rPr lang="en-IN" dirty="0"/>
              <a:t>array[2].length</a:t>
            </a:r>
          </a:p>
          <a:p>
            <a:pPr marL="324" indent="0">
              <a:buNone/>
            </a:pPr>
            <a:r>
              <a:rPr lang="en-IN" dirty="0"/>
              <a:t>array[3].length</a:t>
            </a:r>
          </a:p>
        </p:txBody>
      </p:sp>
      <p:sp>
        <p:nvSpPr>
          <p:cNvPr id="20" name="Content Placeholder 19">
            <a:extLst>
              <a:ext uri="{FF2B5EF4-FFF2-40B4-BE49-F238E27FC236}">
                <a16:creationId xmlns:a16="http://schemas.microsoft.com/office/drawing/2014/main" id="{644E06A2-F784-4003-B46E-04B3496440AF}"/>
              </a:ext>
            </a:extLst>
          </p:cNvPr>
          <p:cNvSpPr>
            <a:spLocks noGrp="1"/>
          </p:cNvSpPr>
          <p:nvPr>
            <p:ph sz="quarter" idx="15"/>
          </p:nvPr>
        </p:nvSpPr>
        <p:spPr>
          <a:xfrm>
            <a:off x="1485899" y="4720605"/>
            <a:ext cx="6172199" cy="384182"/>
          </a:xfrm>
        </p:spPr>
        <p:txBody>
          <a:bodyPr/>
          <a:lstStyle/>
          <a:p>
            <a:pPr marL="324" indent="0">
              <a:buNone/>
            </a:pPr>
            <a:r>
              <a:rPr lang="en-IN" dirty="0"/>
              <a:t>array[4].length	</a:t>
            </a:r>
            <a:r>
              <a:rPr lang="en-IN" dirty="0" err="1"/>
              <a:t>ArrayIndexOutOfBoundsException</a:t>
            </a:r>
            <a:endParaRPr lang="en-IN" dirty="0"/>
          </a:p>
        </p:txBody>
      </p:sp>
    </p:spTree>
    <p:extLst>
      <p:ext uri="{BB962C8B-B14F-4D97-AF65-F5344CB8AC3E}">
        <p14:creationId xmlns:p14="http://schemas.microsoft.com/office/powerpoint/2010/main" val="371322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9260-3862-4C6D-883B-5DC05F821C4B}"/>
              </a:ext>
            </a:extLst>
          </p:cNvPr>
          <p:cNvSpPr>
            <a:spLocks noGrp="1"/>
          </p:cNvSpPr>
          <p:nvPr>
            <p:ph type="ctrTitle"/>
          </p:nvPr>
        </p:nvSpPr>
        <p:spPr/>
        <p:txBody>
          <a:bodyPr/>
          <a:lstStyle/>
          <a:p>
            <a:pPr algn="ctr"/>
            <a:r>
              <a:rPr lang="en-US" dirty="0"/>
              <a:t>Single-Dimensional Arrays</a:t>
            </a:r>
            <a:br>
              <a:rPr lang="en-US" dirty="0"/>
            </a:br>
            <a:br>
              <a:rPr lang="en-US" dirty="0"/>
            </a:br>
            <a:endParaRPr lang="en-US" dirty="0"/>
          </a:p>
        </p:txBody>
      </p:sp>
      <p:sp>
        <p:nvSpPr>
          <p:cNvPr id="3" name="Subtitle 2">
            <a:extLst>
              <a:ext uri="{FF2B5EF4-FFF2-40B4-BE49-F238E27FC236}">
                <a16:creationId xmlns:a16="http://schemas.microsoft.com/office/drawing/2014/main" id="{1C3164A5-48BD-47AC-A2D3-091E700BFB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2340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3F29-CCA3-439C-9B49-E35C23E89EDD}"/>
              </a:ext>
            </a:extLst>
          </p:cNvPr>
          <p:cNvSpPr>
            <a:spLocks noGrp="1"/>
          </p:cNvSpPr>
          <p:nvPr>
            <p:ph type="title"/>
          </p:nvPr>
        </p:nvSpPr>
        <p:spPr/>
        <p:txBody>
          <a:bodyPr/>
          <a:lstStyle/>
          <a:p>
            <a:r>
              <a:rPr lang="en-IN" dirty="0"/>
              <a:t>Ragged Arrays </a:t>
            </a:r>
            <a:r>
              <a:rPr lang="en-IN" sz="1500" b="0" dirty="0"/>
              <a:t>(1 of 2)</a:t>
            </a:r>
            <a:endParaRPr lang="en-IN" b="0" dirty="0"/>
          </a:p>
        </p:txBody>
      </p:sp>
      <p:sp>
        <p:nvSpPr>
          <p:cNvPr id="3" name="Content Placeholder 2">
            <a:extLst>
              <a:ext uri="{FF2B5EF4-FFF2-40B4-BE49-F238E27FC236}">
                <a16:creationId xmlns:a16="http://schemas.microsoft.com/office/drawing/2014/main" id="{B8E77A37-3150-4790-8FCD-13B5C995FE7D}"/>
              </a:ext>
            </a:extLst>
          </p:cNvPr>
          <p:cNvSpPr>
            <a:spLocks noGrp="1"/>
          </p:cNvSpPr>
          <p:nvPr>
            <p:ph sz="quarter" idx="13"/>
          </p:nvPr>
        </p:nvSpPr>
        <p:spPr>
          <a:xfrm>
            <a:off x="1485900" y="2024495"/>
            <a:ext cx="3550674" cy="3480956"/>
          </a:xfrm>
        </p:spPr>
        <p:txBody>
          <a:bodyPr/>
          <a:lstStyle/>
          <a:p>
            <a:pPr marL="324" indent="0">
              <a:spcBef>
                <a:spcPts val="900"/>
              </a:spcBef>
              <a:buNone/>
            </a:pPr>
            <a:r>
              <a:rPr lang="en-IN" sz="1500" dirty="0"/>
              <a:t>Each row in a two-dimensional array is itself an array. So, the rows can have different lengths. Such an array is known as a </a:t>
            </a:r>
            <a:r>
              <a:rPr lang="en-IN" sz="1500" b="1" dirty="0"/>
              <a:t>ragged array</a:t>
            </a:r>
            <a:r>
              <a:rPr lang="en-IN" sz="1500" dirty="0"/>
              <a:t>. For example,</a:t>
            </a:r>
          </a:p>
          <a:p>
            <a:pPr marL="324" indent="0">
              <a:spcBef>
                <a:spcPts val="900"/>
              </a:spcBef>
              <a:buNone/>
            </a:pPr>
            <a:r>
              <a:rPr lang="en-IN" sz="1500" dirty="0"/>
              <a:t>int[][] matrix = {</a:t>
            </a:r>
          </a:p>
          <a:p>
            <a:pPr marL="324" indent="0">
              <a:spcBef>
                <a:spcPts val="900"/>
              </a:spcBef>
              <a:buNone/>
            </a:pPr>
            <a:r>
              <a:rPr lang="en-IN" sz="1500" dirty="0"/>
              <a:t>{1, 2, 3, 4, 5},</a:t>
            </a:r>
          </a:p>
          <a:p>
            <a:pPr marL="135000" indent="0">
              <a:spcBef>
                <a:spcPts val="900"/>
              </a:spcBef>
              <a:buNone/>
            </a:pPr>
            <a:r>
              <a:rPr lang="en-IN" sz="1500" dirty="0"/>
              <a:t>{2, 3, 4, 5},</a:t>
            </a:r>
          </a:p>
          <a:p>
            <a:pPr marL="135000" indent="0">
              <a:spcBef>
                <a:spcPts val="900"/>
              </a:spcBef>
              <a:buNone/>
            </a:pPr>
            <a:r>
              <a:rPr lang="en-IN" sz="1500" dirty="0"/>
              <a:t>{3, 4, 5},</a:t>
            </a:r>
          </a:p>
          <a:p>
            <a:pPr marL="135000" indent="0">
              <a:spcBef>
                <a:spcPts val="900"/>
              </a:spcBef>
              <a:buNone/>
            </a:pPr>
            <a:r>
              <a:rPr lang="en-IN" sz="1500" dirty="0"/>
              <a:t>{4, 5},</a:t>
            </a:r>
          </a:p>
          <a:p>
            <a:pPr marL="135000" indent="0">
              <a:spcBef>
                <a:spcPts val="900"/>
              </a:spcBef>
              <a:buNone/>
            </a:pPr>
            <a:r>
              <a:rPr lang="en-IN" sz="1500" dirty="0"/>
              <a:t>{5}</a:t>
            </a:r>
          </a:p>
          <a:p>
            <a:pPr marL="324" indent="0">
              <a:spcBef>
                <a:spcPts val="900"/>
              </a:spcBef>
              <a:buNone/>
            </a:pPr>
            <a:r>
              <a:rPr lang="en-IN" sz="1500" dirty="0"/>
              <a:t>};</a:t>
            </a:r>
          </a:p>
        </p:txBody>
      </p:sp>
      <p:sp>
        <p:nvSpPr>
          <p:cNvPr id="4" name="Content Placeholder 3">
            <a:extLst>
              <a:ext uri="{FF2B5EF4-FFF2-40B4-BE49-F238E27FC236}">
                <a16:creationId xmlns:a16="http://schemas.microsoft.com/office/drawing/2014/main" id="{5EE1D8BB-72BD-4C3A-AE5D-02C4C3ACE018}"/>
              </a:ext>
            </a:extLst>
          </p:cNvPr>
          <p:cNvSpPr>
            <a:spLocks noGrp="1"/>
          </p:cNvSpPr>
          <p:nvPr>
            <p:ph sz="quarter" idx="14"/>
          </p:nvPr>
        </p:nvSpPr>
        <p:spPr>
          <a:xfrm>
            <a:off x="5180372" y="3296707"/>
            <a:ext cx="2477729" cy="2208744"/>
          </a:xfrm>
        </p:spPr>
        <p:txBody>
          <a:bodyPr/>
          <a:lstStyle/>
          <a:p>
            <a:pPr marL="324" indent="0" algn="ctr">
              <a:buNone/>
            </a:pPr>
            <a:r>
              <a:rPr lang="en-IN" sz="1500" dirty="0"/>
              <a:t>matrix.length is 5</a:t>
            </a:r>
          </a:p>
          <a:p>
            <a:pPr marL="324" indent="0" algn="ctr">
              <a:buNone/>
            </a:pPr>
            <a:r>
              <a:rPr lang="en-IN" sz="1500" dirty="0"/>
              <a:t>matrix[0].length is 5</a:t>
            </a:r>
          </a:p>
          <a:p>
            <a:pPr marL="324" indent="0" algn="ctr">
              <a:buNone/>
            </a:pPr>
            <a:r>
              <a:rPr lang="en-IN" sz="1500" dirty="0"/>
              <a:t>matrix[1].length is 4</a:t>
            </a:r>
          </a:p>
          <a:p>
            <a:pPr marL="324" indent="0" algn="ctr">
              <a:buNone/>
            </a:pPr>
            <a:r>
              <a:rPr lang="en-IN" sz="1500" dirty="0"/>
              <a:t>matrix[2].length is 3</a:t>
            </a:r>
          </a:p>
          <a:p>
            <a:pPr marL="324" indent="0" algn="ctr">
              <a:buNone/>
            </a:pPr>
            <a:r>
              <a:rPr lang="en-IN" sz="1500" dirty="0"/>
              <a:t>matrix[3].length is 2</a:t>
            </a:r>
          </a:p>
          <a:p>
            <a:pPr marL="324" indent="0" algn="ctr">
              <a:buNone/>
            </a:pPr>
            <a:r>
              <a:rPr lang="en-IN" sz="1500" dirty="0"/>
              <a:t>matrix[4].length is 1</a:t>
            </a:r>
          </a:p>
        </p:txBody>
      </p:sp>
    </p:spTree>
    <p:extLst>
      <p:ext uri="{BB962C8B-B14F-4D97-AF65-F5344CB8AC3E}">
        <p14:creationId xmlns:p14="http://schemas.microsoft.com/office/powerpoint/2010/main" val="1769298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6C5-24B1-4E61-A5A3-59A40E75944D}"/>
              </a:ext>
            </a:extLst>
          </p:cNvPr>
          <p:cNvSpPr>
            <a:spLocks noGrp="1"/>
          </p:cNvSpPr>
          <p:nvPr>
            <p:ph type="title"/>
          </p:nvPr>
        </p:nvSpPr>
        <p:spPr/>
        <p:txBody>
          <a:bodyPr/>
          <a:lstStyle/>
          <a:p>
            <a:r>
              <a:rPr lang="en-IN" dirty="0"/>
              <a:t>Ragged Arrays </a:t>
            </a:r>
            <a:r>
              <a:rPr lang="en-IN" sz="1500" b="0" dirty="0"/>
              <a:t>(2 of 2)</a:t>
            </a:r>
            <a:endParaRPr lang="en-IN" b="0" dirty="0"/>
          </a:p>
        </p:txBody>
      </p:sp>
      <p:pic>
        <p:nvPicPr>
          <p:cNvPr id="4" name="Content Placeholder 3" descr="int left bracket right bracket, left bracket right bracket triangleArray = left brace. For long description in Notes pane, press F6.&#10;">
            <a:extLst>
              <a:ext uri="{FF2B5EF4-FFF2-40B4-BE49-F238E27FC236}">
                <a16:creationId xmlns:a16="http://schemas.microsoft.com/office/drawing/2014/main" id="{C8203B7E-62CF-4662-81F5-92B419FB890E}"/>
              </a:ext>
            </a:extLst>
          </p:cNvPr>
          <p:cNvPicPr>
            <a:picLocks noGrp="1" noChangeAspect="1"/>
          </p:cNvPicPr>
          <p:nvPr>
            <p:ph sz="quarter" idx="13"/>
          </p:nvPr>
        </p:nvPicPr>
        <p:blipFill>
          <a:blip r:embed="rId3"/>
          <a:stretch>
            <a:fillRect/>
          </a:stretch>
        </p:blipFill>
        <p:spPr>
          <a:xfrm>
            <a:off x="1483520" y="2208289"/>
            <a:ext cx="6174581" cy="2441423"/>
          </a:xfrm>
          <a:prstGeom prst="rect">
            <a:avLst/>
          </a:prstGeom>
        </p:spPr>
      </p:pic>
    </p:spTree>
    <p:extLst>
      <p:ext uri="{BB962C8B-B14F-4D97-AF65-F5344CB8AC3E}">
        <p14:creationId xmlns:p14="http://schemas.microsoft.com/office/powerpoint/2010/main" val="2301384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2DE0-8F7B-4DF7-B519-224E8D916EFE}"/>
              </a:ext>
            </a:extLst>
          </p:cNvPr>
          <p:cNvSpPr>
            <a:spLocks noGrp="1"/>
          </p:cNvSpPr>
          <p:nvPr>
            <p:ph type="title"/>
          </p:nvPr>
        </p:nvSpPr>
        <p:spPr/>
        <p:txBody>
          <a:bodyPr/>
          <a:lstStyle/>
          <a:p>
            <a:r>
              <a:rPr lang="en-IN" dirty="0"/>
              <a:t>Processing Two-Dimensional Arrays</a:t>
            </a:r>
          </a:p>
        </p:txBody>
      </p:sp>
      <p:sp>
        <p:nvSpPr>
          <p:cNvPr id="3" name="Content Placeholder 2">
            <a:extLst>
              <a:ext uri="{FF2B5EF4-FFF2-40B4-BE49-F238E27FC236}">
                <a16:creationId xmlns:a16="http://schemas.microsoft.com/office/drawing/2014/main" id="{F003A0A5-1881-4F9A-91F5-D54941151C83}"/>
              </a:ext>
            </a:extLst>
          </p:cNvPr>
          <p:cNvSpPr>
            <a:spLocks noGrp="1"/>
          </p:cNvSpPr>
          <p:nvPr>
            <p:ph sz="quarter" idx="13"/>
          </p:nvPr>
        </p:nvSpPr>
        <p:spPr/>
        <p:txBody>
          <a:bodyPr/>
          <a:lstStyle/>
          <a:p>
            <a:pPr marL="324" indent="0">
              <a:buNone/>
            </a:pPr>
            <a:r>
              <a:rPr lang="en-IN" dirty="0"/>
              <a:t>See the examples in the text.</a:t>
            </a:r>
          </a:p>
          <a:p>
            <a:pPr marL="324000" indent="-324000">
              <a:buFont typeface="+mj-lt"/>
              <a:buAutoNum type="arabicPeriod"/>
            </a:pPr>
            <a:r>
              <a:rPr lang="en-IN" dirty="0"/>
              <a:t>(Initializing arrays with input values)</a:t>
            </a:r>
          </a:p>
          <a:p>
            <a:pPr marL="324000" indent="-324000">
              <a:buFont typeface="+mj-lt"/>
              <a:buAutoNum type="arabicPeriod"/>
            </a:pPr>
            <a:r>
              <a:rPr lang="en-IN" dirty="0"/>
              <a:t>(Printing arrays)</a:t>
            </a:r>
          </a:p>
          <a:p>
            <a:pPr marL="324000" indent="-324000">
              <a:buFont typeface="+mj-lt"/>
              <a:buAutoNum type="arabicPeriod"/>
            </a:pPr>
            <a:r>
              <a:rPr lang="en-IN" dirty="0"/>
              <a:t>(Summing all elements)</a:t>
            </a:r>
          </a:p>
          <a:p>
            <a:pPr marL="324000" indent="-324000">
              <a:buFont typeface="+mj-lt"/>
              <a:buAutoNum type="arabicPeriod"/>
            </a:pPr>
            <a:r>
              <a:rPr lang="en-IN" dirty="0"/>
              <a:t>(Summing all elements by column)</a:t>
            </a:r>
          </a:p>
          <a:p>
            <a:pPr marL="324000" indent="-324000">
              <a:buFont typeface="+mj-lt"/>
              <a:buAutoNum type="arabicPeriod"/>
            </a:pPr>
            <a:r>
              <a:rPr lang="en-IN" dirty="0"/>
              <a:t>(Summing all elements by row)</a:t>
            </a:r>
          </a:p>
          <a:p>
            <a:pPr marL="324000" indent="-324000">
              <a:buFont typeface="+mj-lt"/>
              <a:buAutoNum type="arabicPeriod"/>
            </a:pPr>
            <a:r>
              <a:rPr lang="en-IN" dirty="0"/>
              <a:t>(</a:t>
            </a:r>
            <a:r>
              <a:rPr lang="en-IN" b="1" dirty="0"/>
              <a:t>Random shuffling</a:t>
            </a:r>
            <a:r>
              <a:rPr lang="en-IN" dirty="0"/>
              <a:t>)</a:t>
            </a:r>
          </a:p>
          <a:p>
            <a:pPr marL="324000" indent="-324000">
              <a:buFont typeface="+mj-lt"/>
              <a:buAutoNum type="arabicPeriod"/>
            </a:pPr>
            <a:r>
              <a:rPr lang="en-IN" dirty="0"/>
              <a:t>(Which row has the largest sum)</a:t>
            </a:r>
          </a:p>
          <a:p>
            <a:pPr marL="324000" indent="-324000">
              <a:buFont typeface="+mj-lt"/>
              <a:buAutoNum type="arabicPeriod"/>
            </a:pPr>
            <a:r>
              <a:rPr lang="en-IN" dirty="0"/>
              <a:t>(Finding the smallest index of the largest element)</a:t>
            </a:r>
          </a:p>
          <a:p>
            <a:pPr marL="0" indent="0">
              <a:buNone/>
            </a:pPr>
            <a:endParaRPr lang="en-IN" dirty="0"/>
          </a:p>
        </p:txBody>
      </p:sp>
    </p:spTree>
    <p:extLst>
      <p:ext uri="{BB962C8B-B14F-4D97-AF65-F5344CB8AC3E}">
        <p14:creationId xmlns:p14="http://schemas.microsoft.com/office/powerpoint/2010/main" val="2115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2A1D-6D45-4592-818F-39309219FAF5}"/>
              </a:ext>
            </a:extLst>
          </p:cNvPr>
          <p:cNvSpPr>
            <a:spLocks noGrp="1"/>
          </p:cNvSpPr>
          <p:nvPr>
            <p:ph type="title"/>
          </p:nvPr>
        </p:nvSpPr>
        <p:spPr/>
        <p:txBody>
          <a:bodyPr/>
          <a:lstStyle/>
          <a:p>
            <a:r>
              <a:rPr lang="en-IN" sz="2400" dirty="0"/>
              <a:t>Passing Tow-Dimensional Arrays to Methods</a:t>
            </a:r>
          </a:p>
        </p:txBody>
      </p:sp>
      <p:sp>
        <p:nvSpPr>
          <p:cNvPr id="10" name="Text Placeholder 9">
            <a:extLst>
              <a:ext uri="{FF2B5EF4-FFF2-40B4-BE49-F238E27FC236}">
                <a16:creationId xmlns:a16="http://schemas.microsoft.com/office/drawing/2014/main" id="{D436E72F-6CDD-49E7-915B-1AFE71A9317F}"/>
              </a:ext>
            </a:extLst>
          </p:cNvPr>
          <p:cNvSpPr>
            <a:spLocks noGrp="1"/>
          </p:cNvSpPr>
          <p:nvPr>
            <p:ph type="body" sz="quarter" idx="20"/>
          </p:nvPr>
        </p:nvSpPr>
        <p:spPr>
          <a:xfrm>
            <a:off x="4705614" y="5154890"/>
            <a:ext cx="2968816" cy="394104"/>
          </a:xfrm>
        </p:spPr>
        <p:txBody>
          <a:bodyPr/>
          <a:lstStyle/>
          <a:p>
            <a:pPr marL="324" indent="0" algn="ctr">
              <a:buNone/>
            </a:pPr>
            <a:r>
              <a:rPr lang="en-IN" dirty="0">
                <a:hlinkClick r:id="rId3" action="ppaction://hlinkfile" tooltip="https://liveexample.pearsoncmg.com/html/PassTwoDimensionalArray.html"/>
              </a:rPr>
              <a:t>PassTwoDimensionalArray</a:t>
            </a:r>
            <a:endParaRPr lang="en-IN" dirty="0">
              <a:hlinkClick r:id="rId4"/>
            </a:endParaRPr>
          </a:p>
        </p:txBody>
      </p:sp>
    </p:spTree>
    <p:extLst>
      <p:ext uri="{BB962C8B-B14F-4D97-AF65-F5344CB8AC3E}">
        <p14:creationId xmlns:p14="http://schemas.microsoft.com/office/powerpoint/2010/main" val="2016388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6757FE16-4C0E-42FC-8572-63E8C760154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ECBB7D-63D9-43B4-892A-A1E728878798}" type="slidenum">
              <a:rPr lang="en-US" altLang="en-US" sz="1400"/>
              <a:pPr>
                <a:spcBef>
                  <a:spcPct val="0"/>
                </a:spcBef>
                <a:buClrTx/>
                <a:buSzTx/>
                <a:buFontTx/>
                <a:buNone/>
              </a:pPr>
              <a:t>34</a:t>
            </a:fld>
            <a:endParaRPr lang="en-US" altLang="en-US" sz="1400"/>
          </a:p>
        </p:txBody>
      </p:sp>
      <p:sp>
        <p:nvSpPr>
          <p:cNvPr id="9219" name="Rectangle 2">
            <a:extLst>
              <a:ext uri="{FF2B5EF4-FFF2-40B4-BE49-F238E27FC236}">
                <a16:creationId xmlns:a16="http://schemas.microsoft.com/office/drawing/2014/main" id="{5B2055F6-51B9-4B94-B9E8-3808A80E7CC7}"/>
              </a:ext>
            </a:extLst>
          </p:cNvPr>
          <p:cNvSpPr>
            <a:spLocks noGrp="1" noChangeArrowheads="1"/>
          </p:cNvSpPr>
          <p:nvPr>
            <p:ph type="title"/>
          </p:nvPr>
        </p:nvSpPr>
        <p:spPr>
          <a:xfrm>
            <a:off x="304800" y="381000"/>
            <a:ext cx="8534400" cy="609600"/>
          </a:xfrm>
        </p:spPr>
        <p:txBody>
          <a:bodyPr/>
          <a:lstStyle/>
          <a:p>
            <a:r>
              <a:rPr lang="en-US" altLang="en-US"/>
              <a:t>Exception-Handling Overview </a:t>
            </a:r>
          </a:p>
        </p:txBody>
      </p:sp>
      <p:sp>
        <p:nvSpPr>
          <p:cNvPr id="9220" name="Text Box 11">
            <a:extLst>
              <a:ext uri="{FF2B5EF4-FFF2-40B4-BE49-F238E27FC236}">
                <a16:creationId xmlns:a16="http://schemas.microsoft.com/office/drawing/2014/main" id="{C9C549B2-AF01-41E4-9D69-D4BD0A1D5E91}"/>
              </a:ext>
            </a:extLst>
          </p:cNvPr>
          <p:cNvSpPr txBox="1">
            <a:spLocks noChangeArrowheads="1"/>
          </p:cNvSpPr>
          <p:nvPr/>
        </p:nvSpPr>
        <p:spPr bwMode="auto">
          <a:xfrm>
            <a:off x="381000" y="1295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Show runtime error</a:t>
            </a:r>
          </a:p>
        </p:txBody>
      </p:sp>
      <p:sp>
        <p:nvSpPr>
          <p:cNvPr id="9221" name="Text Box 12">
            <a:extLst>
              <a:ext uri="{FF2B5EF4-FFF2-40B4-BE49-F238E27FC236}">
                <a16:creationId xmlns:a16="http://schemas.microsoft.com/office/drawing/2014/main" id="{DE02A481-10FD-4ED5-B38B-AA2C6EBA46E8}"/>
              </a:ext>
            </a:extLst>
          </p:cNvPr>
          <p:cNvSpPr txBox="1">
            <a:spLocks noChangeArrowheads="1"/>
          </p:cNvSpPr>
          <p:nvPr/>
        </p:nvSpPr>
        <p:spPr bwMode="auto">
          <a:xfrm>
            <a:off x="381000" y="2819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Fix it using an if statement</a:t>
            </a:r>
          </a:p>
        </p:txBody>
      </p:sp>
      <p:sp>
        <p:nvSpPr>
          <p:cNvPr id="9222" name="Text Box 13">
            <a:extLst>
              <a:ext uri="{FF2B5EF4-FFF2-40B4-BE49-F238E27FC236}">
                <a16:creationId xmlns:a16="http://schemas.microsoft.com/office/drawing/2014/main" id="{BE0B0FDA-B014-4971-A62B-F316072CDF59}"/>
              </a:ext>
            </a:extLst>
          </p:cNvPr>
          <p:cNvSpPr txBox="1">
            <a:spLocks noChangeArrowheads="1"/>
          </p:cNvSpPr>
          <p:nvPr/>
        </p:nvSpPr>
        <p:spPr bwMode="auto">
          <a:xfrm>
            <a:off x="381000" y="4419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With a method</a:t>
            </a:r>
          </a:p>
        </p:txBody>
      </p:sp>
      <p:sp>
        <p:nvSpPr>
          <p:cNvPr id="9223" name="Rectangle 16">
            <a:hlinkClick r:id="rId3"/>
            <a:extLst>
              <a:ext uri="{FF2B5EF4-FFF2-40B4-BE49-F238E27FC236}">
                <a16:creationId xmlns:a16="http://schemas.microsoft.com/office/drawing/2014/main" id="{B4FD6CA0-27DF-4FF3-A7A8-D2E009863262}"/>
              </a:ext>
            </a:extLst>
          </p:cNvPr>
          <p:cNvSpPr>
            <a:spLocks noChangeArrowheads="1"/>
          </p:cNvSpPr>
          <p:nvPr/>
        </p:nvSpPr>
        <p:spPr bwMode="auto">
          <a:xfrm>
            <a:off x="798513" y="2036763"/>
            <a:ext cx="2220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Quotient</a:t>
            </a:r>
          </a:p>
        </p:txBody>
      </p:sp>
      <p:sp>
        <p:nvSpPr>
          <p:cNvPr id="9224" name="Rectangle 18">
            <a:hlinkClick r:id="rId4"/>
            <a:extLst>
              <a:ext uri="{FF2B5EF4-FFF2-40B4-BE49-F238E27FC236}">
                <a16:creationId xmlns:a16="http://schemas.microsoft.com/office/drawing/2014/main" id="{32791763-6D5E-465E-8426-875323511E1B}"/>
              </a:ext>
            </a:extLst>
          </p:cNvPr>
          <p:cNvSpPr>
            <a:spLocks noChangeArrowheads="1"/>
          </p:cNvSpPr>
          <p:nvPr/>
        </p:nvSpPr>
        <p:spPr bwMode="auto">
          <a:xfrm>
            <a:off x="798513" y="3484563"/>
            <a:ext cx="2220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QuotientWithIf</a:t>
            </a:r>
          </a:p>
        </p:txBody>
      </p:sp>
      <p:sp>
        <p:nvSpPr>
          <p:cNvPr id="9225" name="Rectangle 20">
            <a:hlinkClick r:id="rId5"/>
            <a:extLst>
              <a:ext uri="{FF2B5EF4-FFF2-40B4-BE49-F238E27FC236}">
                <a16:creationId xmlns:a16="http://schemas.microsoft.com/office/drawing/2014/main" id="{7A39B83F-6169-47C1-BE85-82D39B75D05B}"/>
              </a:ext>
            </a:extLst>
          </p:cNvPr>
          <p:cNvSpPr>
            <a:spLocks noChangeArrowheads="1"/>
          </p:cNvSpPr>
          <p:nvPr/>
        </p:nvSpPr>
        <p:spPr bwMode="auto">
          <a:xfrm>
            <a:off x="795338" y="5160963"/>
            <a:ext cx="2552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QuotientWithMethod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C41720A7-7253-485D-B871-EC7F4D932D5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F40831-FAFB-45B0-A289-8531C9F133EA}" type="slidenum">
              <a:rPr lang="en-US" altLang="en-US" sz="1400"/>
              <a:pPr>
                <a:spcBef>
                  <a:spcPct val="0"/>
                </a:spcBef>
                <a:buClrTx/>
                <a:buSzTx/>
                <a:buFontTx/>
                <a:buNone/>
              </a:pPr>
              <a:t>35</a:t>
            </a:fld>
            <a:endParaRPr lang="en-US" altLang="en-US" sz="1400"/>
          </a:p>
        </p:txBody>
      </p:sp>
      <p:sp>
        <p:nvSpPr>
          <p:cNvPr id="11267" name="Rectangle 2">
            <a:extLst>
              <a:ext uri="{FF2B5EF4-FFF2-40B4-BE49-F238E27FC236}">
                <a16:creationId xmlns:a16="http://schemas.microsoft.com/office/drawing/2014/main" id="{D25C37C1-38BF-47E4-A9E1-55564C712542}"/>
              </a:ext>
            </a:extLst>
          </p:cNvPr>
          <p:cNvSpPr>
            <a:spLocks noGrp="1" noChangeArrowheads="1"/>
          </p:cNvSpPr>
          <p:nvPr>
            <p:ph type="title"/>
          </p:nvPr>
        </p:nvSpPr>
        <p:spPr>
          <a:xfrm>
            <a:off x="304800" y="381000"/>
            <a:ext cx="8534400" cy="609600"/>
          </a:xfrm>
        </p:spPr>
        <p:txBody>
          <a:bodyPr/>
          <a:lstStyle/>
          <a:p>
            <a:r>
              <a:rPr lang="en-US" altLang="en-US"/>
              <a:t>Exception Advantages</a:t>
            </a:r>
          </a:p>
        </p:txBody>
      </p:sp>
      <p:sp>
        <p:nvSpPr>
          <p:cNvPr id="11268" name="Text Box 9">
            <a:extLst>
              <a:ext uri="{FF2B5EF4-FFF2-40B4-BE49-F238E27FC236}">
                <a16:creationId xmlns:a16="http://schemas.microsoft.com/office/drawing/2014/main" id="{1D6F8499-A0E1-44F6-822C-986BCE1C0942}"/>
              </a:ext>
            </a:extLst>
          </p:cNvPr>
          <p:cNvSpPr txBox="1">
            <a:spLocks noChangeArrowheads="1"/>
          </p:cNvSpPr>
          <p:nvPr/>
        </p:nvSpPr>
        <p:spPr bwMode="auto">
          <a:xfrm>
            <a:off x="304800" y="28194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Now you see the </a:t>
            </a:r>
            <a:r>
              <a:rPr lang="en-US" altLang="en-US" sz="2800" i="1"/>
              <a:t>advantages</a:t>
            </a:r>
            <a:r>
              <a:rPr lang="en-US" altLang="en-US" sz="2800"/>
              <a:t> of using exception handling. It enables a method to throw an exception to its caller. Without this capability, a method must handle the exception or terminate the program.</a:t>
            </a:r>
          </a:p>
        </p:txBody>
      </p:sp>
      <p:sp>
        <p:nvSpPr>
          <p:cNvPr id="11269" name="Rectangle 8">
            <a:hlinkClick r:id="rId3"/>
            <a:extLst>
              <a:ext uri="{FF2B5EF4-FFF2-40B4-BE49-F238E27FC236}">
                <a16:creationId xmlns:a16="http://schemas.microsoft.com/office/drawing/2014/main" id="{E1A409E4-F3D9-4828-848F-4845F86D59A4}"/>
              </a:ext>
            </a:extLst>
          </p:cNvPr>
          <p:cNvSpPr>
            <a:spLocks noChangeArrowheads="1"/>
          </p:cNvSpPr>
          <p:nvPr/>
        </p:nvSpPr>
        <p:spPr bwMode="auto">
          <a:xfrm>
            <a:off x="966788" y="1808163"/>
            <a:ext cx="29670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QuotientWithException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310D57C2-5BDB-4418-A03B-456CF19E968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23C929-F10F-4084-A51B-BBEED585C9FE}" type="slidenum">
              <a:rPr lang="en-US" altLang="en-US" sz="1400"/>
              <a:pPr>
                <a:spcBef>
                  <a:spcPct val="0"/>
                </a:spcBef>
                <a:buClrTx/>
                <a:buSzTx/>
                <a:buFontTx/>
                <a:buNone/>
              </a:pPr>
              <a:t>36</a:t>
            </a:fld>
            <a:endParaRPr lang="en-US" altLang="en-US" sz="1400"/>
          </a:p>
        </p:txBody>
      </p:sp>
      <p:sp>
        <p:nvSpPr>
          <p:cNvPr id="13315" name="Rectangle 2">
            <a:extLst>
              <a:ext uri="{FF2B5EF4-FFF2-40B4-BE49-F238E27FC236}">
                <a16:creationId xmlns:a16="http://schemas.microsoft.com/office/drawing/2014/main" id="{B935DD0C-E52F-465A-BB52-476849BC817C}"/>
              </a:ext>
            </a:extLst>
          </p:cNvPr>
          <p:cNvSpPr>
            <a:spLocks noGrp="1" noChangeArrowheads="1"/>
          </p:cNvSpPr>
          <p:nvPr>
            <p:ph type="title"/>
          </p:nvPr>
        </p:nvSpPr>
        <p:spPr>
          <a:xfrm>
            <a:off x="304800" y="381000"/>
            <a:ext cx="8534400" cy="609600"/>
          </a:xfrm>
        </p:spPr>
        <p:txBody>
          <a:bodyPr/>
          <a:lstStyle/>
          <a:p>
            <a:r>
              <a:rPr lang="en-US" altLang="en-US"/>
              <a:t>Handling InputMismatchException</a:t>
            </a:r>
          </a:p>
        </p:txBody>
      </p:sp>
      <p:sp>
        <p:nvSpPr>
          <p:cNvPr id="13316" name="Text Box 5">
            <a:extLst>
              <a:ext uri="{FF2B5EF4-FFF2-40B4-BE49-F238E27FC236}">
                <a16:creationId xmlns:a16="http://schemas.microsoft.com/office/drawing/2014/main" id="{FBC1FE28-083A-4041-8169-92A98D489439}"/>
              </a:ext>
            </a:extLst>
          </p:cNvPr>
          <p:cNvSpPr txBox="1">
            <a:spLocks noChangeArrowheads="1"/>
          </p:cNvSpPr>
          <p:nvPr/>
        </p:nvSpPr>
        <p:spPr bwMode="auto">
          <a:xfrm>
            <a:off x="304800" y="2819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By handling InputMismatchException, your program will continuously read an input until it is correct.</a:t>
            </a:r>
          </a:p>
        </p:txBody>
      </p:sp>
      <p:sp>
        <p:nvSpPr>
          <p:cNvPr id="13317" name="Rectangle 8">
            <a:hlinkClick r:id="rId3"/>
            <a:extLst>
              <a:ext uri="{FF2B5EF4-FFF2-40B4-BE49-F238E27FC236}">
                <a16:creationId xmlns:a16="http://schemas.microsoft.com/office/drawing/2014/main" id="{098964DD-7DA3-41E8-9DEF-227FDCD32950}"/>
              </a:ext>
            </a:extLst>
          </p:cNvPr>
          <p:cNvSpPr>
            <a:spLocks noChangeArrowheads="1"/>
          </p:cNvSpPr>
          <p:nvPr/>
        </p:nvSpPr>
        <p:spPr bwMode="auto">
          <a:xfrm>
            <a:off x="1390650" y="1808163"/>
            <a:ext cx="3441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InputMismatchExceptionDemo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4D721E0C-F978-417B-880D-29C3DA39350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6815C4-55F6-4ABB-A9FD-098D047AAE08}" type="slidenum">
              <a:rPr lang="en-US" altLang="en-US" sz="1400"/>
              <a:pPr>
                <a:spcBef>
                  <a:spcPct val="0"/>
                </a:spcBef>
                <a:buClrTx/>
                <a:buSzTx/>
                <a:buFontTx/>
                <a:buNone/>
              </a:pPr>
              <a:t>37</a:t>
            </a:fld>
            <a:endParaRPr lang="en-US" altLang="en-US" sz="1400"/>
          </a:p>
        </p:txBody>
      </p:sp>
      <p:sp>
        <p:nvSpPr>
          <p:cNvPr id="15363" name="Rectangle 2">
            <a:extLst>
              <a:ext uri="{FF2B5EF4-FFF2-40B4-BE49-F238E27FC236}">
                <a16:creationId xmlns:a16="http://schemas.microsoft.com/office/drawing/2014/main" id="{5E1C9888-2EEE-4F3F-A23B-57EC70F623B9}"/>
              </a:ext>
            </a:extLst>
          </p:cNvPr>
          <p:cNvSpPr>
            <a:spLocks noGrp="1" noChangeArrowheads="1"/>
          </p:cNvSpPr>
          <p:nvPr>
            <p:ph type="title"/>
          </p:nvPr>
        </p:nvSpPr>
        <p:spPr>
          <a:xfrm>
            <a:off x="685800" y="228600"/>
            <a:ext cx="7772400" cy="819150"/>
          </a:xfrm>
        </p:spPr>
        <p:txBody>
          <a:bodyPr/>
          <a:lstStyle/>
          <a:p>
            <a:r>
              <a:rPr lang="en-US" altLang="en-US"/>
              <a:t>Exception Types</a:t>
            </a:r>
            <a:endParaRPr lang="en-US" altLang="en-US" b="1"/>
          </a:p>
        </p:txBody>
      </p:sp>
      <p:sp>
        <p:nvSpPr>
          <p:cNvPr id="15364" name="Rectangle 10">
            <a:extLst>
              <a:ext uri="{FF2B5EF4-FFF2-40B4-BE49-F238E27FC236}">
                <a16:creationId xmlns:a16="http://schemas.microsoft.com/office/drawing/2014/main" id="{844583C6-B833-4680-B4D4-8128DB37E45E}"/>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5" name="Object 9">
            <a:extLst>
              <a:ext uri="{FF2B5EF4-FFF2-40B4-BE49-F238E27FC236}">
                <a16:creationId xmlns:a16="http://schemas.microsoft.com/office/drawing/2014/main" id="{9C037AFA-5EE3-4272-A405-6D6688E74E7C}"/>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42361" name="Picture" r:id="rId4" imgW="5608452" imgH="2853594" progId="Word.Picture.8">
                  <p:embed/>
                </p:oleObj>
              </mc:Choice>
              <mc:Fallback>
                <p:oleObj name="Picture" r:id="rId4" imgW="5608452" imgH="2853594" progId="Word.Picture.8">
                  <p:embed/>
                  <p:pic>
                    <p:nvPicPr>
                      <p:cNvPr id="15365" name="Object 9">
                        <a:extLst>
                          <a:ext uri="{FF2B5EF4-FFF2-40B4-BE49-F238E27FC236}">
                            <a16:creationId xmlns:a16="http://schemas.microsoft.com/office/drawing/2014/main" id="{9C037AFA-5EE3-4272-A405-6D6688E74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a:extLst>
              <a:ext uri="{FF2B5EF4-FFF2-40B4-BE49-F238E27FC236}">
                <a16:creationId xmlns:a16="http://schemas.microsoft.com/office/drawing/2014/main" id="{C03103F8-84DC-432B-894F-48A919842849}"/>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08547" name="Slide Number Placeholder 4">
            <a:extLst>
              <a:ext uri="{FF2B5EF4-FFF2-40B4-BE49-F238E27FC236}">
                <a16:creationId xmlns:a16="http://schemas.microsoft.com/office/drawing/2014/main" id="{71F5CA3B-6B50-4D61-B910-3165610B05F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A0689A5D-EBCE-44BA-A79C-C6D097C0676A}" type="slidenum">
              <a:rPr lang="en-US" altLang="en-US" sz="1000" smtClean="0">
                <a:solidFill>
                  <a:srgbClr val="548446"/>
                </a:solidFill>
                <a:latin typeface="Arial" panose="020B0604020202020204" pitchFamily="34" charset="0"/>
              </a:rPr>
              <a:pPr>
                <a:spcBef>
                  <a:spcPct val="0"/>
                </a:spcBef>
                <a:buFontTx/>
                <a:buNone/>
              </a:pPr>
              <a:t>38</a:t>
            </a:fld>
            <a:endParaRPr lang="en-US" altLang="en-US" sz="1000">
              <a:solidFill>
                <a:srgbClr val="548446"/>
              </a:solidFill>
              <a:latin typeface="Arial" panose="020B0604020202020204" pitchFamily="34" charset="0"/>
            </a:endParaRPr>
          </a:p>
        </p:txBody>
      </p:sp>
      <p:sp>
        <p:nvSpPr>
          <p:cNvPr id="108548" name="Rectangle 2">
            <a:extLst>
              <a:ext uri="{FF2B5EF4-FFF2-40B4-BE49-F238E27FC236}">
                <a16:creationId xmlns:a16="http://schemas.microsoft.com/office/drawing/2014/main" id="{3B663198-DC2A-4F74-8A54-A85A1EB1C523}"/>
              </a:ext>
            </a:extLst>
          </p:cNvPr>
          <p:cNvSpPr>
            <a:spLocks noGrp="1" noChangeArrowheads="1"/>
          </p:cNvSpPr>
          <p:nvPr>
            <p:ph type="title"/>
          </p:nvPr>
        </p:nvSpPr>
        <p:spPr/>
        <p:txBody>
          <a:bodyPr/>
          <a:lstStyle/>
          <a:p>
            <a:pPr eaLnBrk="1" hangingPunct="1"/>
            <a:r>
              <a:rPr lang="en-US" altLang="en-US"/>
              <a:t>Input</a:t>
            </a:r>
          </a:p>
        </p:txBody>
      </p:sp>
      <p:sp>
        <p:nvSpPr>
          <p:cNvPr id="108549" name="Rectangle 3">
            <a:extLst>
              <a:ext uri="{FF2B5EF4-FFF2-40B4-BE49-F238E27FC236}">
                <a16:creationId xmlns:a16="http://schemas.microsoft.com/office/drawing/2014/main" id="{F838C0F4-84EC-4DA1-B2C0-D010B959E62D}"/>
              </a:ext>
            </a:extLst>
          </p:cNvPr>
          <p:cNvSpPr>
            <a:spLocks noGrp="1" noChangeArrowheads="1"/>
          </p:cNvSpPr>
          <p:nvPr>
            <p:ph type="body" idx="1"/>
          </p:nvPr>
        </p:nvSpPr>
        <p:spPr/>
        <p:txBody>
          <a:bodyPr/>
          <a:lstStyle/>
          <a:p>
            <a:pPr eaLnBrk="1" hangingPunct="1">
              <a:lnSpc>
                <a:spcPct val="90000"/>
              </a:lnSpc>
            </a:pPr>
            <a:r>
              <a:rPr lang="en-US" altLang="en-US" dirty="0"/>
              <a:t>the </a:t>
            </a:r>
            <a:r>
              <a:rPr lang="en-US" altLang="en-US" dirty="0">
                <a:latin typeface="Courier New" panose="02070309020205020404" pitchFamily="49" charset="0"/>
              </a:rPr>
              <a:t>Scanner</a:t>
            </a:r>
            <a:r>
              <a:rPr lang="en-US" altLang="en-US" dirty="0"/>
              <a:t> class</a:t>
            </a:r>
          </a:p>
          <a:p>
            <a:pPr lvl="1" eaLnBrk="1" hangingPunct="1">
              <a:lnSpc>
                <a:spcPct val="90000"/>
              </a:lnSpc>
              <a:buFontTx/>
              <a:buNone/>
            </a:pPr>
            <a:r>
              <a:rPr lang="en-US" altLang="en-US" sz="2000" dirty="0">
                <a:latin typeface="Courier New" panose="02070309020205020404" pitchFamily="49" charset="0"/>
              </a:rPr>
              <a:t>int </a:t>
            </a:r>
            <a:r>
              <a:rPr lang="en-US" altLang="en-US" sz="2000" dirty="0" err="1">
                <a:latin typeface="Courier New" panose="02070309020205020404" pitchFamily="49" charset="0"/>
              </a:rPr>
              <a:t>nextValue</a:t>
            </a:r>
            <a:r>
              <a:rPr lang="en-US" altLang="en-US" sz="2000" dirty="0">
                <a:latin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rPr>
              <a:t>int sum=0;</a:t>
            </a:r>
          </a:p>
          <a:p>
            <a:pPr lvl="1" eaLnBrk="1" hangingPunct="1">
              <a:lnSpc>
                <a:spcPct val="90000"/>
              </a:lnSpc>
              <a:buFontTx/>
              <a:buNone/>
            </a:pPr>
            <a:r>
              <a:rPr lang="en-US" altLang="en-US" sz="2000" dirty="0">
                <a:latin typeface="Courier New" panose="02070309020205020404" pitchFamily="49" charset="0"/>
              </a:rPr>
              <a:t>Scanner </a:t>
            </a:r>
            <a:r>
              <a:rPr lang="en-US" altLang="en-US" sz="2000" dirty="0" err="1">
                <a:latin typeface="Courier New" panose="02070309020205020404" pitchFamily="49" charset="0"/>
              </a:rPr>
              <a:t>kbInput</a:t>
            </a:r>
            <a:r>
              <a:rPr lang="en-US" altLang="en-US" sz="2000" dirty="0">
                <a:latin typeface="Courier New" panose="02070309020205020404" pitchFamily="49" charset="0"/>
              </a:rPr>
              <a:t> = new Scanner(System.in);</a:t>
            </a:r>
          </a:p>
          <a:p>
            <a:pPr lvl="1" eaLnBrk="1" hangingPunct="1">
              <a:lnSpc>
                <a:spcPct val="90000"/>
              </a:lnSpc>
              <a:buFontTx/>
              <a:buNone/>
            </a:pPr>
            <a:r>
              <a:rPr lang="en-US" altLang="en-US" sz="2000" dirty="0" err="1">
                <a:latin typeface="Courier New" panose="02070309020205020404" pitchFamily="49" charset="0"/>
              </a:rPr>
              <a:t>nextValue</a:t>
            </a:r>
            <a:r>
              <a:rPr lang="en-US" altLang="en-US" sz="2000" dirty="0">
                <a:latin typeface="Courier New" panose="02070309020205020404" pitchFamily="49" charset="0"/>
              </a:rPr>
              <a:t> = </a:t>
            </a:r>
            <a:r>
              <a:rPr lang="en-US" altLang="en-US" sz="2000" dirty="0" err="1">
                <a:latin typeface="Courier New" panose="02070309020205020404" pitchFamily="49" charset="0"/>
              </a:rPr>
              <a:t>kbInput.nextInt</a:t>
            </a:r>
            <a:r>
              <a:rPr lang="en-US" altLang="en-US" sz="2000" dirty="0">
                <a:latin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rPr>
              <a:t>while (</a:t>
            </a:r>
            <a:r>
              <a:rPr lang="en-US" altLang="en-US" sz="2000" dirty="0" err="1">
                <a:latin typeface="Courier New" panose="02070309020205020404" pitchFamily="49" charset="0"/>
              </a:rPr>
              <a:t>nextValue</a:t>
            </a:r>
            <a:r>
              <a:rPr lang="en-US" altLang="en-US" sz="2000" dirty="0">
                <a:latin typeface="Courier New" panose="02070309020205020404" pitchFamily="49" charset="0"/>
              </a:rPr>
              <a:t> &gt; 0) {</a:t>
            </a:r>
          </a:p>
          <a:p>
            <a:pPr lvl="1" eaLnBrk="1" hangingPunct="1">
              <a:lnSpc>
                <a:spcPct val="90000"/>
              </a:lnSpc>
              <a:buFontTx/>
              <a:buNone/>
            </a:pPr>
            <a:r>
              <a:rPr lang="en-US" altLang="en-US" sz="2000" dirty="0">
                <a:latin typeface="Courier New" panose="02070309020205020404" pitchFamily="49" charset="0"/>
              </a:rPr>
              <a:t>	sum += </a:t>
            </a:r>
            <a:r>
              <a:rPr lang="en-US" altLang="en-US" sz="2000" dirty="0" err="1">
                <a:latin typeface="Courier New" panose="02070309020205020404" pitchFamily="49" charset="0"/>
              </a:rPr>
              <a:t>nextValue</a:t>
            </a:r>
            <a:r>
              <a:rPr lang="en-US" altLang="en-US" sz="2000" dirty="0">
                <a:latin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nextValue</a:t>
            </a:r>
            <a:r>
              <a:rPr lang="en-US" altLang="en-US" sz="2000" dirty="0">
                <a:latin typeface="Courier New" panose="02070309020205020404" pitchFamily="49" charset="0"/>
              </a:rPr>
              <a:t> = </a:t>
            </a:r>
            <a:r>
              <a:rPr lang="en-US" altLang="en-US" sz="2000" dirty="0" err="1">
                <a:latin typeface="Courier New" panose="02070309020205020404" pitchFamily="49" charset="0"/>
              </a:rPr>
              <a:t>kbInput.nextInt</a:t>
            </a:r>
            <a:r>
              <a:rPr lang="en-US" altLang="en-US" sz="2000" dirty="0">
                <a:latin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rPr>
              <a:t>} // end while</a:t>
            </a:r>
          </a:p>
          <a:p>
            <a:pPr lvl="1" eaLnBrk="1" hangingPunct="1">
              <a:lnSpc>
                <a:spcPct val="90000"/>
              </a:lnSpc>
              <a:buFontTx/>
              <a:buNone/>
            </a:pPr>
            <a:r>
              <a:rPr lang="en-US" altLang="en-US" sz="2000" dirty="0" err="1">
                <a:latin typeface="Courier New" panose="02070309020205020404" pitchFamily="49" charset="0"/>
              </a:rPr>
              <a:t>kbInput.close</a:t>
            </a:r>
            <a:r>
              <a:rPr lang="en-US" altLang="en-US" sz="2000" dirty="0">
                <a:latin typeface="Courier New" panose="02070309020205020404"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a:extLst>
              <a:ext uri="{FF2B5EF4-FFF2-40B4-BE49-F238E27FC236}">
                <a16:creationId xmlns:a16="http://schemas.microsoft.com/office/drawing/2014/main" id="{B4C07BBC-E067-4BD3-A1FD-6F2894797E22}"/>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10595" name="Slide Number Placeholder 4">
            <a:extLst>
              <a:ext uri="{FF2B5EF4-FFF2-40B4-BE49-F238E27FC236}">
                <a16:creationId xmlns:a16="http://schemas.microsoft.com/office/drawing/2014/main" id="{4BEAB8C7-B5A6-4DA8-9C9E-2DDD635DD37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0BD43580-DFEC-40CF-A796-3F7FD99673B4}" type="slidenum">
              <a:rPr lang="en-US" altLang="en-US" sz="1000" smtClean="0">
                <a:solidFill>
                  <a:srgbClr val="548446"/>
                </a:solidFill>
                <a:latin typeface="Arial" panose="020B0604020202020204" pitchFamily="34" charset="0"/>
              </a:rPr>
              <a:pPr>
                <a:spcBef>
                  <a:spcPct val="0"/>
                </a:spcBef>
                <a:buFontTx/>
                <a:buNone/>
              </a:pPr>
              <a:t>39</a:t>
            </a:fld>
            <a:endParaRPr lang="en-US" altLang="en-US" sz="1000">
              <a:solidFill>
                <a:srgbClr val="548446"/>
              </a:solidFill>
              <a:latin typeface="Arial" panose="020B0604020202020204" pitchFamily="34" charset="0"/>
            </a:endParaRPr>
          </a:p>
        </p:txBody>
      </p:sp>
      <p:sp>
        <p:nvSpPr>
          <p:cNvPr id="110596" name="Rectangle 2">
            <a:extLst>
              <a:ext uri="{FF2B5EF4-FFF2-40B4-BE49-F238E27FC236}">
                <a16:creationId xmlns:a16="http://schemas.microsoft.com/office/drawing/2014/main" id="{0DC6DF9E-8880-4687-9960-D299C960521A}"/>
              </a:ext>
            </a:extLst>
          </p:cNvPr>
          <p:cNvSpPr>
            <a:spLocks noGrp="1" noChangeArrowheads="1"/>
          </p:cNvSpPr>
          <p:nvPr>
            <p:ph type="title"/>
          </p:nvPr>
        </p:nvSpPr>
        <p:spPr/>
        <p:txBody>
          <a:bodyPr/>
          <a:lstStyle/>
          <a:p>
            <a:pPr eaLnBrk="1" hangingPunct="1"/>
            <a:r>
              <a:rPr lang="en-US" altLang="en-US"/>
              <a:t>Input</a:t>
            </a:r>
          </a:p>
        </p:txBody>
      </p:sp>
      <p:sp>
        <p:nvSpPr>
          <p:cNvPr id="110597" name="Rectangle 3">
            <a:extLst>
              <a:ext uri="{FF2B5EF4-FFF2-40B4-BE49-F238E27FC236}">
                <a16:creationId xmlns:a16="http://schemas.microsoft.com/office/drawing/2014/main" id="{A50B7726-3CBC-4A1F-B2A4-F6A5B7D3A135}"/>
              </a:ext>
            </a:extLst>
          </p:cNvPr>
          <p:cNvSpPr>
            <a:spLocks noGrp="1" noChangeArrowheads="1"/>
          </p:cNvSpPr>
          <p:nvPr>
            <p:ph type="body" idx="1"/>
          </p:nvPr>
        </p:nvSpPr>
        <p:spPr/>
        <p:txBody>
          <a:bodyPr/>
          <a:lstStyle/>
          <a:p>
            <a:pPr eaLnBrk="1" hangingPunct="1">
              <a:lnSpc>
                <a:spcPct val="90000"/>
              </a:lnSpc>
            </a:pPr>
            <a:r>
              <a:rPr lang="en-US" altLang="en-US"/>
              <a:t>The </a:t>
            </a:r>
            <a:r>
              <a:rPr lang="en-US" altLang="en-US">
                <a:latin typeface="Courier New" panose="02070309020205020404" pitchFamily="49" charset="0"/>
              </a:rPr>
              <a:t>Scanner</a:t>
            </a:r>
            <a:r>
              <a:rPr lang="en-US" altLang="en-US"/>
              <a:t> class (continued)</a:t>
            </a:r>
          </a:p>
          <a:p>
            <a:pPr lvl="1" eaLnBrk="1" hangingPunct="1">
              <a:lnSpc>
                <a:spcPct val="90000"/>
              </a:lnSpc>
            </a:pPr>
            <a:r>
              <a:rPr lang="en-US" altLang="en-US"/>
              <a:t>More useful </a:t>
            </a:r>
            <a:r>
              <a:rPr lang="en-US" altLang="en-US">
                <a:latin typeface="Courier New" panose="02070309020205020404" pitchFamily="49" charset="0"/>
              </a:rPr>
              <a:t>next</a:t>
            </a:r>
            <a:r>
              <a:rPr lang="en-US" altLang="en-US"/>
              <a:t> methods</a:t>
            </a:r>
          </a:p>
          <a:p>
            <a:pPr lvl="2" eaLnBrk="1" hangingPunct="1">
              <a:lnSpc>
                <a:spcPct val="90000"/>
              </a:lnSpc>
            </a:pPr>
            <a:r>
              <a:rPr lang="en-US" altLang="en-US">
                <a:latin typeface="Courier New" panose="02070309020205020404" pitchFamily="49" charset="0"/>
              </a:rPr>
              <a:t>String next();</a:t>
            </a:r>
          </a:p>
          <a:p>
            <a:pPr lvl="2" eaLnBrk="1" hangingPunct="1">
              <a:lnSpc>
                <a:spcPct val="90000"/>
              </a:lnSpc>
            </a:pPr>
            <a:r>
              <a:rPr lang="en-US" altLang="en-US" b="1">
                <a:latin typeface="Courier New" panose="02070309020205020404" pitchFamily="49" charset="0"/>
              </a:rPr>
              <a:t>boolean</a:t>
            </a:r>
            <a:r>
              <a:rPr lang="en-US" altLang="en-US">
                <a:latin typeface="Courier New" panose="02070309020205020404" pitchFamily="49" charset="0"/>
              </a:rPr>
              <a:t> nextBoolean();</a:t>
            </a:r>
          </a:p>
          <a:p>
            <a:pPr lvl="2" eaLnBrk="1" hangingPunct="1">
              <a:lnSpc>
                <a:spcPct val="90000"/>
              </a:lnSpc>
            </a:pPr>
            <a:r>
              <a:rPr lang="en-US" altLang="en-US" b="1">
                <a:latin typeface="Courier New" panose="02070309020205020404" pitchFamily="49" charset="0"/>
              </a:rPr>
              <a:t>double</a:t>
            </a:r>
            <a:r>
              <a:rPr lang="en-US" altLang="en-US">
                <a:latin typeface="Courier New" panose="02070309020205020404" pitchFamily="49" charset="0"/>
              </a:rPr>
              <a:t> nextDouble();</a:t>
            </a:r>
          </a:p>
          <a:p>
            <a:pPr lvl="2" eaLnBrk="1" hangingPunct="1">
              <a:lnSpc>
                <a:spcPct val="90000"/>
              </a:lnSpc>
            </a:pPr>
            <a:r>
              <a:rPr lang="en-US" altLang="en-US" b="1">
                <a:latin typeface="Courier New" panose="02070309020205020404" pitchFamily="49" charset="0"/>
              </a:rPr>
              <a:t>float</a:t>
            </a:r>
            <a:r>
              <a:rPr lang="en-US" altLang="en-US">
                <a:latin typeface="Courier New" panose="02070309020205020404" pitchFamily="49" charset="0"/>
              </a:rPr>
              <a:t> nextFloat();</a:t>
            </a:r>
          </a:p>
          <a:p>
            <a:pPr lvl="2" eaLnBrk="1" hangingPunct="1">
              <a:lnSpc>
                <a:spcPct val="90000"/>
              </a:lnSpc>
            </a:pPr>
            <a:r>
              <a:rPr lang="en-US" altLang="en-US" b="1">
                <a:latin typeface="Courier New" panose="02070309020205020404" pitchFamily="49" charset="0"/>
              </a:rPr>
              <a:t>int</a:t>
            </a:r>
            <a:r>
              <a:rPr lang="en-US" altLang="en-US">
                <a:latin typeface="Courier New" panose="02070309020205020404" pitchFamily="49" charset="0"/>
              </a:rPr>
              <a:t> nextInt();</a:t>
            </a:r>
          </a:p>
          <a:p>
            <a:pPr lvl="2" eaLnBrk="1" hangingPunct="1">
              <a:lnSpc>
                <a:spcPct val="90000"/>
              </a:lnSpc>
            </a:pPr>
            <a:r>
              <a:rPr lang="en-US" altLang="en-US">
                <a:latin typeface="Courier New" panose="02070309020205020404" pitchFamily="49" charset="0"/>
              </a:rPr>
              <a:t>String nextLine();</a:t>
            </a:r>
          </a:p>
          <a:p>
            <a:pPr lvl="2" eaLnBrk="1" hangingPunct="1">
              <a:lnSpc>
                <a:spcPct val="90000"/>
              </a:lnSpc>
            </a:pPr>
            <a:r>
              <a:rPr lang="en-US" altLang="en-US" b="1">
                <a:latin typeface="Courier New" panose="02070309020205020404" pitchFamily="49" charset="0"/>
              </a:rPr>
              <a:t>long</a:t>
            </a:r>
            <a:r>
              <a:rPr lang="en-US" altLang="en-US">
                <a:latin typeface="Courier New" panose="02070309020205020404" pitchFamily="49" charset="0"/>
              </a:rPr>
              <a:t> nextLong();</a:t>
            </a:r>
          </a:p>
          <a:p>
            <a:pPr lvl="2" eaLnBrk="1" hangingPunct="1">
              <a:lnSpc>
                <a:spcPct val="90000"/>
              </a:lnSpc>
            </a:pPr>
            <a:r>
              <a:rPr lang="en-US" altLang="en-US" b="1">
                <a:latin typeface="Courier New" panose="02070309020205020404" pitchFamily="49" charset="0"/>
              </a:rPr>
              <a:t>short</a:t>
            </a:r>
            <a:r>
              <a:rPr lang="en-US" altLang="en-US">
                <a:latin typeface="Courier New" panose="02070309020205020404" pitchFamily="49" charset="0"/>
              </a:rPr>
              <a:t> nextShort();</a:t>
            </a:r>
            <a:endParaRPr lang="en-US" altLang="en-US" b="1">
              <a:latin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19A0-FC05-4486-8706-2F8B64C019C2}"/>
              </a:ext>
            </a:extLst>
          </p:cNvPr>
          <p:cNvSpPr>
            <a:spLocks noGrp="1"/>
          </p:cNvSpPr>
          <p:nvPr>
            <p:ph type="title"/>
          </p:nvPr>
        </p:nvSpPr>
        <p:spPr/>
        <p:txBody>
          <a:bodyPr/>
          <a:lstStyle/>
          <a:p>
            <a:r>
              <a:rPr lang="en-US" dirty="0">
                <a:solidFill>
                  <a:schemeClr val="tx2"/>
                </a:solidFill>
              </a:rPr>
              <a:t>Objectives</a:t>
            </a:r>
            <a:endParaRPr lang="en-US" b="0" dirty="0">
              <a:solidFill>
                <a:schemeClr val="tx2"/>
              </a:solidFill>
            </a:endParaRPr>
          </a:p>
        </p:txBody>
      </p:sp>
      <p:sp>
        <p:nvSpPr>
          <p:cNvPr id="3" name="Content Placeholder 2">
            <a:extLst>
              <a:ext uri="{FF2B5EF4-FFF2-40B4-BE49-F238E27FC236}">
                <a16:creationId xmlns:a16="http://schemas.microsoft.com/office/drawing/2014/main" id="{60967939-18BF-4F01-9526-F1E5141FCC37}"/>
              </a:ext>
            </a:extLst>
          </p:cNvPr>
          <p:cNvSpPr>
            <a:spLocks noGrp="1"/>
          </p:cNvSpPr>
          <p:nvPr>
            <p:ph sz="quarter" idx="13"/>
          </p:nvPr>
        </p:nvSpPr>
        <p:spPr>
          <a:xfrm>
            <a:off x="1485900" y="2023441"/>
            <a:ext cx="6286500" cy="3057941"/>
          </a:xfrm>
        </p:spPr>
        <p:txBody>
          <a:bodyPr/>
          <a:lstStyle/>
          <a:p>
            <a:pPr marL="214637" indent="-214313"/>
            <a:r>
              <a:rPr lang="en-US" sz="1350" dirty="0"/>
              <a:t>To describe why arrays are necessary in programming </a:t>
            </a:r>
          </a:p>
          <a:p>
            <a:pPr marL="214637" indent="-214313"/>
            <a:r>
              <a:rPr lang="en-US" sz="1350" dirty="0"/>
              <a:t> To declare array reference variables and create arrays</a:t>
            </a:r>
          </a:p>
          <a:p>
            <a:pPr marL="214637" indent="-214313"/>
            <a:r>
              <a:rPr lang="en-US" sz="1350" dirty="0"/>
              <a:t>To obtain array size using </a:t>
            </a:r>
            <a:r>
              <a:rPr lang="en-US" sz="1350" b="1" dirty="0">
                <a:latin typeface="Courier New" panose="02070309020205020404" pitchFamily="49" charset="0"/>
                <a:cs typeface="Courier New" panose="02070309020205020404" pitchFamily="49" charset="0"/>
              </a:rPr>
              <a:t>arrayRefVar.length</a:t>
            </a:r>
            <a:r>
              <a:rPr lang="en-US" sz="1350" b="1" dirty="0"/>
              <a:t> </a:t>
            </a:r>
            <a:r>
              <a:rPr lang="en-US" sz="1350" dirty="0"/>
              <a:t>and know default values in an array</a:t>
            </a:r>
          </a:p>
          <a:p>
            <a:pPr marL="214637" indent="-214313"/>
            <a:r>
              <a:rPr lang="en-US" sz="1350" dirty="0"/>
              <a:t>To access array elements using indexes </a:t>
            </a:r>
          </a:p>
          <a:p>
            <a:pPr marL="214637" indent="-214313"/>
            <a:r>
              <a:rPr lang="en-US" sz="1350" dirty="0"/>
              <a:t>To declare, create, and initialize an array using an array initializer</a:t>
            </a:r>
          </a:p>
          <a:p>
            <a:pPr marL="214637" indent="-214313"/>
            <a:r>
              <a:rPr lang="en-US" sz="1350" dirty="0"/>
              <a:t>To program common array operations (displaying arrays, summing all elements, finding the minimum and maximum elements, random shuffling, and shifting elements)</a:t>
            </a:r>
          </a:p>
          <a:p>
            <a:pPr marL="214637" indent="-214313"/>
            <a:r>
              <a:rPr lang="en-US" sz="1350" b="1" dirty="0"/>
              <a:t>T</a:t>
            </a:r>
            <a:r>
              <a:rPr lang="en-US" sz="1350" dirty="0"/>
              <a:t>o simplify programming using the foreach loops</a:t>
            </a:r>
          </a:p>
        </p:txBody>
      </p:sp>
    </p:spTree>
    <p:extLst>
      <p:ext uri="{BB962C8B-B14F-4D97-AF65-F5344CB8AC3E}">
        <p14:creationId xmlns:p14="http://schemas.microsoft.com/office/powerpoint/2010/main" val="644943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a:extLst>
              <a:ext uri="{FF2B5EF4-FFF2-40B4-BE49-F238E27FC236}">
                <a16:creationId xmlns:a16="http://schemas.microsoft.com/office/drawing/2014/main" id="{A42D256C-2D20-4DD9-9638-A53577DC210A}"/>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12643" name="Slide Number Placeholder 4">
            <a:extLst>
              <a:ext uri="{FF2B5EF4-FFF2-40B4-BE49-F238E27FC236}">
                <a16:creationId xmlns:a16="http://schemas.microsoft.com/office/drawing/2014/main" id="{4EB4ED6B-AA3A-4CA7-A7F5-1ABAA18C384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1-</a:t>
            </a:r>
            <a:fld id="{8CB2A7D8-A9CC-47F0-8FA3-CAC9D59F0ADA}" type="slidenum">
              <a:rPr lang="en-US" altLang="en-US" sz="1000" smtClean="0">
                <a:solidFill>
                  <a:srgbClr val="548446"/>
                </a:solidFill>
                <a:latin typeface="Arial" panose="020B0604020202020204" pitchFamily="34" charset="0"/>
              </a:rPr>
              <a:pPr>
                <a:spcBef>
                  <a:spcPct val="0"/>
                </a:spcBef>
                <a:buFontTx/>
                <a:buNone/>
              </a:pPr>
              <a:t>40</a:t>
            </a:fld>
            <a:endParaRPr lang="en-US" altLang="en-US" sz="1000">
              <a:solidFill>
                <a:srgbClr val="548446"/>
              </a:solidFill>
              <a:latin typeface="Arial" panose="020B0604020202020204" pitchFamily="34" charset="0"/>
            </a:endParaRPr>
          </a:p>
        </p:txBody>
      </p:sp>
      <p:sp>
        <p:nvSpPr>
          <p:cNvPr id="112644" name="Rectangle 2">
            <a:extLst>
              <a:ext uri="{FF2B5EF4-FFF2-40B4-BE49-F238E27FC236}">
                <a16:creationId xmlns:a16="http://schemas.microsoft.com/office/drawing/2014/main" id="{EB23E129-A133-436B-9010-4664C1BD7D51}"/>
              </a:ext>
            </a:extLst>
          </p:cNvPr>
          <p:cNvSpPr>
            <a:spLocks noGrp="1" noChangeArrowheads="1"/>
          </p:cNvSpPr>
          <p:nvPr>
            <p:ph type="title"/>
          </p:nvPr>
        </p:nvSpPr>
        <p:spPr/>
        <p:txBody>
          <a:bodyPr/>
          <a:lstStyle/>
          <a:p>
            <a:pPr eaLnBrk="1" hangingPunct="1"/>
            <a:r>
              <a:rPr lang="en-US" altLang="en-US"/>
              <a:t>Output</a:t>
            </a:r>
          </a:p>
        </p:txBody>
      </p:sp>
      <p:sp>
        <p:nvSpPr>
          <p:cNvPr id="112645" name="Rectangle 3">
            <a:extLst>
              <a:ext uri="{FF2B5EF4-FFF2-40B4-BE49-F238E27FC236}">
                <a16:creationId xmlns:a16="http://schemas.microsoft.com/office/drawing/2014/main" id="{FDD2670D-3375-4A89-A46F-A7E34BA4BDDA}"/>
              </a:ext>
            </a:extLst>
          </p:cNvPr>
          <p:cNvSpPr>
            <a:spLocks noGrp="1" noChangeArrowheads="1"/>
          </p:cNvSpPr>
          <p:nvPr>
            <p:ph type="body" idx="1"/>
          </p:nvPr>
        </p:nvSpPr>
        <p:spPr/>
        <p:txBody>
          <a:bodyPr/>
          <a:lstStyle/>
          <a:p>
            <a:pPr eaLnBrk="1" hangingPunct="1">
              <a:lnSpc>
                <a:spcPct val="90000"/>
              </a:lnSpc>
            </a:pPr>
            <a:r>
              <a:rPr lang="en-US" altLang="en-US"/>
              <a:t>Methods </a:t>
            </a:r>
            <a:r>
              <a:rPr lang="en-US" altLang="en-US">
                <a:latin typeface="Courier New" panose="02070309020205020404" pitchFamily="49" charset="0"/>
              </a:rPr>
              <a:t>print</a:t>
            </a:r>
            <a:r>
              <a:rPr lang="en-US" altLang="en-US"/>
              <a:t> and </a:t>
            </a:r>
            <a:r>
              <a:rPr lang="en-US" altLang="en-US">
                <a:latin typeface="Courier New" panose="02070309020205020404" pitchFamily="49" charset="0"/>
              </a:rPr>
              <a:t>println</a:t>
            </a:r>
            <a:endParaRPr lang="en-US" altLang="en-US"/>
          </a:p>
          <a:p>
            <a:pPr lvl="1" eaLnBrk="1" hangingPunct="1">
              <a:lnSpc>
                <a:spcPct val="90000"/>
              </a:lnSpc>
            </a:pPr>
            <a:r>
              <a:rPr lang="en-US" altLang="en-US"/>
              <a:t>Write character strings, primitive types, and objects to </a:t>
            </a:r>
            <a:r>
              <a:rPr lang="en-US" altLang="en-US">
                <a:latin typeface="Courier New" panose="02070309020205020404" pitchFamily="49" charset="0"/>
              </a:rPr>
              <a:t>System.out</a:t>
            </a:r>
          </a:p>
          <a:p>
            <a:pPr lvl="1" eaLnBrk="1" hangingPunct="1">
              <a:lnSpc>
                <a:spcPct val="90000"/>
              </a:lnSpc>
            </a:pPr>
            <a:r>
              <a:rPr lang="en-US" altLang="en-US">
                <a:latin typeface="Courier New" panose="02070309020205020404" pitchFamily="49" charset="0"/>
              </a:rPr>
              <a:t>println</a:t>
            </a:r>
            <a:r>
              <a:rPr lang="en-US" altLang="en-US"/>
              <a:t> terminates a line of output so next one starts on the next line</a:t>
            </a:r>
          </a:p>
          <a:p>
            <a:pPr lvl="1" eaLnBrk="1" hangingPunct="1">
              <a:lnSpc>
                <a:spcPct val="90000"/>
              </a:lnSpc>
            </a:pPr>
            <a:r>
              <a:rPr lang="en-US" altLang="en-US"/>
              <a:t>When an object is used with these methods</a:t>
            </a:r>
          </a:p>
          <a:p>
            <a:pPr lvl="2" eaLnBrk="1" hangingPunct="1">
              <a:lnSpc>
                <a:spcPct val="90000"/>
              </a:lnSpc>
            </a:pPr>
            <a:r>
              <a:rPr lang="en-US" altLang="en-US"/>
              <a:t>Return value of object’s </a:t>
            </a:r>
            <a:r>
              <a:rPr lang="en-US" altLang="en-US">
                <a:latin typeface="Courier New" panose="02070309020205020404" pitchFamily="49" charset="0"/>
              </a:rPr>
              <a:t>toString</a:t>
            </a:r>
            <a:r>
              <a:rPr lang="en-US" altLang="en-US"/>
              <a:t> method is displayed</a:t>
            </a:r>
          </a:p>
          <a:p>
            <a:pPr lvl="2" eaLnBrk="1" hangingPunct="1">
              <a:lnSpc>
                <a:spcPct val="90000"/>
              </a:lnSpc>
            </a:pPr>
            <a:r>
              <a:rPr lang="en-US" altLang="en-US"/>
              <a:t>You usually override this method with your own implementation</a:t>
            </a:r>
          </a:p>
          <a:p>
            <a:pPr lvl="1" eaLnBrk="1" hangingPunct="1">
              <a:lnSpc>
                <a:spcPct val="90000"/>
              </a:lnSpc>
            </a:pPr>
            <a:r>
              <a:rPr lang="en-US" altLang="en-US"/>
              <a:t>Problem</a:t>
            </a:r>
          </a:p>
          <a:p>
            <a:pPr lvl="2" eaLnBrk="1" hangingPunct="1">
              <a:lnSpc>
                <a:spcPct val="90000"/>
              </a:lnSpc>
            </a:pPr>
            <a:r>
              <a:rPr lang="en-US" altLang="en-US"/>
              <a:t>Lack of formatting abilities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6890A10B-ED5C-4399-983E-2A528C65759B}"/>
              </a:ext>
            </a:extLst>
          </p:cNvPr>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2400">
                <a:solidFill>
                  <a:schemeClr val="tx1"/>
                </a:solidFill>
                <a:latin typeface="Times New Roman" panose="02020603050405020304" pitchFamily="18" charset="0"/>
                <a:ea typeface="MS PGothic" panose="020B0600070205080204" pitchFamily="34" charset="-128"/>
              </a:defRPr>
            </a:lvl1pPr>
            <a:lvl2pPr marL="557213" indent="-214313">
              <a:spcBef>
                <a:spcPct val="20000"/>
              </a:spcBef>
              <a:buClr>
                <a:schemeClr val="tx1"/>
              </a:buClr>
              <a:buChar char="–"/>
              <a:defRPr sz="2100">
                <a:solidFill>
                  <a:schemeClr val="tx1"/>
                </a:solidFill>
                <a:latin typeface="Times New Roman" panose="02020603050405020304" pitchFamily="18" charset="0"/>
                <a:ea typeface="MS PGothic" panose="020B0600070205080204" pitchFamily="34" charset="-128"/>
              </a:defRPr>
            </a:lvl2pPr>
            <a:lvl3pPr marL="857250" indent="-171450">
              <a:spcBef>
                <a:spcPct val="20000"/>
              </a:spcBef>
              <a:buClr>
                <a:schemeClr val="accent2"/>
              </a:buClr>
              <a:buSzPct val="65000"/>
              <a:buFont typeface="Monotype Sorts" charset="2"/>
              <a:buChar char="u"/>
              <a:defRPr sz="1800">
                <a:solidFill>
                  <a:schemeClr val="tx1"/>
                </a:solidFill>
                <a:latin typeface="Times New Roman" panose="02020603050405020304" pitchFamily="18" charset="0"/>
                <a:ea typeface="MS PGothic" panose="020B0600070205080204" pitchFamily="34" charset="-128"/>
              </a:defRPr>
            </a:lvl3pPr>
            <a:lvl4pPr marL="1200150" indent="-171450">
              <a:spcBef>
                <a:spcPct val="20000"/>
              </a:spcBef>
              <a:buClr>
                <a:schemeClr val="tx1"/>
              </a:buClr>
              <a:buChar char="–"/>
              <a:defRPr sz="15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lr>
                <a:schemeClr val="tx2"/>
              </a:buClr>
              <a:buChar char="•"/>
              <a:defRPr sz="15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07E85938-86EA-4232-B85F-8C0473544D94}" type="slidenum">
              <a:rPr lang="en-US" altLang="en-US" sz="1050"/>
              <a:pPr>
                <a:spcBef>
                  <a:spcPct val="0"/>
                </a:spcBef>
                <a:buClrTx/>
                <a:buSzTx/>
                <a:buFontTx/>
                <a:buNone/>
              </a:pPr>
              <a:t>41</a:t>
            </a:fld>
            <a:endParaRPr lang="en-US" altLang="en-US" sz="1050"/>
          </a:p>
        </p:txBody>
      </p:sp>
      <p:sp>
        <p:nvSpPr>
          <p:cNvPr id="44035" name="Rectangle 2">
            <a:extLst>
              <a:ext uri="{FF2B5EF4-FFF2-40B4-BE49-F238E27FC236}">
                <a16:creationId xmlns:a16="http://schemas.microsoft.com/office/drawing/2014/main" id="{2428C289-91E4-4BFE-9FBE-CE1F631927DF}"/>
              </a:ext>
            </a:extLst>
          </p:cNvPr>
          <p:cNvSpPr>
            <a:spLocks noGrp="1" noChangeArrowheads="1"/>
          </p:cNvSpPr>
          <p:nvPr>
            <p:ph type="title"/>
          </p:nvPr>
        </p:nvSpPr>
        <p:spPr>
          <a:xfrm>
            <a:off x="1708547" y="1079897"/>
            <a:ext cx="5414963" cy="313134"/>
          </a:xfrm>
          <a:extLst>
            <a:ext uri="{909E8E84-426E-40dd-AFC4-6F175D3DCCD1}"/>
            <a:ext uri="{91240B29-F687-4f45-9708-019B960494DF}"/>
            <a:ext uri="{AF507438-7753-43e0-B8FC-AC1667EBCBE1}"/>
            <a:ext uri="{FAA26D3D-D897-4be2-8F04-BA451C77F1D7}"/>
          </a:extLst>
        </p:spPr>
        <p:txBody>
          <a:bodyPr>
            <a:normAutofit fontScale="90000"/>
          </a:bodyPr>
          <a:lstStyle/>
          <a:p>
            <a:pPr algn="ctr">
              <a:defRPr/>
            </a:pPr>
            <a:r>
              <a:rPr lang="en-US" dirty="0">
                <a:solidFill>
                  <a:schemeClr val="accent5"/>
                </a:solidFill>
                <a:ea typeface="ＭＳ Ｐゴシック" charset="0"/>
                <a:cs typeface="Courier New" charset="0"/>
              </a:rPr>
              <a:t>Formatting Output</a:t>
            </a:r>
            <a:r>
              <a:rPr lang="en-US" dirty="0">
                <a:solidFill>
                  <a:schemeClr val="accent5"/>
                </a:solidFill>
                <a:ea typeface="ＭＳ Ｐゴシック" charset="0"/>
                <a:cs typeface="+mj-cs"/>
              </a:rPr>
              <a:t> </a:t>
            </a:r>
          </a:p>
        </p:txBody>
      </p:sp>
      <p:sp>
        <p:nvSpPr>
          <p:cNvPr id="49156" name="Text Box 3">
            <a:extLst>
              <a:ext uri="{FF2B5EF4-FFF2-40B4-BE49-F238E27FC236}">
                <a16:creationId xmlns:a16="http://schemas.microsoft.com/office/drawing/2014/main" id="{91D1A717-713E-42A6-B345-C42FF094C74C}"/>
              </a:ext>
            </a:extLst>
          </p:cNvPr>
          <p:cNvSpPr txBox="1">
            <a:spLocks noChangeArrowheads="1"/>
          </p:cNvSpPr>
          <p:nvPr/>
        </p:nvSpPr>
        <p:spPr bwMode="auto">
          <a:xfrm>
            <a:off x="1828800" y="2000250"/>
            <a:ext cx="565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ea typeface="MS PGothic" panose="020B0600070205080204" pitchFamily="34" charset="-128"/>
              </a:defRPr>
            </a:lvl1pPr>
            <a:lvl2pPr marL="742950" indent="-285750">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pPr>
              <a:spcBef>
                <a:spcPct val="50000"/>
              </a:spcBef>
            </a:pPr>
            <a:endParaRPr lang="en-US" altLang="en-US" sz="1800"/>
          </a:p>
        </p:txBody>
      </p:sp>
      <p:sp>
        <p:nvSpPr>
          <p:cNvPr id="49157" name="Text Box 4">
            <a:extLst>
              <a:ext uri="{FF2B5EF4-FFF2-40B4-BE49-F238E27FC236}">
                <a16:creationId xmlns:a16="http://schemas.microsoft.com/office/drawing/2014/main" id="{C9ACE1C6-5A4B-40E6-A6F2-DC9EA9434BBA}"/>
              </a:ext>
            </a:extLst>
          </p:cNvPr>
          <p:cNvSpPr txBox="1">
            <a:spLocks noChangeArrowheads="1"/>
          </p:cNvSpPr>
          <p:nvPr/>
        </p:nvSpPr>
        <p:spPr bwMode="auto">
          <a:xfrm>
            <a:off x="1314450" y="1600201"/>
            <a:ext cx="6572250"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ea typeface="MS PGothic" panose="020B0600070205080204" pitchFamily="34" charset="-128"/>
              </a:defRPr>
            </a:lvl1pPr>
            <a:lvl2pPr>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sz="2100" dirty="0">
                <a:cs typeface="Courier New" panose="02070309020205020404" pitchFamily="49" charset="0"/>
              </a:rPr>
              <a:t>Use the </a:t>
            </a:r>
            <a:r>
              <a:rPr lang="en-US" altLang="en-US" sz="2100" dirty="0" err="1">
                <a:cs typeface="Courier New" panose="02070309020205020404" pitchFamily="49" charset="0"/>
              </a:rPr>
              <a:t>printf</a:t>
            </a:r>
            <a:r>
              <a:rPr lang="en-US" altLang="en-US" sz="2100" dirty="0">
                <a:cs typeface="Courier New" panose="02070309020205020404" pitchFamily="49" charset="0"/>
              </a:rPr>
              <a:t> statement.</a:t>
            </a:r>
          </a:p>
          <a:p>
            <a:pPr lvl="1">
              <a:spcBef>
                <a:spcPct val="50000"/>
              </a:spcBef>
            </a:pPr>
            <a:r>
              <a:rPr lang="en-US" altLang="en-US" sz="2100" dirty="0" err="1">
                <a:cs typeface="Courier New" panose="02070309020205020404" pitchFamily="49" charset="0"/>
              </a:rPr>
              <a:t>System.out.printf</a:t>
            </a:r>
            <a:r>
              <a:rPr lang="en-US" altLang="en-US" sz="2100" dirty="0">
                <a:cs typeface="Courier New" panose="02070309020205020404" pitchFamily="49" charset="0"/>
              </a:rPr>
              <a:t>(format, items);</a:t>
            </a:r>
          </a:p>
          <a:p>
            <a:pPr>
              <a:spcBef>
                <a:spcPct val="50000"/>
              </a:spcBef>
            </a:pPr>
            <a:r>
              <a:rPr lang="en-US" altLang="en-US" sz="2100" dirty="0">
                <a:cs typeface="Courier New" panose="02070309020205020404" pitchFamily="49" charset="0"/>
              </a:rPr>
              <a:t>Where format is a string that may consist of substrings and format specifiers. A format specifier specifies how an item should be displayed. An item may be a numeric value, character, </a:t>
            </a:r>
            <a:r>
              <a:rPr lang="en-US" altLang="en-US" sz="2100" dirty="0" err="1">
                <a:cs typeface="Courier New" panose="02070309020205020404" pitchFamily="49" charset="0"/>
              </a:rPr>
              <a:t>boolean</a:t>
            </a:r>
            <a:r>
              <a:rPr lang="en-US" altLang="en-US" sz="2100" dirty="0">
                <a:cs typeface="Courier New" panose="02070309020205020404" pitchFamily="49" charset="0"/>
              </a:rPr>
              <a:t> value, or a string. Each specifier begins with a percent sign. </a:t>
            </a:r>
          </a:p>
          <a:p>
            <a:pPr>
              <a:spcBef>
                <a:spcPct val="50000"/>
              </a:spcBef>
            </a:pPr>
            <a:endParaRPr lang="en-US" altLang="en-US" sz="2100" dirty="0">
              <a:cs typeface="Courier New" panose="02070309020205020404" pitchFamily="49" charset="0"/>
            </a:endParaRPr>
          </a:p>
          <a:p>
            <a:pPr>
              <a:spcBef>
                <a:spcPct val="50000"/>
              </a:spcBef>
            </a:pPr>
            <a:r>
              <a:rPr lang="en-US" sz="1200" dirty="0"/>
              <a:t>% [flags] [width] [.precision] conversion-character ( square brackets denote optional parameters )</a:t>
            </a:r>
            <a:endParaRPr lang="en-US" altLang="en-US" sz="1200" dirty="0">
              <a:cs typeface="Courier New" panose="02070309020205020404" pitchFamily="49" charset="0"/>
            </a:endParaRPr>
          </a:p>
        </p:txBody>
      </p:sp>
    </p:spTree>
    <p:extLst>
      <p:ext uri="{BB962C8B-B14F-4D97-AF65-F5344CB8AC3E}">
        <p14:creationId xmlns:p14="http://schemas.microsoft.com/office/powerpoint/2010/main" val="104434127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585E554C-B11D-4014-928C-D54B03DD3159}"/>
              </a:ext>
            </a:extLst>
          </p:cNvPr>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2400">
                <a:solidFill>
                  <a:schemeClr val="tx1"/>
                </a:solidFill>
                <a:latin typeface="Times New Roman" panose="02020603050405020304" pitchFamily="18" charset="0"/>
                <a:ea typeface="MS PGothic" panose="020B0600070205080204" pitchFamily="34" charset="-128"/>
              </a:defRPr>
            </a:lvl1pPr>
            <a:lvl2pPr marL="557213" indent="-214313">
              <a:spcBef>
                <a:spcPct val="20000"/>
              </a:spcBef>
              <a:buClr>
                <a:schemeClr val="tx1"/>
              </a:buClr>
              <a:buChar char="–"/>
              <a:defRPr sz="2100">
                <a:solidFill>
                  <a:schemeClr val="tx1"/>
                </a:solidFill>
                <a:latin typeface="Times New Roman" panose="02020603050405020304" pitchFamily="18" charset="0"/>
                <a:ea typeface="MS PGothic" panose="020B0600070205080204" pitchFamily="34" charset="-128"/>
              </a:defRPr>
            </a:lvl2pPr>
            <a:lvl3pPr marL="857250" indent="-171450">
              <a:spcBef>
                <a:spcPct val="20000"/>
              </a:spcBef>
              <a:buClr>
                <a:schemeClr val="accent2"/>
              </a:buClr>
              <a:buSzPct val="65000"/>
              <a:buFont typeface="Monotype Sorts" charset="2"/>
              <a:buChar char="u"/>
              <a:defRPr sz="1800">
                <a:solidFill>
                  <a:schemeClr val="tx1"/>
                </a:solidFill>
                <a:latin typeface="Times New Roman" panose="02020603050405020304" pitchFamily="18" charset="0"/>
                <a:ea typeface="MS PGothic" panose="020B0600070205080204" pitchFamily="34" charset="-128"/>
              </a:defRPr>
            </a:lvl3pPr>
            <a:lvl4pPr marL="1200150" indent="-171450">
              <a:spcBef>
                <a:spcPct val="20000"/>
              </a:spcBef>
              <a:buClr>
                <a:schemeClr val="tx1"/>
              </a:buClr>
              <a:buChar char="–"/>
              <a:defRPr sz="15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lr>
                <a:schemeClr val="tx2"/>
              </a:buClr>
              <a:buChar char="•"/>
              <a:defRPr sz="15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0D7377C-2BD3-4E93-B1E5-3B3EC71A91C3}" type="slidenum">
              <a:rPr lang="en-US" altLang="en-US" sz="1050"/>
              <a:pPr>
                <a:spcBef>
                  <a:spcPct val="0"/>
                </a:spcBef>
                <a:buClrTx/>
                <a:buSzTx/>
                <a:buFontTx/>
                <a:buNone/>
              </a:pPr>
              <a:t>42</a:t>
            </a:fld>
            <a:endParaRPr lang="en-US" altLang="en-US" sz="1050"/>
          </a:p>
        </p:txBody>
      </p:sp>
      <p:sp>
        <p:nvSpPr>
          <p:cNvPr id="45059" name="Rectangle 2">
            <a:extLst>
              <a:ext uri="{FF2B5EF4-FFF2-40B4-BE49-F238E27FC236}">
                <a16:creationId xmlns:a16="http://schemas.microsoft.com/office/drawing/2014/main" id="{E29C6C0F-2AC0-4A12-ACB6-9005E75E72DA}"/>
              </a:ext>
            </a:extLst>
          </p:cNvPr>
          <p:cNvSpPr>
            <a:spLocks noGrp="1" noChangeArrowheads="1"/>
          </p:cNvSpPr>
          <p:nvPr>
            <p:ph type="title"/>
          </p:nvPr>
        </p:nvSpPr>
        <p:spPr>
          <a:xfrm>
            <a:off x="1708547" y="1079897"/>
            <a:ext cx="5414963" cy="313134"/>
          </a:xfrm>
          <a:extLst>
            <a:ext uri="{909E8E84-426E-40dd-AFC4-6F175D3DCCD1}"/>
            <a:ext uri="{91240B29-F687-4f45-9708-019B960494DF}"/>
            <a:ext uri="{AF507438-7753-43e0-B8FC-AC1667EBCBE1}"/>
            <a:ext uri="{FAA26D3D-D897-4be2-8F04-BA451C77F1D7}"/>
          </a:extLst>
        </p:spPr>
        <p:txBody>
          <a:bodyPr>
            <a:noAutofit/>
          </a:bodyPr>
          <a:lstStyle/>
          <a:p>
            <a:pPr algn="ctr">
              <a:defRPr/>
            </a:pPr>
            <a:r>
              <a:rPr lang="en-US" sz="2800" dirty="0">
                <a:solidFill>
                  <a:schemeClr val="tx1"/>
                </a:solidFill>
                <a:ea typeface="ＭＳ Ｐゴシック" charset="0"/>
                <a:cs typeface="Courier New" charset="0"/>
              </a:rPr>
              <a:t>Frequently-Used Specifiers</a:t>
            </a:r>
            <a:r>
              <a:rPr lang="en-US" sz="2800" dirty="0">
                <a:solidFill>
                  <a:schemeClr val="tx1"/>
                </a:solidFill>
                <a:ea typeface="ＭＳ Ｐゴシック" charset="0"/>
                <a:cs typeface="+mj-cs"/>
              </a:rPr>
              <a:t> </a:t>
            </a:r>
          </a:p>
        </p:txBody>
      </p:sp>
      <p:sp>
        <p:nvSpPr>
          <p:cNvPr id="51204" name="Text Box 3">
            <a:extLst>
              <a:ext uri="{FF2B5EF4-FFF2-40B4-BE49-F238E27FC236}">
                <a16:creationId xmlns:a16="http://schemas.microsoft.com/office/drawing/2014/main" id="{5EF58CE5-4F5C-41B9-B083-AB8B4B04404A}"/>
              </a:ext>
            </a:extLst>
          </p:cNvPr>
          <p:cNvSpPr txBox="1">
            <a:spLocks noChangeArrowheads="1"/>
          </p:cNvSpPr>
          <p:nvPr/>
        </p:nvSpPr>
        <p:spPr bwMode="auto">
          <a:xfrm>
            <a:off x="1828800" y="2000250"/>
            <a:ext cx="565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ea typeface="MS PGothic" panose="020B0600070205080204" pitchFamily="34" charset="-128"/>
              </a:defRPr>
            </a:lvl1pPr>
            <a:lvl2pPr marL="742950" indent="-285750">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pPr>
              <a:spcBef>
                <a:spcPct val="50000"/>
              </a:spcBef>
            </a:pPr>
            <a:endParaRPr lang="en-US" altLang="en-US" sz="1800"/>
          </a:p>
        </p:txBody>
      </p:sp>
      <p:sp>
        <p:nvSpPr>
          <p:cNvPr id="51205" name="Text Box 5">
            <a:extLst>
              <a:ext uri="{FF2B5EF4-FFF2-40B4-BE49-F238E27FC236}">
                <a16:creationId xmlns:a16="http://schemas.microsoft.com/office/drawing/2014/main" id="{FE78A9F5-A5F3-4CB9-B693-ABFD7CF5AD66}"/>
              </a:ext>
            </a:extLst>
          </p:cNvPr>
          <p:cNvSpPr txBox="1">
            <a:spLocks noChangeArrowheads="1"/>
          </p:cNvSpPr>
          <p:nvPr/>
        </p:nvSpPr>
        <p:spPr bwMode="auto">
          <a:xfrm>
            <a:off x="1314450" y="1657351"/>
            <a:ext cx="65722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sz="1500" b="1" dirty="0">
                <a:cs typeface="Courier New" panose="02070309020205020404" pitchFamily="49" charset="0"/>
              </a:rPr>
              <a:t>Specifier  Output					Example </a:t>
            </a:r>
          </a:p>
          <a:p>
            <a:pPr>
              <a:spcBef>
                <a:spcPct val="50000"/>
              </a:spcBef>
              <a:buClrTx/>
              <a:buSzTx/>
              <a:buFontTx/>
              <a:buNone/>
            </a:pPr>
            <a:r>
              <a:rPr lang="en-US" altLang="en-US" sz="1500" b="1" dirty="0">
                <a:solidFill>
                  <a:srgbClr val="000000"/>
                </a:solidFill>
                <a:latin typeface="Courier New" panose="02070309020205020404" pitchFamily="49" charset="0"/>
                <a:cs typeface="Courier New" panose="02070309020205020404" pitchFamily="49" charset="0"/>
              </a:rPr>
              <a:t>%b</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a </a:t>
            </a:r>
            <a:r>
              <a:rPr lang="en-US" altLang="en-US" sz="1500" b="1" dirty="0" err="1">
                <a:solidFill>
                  <a:srgbClr val="000000"/>
                </a:solidFill>
                <a:latin typeface="Courier New" panose="02070309020205020404" pitchFamily="49" charset="0"/>
                <a:cs typeface="Courier New" panose="02070309020205020404" pitchFamily="49" charset="0"/>
              </a:rPr>
              <a:t>boolean</a:t>
            </a:r>
            <a:r>
              <a:rPr lang="en-US" altLang="en-US" sz="1500" b="1" dirty="0">
                <a:solidFill>
                  <a:srgbClr val="000000"/>
                </a:solidFill>
                <a:latin typeface="Courier New" panose="02070309020205020404" pitchFamily="49" charset="0"/>
                <a:cs typeface="Courier New" panose="02070309020205020404" pitchFamily="49" charset="0"/>
              </a:rPr>
              <a:t> value</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true or false</a:t>
            </a:r>
            <a:r>
              <a:rPr lang="en-US" altLang="en-US" sz="1500" b="1" dirty="0">
                <a:solidFill>
                  <a:srgbClr val="000000"/>
                </a:solidFill>
                <a:cs typeface="Courier New" panose="02070309020205020404" pitchFamily="49" charset="0"/>
              </a:rPr>
              <a:t> </a:t>
            </a:r>
          </a:p>
          <a:p>
            <a:pPr>
              <a:spcBef>
                <a:spcPct val="50000"/>
              </a:spcBef>
              <a:buClrTx/>
              <a:buSzTx/>
              <a:buFontTx/>
              <a:buNone/>
            </a:pPr>
            <a:r>
              <a:rPr lang="en-US" altLang="en-US" sz="1500" b="1" dirty="0">
                <a:solidFill>
                  <a:srgbClr val="000000"/>
                </a:solidFill>
                <a:latin typeface="Courier New" panose="02070309020205020404" pitchFamily="49" charset="0"/>
                <a:cs typeface="Courier New" panose="02070309020205020404" pitchFamily="49" charset="0"/>
              </a:rPr>
              <a:t>%c</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a character</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'a'</a:t>
            </a:r>
            <a:r>
              <a:rPr lang="en-US" altLang="en-US" sz="1500" b="1" dirty="0">
                <a:solidFill>
                  <a:srgbClr val="000000"/>
                </a:solidFill>
                <a:cs typeface="Courier New" panose="02070309020205020404" pitchFamily="49" charset="0"/>
              </a:rPr>
              <a:t> </a:t>
            </a:r>
          </a:p>
          <a:p>
            <a:pPr>
              <a:spcBef>
                <a:spcPct val="50000"/>
              </a:spcBef>
              <a:buClrTx/>
              <a:buSzTx/>
              <a:buFontTx/>
              <a:buNone/>
            </a:pPr>
            <a:r>
              <a:rPr lang="en-US" altLang="en-US" sz="1500" b="1" dirty="0">
                <a:solidFill>
                  <a:srgbClr val="000000"/>
                </a:solidFill>
                <a:latin typeface="Courier New" panose="02070309020205020404" pitchFamily="49" charset="0"/>
                <a:cs typeface="Courier New" panose="02070309020205020404" pitchFamily="49" charset="0"/>
              </a:rPr>
              <a:t>%d</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a decimal integer 			</a:t>
            </a:r>
            <a:r>
              <a:rPr lang="en-US" altLang="en-US" sz="1500" b="1" dirty="0">
                <a:solidFill>
                  <a:srgbClr val="000000"/>
                </a:solidFill>
                <a:latin typeface="Courier New" panose="02070309020205020404" pitchFamily="49" charset="0"/>
                <a:cs typeface="Times New Roman" panose="02020603050405020304" pitchFamily="18" charset="0"/>
              </a:rPr>
              <a:t>200</a:t>
            </a:r>
            <a:r>
              <a:rPr lang="en-US" altLang="en-US" sz="1500" b="1" dirty="0">
                <a:solidFill>
                  <a:srgbClr val="000000"/>
                </a:solidFill>
                <a:latin typeface="Courier New" panose="02070309020205020404" pitchFamily="49" charset="0"/>
                <a:cs typeface="Courier New" panose="02070309020205020404" pitchFamily="49" charset="0"/>
              </a:rPr>
              <a:t> </a:t>
            </a:r>
            <a:endParaRPr lang="en-US" altLang="en-US" sz="1500" b="1" dirty="0">
              <a:solidFill>
                <a:srgbClr val="000000"/>
              </a:solidFill>
              <a:cs typeface="Courier New" panose="02070309020205020404" pitchFamily="49" charset="0"/>
            </a:endParaRPr>
          </a:p>
          <a:p>
            <a:pPr>
              <a:spcBef>
                <a:spcPct val="50000"/>
              </a:spcBef>
              <a:buClrTx/>
              <a:buSzTx/>
              <a:buFontTx/>
              <a:buNone/>
            </a:pPr>
            <a:r>
              <a:rPr lang="en-US" altLang="en-US" sz="1500" b="1" dirty="0">
                <a:solidFill>
                  <a:srgbClr val="000000"/>
                </a:solidFill>
                <a:latin typeface="Courier New" panose="02070309020205020404" pitchFamily="49" charset="0"/>
                <a:cs typeface="Courier New" panose="02070309020205020404" pitchFamily="49" charset="0"/>
              </a:rPr>
              <a:t>%f</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a floating-point number</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45.460000</a:t>
            </a:r>
            <a:r>
              <a:rPr lang="en-US" altLang="en-US" sz="1500" b="1" dirty="0">
                <a:solidFill>
                  <a:srgbClr val="000000"/>
                </a:solidFill>
                <a:cs typeface="Courier New" panose="02070309020205020404" pitchFamily="49" charset="0"/>
              </a:rPr>
              <a:t> </a:t>
            </a:r>
          </a:p>
          <a:p>
            <a:pPr>
              <a:spcBef>
                <a:spcPct val="50000"/>
              </a:spcBef>
              <a:buClrTx/>
              <a:buSzTx/>
              <a:buFontTx/>
              <a:buNone/>
            </a:pPr>
            <a:r>
              <a:rPr lang="en-US" altLang="en-US" sz="1500" b="1" dirty="0">
                <a:solidFill>
                  <a:srgbClr val="000000"/>
                </a:solidFill>
                <a:latin typeface="Courier New" panose="02070309020205020404" pitchFamily="49" charset="0"/>
                <a:cs typeface="Courier New" panose="02070309020205020404" pitchFamily="49" charset="0"/>
              </a:rPr>
              <a:t>%e</a:t>
            </a:r>
            <a:r>
              <a:rPr lang="en-US" altLang="en-US" sz="1500" b="1" dirty="0">
                <a:solidFill>
                  <a:srgbClr val="000000"/>
                </a:solidFill>
                <a:cs typeface="Courier New" panose="02070309020205020404" pitchFamily="49" charset="0"/>
              </a:rPr>
              <a:t>           </a:t>
            </a:r>
            <a:r>
              <a:rPr lang="en-US" altLang="en-US" sz="1200" b="1" dirty="0">
                <a:solidFill>
                  <a:srgbClr val="000000"/>
                </a:solidFill>
                <a:latin typeface="Courier New" panose="02070309020205020404" pitchFamily="49" charset="0"/>
                <a:cs typeface="Courier New" panose="02070309020205020404" pitchFamily="49" charset="0"/>
              </a:rPr>
              <a:t>a number in standard scientific notation</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4.556000e+01</a:t>
            </a:r>
          </a:p>
          <a:p>
            <a:pPr>
              <a:spcBef>
                <a:spcPct val="50000"/>
              </a:spcBef>
              <a:buClrTx/>
              <a:buSzTx/>
              <a:buFontTx/>
              <a:buNone/>
            </a:pPr>
            <a:r>
              <a:rPr lang="en-US" altLang="en-US" sz="1500" b="1" dirty="0">
                <a:solidFill>
                  <a:srgbClr val="000000"/>
                </a:solidFill>
                <a:latin typeface="Courier New" panose="02070309020205020404" pitchFamily="49" charset="0"/>
                <a:cs typeface="Times New Roman" panose="02020603050405020304" pitchFamily="18" charset="0"/>
              </a:rPr>
              <a:t>%s</a:t>
            </a:r>
            <a:r>
              <a:rPr lang="en-US" altLang="en-US" sz="1500" b="1" dirty="0">
                <a:solidFill>
                  <a:srgbClr val="000000"/>
                </a:solidFill>
                <a:latin typeface="Courier New" panose="02070309020205020404" pitchFamily="49" charset="0"/>
                <a:cs typeface="Courier New" panose="02070309020205020404" pitchFamily="49" charset="0"/>
              </a:rPr>
              <a:t> </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a string</a:t>
            </a:r>
            <a:r>
              <a:rPr lang="en-US" altLang="en-US" sz="1500" b="1" dirty="0">
                <a:solidFill>
                  <a:srgbClr val="000000"/>
                </a:solidFill>
                <a:cs typeface="Courier New" panose="02070309020205020404" pitchFamily="49" charset="0"/>
              </a:rPr>
              <a:t>  					</a:t>
            </a:r>
            <a:r>
              <a:rPr lang="en-US" altLang="en-US" sz="1500" b="1" dirty="0">
                <a:solidFill>
                  <a:srgbClr val="000000"/>
                </a:solidFill>
                <a:latin typeface="Courier New" panose="02070309020205020404" pitchFamily="49" charset="0"/>
                <a:cs typeface="Courier New" panose="02070309020205020404" pitchFamily="49" charset="0"/>
              </a:rPr>
              <a:t>"Java is cool"</a:t>
            </a:r>
            <a:r>
              <a:rPr lang="en-US" altLang="en-US" sz="1500" b="1" dirty="0">
                <a:solidFill>
                  <a:srgbClr val="000000"/>
                </a:solidFill>
                <a:cs typeface="Courier New" panose="02070309020205020404" pitchFamily="49" charset="0"/>
              </a:rPr>
              <a:t> </a:t>
            </a:r>
          </a:p>
        </p:txBody>
      </p:sp>
      <p:sp>
        <p:nvSpPr>
          <p:cNvPr id="51206" name="Rectangle 6">
            <a:extLst>
              <a:ext uri="{FF2B5EF4-FFF2-40B4-BE49-F238E27FC236}">
                <a16:creationId xmlns:a16="http://schemas.microsoft.com/office/drawing/2014/main" id="{255D1C46-3310-49C9-8348-ABBF63A70D94}"/>
              </a:ext>
            </a:extLst>
          </p:cNvPr>
          <p:cNvSpPr>
            <a:spLocks noChangeArrowheads="1"/>
          </p:cNvSpPr>
          <p:nvPr/>
        </p:nvSpPr>
        <p:spPr bwMode="auto">
          <a:xfrm>
            <a:off x="2982516" y="3089673"/>
            <a:ext cx="685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ea typeface="MS PGothic" panose="020B0600070205080204" pitchFamily="34" charset="-128"/>
              </a:defRPr>
            </a:lvl1pPr>
            <a:lvl2pPr marL="742950" indent="-285750">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endParaRPr lang="en-US" altLang="en-US" sz="1200"/>
          </a:p>
        </p:txBody>
      </p:sp>
      <p:sp>
        <p:nvSpPr>
          <p:cNvPr id="51207" name="Rectangle 7">
            <a:extLst>
              <a:ext uri="{FF2B5EF4-FFF2-40B4-BE49-F238E27FC236}">
                <a16:creationId xmlns:a16="http://schemas.microsoft.com/office/drawing/2014/main" id="{AC0182EC-3BC8-4BFB-BB09-B00D1D9C3D21}"/>
              </a:ext>
            </a:extLst>
          </p:cNvPr>
          <p:cNvSpPr>
            <a:spLocks noChangeArrowheads="1"/>
          </p:cNvSpPr>
          <p:nvPr/>
        </p:nvSpPr>
        <p:spPr bwMode="auto">
          <a:xfrm>
            <a:off x="2982516" y="2986088"/>
            <a:ext cx="685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ea typeface="MS PGothic" panose="020B0600070205080204" pitchFamily="34" charset="-128"/>
              </a:defRPr>
            </a:lvl1pPr>
            <a:lvl2pPr marL="742950" indent="-285750">
              <a:defRPr sz="1600">
                <a:solidFill>
                  <a:schemeClr val="tx1"/>
                </a:solidFill>
                <a:latin typeface="Times New Roman" panose="02020603050405020304" pitchFamily="18" charset="0"/>
                <a:ea typeface="MS PGothic" panose="020B0600070205080204" pitchFamily="34" charset="-128"/>
              </a:defRPr>
            </a:lvl2pPr>
            <a:lvl3pPr marL="1143000" indent="-228600">
              <a:defRPr sz="1600">
                <a:solidFill>
                  <a:schemeClr val="tx1"/>
                </a:solidFill>
                <a:latin typeface="Times New Roman" panose="02020603050405020304" pitchFamily="18" charset="0"/>
                <a:ea typeface="MS PGothic" panose="020B0600070205080204" pitchFamily="34" charset="-128"/>
              </a:defRPr>
            </a:lvl3pPr>
            <a:lvl4pPr marL="1600200" indent="-228600">
              <a:defRPr sz="1600">
                <a:solidFill>
                  <a:schemeClr val="tx1"/>
                </a:solidFill>
                <a:latin typeface="Times New Roman" panose="02020603050405020304" pitchFamily="18" charset="0"/>
                <a:ea typeface="MS PGothic" panose="020B0600070205080204" pitchFamily="34" charset="-128"/>
              </a:defRPr>
            </a:lvl4pPr>
            <a:lvl5pPr marL="2057400" indent="-228600">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MS PGothic" panose="020B0600070205080204" pitchFamily="34" charset="-128"/>
              </a:defRPr>
            </a:lvl9pPr>
          </a:lstStyle>
          <a:p>
            <a:endParaRPr lang="en-US" altLang="en-US" sz="1200"/>
          </a:p>
        </p:txBody>
      </p:sp>
      <p:graphicFrame>
        <p:nvGraphicFramePr>
          <p:cNvPr id="51208" name="Object 8">
            <a:extLst>
              <a:ext uri="{FF2B5EF4-FFF2-40B4-BE49-F238E27FC236}">
                <a16:creationId xmlns:a16="http://schemas.microsoft.com/office/drawing/2014/main" id="{CD0357F6-E919-4435-B1DB-10EF3E18D136}"/>
              </a:ext>
            </a:extLst>
          </p:cNvPr>
          <p:cNvGraphicFramePr>
            <a:graphicFrameLocks noChangeAspect="1"/>
          </p:cNvGraphicFramePr>
          <p:nvPr/>
        </p:nvGraphicFramePr>
        <p:xfrm>
          <a:off x="1600200" y="4057650"/>
          <a:ext cx="6000750" cy="1671638"/>
        </p:xfrm>
        <a:graphic>
          <a:graphicData uri="http://schemas.openxmlformats.org/presentationml/2006/ole">
            <mc:AlternateContent xmlns:mc="http://schemas.openxmlformats.org/markup-compatibility/2006">
              <mc:Choice xmlns:v="urn:schemas-microsoft-com:vml" Requires="v">
                <p:oleObj spid="_x0000_s141339" r:id="rId4" imgW="4242816" imgH="1181100" progId="Word.Picture.8">
                  <p:embed/>
                </p:oleObj>
              </mc:Choice>
              <mc:Fallback>
                <p:oleObj r:id="rId4" imgW="4242816" imgH="1181100" progId="Word.Picture.8">
                  <p:embed/>
                  <p:pic>
                    <p:nvPicPr>
                      <p:cNvPr id="51208" name="Object 8">
                        <a:extLst>
                          <a:ext uri="{FF2B5EF4-FFF2-40B4-BE49-F238E27FC236}">
                            <a16:creationId xmlns:a16="http://schemas.microsoft.com/office/drawing/2014/main" id="{CD0357F6-E919-4435-B1DB-10EF3E18D1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057650"/>
                        <a:ext cx="60007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759241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BC61-14BC-451F-B512-E19C883508CE}"/>
              </a:ext>
            </a:extLst>
          </p:cNvPr>
          <p:cNvSpPr>
            <a:spLocks noGrp="1"/>
          </p:cNvSpPr>
          <p:nvPr>
            <p:ph type="title"/>
          </p:nvPr>
        </p:nvSpPr>
        <p:spPr/>
        <p:txBody>
          <a:bodyPr/>
          <a:lstStyle/>
          <a:p>
            <a:pPr algn="ctr"/>
            <a:r>
              <a:rPr lang="en-US" dirty="0">
                <a:solidFill>
                  <a:schemeClr val="tx1"/>
                </a:solidFill>
                <a:ea typeface="ＭＳ Ｐゴシック" charset="0"/>
                <a:cs typeface="Courier New" charset="0"/>
              </a:rPr>
              <a:t>Frequently-Used Flags</a:t>
            </a:r>
            <a:r>
              <a:rPr lang="en-US" dirty="0">
                <a:solidFill>
                  <a:schemeClr val="tx1"/>
                </a:solidFill>
                <a:ea typeface="ＭＳ Ｐゴシック" charset="0"/>
              </a:rPr>
              <a:t> </a:t>
            </a:r>
            <a:endParaRPr lang="en-US" dirty="0">
              <a:solidFill>
                <a:schemeClr val="tx1"/>
              </a:solidFill>
            </a:endParaRPr>
          </a:p>
        </p:txBody>
      </p:sp>
      <p:sp>
        <p:nvSpPr>
          <p:cNvPr id="3" name="Content Placeholder 2">
            <a:extLst>
              <a:ext uri="{FF2B5EF4-FFF2-40B4-BE49-F238E27FC236}">
                <a16:creationId xmlns:a16="http://schemas.microsoft.com/office/drawing/2014/main" id="{841023A9-9F7A-4322-AE8B-9DF85C7E581F}"/>
              </a:ext>
            </a:extLst>
          </p:cNvPr>
          <p:cNvSpPr>
            <a:spLocks noGrp="1"/>
          </p:cNvSpPr>
          <p:nvPr>
            <p:ph idx="1"/>
          </p:nvPr>
        </p:nvSpPr>
        <p:spPr/>
        <p:txBody>
          <a:bodyPr/>
          <a:lstStyle/>
          <a:p>
            <a:pPr>
              <a:buFontTx/>
              <a:buChar char="-"/>
            </a:pPr>
            <a:r>
              <a:rPr lang="en-US" dirty="0"/>
              <a:t>: left-justify ( default is to right-justify ) </a:t>
            </a:r>
          </a:p>
          <a:p>
            <a:pPr marL="0" indent="0">
              <a:buNone/>
            </a:pPr>
            <a:r>
              <a:rPr lang="en-US" dirty="0"/>
              <a:t>+ : output a plus ( + ) or minus ( - ) sign for a numerical value </a:t>
            </a:r>
          </a:p>
          <a:p>
            <a:pPr marL="0" indent="0">
              <a:buNone/>
            </a:pPr>
            <a:r>
              <a:rPr lang="en-US" dirty="0"/>
              <a:t>0 : </a:t>
            </a:r>
            <a:r>
              <a:rPr lang="en-US" sz="1800" dirty="0"/>
              <a:t>forces numerical values to be zero-padded ( default is blank padding ) </a:t>
            </a:r>
          </a:p>
          <a:p>
            <a:pPr marL="0" indent="0">
              <a:buNone/>
            </a:pPr>
            <a:r>
              <a:rPr lang="en-US" dirty="0"/>
              <a:t>, : comma grouping separator (for numbers &gt; 1000) </a:t>
            </a:r>
          </a:p>
          <a:p>
            <a:pPr marL="0" indent="0">
              <a:buNone/>
            </a:pPr>
            <a:r>
              <a:rPr lang="en-US" dirty="0"/>
              <a:t>  : </a:t>
            </a:r>
            <a:r>
              <a:rPr lang="en-US" sz="1800" dirty="0"/>
              <a:t>space will display a minus sign if the number is negative or a space if it is positive</a:t>
            </a:r>
          </a:p>
        </p:txBody>
      </p:sp>
    </p:spTree>
    <p:extLst>
      <p:ext uri="{BB962C8B-B14F-4D97-AF65-F5344CB8AC3E}">
        <p14:creationId xmlns:p14="http://schemas.microsoft.com/office/powerpoint/2010/main" val="2964425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C3F3-7E1A-4F4B-AF6F-42FA2D28D1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B8BF81-931A-4F2C-8384-A6116A43FF0B}"/>
              </a:ext>
            </a:extLst>
          </p:cNvPr>
          <p:cNvSpPr>
            <a:spLocks noGrp="1"/>
          </p:cNvSpPr>
          <p:nvPr>
            <p:ph idx="1"/>
          </p:nvPr>
        </p:nvSpPr>
        <p:spPr/>
        <p:txBody>
          <a:bodyPr>
            <a:normAutofit fontScale="92500" lnSpcReduction="20000"/>
          </a:bodyPr>
          <a:lstStyle/>
          <a:p>
            <a:r>
              <a:rPr lang="en-US" dirty="0"/>
              <a:t>Width: Specifies the field width for outputting the argument and represents the minimum number of characters to be written to the output. Include space for expected commas and a decimal point in the determination of the width for numerical values. </a:t>
            </a:r>
          </a:p>
          <a:p>
            <a:endParaRPr lang="en-US" dirty="0"/>
          </a:p>
          <a:p>
            <a:r>
              <a:rPr lang="en-US" dirty="0"/>
              <a:t>Precision: Used to restrict the output depending on the conversion. It specifies the number of digits of precision when outputting floating-point values or the length of a substring to extract from a String. Numbers are rounded to the specified precision. </a:t>
            </a:r>
          </a:p>
        </p:txBody>
      </p:sp>
    </p:spTree>
    <p:extLst>
      <p:ext uri="{BB962C8B-B14F-4D97-AF65-F5344CB8AC3E}">
        <p14:creationId xmlns:p14="http://schemas.microsoft.com/office/powerpoint/2010/main" val="542976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18470ED2-8EE0-4643-9457-3ADECA9CA1C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pPr>
            <a:fld id="{4FBDCF81-D41F-423F-8C17-A4AABF90F98A}" type="slidenum">
              <a:rPr lang="en-US" altLang="en-US" sz="1050"/>
              <a:pPr>
                <a:spcBef>
                  <a:spcPct val="0"/>
                </a:spcBef>
                <a:buClrTx/>
                <a:buSzTx/>
                <a:buFontTx/>
                <a:buNone/>
              </a:pPr>
              <a:t>45</a:t>
            </a:fld>
            <a:endParaRPr lang="en-US" altLang="en-US" sz="1050"/>
          </a:p>
        </p:txBody>
      </p:sp>
      <p:sp>
        <p:nvSpPr>
          <p:cNvPr id="54275" name="Rectangle 2">
            <a:extLst>
              <a:ext uri="{FF2B5EF4-FFF2-40B4-BE49-F238E27FC236}">
                <a16:creationId xmlns:a16="http://schemas.microsoft.com/office/drawing/2014/main" id="{1CF2FCEF-CF58-4052-AFC9-89AD50072DB8}"/>
              </a:ext>
            </a:extLst>
          </p:cNvPr>
          <p:cNvSpPr>
            <a:spLocks noGrp="1" noChangeArrowheads="1"/>
          </p:cNvSpPr>
          <p:nvPr>
            <p:ph type="title"/>
          </p:nvPr>
        </p:nvSpPr>
        <p:spPr>
          <a:xfrm>
            <a:off x="1657350" y="1143000"/>
            <a:ext cx="5829300" cy="628650"/>
          </a:xfrm>
        </p:spPr>
        <p:txBody>
          <a:bodyPr/>
          <a:lstStyle/>
          <a:p>
            <a:r>
              <a:rPr lang="en-US" altLang="en-US" sz="3000" b="1"/>
              <a:t>FormatDemo</a:t>
            </a:r>
            <a:endParaRPr lang="en-US" altLang="en-US"/>
          </a:p>
        </p:txBody>
      </p:sp>
      <p:sp>
        <p:nvSpPr>
          <p:cNvPr id="54276" name="Rectangle 3">
            <a:extLst>
              <a:ext uri="{FF2B5EF4-FFF2-40B4-BE49-F238E27FC236}">
                <a16:creationId xmlns:a16="http://schemas.microsoft.com/office/drawing/2014/main" id="{298EC2A4-630F-4721-9C02-DA3DFB164C4B}"/>
              </a:ext>
            </a:extLst>
          </p:cNvPr>
          <p:cNvSpPr>
            <a:spLocks noGrp="1" noChangeArrowheads="1"/>
          </p:cNvSpPr>
          <p:nvPr>
            <p:ph type="body" idx="1"/>
          </p:nvPr>
        </p:nvSpPr>
        <p:spPr>
          <a:xfrm>
            <a:off x="1371600" y="2391966"/>
            <a:ext cx="6457950" cy="1209675"/>
          </a:xfrm>
        </p:spPr>
        <p:txBody>
          <a:bodyPr/>
          <a:lstStyle/>
          <a:p>
            <a:pPr>
              <a:buFont typeface="Monotype Sorts"/>
              <a:buNone/>
            </a:pPr>
            <a:r>
              <a:rPr lang="en-US" altLang="en-US"/>
              <a:t>The example gives a program that uses </a:t>
            </a:r>
            <a:r>
              <a:rPr lang="en-US" altLang="en-US" b="1"/>
              <a:t>printf </a:t>
            </a:r>
            <a:r>
              <a:rPr lang="en-US" altLang="en-US"/>
              <a:t>to display a table. </a:t>
            </a:r>
          </a:p>
        </p:txBody>
      </p:sp>
      <p:sp>
        <p:nvSpPr>
          <p:cNvPr id="54277" name="Rectangle 7">
            <a:hlinkClick r:id="rId3"/>
            <a:extLst>
              <a:ext uri="{FF2B5EF4-FFF2-40B4-BE49-F238E27FC236}">
                <a16:creationId xmlns:a16="http://schemas.microsoft.com/office/drawing/2014/main" id="{46AD61CF-3410-49A8-9D8D-18CD12C02784}"/>
              </a:ext>
            </a:extLst>
          </p:cNvPr>
          <p:cNvSpPr>
            <a:spLocks noChangeArrowheads="1"/>
          </p:cNvSpPr>
          <p:nvPr/>
        </p:nvSpPr>
        <p:spPr bwMode="auto">
          <a:xfrm>
            <a:off x="4719639" y="4643438"/>
            <a:ext cx="1821656" cy="28575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500"/>
              <a:t>FormatDemo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a:extLst>
              <a:ext uri="{FF2B5EF4-FFF2-40B4-BE49-F238E27FC236}">
                <a16:creationId xmlns:a16="http://schemas.microsoft.com/office/drawing/2014/main" id="{D06047DD-9D0E-4641-9855-654B2CA2FEE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F2AB2411-41D3-4B49-829E-2BB430C8B292}" type="slidenum">
              <a:rPr lang="en-US" altLang="en-US" sz="1400" smtClean="0">
                <a:latin typeface="Times New Roman" panose="02020603050405020304" pitchFamily="18" charset="0"/>
              </a:rPr>
              <a:pPr>
                <a:spcBef>
                  <a:spcPct val="0"/>
                </a:spcBef>
                <a:buFontTx/>
                <a:buNone/>
              </a:pPr>
              <a:t>46</a:t>
            </a:fld>
            <a:endParaRPr lang="en-US" altLang="en-US" sz="1400">
              <a:latin typeface="Times New Roman" panose="02020603050405020304" pitchFamily="18" charset="0"/>
            </a:endParaRPr>
          </a:p>
        </p:txBody>
      </p:sp>
      <p:sp>
        <p:nvSpPr>
          <p:cNvPr id="118787" name="Rectangle 2">
            <a:extLst>
              <a:ext uri="{FF2B5EF4-FFF2-40B4-BE49-F238E27FC236}">
                <a16:creationId xmlns:a16="http://schemas.microsoft.com/office/drawing/2014/main" id="{3C79A78C-6405-4919-BCAE-1B48169D05DE}"/>
              </a:ext>
            </a:extLst>
          </p:cNvPr>
          <p:cNvSpPr>
            <a:spLocks noGrp="1" noChangeArrowheads="1"/>
          </p:cNvSpPr>
          <p:nvPr>
            <p:ph type="title"/>
          </p:nvPr>
        </p:nvSpPr>
        <p:spPr>
          <a:xfrm>
            <a:off x="685800" y="152400"/>
            <a:ext cx="7772400" cy="819150"/>
          </a:xfrm>
        </p:spPr>
        <p:txBody>
          <a:bodyPr/>
          <a:lstStyle/>
          <a:p>
            <a:r>
              <a:rPr lang="en-US" altLang="en-US"/>
              <a:t>The File Class</a:t>
            </a:r>
            <a:endParaRPr lang="en-US" altLang="en-US" b="1"/>
          </a:p>
        </p:txBody>
      </p:sp>
      <p:sp>
        <p:nvSpPr>
          <p:cNvPr id="118788" name="Rectangle 3">
            <a:extLst>
              <a:ext uri="{FF2B5EF4-FFF2-40B4-BE49-F238E27FC236}">
                <a16:creationId xmlns:a16="http://schemas.microsoft.com/office/drawing/2014/main" id="{D8D392A4-EFFF-40C1-855F-380947325C9C}"/>
              </a:ext>
            </a:extLst>
          </p:cNvPr>
          <p:cNvSpPr>
            <a:spLocks noGrp="1" noChangeArrowheads="1"/>
          </p:cNvSpPr>
          <p:nvPr>
            <p:ph type="body" idx="1"/>
          </p:nvPr>
        </p:nvSpPr>
        <p:spPr>
          <a:xfrm>
            <a:off x="381000" y="1143000"/>
            <a:ext cx="8382000" cy="2286000"/>
          </a:xfrm>
        </p:spPr>
        <p:txBody>
          <a:bodyPr/>
          <a:lstStyle/>
          <a:p>
            <a:pPr marL="0" indent="0">
              <a:buFont typeface="Monotype Sorts"/>
              <a:buNone/>
            </a:pPr>
            <a:r>
              <a:rPr lang="en-US" altLang="en-US">
                <a:cs typeface="Times New Roman" panose="02020603050405020304" pitchFamily="18" charset="0"/>
              </a:rPr>
              <a:t>The </a:t>
            </a:r>
            <a:r>
              <a:rPr lang="en-US" altLang="en-US" u="sng">
                <a:cs typeface="Times New Roman" panose="02020603050405020304" pitchFamily="18" charset="0"/>
              </a:rPr>
              <a:t>File</a:t>
            </a:r>
            <a:r>
              <a:rPr lang="en-US" altLang="en-US">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u="sng">
                <a:cs typeface="Times New Roman" panose="02020603050405020304" pitchFamily="18" charset="0"/>
              </a:rPr>
              <a:t>File</a:t>
            </a:r>
            <a:r>
              <a:rPr lang="en-US" altLang="en-US">
                <a:cs typeface="Times New Roman" panose="02020603050405020304" pitchFamily="18" charset="0"/>
              </a:rPr>
              <a:t> class is a wrapper class for the file name and its directory path.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a:extLst>
              <a:ext uri="{FF2B5EF4-FFF2-40B4-BE49-F238E27FC236}">
                <a16:creationId xmlns:a16="http://schemas.microsoft.com/office/drawing/2014/main" id="{C188F3CC-AD1C-4887-A6EE-9C93CD3A603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E0AEB90E-E7E6-4CC4-9DD1-480CEF9019D9}" type="slidenum">
              <a:rPr lang="en-US" altLang="en-US" sz="1400" smtClean="0">
                <a:latin typeface="Times New Roman" panose="02020603050405020304" pitchFamily="18" charset="0"/>
              </a:rPr>
              <a:pPr>
                <a:spcBef>
                  <a:spcPct val="0"/>
                </a:spcBef>
                <a:buFontTx/>
                <a:buNone/>
              </a:pPr>
              <a:t>47</a:t>
            </a:fld>
            <a:endParaRPr lang="en-US" altLang="en-US" sz="1400">
              <a:latin typeface="Times New Roman" panose="02020603050405020304" pitchFamily="18" charset="0"/>
            </a:endParaRPr>
          </a:p>
        </p:txBody>
      </p:sp>
      <p:sp>
        <p:nvSpPr>
          <p:cNvPr id="119811" name="Rectangle 2">
            <a:extLst>
              <a:ext uri="{FF2B5EF4-FFF2-40B4-BE49-F238E27FC236}">
                <a16:creationId xmlns:a16="http://schemas.microsoft.com/office/drawing/2014/main" id="{710A38A0-EF7E-4C0B-ACCC-7AB05CE96872}"/>
              </a:ext>
            </a:extLst>
          </p:cNvPr>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2400">
              <a:latin typeface="Times New Roman" panose="02020603050405020304" pitchFamily="18" charset="0"/>
            </a:endParaRPr>
          </a:p>
        </p:txBody>
      </p:sp>
      <p:sp>
        <p:nvSpPr>
          <p:cNvPr id="119812" name="Rectangle 4">
            <a:extLst>
              <a:ext uri="{FF2B5EF4-FFF2-40B4-BE49-F238E27FC236}">
                <a16:creationId xmlns:a16="http://schemas.microsoft.com/office/drawing/2014/main" id="{71109E17-9517-4D28-A3A3-55FA3DC1334A}"/>
              </a:ext>
            </a:extLst>
          </p:cNvPr>
          <p:cNvSpPr>
            <a:spLocks noGrp="1" noChangeArrowheads="1"/>
          </p:cNvSpPr>
          <p:nvPr>
            <p:ph type="title"/>
          </p:nvPr>
        </p:nvSpPr>
        <p:spPr>
          <a:xfrm>
            <a:off x="304800" y="82550"/>
            <a:ext cx="7924800" cy="381000"/>
          </a:xfrm>
        </p:spPr>
        <p:txBody>
          <a:bodyPr/>
          <a:lstStyle/>
          <a:p>
            <a:r>
              <a:rPr lang="en-US" altLang="en-US" sz="2000"/>
              <a:t>Obtaining file properties and manipulating file</a:t>
            </a:r>
            <a:endParaRPr lang="en-US" altLang="en-US" sz="2000" b="1"/>
          </a:p>
        </p:txBody>
      </p:sp>
      <p:sp>
        <p:nvSpPr>
          <p:cNvPr id="119813" name="Rectangle 6">
            <a:extLst>
              <a:ext uri="{FF2B5EF4-FFF2-40B4-BE49-F238E27FC236}">
                <a16:creationId xmlns:a16="http://schemas.microsoft.com/office/drawing/2014/main" id="{32839E2E-7418-425F-877E-439F41B4D0C6}"/>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2400">
              <a:latin typeface="Times New Roman" panose="02020603050405020304" pitchFamily="18" charset="0"/>
            </a:endParaRPr>
          </a:p>
        </p:txBody>
      </p:sp>
      <p:pic>
        <p:nvPicPr>
          <p:cNvPr id="119814" name="Picture 7">
            <a:extLst>
              <a:ext uri="{FF2B5EF4-FFF2-40B4-BE49-F238E27FC236}">
                <a16:creationId xmlns:a16="http://schemas.microsoft.com/office/drawing/2014/main" id="{96545F44-B3BF-4023-9D43-73489C13A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4">
            <a:extLst>
              <a:ext uri="{FF2B5EF4-FFF2-40B4-BE49-F238E27FC236}">
                <a16:creationId xmlns:a16="http://schemas.microsoft.com/office/drawing/2014/main" id="{28398E33-796B-4E7D-BCFA-4F8181F0AD1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50FE7279-B124-4F77-AD33-ABA55F9375B0}" type="slidenum">
              <a:rPr lang="en-US" altLang="en-US" sz="1400" smtClean="0">
                <a:latin typeface="Times New Roman" panose="02020603050405020304" pitchFamily="18" charset="0"/>
              </a:rPr>
              <a:pPr>
                <a:spcBef>
                  <a:spcPct val="0"/>
                </a:spcBef>
                <a:buFontTx/>
                <a:buNone/>
              </a:pPr>
              <a:t>48</a:t>
            </a:fld>
            <a:endParaRPr lang="en-US" altLang="en-US" sz="1400">
              <a:latin typeface="Times New Roman" panose="02020603050405020304" pitchFamily="18" charset="0"/>
            </a:endParaRPr>
          </a:p>
        </p:txBody>
      </p:sp>
      <p:sp>
        <p:nvSpPr>
          <p:cNvPr id="121859" name="Rectangle 2">
            <a:extLst>
              <a:ext uri="{FF2B5EF4-FFF2-40B4-BE49-F238E27FC236}">
                <a16:creationId xmlns:a16="http://schemas.microsoft.com/office/drawing/2014/main" id="{E585659E-0C7A-45CD-901A-AC3AD5C76BB9}"/>
              </a:ext>
            </a:extLst>
          </p:cNvPr>
          <p:cNvSpPr>
            <a:spLocks noGrp="1" noChangeArrowheads="1"/>
          </p:cNvSpPr>
          <p:nvPr>
            <p:ph type="title"/>
          </p:nvPr>
        </p:nvSpPr>
        <p:spPr>
          <a:xfrm>
            <a:off x="685800" y="152400"/>
            <a:ext cx="7772400" cy="819150"/>
          </a:xfrm>
        </p:spPr>
        <p:txBody>
          <a:bodyPr/>
          <a:lstStyle/>
          <a:p>
            <a:r>
              <a:rPr lang="en-US" altLang="en-US"/>
              <a:t>Text I/O</a:t>
            </a:r>
            <a:endParaRPr lang="en-US" altLang="en-US" b="1"/>
          </a:p>
        </p:txBody>
      </p:sp>
      <p:sp>
        <p:nvSpPr>
          <p:cNvPr id="121860" name="Rectangle 3">
            <a:extLst>
              <a:ext uri="{FF2B5EF4-FFF2-40B4-BE49-F238E27FC236}">
                <a16:creationId xmlns:a16="http://schemas.microsoft.com/office/drawing/2014/main" id="{EC3C8026-0012-444D-83E1-1B8FFD50AE95}"/>
              </a:ext>
            </a:extLst>
          </p:cNvPr>
          <p:cNvSpPr>
            <a:spLocks noGrp="1" noChangeArrowheads="1"/>
          </p:cNvSpPr>
          <p:nvPr>
            <p:ph type="body" idx="1"/>
          </p:nvPr>
        </p:nvSpPr>
        <p:spPr>
          <a:xfrm>
            <a:off x="304800" y="1219200"/>
            <a:ext cx="8610600" cy="4267200"/>
          </a:xfrm>
        </p:spPr>
        <p:txBody>
          <a:bodyPr/>
          <a:lstStyle/>
          <a:p>
            <a:pPr marL="0" indent="0">
              <a:lnSpc>
                <a:spcPct val="110000"/>
              </a:lnSpc>
              <a:buFont typeface="Monotype Sorts"/>
              <a:buNone/>
            </a:pPr>
            <a:r>
              <a:rPr lang="en-US" altLang="en-US"/>
              <a:t>A </a:t>
            </a:r>
            <a:r>
              <a:rPr lang="en-US" altLang="en-US" u="sng"/>
              <a:t>File</a:t>
            </a:r>
            <a:r>
              <a:rPr lang="en-US" altLang="en-US"/>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u="sng"/>
              <a:t>Scanner</a:t>
            </a:r>
            <a:r>
              <a:rPr lang="en-US" altLang="en-US"/>
              <a:t> and </a:t>
            </a:r>
            <a:r>
              <a:rPr lang="en-US" altLang="en-US" u="sng"/>
              <a:t>PrintWriter</a:t>
            </a:r>
            <a:r>
              <a:rPr lang="en-US" altLang="en-US"/>
              <a:t> classes.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a:extLst>
              <a:ext uri="{FF2B5EF4-FFF2-40B4-BE49-F238E27FC236}">
                <a16:creationId xmlns:a16="http://schemas.microsoft.com/office/drawing/2014/main" id="{123E1825-DEA9-4DB5-B310-941D7F416DD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A3258DBB-1CC1-4433-8A0F-00A8FAD041A2}" type="slidenum">
              <a:rPr lang="en-US" altLang="en-US" sz="1400" smtClean="0">
                <a:latin typeface="Times New Roman" panose="02020603050405020304" pitchFamily="18" charset="0"/>
              </a:rPr>
              <a:pPr>
                <a:spcBef>
                  <a:spcPct val="0"/>
                </a:spcBef>
                <a:buFontTx/>
                <a:buNone/>
              </a:pPr>
              <a:t>49</a:t>
            </a:fld>
            <a:endParaRPr lang="en-US" altLang="en-US" sz="1400">
              <a:latin typeface="Times New Roman" panose="02020603050405020304" pitchFamily="18" charset="0"/>
            </a:endParaRPr>
          </a:p>
        </p:txBody>
      </p:sp>
      <p:sp>
        <p:nvSpPr>
          <p:cNvPr id="122883" name="Rectangle 2">
            <a:extLst>
              <a:ext uri="{FF2B5EF4-FFF2-40B4-BE49-F238E27FC236}">
                <a16:creationId xmlns:a16="http://schemas.microsoft.com/office/drawing/2014/main" id="{B93D2BB8-A990-45EF-A4CC-9143D0488F5B}"/>
              </a:ext>
            </a:extLst>
          </p:cNvPr>
          <p:cNvSpPr>
            <a:spLocks noGrp="1" noChangeArrowheads="1"/>
          </p:cNvSpPr>
          <p:nvPr>
            <p:ph type="title"/>
          </p:nvPr>
        </p:nvSpPr>
        <p:spPr>
          <a:xfrm>
            <a:off x="685800" y="152400"/>
            <a:ext cx="7772400" cy="685800"/>
          </a:xfrm>
        </p:spPr>
        <p:txBody>
          <a:bodyPr/>
          <a:lstStyle/>
          <a:p>
            <a:r>
              <a:rPr lang="en-US" altLang="en-US"/>
              <a:t>Writing Data Using </a:t>
            </a:r>
            <a:r>
              <a:rPr lang="en-US" altLang="en-US" u="sng"/>
              <a:t>PrintWriter</a:t>
            </a:r>
            <a:r>
              <a:rPr lang="en-US" altLang="en-US"/>
              <a:t> </a:t>
            </a:r>
          </a:p>
        </p:txBody>
      </p:sp>
      <p:sp>
        <p:nvSpPr>
          <p:cNvPr id="122884" name="Rectangle 5">
            <a:extLst>
              <a:ext uri="{FF2B5EF4-FFF2-40B4-BE49-F238E27FC236}">
                <a16:creationId xmlns:a16="http://schemas.microsoft.com/office/drawing/2014/main" id="{B0EB1B2A-537F-4CC0-8EE5-379961024256}"/>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lgn="ctr">
              <a:spcBef>
                <a:spcPct val="0"/>
              </a:spcBef>
              <a:buFontTx/>
              <a:buNone/>
            </a:pPr>
            <a:endParaRPr lang="en-US" altLang="en-US" sz="4400">
              <a:solidFill>
                <a:schemeClr val="tx2"/>
              </a:solidFill>
              <a:latin typeface="Times New Roman" panose="02020603050405020304" pitchFamily="18" charset="0"/>
            </a:endParaRPr>
          </a:p>
        </p:txBody>
      </p:sp>
      <p:graphicFrame>
        <p:nvGraphicFramePr>
          <p:cNvPr id="122885" name="Object 6">
            <a:extLst>
              <a:ext uri="{FF2B5EF4-FFF2-40B4-BE49-F238E27FC236}">
                <a16:creationId xmlns:a16="http://schemas.microsoft.com/office/drawing/2014/main" id="{43CA4310-699C-4A7F-AD74-D0DE92FF9053}"/>
              </a:ext>
            </a:extLst>
          </p:cNvPr>
          <p:cNvGraphicFramePr>
            <a:graphicFrameLocks noChangeAspect="1"/>
          </p:cNvGraphicFramePr>
          <p:nvPr/>
        </p:nvGraphicFramePr>
        <p:xfrm>
          <a:off x="311150" y="838200"/>
          <a:ext cx="8520113" cy="4968875"/>
        </p:xfrm>
        <a:graphic>
          <a:graphicData uri="http://schemas.openxmlformats.org/presentationml/2006/ole">
            <mc:AlternateContent xmlns:mc="http://schemas.openxmlformats.org/markup-compatibility/2006">
              <mc:Choice xmlns:v="urn:schemas-microsoft-com:vml" Requires="v">
                <p:oleObj spid="_x0000_s122912" name="Picture" r:id="rId4" imgW="4032504" imgH="2343912" progId="Word.Picture.8">
                  <p:embed/>
                </p:oleObj>
              </mc:Choice>
              <mc:Fallback>
                <p:oleObj name="Picture" r:id="rId4" imgW="4032504" imgH="2343912"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150" y="838200"/>
                        <a:ext cx="85201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6" name="Rectangle 9">
            <a:hlinkClick r:id="rId6"/>
            <a:extLst>
              <a:ext uri="{FF2B5EF4-FFF2-40B4-BE49-F238E27FC236}">
                <a16:creationId xmlns:a16="http://schemas.microsoft.com/office/drawing/2014/main" id="{91C06204-B877-42D0-904A-81B3981F7B57}"/>
              </a:ext>
            </a:extLst>
          </p:cNvPr>
          <p:cNvSpPr>
            <a:spLocks noChangeArrowheads="1"/>
          </p:cNvSpPr>
          <p:nvPr/>
        </p:nvSpPr>
        <p:spPr bwMode="auto">
          <a:xfrm>
            <a:off x="5791200" y="5994400"/>
            <a:ext cx="1724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lgn="ctr">
              <a:spcBef>
                <a:spcPct val="0"/>
              </a:spcBef>
              <a:buFontTx/>
              <a:buNone/>
            </a:pPr>
            <a:r>
              <a:rPr lang="en-US" altLang="en-US" sz="2000">
                <a:latin typeface="Times New Roman" panose="02020603050405020304" pitchFamily="18" charset="0"/>
                <a:hlinkClick r:id="rId7" action="ppaction://hlinkfile"/>
              </a:rPr>
              <a:t>WriteData</a:t>
            </a:r>
            <a:endParaRPr lang="en-US" altLang="en-US" sz="20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68E4-1E20-4C9A-B85D-4E5DAF0BD3AB}"/>
              </a:ext>
            </a:extLst>
          </p:cNvPr>
          <p:cNvSpPr>
            <a:spLocks noGrp="1"/>
          </p:cNvSpPr>
          <p:nvPr>
            <p:ph type="title"/>
          </p:nvPr>
        </p:nvSpPr>
        <p:spPr/>
        <p:txBody>
          <a:bodyPr/>
          <a:lstStyle/>
          <a:p>
            <a:r>
              <a:rPr lang="en-US">
                <a:solidFill>
                  <a:schemeClr val="tx2"/>
                </a:solidFill>
              </a:rPr>
              <a:t>Introducing Arrays</a:t>
            </a:r>
          </a:p>
        </p:txBody>
      </p:sp>
      <p:sp>
        <p:nvSpPr>
          <p:cNvPr id="3" name="Content Placeholder 2">
            <a:extLst>
              <a:ext uri="{FF2B5EF4-FFF2-40B4-BE49-F238E27FC236}">
                <a16:creationId xmlns:a16="http://schemas.microsoft.com/office/drawing/2014/main" id="{36CC0A0C-02E3-4A78-A87C-BB62DD2197DD}"/>
              </a:ext>
            </a:extLst>
          </p:cNvPr>
          <p:cNvSpPr>
            <a:spLocks noGrp="1"/>
          </p:cNvSpPr>
          <p:nvPr>
            <p:ph sz="quarter" idx="13"/>
          </p:nvPr>
        </p:nvSpPr>
        <p:spPr>
          <a:xfrm>
            <a:off x="1485900" y="2024495"/>
            <a:ext cx="6172200" cy="694212"/>
          </a:xfrm>
        </p:spPr>
        <p:txBody>
          <a:bodyPr/>
          <a:lstStyle/>
          <a:p>
            <a:pPr marL="324" indent="0">
              <a:buNone/>
            </a:pPr>
            <a:r>
              <a:rPr lang="en-US" dirty="0">
                <a:solidFill>
                  <a:schemeClr val="tx1"/>
                </a:solidFill>
              </a:rPr>
              <a:t>Array is a data structure that represents a collection of the same types of data.</a:t>
            </a:r>
          </a:p>
        </p:txBody>
      </p:sp>
      <p:pic>
        <p:nvPicPr>
          <p:cNvPr id="8" name="Picture 7" descr="An illustration shows Arrays. It says double open and close brackets my List = new double open and close brackets with number 10 in it. For long description in Notes pane, press F6.">
            <a:extLst>
              <a:ext uri="{FF2B5EF4-FFF2-40B4-BE49-F238E27FC236}">
                <a16:creationId xmlns:a16="http://schemas.microsoft.com/office/drawing/2014/main" id="{07C37D8F-89E7-472B-86A3-B706E7032D94}"/>
              </a:ext>
            </a:extLst>
          </p:cNvPr>
          <p:cNvPicPr>
            <a:picLocks noChangeAspect="1"/>
          </p:cNvPicPr>
          <p:nvPr/>
        </p:nvPicPr>
        <p:blipFill>
          <a:blip r:embed="rId3"/>
          <a:stretch>
            <a:fillRect/>
          </a:stretch>
        </p:blipFill>
        <p:spPr>
          <a:xfrm>
            <a:off x="2012846" y="2871648"/>
            <a:ext cx="5118309" cy="2697239"/>
          </a:xfrm>
          <a:prstGeom prst="rect">
            <a:avLst/>
          </a:prstGeom>
        </p:spPr>
      </p:pic>
    </p:spTree>
    <p:extLst>
      <p:ext uri="{BB962C8B-B14F-4D97-AF65-F5344CB8AC3E}">
        <p14:creationId xmlns:p14="http://schemas.microsoft.com/office/powerpoint/2010/main" val="1918372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4">
            <a:extLst>
              <a:ext uri="{FF2B5EF4-FFF2-40B4-BE49-F238E27FC236}">
                <a16:creationId xmlns:a16="http://schemas.microsoft.com/office/drawing/2014/main" id="{C50A687F-11CD-4E41-A51A-263A42968EE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8F2A68B7-BAEA-4BD9-8553-D42D9FAA0354}" type="slidenum">
              <a:rPr lang="en-US" altLang="en-US" sz="1400" smtClean="0">
                <a:latin typeface="Times New Roman" panose="02020603050405020304" pitchFamily="18" charset="0"/>
              </a:rPr>
              <a:pPr>
                <a:spcBef>
                  <a:spcPct val="0"/>
                </a:spcBef>
                <a:buFontTx/>
                <a:buNone/>
              </a:pPr>
              <a:t>50</a:t>
            </a:fld>
            <a:endParaRPr lang="en-US" altLang="en-US" sz="1400">
              <a:latin typeface="Times New Roman" panose="02020603050405020304" pitchFamily="18" charset="0"/>
            </a:endParaRPr>
          </a:p>
        </p:txBody>
      </p:sp>
      <p:sp>
        <p:nvSpPr>
          <p:cNvPr id="123907" name="Rectangle 2">
            <a:extLst>
              <a:ext uri="{FF2B5EF4-FFF2-40B4-BE49-F238E27FC236}">
                <a16:creationId xmlns:a16="http://schemas.microsoft.com/office/drawing/2014/main" id="{BADA1FE3-A39B-4174-A2AB-44FFC946A2ED}"/>
              </a:ext>
            </a:extLst>
          </p:cNvPr>
          <p:cNvSpPr>
            <a:spLocks noGrp="1" noChangeArrowheads="1"/>
          </p:cNvSpPr>
          <p:nvPr>
            <p:ph type="title"/>
          </p:nvPr>
        </p:nvSpPr>
        <p:spPr>
          <a:xfrm>
            <a:off x="685800" y="152400"/>
            <a:ext cx="7772400" cy="819150"/>
          </a:xfrm>
        </p:spPr>
        <p:txBody>
          <a:bodyPr/>
          <a:lstStyle/>
          <a:p>
            <a:r>
              <a:rPr lang="en-US" altLang="en-US"/>
              <a:t>Try-with-resources</a:t>
            </a:r>
          </a:p>
        </p:txBody>
      </p:sp>
      <p:sp>
        <p:nvSpPr>
          <p:cNvPr id="123908" name="Rectangle 3">
            <a:extLst>
              <a:ext uri="{FF2B5EF4-FFF2-40B4-BE49-F238E27FC236}">
                <a16:creationId xmlns:a16="http://schemas.microsoft.com/office/drawing/2014/main" id="{545FB8CE-6B9E-4E60-AAB0-0554FF69A75E}"/>
              </a:ext>
            </a:extLst>
          </p:cNvPr>
          <p:cNvSpPr>
            <a:spLocks noGrp="1" noChangeArrowheads="1"/>
          </p:cNvSpPr>
          <p:nvPr>
            <p:ph type="body" idx="1"/>
          </p:nvPr>
        </p:nvSpPr>
        <p:spPr>
          <a:xfrm>
            <a:off x="228600" y="1219200"/>
            <a:ext cx="8686800" cy="3581400"/>
          </a:xfrm>
        </p:spPr>
        <p:txBody>
          <a:bodyPr/>
          <a:lstStyle/>
          <a:p>
            <a:pPr marL="0" indent="0">
              <a:buFont typeface="Monotype Sorts"/>
              <a:buNone/>
            </a:pPr>
            <a:r>
              <a:rPr lang="en-US" altLang="en-US"/>
              <a:t>Programmers often forget to close the file. JDK 7 provides the followings new try-with-resources syntax that automatically closes the files. </a:t>
            </a:r>
          </a:p>
          <a:p>
            <a:pPr marL="0" indent="0">
              <a:buFont typeface="Monotype Sorts"/>
              <a:buNone/>
            </a:pPr>
            <a:r>
              <a:rPr lang="en-AU" altLang="en-US" b="1"/>
              <a:t>try</a:t>
            </a:r>
            <a:r>
              <a:rPr lang="en-US" altLang="en-US"/>
              <a:t> (declare and create resources) {</a:t>
            </a:r>
          </a:p>
          <a:p>
            <a:pPr marL="0" indent="0">
              <a:buFont typeface="Monotype Sorts"/>
              <a:buNone/>
            </a:pPr>
            <a:r>
              <a:rPr lang="en-US" altLang="en-US"/>
              <a:t>  Use the resource to process the file;</a:t>
            </a:r>
          </a:p>
          <a:p>
            <a:pPr marL="0" indent="0">
              <a:buFont typeface="Monotype Sorts"/>
              <a:buNone/>
            </a:pPr>
            <a:r>
              <a:rPr lang="en-US" altLang="en-US"/>
              <a:t>}</a:t>
            </a:r>
          </a:p>
          <a:p>
            <a:pPr marL="0" indent="0">
              <a:buFont typeface="Monotype Sorts"/>
              <a:buNone/>
            </a:pPr>
            <a:endParaRPr lang="en-US" altLang="en-US" sz="2600"/>
          </a:p>
        </p:txBody>
      </p:sp>
      <p:sp>
        <p:nvSpPr>
          <p:cNvPr id="123909" name="Rectangle 8">
            <a:hlinkClick r:id="rId3"/>
            <a:extLst>
              <a:ext uri="{FF2B5EF4-FFF2-40B4-BE49-F238E27FC236}">
                <a16:creationId xmlns:a16="http://schemas.microsoft.com/office/drawing/2014/main" id="{16EC1009-4115-43AF-BC7B-00CA4741A101}"/>
              </a:ext>
            </a:extLst>
          </p:cNvPr>
          <p:cNvSpPr>
            <a:spLocks noChangeArrowheads="1"/>
          </p:cNvSpPr>
          <p:nvPr/>
        </p:nvSpPr>
        <p:spPr bwMode="auto">
          <a:xfrm>
            <a:off x="4572000" y="5389563"/>
            <a:ext cx="3095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lgn="ctr">
              <a:spcBef>
                <a:spcPct val="0"/>
              </a:spcBef>
              <a:buFontTx/>
              <a:buNone/>
            </a:pPr>
            <a:r>
              <a:rPr lang="en-US" altLang="en-US" sz="2000">
                <a:latin typeface="Times New Roman" panose="02020603050405020304" pitchFamily="18" charset="0"/>
                <a:hlinkClick r:id="rId4" action="ppaction://hlinkfile"/>
              </a:rPr>
              <a:t>WriteDataWithAutoClose</a:t>
            </a:r>
            <a:endParaRPr lang="en-US" altLang="en-US" sz="200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4">
            <a:extLst>
              <a:ext uri="{FF2B5EF4-FFF2-40B4-BE49-F238E27FC236}">
                <a16:creationId xmlns:a16="http://schemas.microsoft.com/office/drawing/2014/main" id="{79ECF317-862A-4D2B-AA37-20F94C5B431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8055D829-780C-4D0F-92DD-B53CAE1F159E}" type="slidenum">
              <a:rPr lang="en-US" altLang="en-US" sz="1400" smtClean="0">
                <a:latin typeface="Times New Roman" panose="02020603050405020304" pitchFamily="18" charset="0"/>
              </a:rPr>
              <a:pPr>
                <a:spcBef>
                  <a:spcPct val="0"/>
                </a:spcBef>
                <a:buFontTx/>
                <a:buNone/>
              </a:pPr>
              <a:t>51</a:t>
            </a:fld>
            <a:endParaRPr lang="en-US" altLang="en-US" sz="1400">
              <a:latin typeface="Times New Roman" panose="02020603050405020304" pitchFamily="18" charset="0"/>
            </a:endParaRPr>
          </a:p>
        </p:txBody>
      </p:sp>
      <p:sp>
        <p:nvSpPr>
          <p:cNvPr id="124931" name="Rectangle 2">
            <a:extLst>
              <a:ext uri="{FF2B5EF4-FFF2-40B4-BE49-F238E27FC236}">
                <a16:creationId xmlns:a16="http://schemas.microsoft.com/office/drawing/2014/main" id="{E10FEF8B-236A-4FD1-89DD-F7613CBB9262}"/>
              </a:ext>
            </a:extLst>
          </p:cNvPr>
          <p:cNvSpPr>
            <a:spLocks noGrp="1" noChangeArrowheads="1"/>
          </p:cNvSpPr>
          <p:nvPr>
            <p:ph type="title"/>
          </p:nvPr>
        </p:nvSpPr>
        <p:spPr>
          <a:xfrm>
            <a:off x="685800" y="304800"/>
            <a:ext cx="7772400" cy="609600"/>
          </a:xfrm>
        </p:spPr>
        <p:txBody>
          <a:bodyPr/>
          <a:lstStyle/>
          <a:p>
            <a:r>
              <a:rPr lang="en-US" altLang="en-US"/>
              <a:t>Reading Data Using </a:t>
            </a:r>
            <a:r>
              <a:rPr lang="en-US" altLang="en-US" u="sng"/>
              <a:t>Scanner</a:t>
            </a:r>
            <a:r>
              <a:rPr lang="en-US" altLang="en-US"/>
              <a:t> </a:t>
            </a:r>
          </a:p>
        </p:txBody>
      </p:sp>
      <p:sp>
        <p:nvSpPr>
          <p:cNvPr id="124932" name="Rectangle 3">
            <a:extLst>
              <a:ext uri="{FF2B5EF4-FFF2-40B4-BE49-F238E27FC236}">
                <a16:creationId xmlns:a16="http://schemas.microsoft.com/office/drawing/2014/main" id="{7E25CAB9-0A64-4739-91B5-D12AB7C2A9FB}"/>
              </a:ext>
            </a:extLst>
          </p:cNvPr>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2400">
              <a:latin typeface="Times New Roman" panose="02020603050405020304" pitchFamily="18" charset="0"/>
            </a:endParaRPr>
          </a:p>
        </p:txBody>
      </p:sp>
      <p:sp>
        <p:nvSpPr>
          <p:cNvPr id="124933" name="Rectangle 4">
            <a:extLst>
              <a:ext uri="{FF2B5EF4-FFF2-40B4-BE49-F238E27FC236}">
                <a16:creationId xmlns:a16="http://schemas.microsoft.com/office/drawing/2014/main" id="{33369981-A18D-4755-BCFA-BB4EDD3D5F1E}"/>
              </a:ext>
            </a:extLst>
          </p:cNvPr>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2400">
              <a:latin typeface="Times New Roman" panose="02020603050405020304" pitchFamily="18" charset="0"/>
            </a:endParaRPr>
          </a:p>
        </p:txBody>
      </p:sp>
      <p:sp>
        <p:nvSpPr>
          <p:cNvPr id="124934" name="Rectangle 5">
            <a:extLst>
              <a:ext uri="{FF2B5EF4-FFF2-40B4-BE49-F238E27FC236}">
                <a16:creationId xmlns:a16="http://schemas.microsoft.com/office/drawing/2014/main" id="{F7C73723-BE14-4D67-AE32-E4FEB3391E44}"/>
              </a:ext>
            </a:extLst>
          </p:cNvPr>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endParaRPr lang="en-US" altLang="en-US" sz="2400">
              <a:latin typeface="Times New Roman" panose="02020603050405020304" pitchFamily="18" charset="0"/>
            </a:endParaRPr>
          </a:p>
        </p:txBody>
      </p:sp>
      <p:graphicFrame>
        <p:nvGraphicFramePr>
          <p:cNvPr id="124935" name="Object 6">
            <a:extLst>
              <a:ext uri="{FF2B5EF4-FFF2-40B4-BE49-F238E27FC236}">
                <a16:creationId xmlns:a16="http://schemas.microsoft.com/office/drawing/2014/main" id="{B4FEAA5A-FFD9-4383-8827-6D400DB6C103}"/>
              </a:ext>
            </a:extLst>
          </p:cNvPr>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124962" name="Picture" r:id="rId4" imgW="4508500" imgH="2311400" progId="Word.Picture.8">
                  <p:embed/>
                </p:oleObj>
              </mc:Choice>
              <mc:Fallback>
                <p:oleObj name="Picture" r:id="rId4" imgW="4508500" imgH="231140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6" name="Rectangle 11">
            <a:hlinkClick r:id="rId6"/>
            <a:extLst>
              <a:ext uri="{FF2B5EF4-FFF2-40B4-BE49-F238E27FC236}">
                <a16:creationId xmlns:a16="http://schemas.microsoft.com/office/drawing/2014/main" id="{31B5E107-B782-4F34-BB7D-9B626AAFBDBB}"/>
              </a:ext>
            </a:extLst>
          </p:cNvPr>
          <p:cNvSpPr>
            <a:spLocks noChangeArrowheads="1"/>
          </p:cNvSpPr>
          <p:nvPr/>
        </p:nvSpPr>
        <p:spPr bwMode="auto">
          <a:xfrm>
            <a:off x="6143625" y="5778500"/>
            <a:ext cx="13414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lgn="ctr">
              <a:spcBef>
                <a:spcPct val="0"/>
              </a:spcBef>
              <a:buFontTx/>
              <a:buNone/>
            </a:pPr>
            <a:r>
              <a:rPr lang="en-US" altLang="en-US" sz="2000">
                <a:latin typeface="Times New Roman" panose="02020603050405020304" pitchFamily="18" charset="0"/>
                <a:hlinkClick r:id="rId7" action="ppaction://hlinkfile"/>
              </a:rPr>
              <a:t>ReadData</a:t>
            </a:r>
            <a:endParaRPr lang="en-US" altLang="en-US" sz="20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4">
            <a:extLst>
              <a:ext uri="{FF2B5EF4-FFF2-40B4-BE49-F238E27FC236}">
                <a16:creationId xmlns:a16="http://schemas.microsoft.com/office/drawing/2014/main" id="{C6C870C3-3310-4D32-8535-27233E5CF24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spcBef>
                <a:spcPct val="0"/>
              </a:spcBef>
              <a:buFontTx/>
              <a:buNone/>
            </a:pPr>
            <a:fld id="{EE5CA667-6BB8-4905-9195-9E5126E2DF74}" type="slidenum">
              <a:rPr lang="en-US" altLang="en-US" sz="1400" smtClean="0">
                <a:latin typeface="Times New Roman" panose="02020603050405020304" pitchFamily="18" charset="0"/>
              </a:rPr>
              <a:pPr>
                <a:spcBef>
                  <a:spcPct val="0"/>
                </a:spcBef>
                <a:buFontTx/>
                <a:buNone/>
              </a:pPr>
              <a:t>52</a:t>
            </a:fld>
            <a:endParaRPr lang="en-US" altLang="en-US" sz="1400">
              <a:latin typeface="Times New Roman" panose="02020603050405020304" pitchFamily="18" charset="0"/>
            </a:endParaRPr>
          </a:p>
        </p:txBody>
      </p:sp>
      <p:sp>
        <p:nvSpPr>
          <p:cNvPr id="125955" name="Rectangle 2">
            <a:extLst>
              <a:ext uri="{FF2B5EF4-FFF2-40B4-BE49-F238E27FC236}">
                <a16:creationId xmlns:a16="http://schemas.microsoft.com/office/drawing/2014/main" id="{4C3011E0-8123-452C-AA34-A5B1ACD603F9}"/>
              </a:ext>
            </a:extLst>
          </p:cNvPr>
          <p:cNvSpPr>
            <a:spLocks noGrp="1" noChangeArrowheads="1"/>
          </p:cNvSpPr>
          <p:nvPr>
            <p:ph type="title"/>
          </p:nvPr>
        </p:nvSpPr>
        <p:spPr>
          <a:xfrm>
            <a:off x="685800" y="152400"/>
            <a:ext cx="7772400" cy="819150"/>
          </a:xfrm>
        </p:spPr>
        <p:txBody>
          <a:bodyPr/>
          <a:lstStyle/>
          <a:p>
            <a:r>
              <a:rPr lang="en-US" altLang="en-US"/>
              <a:t>Problem: Replacing Text</a:t>
            </a:r>
          </a:p>
        </p:txBody>
      </p:sp>
      <p:sp>
        <p:nvSpPr>
          <p:cNvPr id="125956" name="Rectangle 3">
            <a:extLst>
              <a:ext uri="{FF2B5EF4-FFF2-40B4-BE49-F238E27FC236}">
                <a16:creationId xmlns:a16="http://schemas.microsoft.com/office/drawing/2014/main" id="{4EC1DF86-5418-4FE1-A522-FFE8278A5FC6}"/>
              </a:ext>
            </a:extLst>
          </p:cNvPr>
          <p:cNvSpPr>
            <a:spLocks noGrp="1" noChangeArrowheads="1"/>
          </p:cNvSpPr>
          <p:nvPr>
            <p:ph type="body" idx="1"/>
          </p:nvPr>
        </p:nvSpPr>
        <p:spPr>
          <a:xfrm>
            <a:off x="228600" y="1219200"/>
            <a:ext cx="8686800" cy="3581400"/>
          </a:xfrm>
        </p:spPr>
        <p:txBody>
          <a:bodyPr/>
          <a:lstStyle/>
          <a:p>
            <a:pPr marL="0" indent="0">
              <a:buFont typeface="Monotype Sorts"/>
              <a:buNone/>
            </a:pPr>
            <a:r>
              <a:rPr lang="en-US" altLang="en-US" sz="2600"/>
              <a:t>Write a class named </a:t>
            </a:r>
            <a:r>
              <a:rPr lang="en-US" altLang="en-US" sz="2600" u="sng"/>
              <a:t>ReplaceText</a:t>
            </a:r>
            <a:r>
              <a:rPr lang="en-US" altLang="en-US" sz="2600"/>
              <a:t> that replaces a string in a text file with a new string. The filename and strings are passed as command-line arguments as follows:</a:t>
            </a:r>
            <a:endParaRPr lang="en-US" altLang="en-US" sz="2600" u="sng"/>
          </a:p>
          <a:p>
            <a:pPr lvl="1">
              <a:buFontTx/>
              <a:buNone/>
            </a:pPr>
            <a:r>
              <a:rPr lang="en-US" altLang="en-US" sz="2200"/>
              <a:t>java ReplaceText sourceFile targetFile oldString newString</a:t>
            </a:r>
          </a:p>
          <a:p>
            <a:pPr marL="0" indent="0">
              <a:buFont typeface="Monotype Sorts"/>
              <a:buNone/>
            </a:pPr>
            <a:r>
              <a:rPr lang="en-US" altLang="en-US" sz="2600"/>
              <a:t>For example, invoking</a:t>
            </a:r>
            <a:endParaRPr lang="en-US" altLang="en-US" sz="2600" u="sng"/>
          </a:p>
          <a:p>
            <a:pPr lvl="1">
              <a:buFontTx/>
              <a:buNone/>
            </a:pPr>
            <a:r>
              <a:rPr lang="en-US" altLang="en-US" sz="2200"/>
              <a:t>java ReplaceText FormatString.java t.txt StringBuilder StringBuffer</a:t>
            </a:r>
          </a:p>
          <a:p>
            <a:pPr marL="0" indent="0">
              <a:buFont typeface="Monotype Sorts"/>
              <a:buNone/>
            </a:pPr>
            <a:r>
              <a:rPr lang="en-US" altLang="en-US" sz="2600"/>
              <a:t>replaces all the occurrences of </a:t>
            </a:r>
            <a:r>
              <a:rPr lang="en-US" altLang="en-US" sz="2600" u="sng"/>
              <a:t>StringBuilder</a:t>
            </a:r>
            <a:r>
              <a:rPr lang="en-US" altLang="en-US" sz="2600"/>
              <a:t> by </a:t>
            </a:r>
            <a:r>
              <a:rPr lang="en-US" altLang="en-US" sz="2600" u="sng"/>
              <a:t>StringBuffer</a:t>
            </a:r>
            <a:r>
              <a:rPr lang="en-US" altLang="en-US" sz="2600"/>
              <a:t> in FormatString.java and saves the new file in t.txt.</a:t>
            </a:r>
          </a:p>
        </p:txBody>
      </p:sp>
      <p:sp>
        <p:nvSpPr>
          <p:cNvPr id="125957" name="Rectangle 8">
            <a:hlinkClick r:id="rId3"/>
            <a:extLst>
              <a:ext uri="{FF2B5EF4-FFF2-40B4-BE49-F238E27FC236}">
                <a16:creationId xmlns:a16="http://schemas.microsoft.com/office/drawing/2014/main" id="{B52A149C-22AE-4283-BF5B-258446CA65CC}"/>
              </a:ext>
            </a:extLst>
          </p:cNvPr>
          <p:cNvSpPr>
            <a:spLocks noChangeArrowheads="1"/>
          </p:cNvSpPr>
          <p:nvPr/>
        </p:nvSpPr>
        <p:spPr bwMode="auto">
          <a:xfrm>
            <a:off x="5534025" y="5568950"/>
            <a:ext cx="17700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a:solidFill>
                  <a:schemeClr val="tx1"/>
                </a:solidFill>
                <a:latin typeface="Times" panose="02020603050405020304" pitchFamily="18" charset="0"/>
              </a:defRPr>
            </a:lvl4pPr>
            <a:lvl5pPr marL="2057400" indent="-228600">
              <a:spcBef>
                <a:spcPct val="20000"/>
              </a:spcBef>
              <a:buChar char="»"/>
              <a:defRPr>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panose="02020603050405020304" pitchFamily="18" charset="0"/>
              </a:defRPr>
            </a:lvl9pPr>
          </a:lstStyle>
          <a:p>
            <a:pPr algn="ctr">
              <a:spcBef>
                <a:spcPct val="0"/>
              </a:spcBef>
              <a:buFontTx/>
              <a:buNone/>
            </a:pPr>
            <a:r>
              <a:rPr lang="en-US" altLang="en-US" sz="2000">
                <a:latin typeface="Times New Roman" panose="02020603050405020304" pitchFamily="18" charset="0"/>
                <a:hlinkClick r:id="rId4" action="ppaction://hlinkfile"/>
              </a:rPr>
              <a:t>ReplaceText</a:t>
            </a:r>
            <a:endParaRPr lang="en-US" altLang="en-US" sz="2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AE6D-0750-4053-B0CB-ED0906FB3D05}"/>
              </a:ext>
            </a:extLst>
          </p:cNvPr>
          <p:cNvSpPr>
            <a:spLocks noGrp="1"/>
          </p:cNvSpPr>
          <p:nvPr>
            <p:ph type="title"/>
          </p:nvPr>
        </p:nvSpPr>
        <p:spPr/>
        <p:txBody>
          <a:bodyPr/>
          <a:lstStyle/>
          <a:p>
            <a:r>
              <a:rPr lang="en-US">
                <a:solidFill>
                  <a:schemeClr val="tx2"/>
                </a:solidFill>
              </a:rPr>
              <a:t>Array Initializers</a:t>
            </a:r>
          </a:p>
        </p:txBody>
      </p:sp>
      <p:sp>
        <p:nvSpPr>
          <p:cNvPr id="3" name="Content Placeholder 2">
            <a:extLst>
              <a:ext uri="{FF2B5EF4-FFF2-40B4-BE49-F238E27FC236}">
                <a16:creationId xmlns:a16="http://schemas.microsoft.com/office/drawing/2014/main" id="{9C189F57-80A8-4783-92A3-9E9E7612DF91}"/>
              </a:ext>
            </a:extLst>
          </p:cNvPr>
          <p:cNvSpPr>
            <a:spLocks noGrp="1"/>
          </p:cNvSpPr>
          <p:nvPr>
            <p:ph sz="quarter" idx="13"/>
          </p:nvPr>
        </p:nvSpPr>
        <p:spPr>
          <a:xfrm>
            <a:off x="1485900" y="2024497"/>
            <a:ext cx="6172200" cy="416145"/>
          </a:xfrm>
        </p:spPr>
        <p:txBody>
          <a:bodyPr/>
          <a:lstStyle/>
          <a:p>
            <a:r>
              <a:rPr lang="en-US" dirty="0"/>
              <a:t>Declaring, creating, initializing in one step:</a:t>
            </a:r>
          </a:p>
        </p:txBody>
      </p:sp>
      <p:sp>
        <p:nvSpPr>
          <p:cNvPr id="4" name="Content Placeholder 3">
            <a:extLst>
              <a:ext uri="{FF2B5EF4-FFF2-40B4-BE49-F238E27FC236}">
                <a16:creationId xmlns:a16="http://schemas.microsoft.com/office/drawing/2014/main" id="{5C4FA86B-F4DA-4E7B-B26F-4C8A1A27E5CD}"/>
              </a:ext>
            </a:extLst>
          </p:cNvPr>
          <p:cNvSpPr>
            <a:spLocks noGrp="1"/>
          </p:cNvSpPr>
          <p:nvPr>
            <p:ph sz="quarter" idx="14"/>
          </p:nvPr>
        </p:nvSpPr>
        <p:spPr>
          <a:xfrm>
            <a:off x="1485900" y="2550573"/>
            <a:ext cx="6172200" cy="817918"/>
          </a:xfrm>
        </p:spPr>
        <p:txBody>
          <a:bodyPr/>
          <a:lstStyle/>
          <a:p>
            <a:pPr marL="191700" indent="0">
              <a:buNone/>
            </a:pPr>
            <a:r>
              <a:rPr lang="en-US" b="1" dirty="0">
                <a:latin typeface="Courier New" panose="02070309020205020404" pitchFamily="49" charset="0"/>
                <a:cs typeface="Courier New" panose="02070309020205020404" pitchFamily="49" charset="0"/>
              </a:rPr>
              <a:t>double[] myList = {1.9, 2.9, 3.4, 3.5};</a:t>
            </a:r>
            <a:endParaRPr lang="en-US" dirty="0"/>
          </a:p>
          <a:p>
            <a:pPr marL="324" indent="0">
              <a:buNone/>
            </a:pPr>
            <a:r>
              <a:rPr lang="en-US" dirty="0"/>
              <a:t>This shorthand syntax must be in one statement.</a:t>
            </a:r>
          </a:p>
        </p:txBody>
      </p:sp>
    </p:spTree>
    <p:extLst>
      <p:ext uri="{BB962C8B-B14F-4D97-AF65-F5344CB8AC3E}">
        <p14:creationId xmlns:p14="http://schemas.microsoft.com/office/powerpoint/2010/main" val="261251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8CD5-AD89-41B1-968B-CAA590C8B88C}"/>
              </a:ext>
            </a:extLst>
          </p:cNvPr>
          <p:cNvSpPr>
            <a:spLocks noGrp="1"/>
          </p:cNvSpPr>
          <p:nvPr>
            <p:ph type="title"/>
          </p:nvPr>
        </p:nvSpPr>
        <p:spPr/>
        <p:txBody>
          <a:bodyPr/>
          <a:lstStyle/>
          <a:p>
            <a:r>
              <a:rPr lang="en-IN" dirty="0"/>
              <a:t>Processing Arrays</a:t>
            </a:r>
          </a:p>
        </p:txBody>
      </p:sp>
      <p:sp>
        <p:nvSpPr>
          <p:cNvPr id="3" name="Content Placeholder 2">
            <a:extLst>
              <a:ext uri="{FF2B5EF4-FFF2-40B4-BE49-F238E27FC236}">
                <a16:creationId xmlns:a16="http://schemas.microsoft.com/office/drawing/2014/main" id="{FFD74CF2-6FB8-41FB-B258-A03E8AED5EF8}"/>
              </a:ext>
            </a:extLst>
          </p:cNvPr>
          <p:cNvSpPr>
            <a:spLocks noGrp="1"/>
          </p:cNvSpPr>
          <p:nvPr>
            <p:ph sz="quarter" idx="13"/>
          </p:nvPr>
        </p:nvSpPr>
        <p:spPr>
          <a:xfrm>
            <a:off x="1485901" y="2023440"/>
            <a:ext cx="6174581" cy="3593262"/>
          </a:xfrm>
        </p:spPr>
        <p:txBody>
          <a:bodyPr/>
          <a:lstStyle/>
          <a:p>
            <a:pPr marL="324" indent="0">
              <a:buNone/>
            </a:pPr>
            <a:r>
              <a:rPr lang="en-IN" sz="1650" dirty="0"/>
              <a:t>See the examples in the text.</a:t>
            </a:r>
          </a:p>
          <a:p>
            <a:pPr marL="324000" indent="-324000">
              <a:buFont typeface="+mj-lt"/>
              <a:buAutoNum type="arabicPeriod"/>
            </a:pPr>
            <a:r>
              <a:rPr lang="en-IN" sz="1650" dirty="0"/>
              <a:t>(Initializing arrays with input values)</a:t>
            </a:r>
          </a:p>
          <a:p>
            <a:pPr marL="324000" indent="-324000">
              <a:buFont typeface="+mj-lt"/>
              <a:buAutoNum type="arabicPeriod"/>
            </a:pPr>
            <a:r>
              <a:rPr lang="en-IN" sz="1650" dirty="0"/>
              <a:t>(Initializing arrays with random values)</a:t>
            </a:r>
          </a:p>
          <a:p>
            <a:pPr marL="324000" indent="-324000">
              <a:buFont typeface="+mj-lt"/>
              <a:buAutoNum type="arabicPeriod"/>
            </a:pPr>
            <a:r>
              <a:rPr lang="en-IN" sz="1650" dirty="0"/>
              <a:t>(Printing arrays)</a:t>
            </a:r>
          </a:p>
          <a:p>
            <a:pPr marL="324000" indent="-324000">
              <a:buFont typeface="+mj-lt"/>
              <a:buAutoNum type="arabicPeriod"/>
            </a:pPr>
            <a:r>
              <a:rPr lang="en-IN" sz="1650" dirty="0"/>
              <a:t>(Summing all elements)</a:t>
            </a:r>
          </a:p>
          <a:p>
            <a:pPr marL="324000" indent="-324000">
              <a:buFont typeface="+mj-lt"/>
              <a:buAutoNum type="arabicPeriod"/>
            </a:pPr>
            <a:r>
              <a:rPr lang="en-IN" sz="1650" dirty="0"/>
              <a:t>(Finding the largest element)</a:t>
            </a:r>
          </a:p>
          <a:p>
            <a:pPr marL="324000" indent="-324000">
              <a:buFont typeface="+mj-lt"/>
              <a:buAutoNum type="arabicPeriod"/>
            </a:pPr>
            <a:r>
              <a:rPr lang="en-IN" sz="1650" dirty="0"/>
              <a:t>(Finding the smallest index of the largest element)</a:t>
            </a:r>
          </a:p>
          <a:p>
            <a:pPr marL="324000" indent="-324000">
              <a:buFont typeface="+mj-lt"/>
              <a:buAutoNum type="arabicPeriod"/>
            </a:pPr>
            <a:r>
              <a:rPr lang="en-IN" sz="1650" dirty="0"/>
              <a:t>(</a:t>
            </a:r>
            <a:r>
              <a:rPr lang="en-IN" sz="1650" b="1" dirty="0"/>
              <a:t>Random shuffling</a:t>
            </a:r>
            <a:r>
              <a:rPr lang="en-IN" sz="1650" dirty="0"/>
              <a:t>)</a:t>
            </a:r>
          </a:p>
          <a:p>
            <a:pPr marL="324000" indent="-324000">
              <a:buFont typeface="+mj-lt"/>
              <a:buAutoNum type="arabicPeriod"/>
            </a:pPr>
            <a:r>
              <a:rPr lang="en-IN" sz="1650" dirty="0"/>
              <a:t>(</a:t>
            </a:r>
            <a:r>
              <a:rPr lang="en-IN" sz="1650" b="1" dirty="0"/>
              <a:t>Shifting elements</a:t>
            </a:r>
            <a:r>
              <a:rPr lang="en-IN" sz="1650" dirty="0"/>
              <a:t>) - left</a:t>
            </a:r>
          </a:p>
        </p:txBody>
      </p:sp>
    </p:spTree>
    <p:extLst>
      <p:ext uri="{BB962C8B-B14F-4D97-AF65-F5344CB8AC3E}">
        <p14:creationId xmlns:p14="http://schemas.microsoft.com/office/powerpoint/2010/main" val="408639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8790-5543-48B3-A14D-7AAE0325681C}"/>
              </a:ext>
            </a:extLst>
          </p:cNvPr>
          <p:cNvSpPr>
            <a:spLocks noGrp="1"/>
          </p:cNvSpPr>
          <p:nvPr>
            <p:ph type="title"/>
          </p:nvPr>
        </p:nvSpPr>
        <p:spPr/>
        <p:txBody>
          <a:bodyPr/>
          <a:lstStyle/>
          <a:p>
            <a:r>
              <a:rPr lang="en-US" dirty="0"/>
              <a:t>Shifting Elements – shift left</a:t>
            </a:r>
          </a:p>
        </p:txBody>
      </p:sp>
      <p:pic>
        <p:nvPicPr>
          <p:cNvPr id="4" name="Picture 3">
            <a:extLst>
              <a:ext uri="{FF2B5EF4-FFF2-40B4-BE49-F238E27FC236}">
                <a16:creationId xmlns:a16="http://schemas.microsoft.com/office/drawing/2014/main" id="{DC7321E6-325E-416A-840B-9533B13B8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3734321" cy="1066949"/>
          </a:xfrm>
          <a:prstGeom prst="rect">
            <a:avLst/>
          </a:prstGeom>
        </p:spPr>
      </p:pic>
    </p:spTree>
    <p:extLst>
      <p:ext uri="{BB962C8B-B14F-4D97-AF65-F5344CB8AC3E}">
        <p14:creationId xmlns:p14="http://schemas.microsoft.com/office/powerpoint/2010/main" val="231011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8790-5543-48B3-A14D-7AAE0325681C}"/>
              </a:ext>
            </a:extLst>
          </p:cNvPr>
          <p:cNvSpPr>
            <a:spLocks noGrp="1"/>
          </p:cNvSpPr>
          <p:nvPr>
            <p:ph type="title"/>
          </p:nvPr>
        </p:nvSpPr>
        <p:spPr/>
        <p:txBody>
          <a:bodyPr/>
          <a:lstStyle/>
          <a:p>
            <a:r>
              <a:rPr lang="en-US" dirty="0"/>
              <a:t>Shifting Elements – shift right</a:t>
            </a:r>
          </a:p>
        </p:txBody>
      </p:sp>
      <p:pic>
        <p:nvPicPr>
          <p:cNvPr id="5" name="Picture 4">
            <a:extLst>
              <a:ext uri="{FF2B5EF4-FFF2-40B4-BE49-F238E27FC236}">
                <a16:creationId xmlns:a16="http://schemas.microsoft.com/office/drawing/2014/main" id="{0D269597-A544-4F02-954F-6A6B7E9C1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2743200" cy="1295400"/>
          </a:xfrm>
          <a:prstGeom prst="rect">
            <a:avLst/>
          </a:prstGeom>
        </p:spPr>
      </p:pic>
      <p:pic>
        <p:nvPicPr>
          <p:cNvPr id="7" name="Picture 6">
            <a:extLst>
              <a:ext uri="{FF2B5EF4-FFF2-40B4-BE49-F238E27FC236}">
                <a16:creationId xmlns:a16="http://schemas.microsoft.com/office/drawing/2014/main" id="{30421852-2AE1-4987-848D-23C96C446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219200"/>
            <a:ext cx="4876800" cy="2743200"/>
          </a:xfrm>
          <a:prstGeom prst="rect">
            <a:avLst/>
          </a:prstGeom>
        </p:spPr>
      </p:pic>
    </p:spTree>
    <p:extLst>
      <p:ext uri="{BB962C8B-B14F-4D97-AF65-F5344CB8AC3E}">
        <p14:creationId xmlns:p14="http://schemas.microsoft.com/office/powerpoint/2010/main" val="319960013"/>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3134</TotalTime>
  <Words>3981</Words>
  <Application>Microsoft Office PowerPoint</Application>
  <PresentationFormat>On-screen Show (4:3)</PresentationFormat>
  <Paragraphs>432</Paragraphs>
  <Slides>52</Slides>
  <Notes>52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1" baseType="lpstr">
      <vt:lpstr>Arial</vt:lpstr>
      <vt:lpstr>Courier New</vt:lpstr>
      <vt:lpstr>Monotype Sorts</vt:lpstr>
      <vt:lpstr>Noto Sans Symbols</vt:lpstr>
      <vt:lpstr>Times</vt:lpstr>
      <vt:lpstr>Times New Roman</vt:lpstr>
      <vt:lpstr>Blank</vt:lpstr>
      <vt:lpstr>Picture</vt:lpstr>
      <vt:lpstr>Microsoft Word Picture</vt:lpstr>
      <vt:lpstr>Lecture 1</vt:lpstr>
      <vt:lpstr>Arrays</vt:lpstr>
      <vt:lpstr>Single-Dimensional Arrays  </vt:lpstr>
      <vt:lpstr>Objectives</vt:lpstr>
      <vt:lpstr>Introducing Arrays</vt:lpstr>
      <vt:lpstr>Array Initializers</vt:lpstr>
      <vt:lpstr>Processing Arrays</vt:lpstr>
      <vt:lpstr>Shifting Elements – shift left</vt:lpstr>
      <vt:lpstr>Shifting Elements – shift right</vt:lpstr>
      <vt:lpstr>Enhanced for Loop (for-each loop)</vt:lpstr>
      <vt:lpstr>Problem: Deck of Cards (1 of 4)</vt:lpstr>
      <vt:lpstr>Problem: Deck of Cards (2 of 4)</vt:lpstr>
      <vt:lpstr>Problem: Deck of Cards (3 of 4)</vt:lpstr>
      <vt:lpstr>Copying Arrays (1 of 2)</vt:lpstr>
      <vt:lpstr>Copying Arrays (2 of 2)</vt:lpstr>
      <vt:lpstr>The arraycopy Utility</vt:lpstr>
      <vt:lpstr>Passing Arrays to Methods</vt:lpstr>
      <vt:lpstr>Pass by Value</vt:lpstr>
      <vt:lpstr>Simple Example</vt:lpstr>
      <vt:lpstr>Multidimensional Arrays </vt:lpstr>
      <vt:lpstr>Motivations (1 of 2)</vt:lpstr>
      <vt:lpstr>Motivations (2 of 2)</vt:lpstr>
      <vt:lpstr>Objectives</vt:lpstr>
      <vt:lpstr>Declare/Create Two-dimensional Arrays</vt:lpstr>
      <vt:lpstr>Declaring Variables of Two-dimensional Arrays and Creating Two-dimensional Arrays</vt:lpstr>
      <vt:lpstr>Two-dimensional Array Illustration</vt:lpstr>
      <vt:lpstr>Declaring, Creating, and Initializing Using Shorthand Notations</vt:lpstr>
      <vt:lpstr>Lengths of Two-dimensional Arrays (1 of 2)</vt:lpstr>
      <vt:lpstr>Lengths of Two-dimensional Arrays (2 of 2)</vt:lpstr>
      <vt:lpstr>Ragged Arrays (1 of 2)</vt:lpstr>
      <vt:lpstr>Ragged Arrays (2 of 2)</vt:lpstr>
      <vt:lpstr>Processing Two-Dimensional Arrays</vt:lpstr>
      <vt:lpstr>Passing Tow-Dimensional Arrays to Methods</vt:lpstr>
      <vt:lpstr>Exception-Handling Overview </vt:lpstr>
      <vt:lpstr>Exception Advantages</vt:lpstr>
      <vt:lpstr>Handling InputMismatchException</vt:lpstr>
      <vt:lpstr>Exception Types</vt:lpstr>
      <vt:lpstr>Input</vt:lpstr>
      <vt:lpstr>Input</vt:lpstr>
      <vt:lpstr>Output</vt:lpstr>
      <vt:lpstr>Formatting Output </vt:lpstr>
      <vt:lpstr>Frequently-Used Specifiers </vt:lpstr>
      <vt:lpstr>Frequently-Used Flags </vt:lpstr>
      <vt:lpstr>PowerPoint Presentation</vt:lpstr>
      <vt:lpstr>FormatDemo</vt:lpstr>
      <vt:lpstr>The File Class</vt:lpstr>
      <vt:lpstr>Obtaining file properties and manipulating file</vt:lpstr>
      <vt:lpstr>Text I/O</vt:lpstr>
      <vt:lpstr>Writing Data Using PrintWriter </vt:lpstr>
      <vt:lpstr>Try-with-resources</vt:lpstr>
      <vt:lpstr>Reading Data Using Scanner </vt:lpstr>
      <vt:lpstr>Problem: Replacing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Bahram Zartoshty</dc:creator>
  <cp:lastModifiedBy>Zartoshty, Bahram</cp:lastModifiedBy>
  <cp:revision>190</cp:revision>
  <cp:lastPrinted>2025-01-22T23:33:05Z</cp:lastPrinted>
  <dcterms:created xsi:type="dcterms:W3CDTF">2003-05-23T15:49:24Z</dcterms:created>
  <dcterms:modified xsi:type="dcterms:W3CDTF">2025-04-02T21:57:24Z</dcterms:modified>
</cp:coreProperties>
</file>