
<file path=[Content_Types].xml><?xml version="1.0" encoding="utf-8"?>
<Types xmlns="http://schemas.openxmlformats.org/package/2006/content-types">
  <Default Extension="bin" ContentType="application/vnd.openxmlformats-officedocument.oleObject"/>
  <Default Extension="fntdata" ContentType="application/x-fontdata"/>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4"/>
    <p:sldMasterId id="2147483659" r:id="rId5"/>
  </p:sldMasterIdLst>
  <p:notesMasterIdLst>
    <p:notesMasterId r:id="rId73"/>
  </p:notesMasterIdLst>
  <p:handoutMasterIdLst>
    <p:handoutMasterId r:id="rId74"/>
  </p:handoutMasterIdLst>
  <p:sldIdLst>
    <p:sldId id="330" r:id="rId6"/>
    <p:sldId id="408" r:id="rId7"/>
    <p:sldId id="511" r:id="rId8"/>
    <p:sldId id="542" r:id="rId9"/>
    <p:sldId id="602" r:id="rId10"/>
    <p:sldId id="603" r:id="rId11"/>
    <p:sldId id="510" r:id="rId12"/>
    <p:sldId id="486" r:id="rId13"/>
    <p:sldId id="487" r:id="rId14"/>
    <p:sldId id="488" r:id="rId15"/>
    <p:sldId id="489" r:id="rId16"/>
    <p:sldId id="490" r:id="rId17"/>
    <p:sldId id="512" r:id="rId18"/>
    <p:sldId id="491" r:id="rId19"/>
    <p:sldId id="492" r:id="rId20"/>
    <p:sldId id="493" r:id="rId21"/>
    <p:sldId id="494" r:id="rId22"/>
    <p:sldId id="495" r:id="rId23"/>
    <p:sldId id="496" r:id="rId24"/>
    <p:sldId id="497" r:id="rId25"/>
    <p:sldId id="498" r:id="rId26"/>
    <p:sldId id="499" r:id="rId27"/>
    <p:sldId id="500" r:id="rId28"/>
    <p:sldId id="501" r:id="rId29"/>
    <p:sldId id="502" r:id="rId30"/>
    <p:sldId id="613" r:id="rId31"/>
    <p:sldId id="503" r:id="rId32"/>
    <p:sldId id="504" r:id="rId33"/>
    <p:sldId id="505" r:id="rId34"/>
    <p:sldId id="506" r:id="rId35"/>
    <p:sldId id="618" r:id="rId36"/>
    <p:sldId id="611" r:id="rId37"/>
    <p:sldId id="507" r:id="rId38"/>
    <p:sldId id="508" r:id="rId39"/>
    <p:sldId id="513" r:id="rId40"/>
    <p:sldId id="514" r:id="rId41"/>
    <p:sldId id="515" r:id="rId42"/>
    <p:sldId id="609" r:id="rId43"/>
    <p:sldId id="517" r:id="rId44"/>
    <p:sldId id="614" r:id="rId45"/>
    <p:sldId id="616" r:id="rId46"/>
    <p:sldId id="541" r:id="rId47"/>
    <p:sldId id="518" r:id="rId48"/>
    <p:sldId id="519" r:id="rId49"/>
    <p:sldId id="520" r:id="rId50"/>
    <p:sldId id="521" r:id="rId51"/>
    <p:sldId id="522" r:id="rId52"/>
    <p:sldId id="606" r:id="rId53"/>
    <p:sldId id="607" r:id="rId54"/>
    <p:sldId id="523" r:id="rId55"/>
    <p:sldId id="524" r:id="rId56"/>
    <p:sldId id="525" r:id="rId57"/>
    <p:sldId id="526" r:id="rId58"/>
    <p:sldId id="527" r:id="rId59"/>
    <p:sldId id="528" r:id="rId60"/>
    <p:sldId id="529" r:id="rId61"/>
    <p:sldId id="530" r:id="rId62"/>
    <p:sldId id="531" r:id="rId63"/>
    <p:sldId id="532" r:id="rId64"/>
    <p:sldId id="533" r:id="rId65"/>
    <p:sldId id="534" r:id="rId66"/>
    <p:sldId id="535" r:id="rId67"/>
    <p:sldId id="536" r:id="rId68"/>
    <p:sldId id="537" r:id="rId69"/>
    <p:sldId id="538" r:id="rId70"/>
    <p:sldId id="539" r:id="rId71"/>
    <p:sldId id="540" r:id="rId72"/>
  </p:sldIdLst>
  <p:sldSz cx="9144000" cy="6858000" type="screen4x3"/>
  <p:notesSz cx="6858000" cy="9144000"/>
  <p:embeddedFontLst>
    <p:embeddedFont>
      <p:font typeface="Arial Black" panose="020B0A04020102020204" pitchFamily="34" charset="0"/>
      <p:bold r:id="rId75"/>
    </p:embeddedFont>
    <p:embeddedFont>
      <p:font typeface="Noto Sans Symbols" panose="020B0604020202020204" charset="0"/>
      <p:regular r:id="rId76"/>
      <p:bold r:id="rId77"/>
      <p:italic r:id="rId78"/>
      <p:boldItalic r:id="rId79"/>
    </p:embeddedFont>
    <p:embeddedFont>
      <p:font typeface="Verdana" panose="020B0604030504040204" pitchFamily="34" charset="0"/>
      <p:regular r:id="rId80"/>
      <p:bold r:id="rId81"/>
      <p:italic r:id="rId82"/>
      <p:boldItalic r:id="rId8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997" userDrawn="1">
          <p15:clr>
            <a:srgbClr val="A4A3A4"/>
          </p15:clr>
        </p15:guide>
        <p15:guide id="2" pos="295" userDrawn="1">
          <p15:clr>
            <a:srgbClr val="A4A3A4"/>
          </p15:clr>
        </p15:guide>
        <p15:guide id="3" orient="horz" pos="2364" userDrawn="1">
          <p15:clr>
            <a:srgbClr val="A4A3A4"/>
          </p15:clr>
        </p15:guide>
        <p15:guide id="4" orient="horz" pos="96" userDrawn="1">
          <p15:clr>
            <a:srgbClr val="A4A3A4"/>
          </p15:clr>
        </p15:guide>
        <p15:guide id="5" orient="horz" pos="709" userDrawn="1">
          <p15:clr>
            <a:srgbClr val="A4A3A4"/>
          </p15:clr>
        </p15:guide>
        <p15:guide id="6" orient="horz" pos="981" userDrawn="1">
          <p15:clr>
            <a:srgbClr val="A4A3A4"/>
          </p15:clr>
        </p15:guide>
        <p15:guide id="7" pos="635" userDrawn="1">
          <p15:clr>
            <a:srgbClr val="A4A3A4"/>
          </p15:clr>
        </p15:guide>
        <p15:guide id="8" pos="499" userDrawn="1">
          <p15:clr>
            <a:srgbClr val="A4A3A4"/>
          </p15:clr>
        </p15:guide>
        <p15:guide id="9" pos="5534" userDrawn="1">
          <p15:clr>
            <a:srgbClr val="A4A3A4"/>
          </p15:clr>
        </p15:guide>
        <p15:guide id="10" userDrawn="1">
          <p15:clr>
            <a:srgbClr val="A4A3A4"/>
          </p15:clr>
        </p15:guide>
        <p15:guide id="11" orient="horz" pos="409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KR Anandda Kumarr" initials="KAK" lastIdx="1" clrIdx="7">
    <p:extLst>
      <p:ext uri="{19B8F6BF-5375-455C-9EA6-DF929625EA0E}">
        <p15:presenceInfo xmlns:p15="http://schemas.microsoft.com/office/powerpoint/2012/main" userId="874ae4b53f93d15d" providerId="Windows Live"/>
      </p:ext>
    </p:extLst>
  </p:cmAuthor>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5" autoAdjust="0"/>
    <p:restoredTop sz="80376" autoAdjust="0"/>
  </p:normalViewPr>
  <p:slideViewPr>
    <p:cSldViewPr snapToGrid="0" snapToObjects="1">
      <p:cViewPr varScale="1">
        <p:scale>
          <a:sx n="181" d="100"/>
          <a:sy n="181" d="100"/>
        </p:scale>
        <p:origin x="2082" y="168"/>
      </p:cViewPr>
      <p:guideLst>
        <p:guide orient="horz" pos="3997"/>
        <p:guide pos="295"/>
        <p:guide orient="horz" pos="2364"/>
        <p:guide orient="horz" pos="96"/>
        <p:guide orient="horz" pos="709"/>
        <p:guide orient="horz" pos="981"/>
        <p:guide pos="635"/>
        <p:guide pos="499"/>
        <p:guide pos="5534"/>
        <p:guide/>
        <p:guide orient="horz" pos="4097"/>
      </p:guideLst>
    </p:cSldViewPr>
  </p:slideViewPr>
  <p:outlineViewPr>
    <p:cViewPr>
      <p:scale>
        <a:sx n="33" d="100"/>
        <a:sy n="33" d="100"/>
      </p:scale>
      <p:origin x="0" y="-52308"/>
    </p:cViewPr>
  </p:outlineViewPr>
  <p:notesTextViewPr>
    <p:cViewPr>
      <p:scale>
        <a:sx n="100" d="100"/>
        <a:sy n="100" d="100"/>
      </p:scale>
      <p:origin x="0" y="0"/>
    </p:cViewPr>
  </p:notesTextViewPr>
  <p:sorterViewPr>
    <p:cViewPr>
      <p:scale>
        <a:sx n="100" d="100"/>
        <a:sy n="100" d="100"/>
      </p:scale>
      <p:origin x="0" y="-334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commentAuthors" Target="commentAuthors.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handoutMaster" Target="handoutMasters/handoutMaster1.xml"/><Relationship Id="rId79" Type="http://schemas.openxmlformats.org/officeDocument/2006/relationships/font" Target="fonts/font5.fntdata"/><Relationship Id="rId5" Type="http://schemas.openxmlformats.org/officeDocument/2006/relationships/slideMaster" Target="slideMasters/slideMaster2.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font" Target="fonts/font3.fntdata"/><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font" Target="fonts/font6.fntdata"/><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font" Target="fonts/font1.fntdata"/><Relationship Id="rId83" Type="http://schemas.openxmlformats.org/officeDocument/2006/relationships/font" Target="fonts/font9.fntdata"/><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notesMaster" Target="notesMasters/notesMaster1.xml"/><Relationship Id="rId78" Type="http://schemas.openxmlformats.org/officeDocument/2006/relationships/font" Target="fonts/font4.fntdata"/><Relationship Id="rId81" Type="http://schemas.openxmlformats.org/officeDocument/2006/relationships/font" Target="fonts/font7.fntdata"/><Relationship Id="rId86"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font" Target="fonts/font2.fntdata"/><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theme" Target="theme/theme1.xml"/><Relationship Id="rId61" Type="http://schemas.openxmlformats.org/officeDocument/2006/relationships/slide" Target="slides/slide56.xml"/><Relationship Id="rId82" Type="http://schemas.openxmlformats.org/officeDocument/2006/relationships/font" Target="fonts/font8.fntdata"/></Relationships>
</file>

<file path=ppt/drawings/_rels/vmlDrawing1.v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4/5/2025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liveexample.pearsoncmg.com/html/PolymorphismDemo.html"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liveexample.pearsoncmg.com/html/DynamicBindingDemo.html"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liveexample.pearsoncmg.com/html/CastingDemo.html"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liveexample.pearsoncmg.com/html/TestArrayList.html"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liveexample.pearsoncmg.com/html/DistinctNumbers.html"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liveexample.pearsoncmg.com/dsanimation/StackeBook.html"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liveexample.pearsoncmg.com/html/MyStack.html"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liveexample.pearsoncmg.com/html/SimpleGeometricObject.html"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liveexample.pearsoncmg.com/html/TestCircleRectangle.html" TargetMode="External"/><Relationship Id="rId5" Type="http://schemas.openxmlformats.org/officeDocument/2006/relationships/hyperlink" Target="https://liveexample.pearsoncmg.com/html/RectangleFromSimpleGeometricObject.html" TargetMode="External"/><Relationship Id="rId4" Type="http://schemas.openxmlformats.org/officeDocument/2006/relationships/hyperlink" Target="https://liveexample.pearsoncmg.com/html/CircleFromSimpleGeometricObject.htm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a:p>
            <a:endParaRPr lang="en-US" sz="1200" b="0" i="0" u="none" strike="noStrike" kern="1200" cap="none" dirty="0">
              <a:solidFill>
                <a:schemeClr val="dk1"/>
              </a:solidFill>
              <a:latin typeface="Arial"/>
              <a:cs typeface="Arial"/>
              <a:sym typeface="Arial"/>
            </a:endParaRPr>
          </a:p>
          <a:p>
            <a:r>
              <a:rPr lang="en-US" dirty="0"/>
              <a:t>Slides in this presentation contain hyperlinks. JAWS users should be able to get a list of links by using INSERT+F7</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0602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26 lines. Line 1, public class Faculty extends Employee open braces. Line 2, public static void main open parenthesis String open parenthesis close parenthesis </a:t>
            </a:r>
            <a:r>
              <a:rPr lang="en-US" dirty="0" err="1"/>
              <a:t>args</a:t>
            </a:r>
            <a:r>
              <a:rPr lang="en-US" dirty="0"/>
              <a:t> close parenthesis open braces. Line 3, new Faculty open parenthesis close parenthesis semicolon. Line 4, close braces. Line 5, Blank. Line 6, public Faculty open parenthesis close parenthesis open braces. Line 7, System period out period print ln open parenthesis double quote open parenthesis 4 close parenthesis Faculty's no hyphen </a:t>
            </a:r>
            <a:r>
              <a:rPr lang="en-US" dirty="0" err="1"/>
              <a:t>arg</a:t>
            </a:r>
            <a:r>
              <a:rPr lang="en-US" dirty="0"/>
              <a:t> constructor is invoked double quote close parenthesis semicolon. Line 8, close braces. Line 9, close braces. Line 10, blank. Line 11, class Employee extends Person open braces. Line 12, public employee open parenthesis close parenthesis open braces. Line 13, this open parenthesis double quote open parenthesis 2 close parenthesis Invoke Employee's overloaded constructor double quote close parenthesis semicolon. Line 14, System period out period print ln open parenthesis double quote open parenthesis 3 close parenthesis Employee's no hyphen </a:t>
            </a:r>
            <a:r>
              <a:rPr lang="en-US" dirty="0" err="1"/>
              <a:t>arg</a:t>
            </a:r>
            <a:r>
              <a:rPr lang="en-US" dirty="0"/>
              <a:t> constructor is invoked double quote close parenthesis semicolon. Line 15, close braces. Line 16, blank. Line 17, public Employee open parenthesis String s close parenthesis open braces. Line 18, System period out period print ln open parenthesis s close parenthesis semicolon. Line 19, close braces. Line 20, close braces. Line 21, blank. Line 22, class Person open braces. Line 23, public Person open parenthesis close parenthesis open braces and this line shows the Invoke Person open parenthesis close parenthesis constructor. Line 24, System period out period print ln open parenthesis double quote open parenthesis 1 close parenthesis Person's no hyphen </a:t>
            </a:r>
            <a:r>
              <a:rPr lang="en-US" dirty="0" err="1"/>
              <a:t>arg</a:t>
            </a:r>
            <a:r>
              <a:rPr lang="en-US" dirty="0"/>
              <a:t> constructor is invoked double quote close parenthesis semicolon. Line 25, close braces. Line 26, close braces.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49283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26 lines. Line 1, public class Faculty extends Employee open braces. Line 2, public static void main open parenthesis String open parenthesis close parenthesis </a:t>
            </a:r>
            <a:r>
              <a:rPr lang="en-US" dirty="0" err="1"/>
              <a:t>args</a:t>
            </a:r>
            <a:r>
              <a:rPr lang="en-US" dirty="0"/>
              <a:t> close parenthesis open braces. Line 3, new Faculty open parenthesis close parenthesis semicolon. Line 4, close braces. Line 5, Blank. Line 6, public Faculty open parenthesis close parenthesis open braces. Line 7, System period out period print ln open parenthesis double quote open parenthesis 4 close parenthesis Faculty's no hyphen </a:t>
            </a:r>
            <a:r>
              <a:rPr lang="en-US" dirty="0" err="1"/>
              <a:t>arg</a:t>
            </a:r>
            <a:r>
              <a:rPr lang="en-US" dirty="0"/>
              <a:t> constructor is invoked double quote close parenthesis semicolon. Line 8, close braces. Line 9, close braces. Line 10, blank. Line 11, class Employee extends Person open braces. Line 12, public employee open parenthesis close parenthesis open braces. Line 13, this open parenthesis double quote open parenthesis 2 close parenthesis Invoke Employee's overloaded constructor double quote close parenthesis semicolon. Line 14, System period out period print ln open parenthesis double quote open parenthesis 3 close parenthesis Employee's no hyphen </a:t>
            </a:r>
            <a:r>
              <a:rPr lang="en-US" dirty="0" err="1"/>
              <a:t>arg</a:t>
            </a:r>
            <a:r>
              <a:rPr lang="en-US" dirty="0"/>
              <a:t> constructor is invoked double quote close parenthesis semicolon. Line 15, close braces. Line 16, blank. Line 17, public Employee open parenthesis String s close parenthesis open braces. Line 18, System period out period print ln open parenthesis s close parenthesis semicolon. Line 19, close braces. Line 20, close braces. Line 21, blank. Line 22, class Person open braces. Line 23, public Person open parenthesis close parenthesis open braces. Line 24, System period out period print ln open parenthesis double quote open parenthesis 1 close parenthesis Person's no hyphen </a:t>
            </a:r>
            <a:r>
              <a:rPr lang="en-US" dirty="0" err="1"/>
              <a:t>arg</a:t>
            </a:r>
            <a:r>
              <a:rPr lang="en-US" dirty="0"/>
              <a:t> constructor is invoked double quote close parenthesis semicolon and this line shows the Execute print ln. Line 25, close braces. Line 26, close braces.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64481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26 lines. Line 1, public class Faculty extends Employee open braces. Line 2, public static void main open parenthesis String open parenthesis close parenthesis </a:t>
            </a:r>
            <a:r>
              <a:rPr lang="en-US" dirty="0" err="1"/>
              <a:t>args</a:t>
            </a:r>
            <a:r>
              <a:rPr lang="en-US" dirty="0"/>
              <a:t> close parenthesis open braces. Line 3, new Faculty open parenthesis close parenthesis semicolon. Line 4, close braces. Line 5, Blank. Line 6, public Faculty open parenthesis close parenthesis open braces. Line 7, System period out period print ln open parenthesis double quote open parenthesis 4 close parenthesis Faculty's no hyphen </a:t>
            </a:r>
            <a:r>
              <a:rPr lang="en-US" dirty="0" err="1"/>
              <a:t>arg</a:t>
            </a:r>
            <a:r>
              <a:rPr lang="en-US" dirty="0"/>
              <a:t> constructor is invoked double quote close parenthesis semicolon. Line 8, close braces. Line 9, close braces. Line 10, blank. Line 11, class Employee extends Person open braces. Line 12, public employee open parenthesis close parenthesis open braces. Line 13, this open parenthesis double quote open parenthesis 2 close parenthesis Invoke Employee's overloaded constructor double quote close parenthesis semicolon. Line 14, System period out period print ln open parenthesis double quote open parenthesis 3 close parenthesis Employee's no hyphen </a:t>
            </a:r>
            <a:r>
              <a:rPr lang="en-US" dirty="0" err="1"/>
              <a:t>arg</a:t>
            </a:r>
            <a:r>
              <a:rPr lang="en-US" dirty="0"/>
              <a:t> constructor is invoked double quote close parenthesis semicolon. Line 15, close braces. Line 16, blank. Line 17, public Employee open parenthesis String s close parenthesis open braces. Line 18, System period out period print ln open parenthesis s close parenthesis semicolon and this line shows the Execute print ln. Line 19, close braces. Line 20, close braces. Line 21, blank. Line 22, class Person open braces. Line 23, public Person open parenthesis close parenthesis open braces. Line 24, System period out period print ln open parenthesis double quote open parenthesis 1 close parenthesis Person's no hyphen </a:t>
            </a:r>
            <a:r>
              <a:rPr lang="en-US" dirty="0" err="1"/>
              <a:t>arg</a:t>
            </a:r>
            <a:r>
              <a:rPr lang="en-US" dirty="0"/>
              <a:t> constructor is invoked double quote close parenthesis semicolon. Line 25, close braces. Line 26, close braces.</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20897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computer code has 26 lines. Line 1, public class Faculty extends Employee open braces. Line 2, public static void main open parenthesis String open parenthesis close parenthesis </a:t>
            </a:r>
            <a:r>
              <a:rPr lang="en-US" dirty="0" err="1"/>
              <a:t>args</a:t>
            </a:r>
            <a:r>
              <a:rPr lang="en-US" dirty="0"/>
              <a:t> close parenthesis open braces. Line 3, new Faculty open parenthesis close parenthesis semicolon. Line 4, close braces. Line 5, Blank. Line 6, public Faculty open parenthesis close parenthesis open braces. Line 7, System period out period print ln open parenthesis double quote open parenthesis 4 close parenthesis Faculty's no hyphen </a:t>
            </a:r>
            <a:r>
              <a:rPr lang="en-US" dirty="0" err="1"/>
              <a:t>arg</a:t>
            </a:r>
            <a:r>
              <a:rPr lang="en-US" dirty="0"/>
              <a:t> constructor is invoked double quote close parenthesis semicolon. Line 8, close braces. Line 9, close braces. Line 10, blank. Line 11, class Employee extends Person open braces. Line 12, public employee open parenthesis close parenthesis open braces. Line 13, this open parenthesis double quote open parenthesis 2 close parenthesis Invoke Employee's overloaded constructor double quote close parenthesis semicolon. Line 14, System period out period print ln open parenthesis double quote open parenthesis 3 close parenthesis Employee's no hyphen </a:t>
            </a:r>
            <a:r>
              <a:rPr lang="en-US" dirty="0" err="1"/>
              <a:t>arg</a:t>
            </a:r>
            <a:r>
              <a:rPr lang="en-US" dirty="0"/>
              <a:t> constructor is invoked double quote close parenthesis semicolon and this line shows the Execute print ln. Line 15, close braces. Line 16, blank. Line 17, public Employee open parenthesis String s close parenthesis open braces. Line 18, System period out period print ln open parenthesis s close parenthesis semicolon. Line 19, close braces. Line 20, close braces. Line 21, blank. Line 22, class Person open braces. Line 23, public Person open parenthesis close parenthesis open braces. Line 24, System period out period print ln open parenthesis double quote open parenthesis 1 close parenthesis Person's no hyphen </a:t>
            </a:r>
            <a:r>
              <a:rPr lang="en-US" dirty="0" err="1"/>
              <a:t>arg</a:t>
            </a:r>
            <a:r>
              <a:rPr lang="en-US" dirty="0"/>
              <a:t> constructor is invoked double quote close parenthesis semicolon. Line 25, close braces. Line 26, close braces.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8045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computer code has 26 lines. Line 1, public class Faculty extends Employee open braces. Line 2, public static void main open parenthesis String open parenthesis close parenthesis </a:t>
            </a:r>
            <a:r>
              <a:rPr lang="en-US" dirty="0" err="1"/>
              <a:t>args</a:t>
            </a:r>
            <a:r>
              <a:rPr lang="en-US" dirty="0"/>
              <a:t> close parenthesis open braces. Line 3, new Faculty open parenthesis close parenthesis semicolon. Line 4, close braces. Line 5, Blank. Line 6, public Faculty open parenthesis close parenthesis open braces. Line 7, System period out period print ln open parenthesis double quote open parenthesis 4 close parenthesis Faculty's no hyphen </a:t>
            </a:r>
            <a:r>
              <a:rPr lang="en-US" dirty="0" err="1"/>
              <a:t>arg</a:t>
            </a:r>
            <a:r>
              <a:rPr lang="en-US" dirty="0"/>
              <a:t> constructor is invoked double quote close parenthesis semicolon and this line shows the Execute print ln. Line 8, close braces. Line 9, close braces. Line 10, blank. Line 11, class Employee extends Person open braces. Line 12, public employee open parenthesis close parenthesis open braces. Line 13, this open parenthesis double quote open parenthesis 2 close parenthesis Invoke Employee's overloaded constructor double quote close parenthesis semicolon. Line 14, System period out period print ln open parenthesis double quote open parenthesis 3 close parenthesis Employee's no hyphen </a:t>
            </a:r>
            <a:r>
              <a:rPr lang="en-US" dirty="0" err="1"/>
              <a:t>arg</a:t>
            </a:r>
            <a:r>
              <a:rPr lang="en-US" dirty="0"/>
              <a:t> constructor is invoked double quote close parenthesis semicolon. Line 15, close braces. Line 16, blank. Line 17, public Employee open parenthesis String s close parenthesis open braces. Line 18, System period out period print ln open parenthesis s close parenthesis semicolon. Line 19, close braces. Line 20, close braces. Line 21, blank. Line 22, class Person open braces. Line 23, public Person open parenthesis close parenthesis open braces. Line 24, System period out period print ln open parenthesis double quote open parenthesis 1 close parenthesis Person's no hyphen </a:t>
            </a:r>
            <a:r>
              <a:rPr lang="en-US" dirty="0" err="1"/>
              <a:t>arg</a:t>
            </a:r>
            <a:r>
              <a:rPr lang="en-US" dirty="0"/>
              <a:t> constructor is invoked double quote close parenthesis semicolon. Line 25, close braces. Line 26, close braces.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74583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9770">
              <a:defRPr/>
            </a:pPr>
            <a:r>
              <a:rPr lang="en-US" dirty="0"/>
              <a:t>a. A’s no-</a:t>
            </a:r>
            <a:r>
              <a:rPr lang="en-US" dirty="0" err="1"/>
              <a:t>arg</a:t>
            </a:r>
            <a:r>
              <a:rPr lang="en-US" dirty="0"/>
              <a:t> constructor is invoked </a:t>
            </a:r>
          </a:p>
          <a:p>
            <a:endParaRPr lang="en-US" dirty="0"/>
          </a:p>
          <a:p>
            <a:r>
              <a:rPr lang="en-US" dirty="0"/>
              <a:t>b. </a:t>
            </a:r>
            <a:r>
              <a:rPr lang="en-US"/>
              <a:t>The default constructor of B attempts to invoke the default of constructor of A, but class A's default constructor is not defined.</a:t>
            </a:r>
          </a:p>
        </p:txBody>
      </p:sp>
      <p:sp>
        <p:nvSpPr>
          <p:cNvPr id="4" name="Slide Number Placeholder 3"/>
          <p:cNvSpPr>
            <a:spLocks noGrp="1"/>
          </p:cNvSpPr>
          <p:nvPr>
            <p:ph type="sldNum" sz="quarter" idx="10"/>
          </p:nvPr>
        </p:nvSpPr>
        <p:spPr/>
        <p:txBody>
          <a:bodyPr/>
          <a:lstStyle/>
          <a:p>
            <a:pPr>
              <a:defRPr/>
            </a:pPr>
            <a:fld id="{1BB929B6-BD61-4750-A6B4-47FEDF4318B6}" type="slidenum">
              <a:rPr lang="en-US" altLang="en-US" smtClean="0"/>
              <a:pPr>
                <a:defRPr/>
              </a:pPr>
              <a:t>26</a:t>
            </a:fld>
            <a:endParaRPr lang="en-US" altLang="en-US"/>
          </a:p>
        </p:txBody>
      </p:sp>
    </p:spTree>
    <p:extLst>
      <p:ext uri="{BB962C8B-B14F-4D97-AF65-F5344CB8AC3E}">
        <p14:creationId xmlns:p14="http://schemas.microsoft.com/office/powerpoint/2010/main" val="2408282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computer code has 18 lines. Line 1, public class Test open braces. Line 2, public static void main open parenthesis String open parenthesis close parenthesis </a:t>
            </a:r>
            <a:r>
              <a:rPr lang="en-US" dirty="0" err="1"/>
              <a:t>args</a:t>
            </a:r>
            <a:r>
              <a:rPr lang="en-US" dirty="0"/>
              <a:t> close parenthesis open braces. Line 3, A </a:t>
            </a:r>
            <a:r>
              <a:rPr lang="en-US" dirty="0" err="1"/>
              <a:t>a</a:t>
            </a:r>
            <a:r>
              <a:rPr lang="en-US" dirty="0"/>
              <a:t> equal to new A open parenthesis close parenthesis semicolon. Line 4, a period p open parenthesis 10 close parenthesis semicolon. Line 5, a period p open parenthesis 10.0 close parenthesis semicolon. Line 6 close braces. Line 7, close braces. Line 8, class B open braces. Line 9, public void p open parenthesis double </a:t>
            </a:r>
            <a:r>
              <a:rPr lang="en-US" dirty="0" err="1"/>
              <a:t>i</a:t>
            </a:r>
            <a:r>
              <a:rPr lang="en-US" dirty="0"/>
              <a:t> close parenthesis open braces. Line 10, System period out period print ln open parenthesis </a:t>
            </a:r>
            <a:r>
              <a:rPr lang="en-US" dirty="0" err="1"/>
              <a:t>i</a:t>
            </a:r>
            <a:r>
              <a:rPr lang="en-US" dirty="0"/>
              <a:t> address 2 close parenthesis semicolon. Line 11, close braces. Line 12, close braces. Line 13, class A extends B open braces. Line 13, slash forward slash forward This method overrides the method in B. Line 14, public void p open parenthesis double </a:t>
            </a:r>
            <a:r>
              <a:rPr lang="en-US" dirty="0" err="1"/>
              <a:t>i</a:t>
            </a:r>
            <a:r>
              <a:rPr lang="en-US" dirty="0"/>
              <a:t> close parenthesis open braces. Line 15, System period out period print ln open parenthesis </a:t>
            </a:r>
            <a:r>
              <a:rPr lang="en-US" dirty="0" err="1"/>
              <a:t>i</a:t>
            </a:r>
            <a:r>
              <a:rPr lang="en-US" dirty="0"/>
              <a:t> close parenthesis semicolon. Line 16, close braces. Line 17, close braces. A right side computer code shows the Overriding vs. Overloading. The computer code has 18 lines. Line 1, public class Test open braces. Line 2, public static void main open parenthesis String open parenthesis close parenthesis </a:t>
            </a:r>
            <a:r>
              <a:rPr lang="en-US" dirty="0" err="1"/>
              <a:t>args</a:t>
            </a:r>
            <a:r>
              <a:rPr lang="en-US" dirty="0"/>
              <a:t> close parenthesis open braces. Line 3, A </a:t>
            </a:r>
            <a:r>
              <a:rPr lang="en-US" dirty="0" err="1"/>
              <a:t>a</a:t>
            </a:r>
            <a:r>
              <a:rPr lang="en-US" dirty="0"/>
              <a:t> equal to new A open parenthesis close parenthesis semicolon. Line 4, a period p open parenthesis 10 close parenthesis semicolon. Line 5, a period p open parenthesis 10.0 close parenthesis semicolon. Line 6 close braces. Line 7, close braces. Line 8, class B open braces. Line 9, public void p open parenthesis double </a:t>
            </a:r>
            <a:r>
              <a:rPr lang="en-US" dirty="0" err="1"/>
              <a:t>i</a:t>
            </a:r>
            <a:r>
              <a:rPr lang="en-US" dirty="0"/>
              <a:t> close parenthesis open braces. Line 10, System period out period print ln open parenthesis </a:t>
            </a:r>
            <a:r>
              <a:rPr lang="en-US" dirty="0" err="1"/>
              <a:t>i</a:t>
            </a:r>
            <a:r>
              <a:rPr lang="en-US" dirty="0"/>
              <a:t> address 2 close parenthesis semicolon. Line 11, close braces. Line 12, close braces. Line 13, class A extends B open braces. Line 13, slash forward slash forward This method overloads the method in B. Line 14, public void p open parenthesis print </a:t>
            </a:r>
            <a:r>
              <a:rPr lang="en-US" dirty="0" err="1"/>
              <a:t>i</a:t>
            </a:r>
            <a:r>
              <a:rPr lang="en-US" dirty="0"/>
              <a:t> close parenthesis open braces. Line 15, System period out period print ln open parenthesis </a:t>
            </a:r>
            <a:r>
              <a:rPr lang="en-US" dirty="0" err="1"/>
              <a:t>i</a:t>
            </a:r>
            <a:r>
              <a:rPr lang="en-US" dirty="0"/>
              <a:t> close parenthesis semicolon. Line 16, close braces. Line 17, close braces.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76863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BB929B6-BD61-4750-A6B4-47FEDF4318B6}" type="slidenum">
              <a:rPr lang="en-US" altLang="en-US" smtClean="0"/>
              <a:pPr>
                <a:defRPr/>
              </a:pPr>
              <a:t>32</a:t>
            </a:fld>
            <a:endParaRPr lang="en-US" altLang="en-US"/>
          </a:p>
        </p:txBody>
      </p:sp>
    </p:spTree>
    <p:extLst>
      <p:ext uri="{BB962C8B-B14F-4D97-AF65-F5344CB8AC3E}">
        <p14:creationId xmlns:p14="http://schemas.microsoft.com/office/powerpoint/2010/main" val="24810305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computer code has 3 lines. Line 1, public class Circle open braces. Line 2, period </a:t>
            </a:r>
            <a:r>
              <a:rPr lang="en-US" dirty="0" err="1"/>
              <a:t>period</a:t>
            </a:r>
            <a:r>
              <a:rPr lang="en-US" dirty="0"/>
              <a:t> </a:t>
            </a:r>
            <a:r>
              <a:rPr lang="en-US" dirty="0" err="1"/>
              <a:t>period</a:t>
            </a:r>
            <a:r>
              <a:rPr lang="en-US" dirty="0"/>
              <a:t>. Line 3, close braces and this box is equivalent to right hand side text box. A right side computer code shows the Object Class. The computer code has 3 lines. Line 1, public class Circle extends Object open braces. Line 2, period </a:t>
            </a:r>
            <a:r>
              <a:rPr lang="en-US" dirty="0" err="1"/>
              <a:t>period</a:t>
            </a:r>
            <a:r>
              <a:rPr lang="en-US" dirty="0"/>
              <a:t> </a:t>
            </a:r>
            <a:r>
              <a:rPr lang="en-US" dirty="0" err="1"/>
              <a:t>period</a:t>
            </a:r>
            <a:r>
              <a:rPr lang="en-US" dirty="0"/>
              <a:t>. Line 3, close braces.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78805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PolymorphismDemo</a:t>
            </a:r>
            <a:r>
              <a:rPr lang="en-IN" altLang="en-US" dirty="0"/>
              <a:t>:</a:t>
            </a:r>
            <a:r>
              <a:rPr lang="en-IN" altLang="en-US" baseline="0" dirty="0"/>
              <a:t> </a:t>
            </a:r>
            <a:r>
              <a:rPr lang="en-IN" dirty="0">
                <a:hlinkClick r:id="rId3"/>
              </a:rPr>
              <a:t>https://liveexample.pearsoncmg.com/html/PolymorphismDemo.html</a:t>
            </a:r>
            <a:endParaRPr lang="en-US" alt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38988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BB929B6-BD61-4750-A6B4-47FEDF4318B6}" type="slidenum">
              <a:rPr lang="en-US" altLang="en-US" smtClean="0"/>
              <a:pPr>
                <a:defRPr/>
              </a:pPr>
              <a:t>5</a:t>
            </a:fld>
            <a:endParaRPr lang="en-US" altLang="en-US"/>
          </a:p>
        </p:txBody>
      </p:sp>
    </p:spTree>
    <p:extLst>
      <p:ext uri="{BB962C8B-B14F-4D97-AF65-F5344CB8AC3E}">
        <p14:creationId xmlns:p14="http://schemas.microsoft.com/office/powerpoint/2010/main" val="2516383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The computer code has 23 lines. Line 1, public class Polymorphism Demo open braces. Line 2, public static void main open parenthesis String open parenthesis close parenthesis </a:t>
            </a:r>
            <a:r>
              <a:rPr lang="en-US" altLang="en-US" dirty="0" err="1"/>
              <a:t>args</a:t>
            </a:r>
            <a:r>
              <a:rPr lang="en-US" altLang="en-US" dirty="0"/>
              <a:t> close parenthesis open braces. Line 3, m open parenthesis new Graduate open parenthesis close parenthesis close parenthesis semicolon. Line 4, m open parenthesis new Student open parenthesis close parenthesis close parenthesis semicolon. Line 5, m open parenthesis new Person open parenthesis close parenthesis close parenthesis semicolon. Line 6, m open parenthesis new Object open parenthesis close parenthesis open parenthesis semicolon. Line 7, close braces. Line 8, public static void m open parenthesis Object x close parenthesis open braces. Line 9, System period out period print ln open parenthesis x period to String open parenthesis close parenthesis close parenthesis semicolon. Line 10, close braces. Line 11, close braces. Line 12 class Graduate Student extends Student open braces. Line 13, close braces. Line 14, class Student extends Person open braces. Line 15, public String to String open parenthesis close parenthesis open braces. Line 16, return double quote Student double quote semicolon. Line 17, close braces. Line 18, close braces. Line 19, class Person extends Object open braces. Line 19, public String to String open parenthesis close parenthesis open braces. Lime 20, return double quote Person double quote semicolon. Line 21, close braces. Line 22, close braces.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DynamicBindingDemo</a:t>
            </a:r>
            <a:r>
              <a:rPr lang="en-IN" altLang="en-US" dirty="0"/>
              <a:t>:</a:t>
            </a:r>
            <a:r>
              <a:rPr lang="en-IN" altLang="en-US" baseline="0" dirty="0"/>
              <a:t> </a:t>
            </a:r>
            <a:r>
              <a:rPr lang="en-IN" dirty="0">
                <a:hlinkClick r:id="rId3"/>
              </a:rPr>
              <a:t>https://liveexample.pearsoncmg.com/html/DynamicBindingDemo.html</a:t>
            </a:r>
            <a:endParaRPr lang="en-US" alt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099688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1st box is for C(n) and it signifies Object. 2nd box is for C(n-1) and it makes an arrow forward to represent the 1st box that is for C(n). 3rd box is for C(2) and it's also makes an arrow forward to represent the forward series. 4th box is for C(1) and it's also makes an arrow forward to represent the Box 3rd which is for C(1). </a:t>
            </a:r>
            <a:endParaRPr lang="en-IN"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74307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printArray</a:t>
            </a:r>
            <a:r>
              <a:rPr lang="en-US" dirty="0"/>
              <a:t>(list3) </a:t>
            </a:r>
            <a:r>
              <a:rPr lang="en-US" dirty="0">
                <a:sym typeface="Wingdings" panose="05000000000000000000" pitchFamily="2" charset="2"/>
              </a:rPr>
              <a:t> error: </a:t>
            </a:r>
            <a:r>
              <a:rPr lang="en-US" dirty="0" err="1">
                <a:sym typeface="Wingdings" panose="05000000000000000000" pitchFamily="2" charset="2"/>
              </a:rPr>
              <a:t>int</a:t>
            </a:r>
            <a:r>
              <a:rPr lang="en-US" dirty="0">
                <a:sym typeface="Wingdings" panose="05000000000000000000" pitchFamily="2" charset="2"/>
              </a:rPr>
              <a:t>[] array can not be assigned to Object[]</a:t>
            </a:r>
            <a:endParaRPr lang="en-US" dirty="0"/>
          </a:p>
        </p:txBody>
      </p:sp>
      <p:sp>
        <p:nvSpPr>
          <p:cNvPr id="4" name="Slide Number Placeholder 3"/>
          <p:cNvSpPr>
            <a:spLocks noGrp="1"/>
          </p:cNvSpPr>
          <p:nvPr>
            <p:ph type="sldNum" sz="quarter" idx="10"/>
          </p:nvPr>
        </p:nvSpPr>
        <p:spPr/>
        <p:txBody>
          <a:bodyPr/>
          <a:lstStyle/>
          <a:p>
            <a:pPr>
              <a:defRPr/>
            </a:pPr>
            <a:fld id="{1BB929B6-BD61-4750-A6B4-47FEDF4318B6}" type="slidenum">
              <a:rPr lang="en-US" altLang="en-US" smtClean="0"/>
              <a:pPr>
                <a:defRPr/>
              </a:pPr>
              <a:t>40</a:t>
            </a:fld>
            <a:endParaRPr lang="en-US" altLang="en-US"/>
          </a:p>
        </p:txBody>
      </p:sp>
    </p:spTree>
    <p:extLst>
      <p:ext uri="{BB962C8B-B14F-4D97-AF65-F5344CB8AC3E}">
        <p14:creationId xmlns:p14="http://schemas.microsoft.com/office/powerpoint/2010/main" val="3338552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4942" indent="-224942">
              <a:buAutoNum type="alphaLcParenR"/>
            </a:pPr>
            <a:r>
              <a:rPr lang="en-US" dirty="0"/>
              <a:t>Person student</a:t>
            </a:r>
          </a:p>
          <a:p>
            <a:pPr marL="224942" indent="-224942">
              <a:buAutoNum type="alphaLcParenR"/>
            </a:pPr>
            <a:r>
              <a:rPr lang="en-US" dirty="0"/>
              <a:t>Person  </a:t>
            </a:r>
            <a:r>
              <a:rPr lang="en-US" dirty="0" err="1"/>
              <a:t>person</a:t>
            </a:r>
            <a:endParaRPr lang="en-US" dirty="0"/>
          </a:p>
        </p:txBody>
      </p:sp>
      <p:sp>
        <p:nvSpPr>
          <p:cNvPr id="4" name="Slide Number Placeholder 3"/>
          <p:cNvSpPr>
            <a:spLocks noGrp="1"/>
          </p:cNvSpPr>
          <p:nvPr>
            <p:ph type="sldNum" sz="quarter" idx="10"/>
          </p:nvPr>
        </p:nvSpPr>
        <p:spPr/>
        <p:txBody>
          <a:bodyPr/>
          <a:lstStyle/>
          <a:p>
            <a:pPr>
              <a:defRPr/>
            </a:pPr>
            <a:fld id="{1BB929B6-BD61-4750-A6B4-47FEDF4318B6}" type="slidenum">
              <a:rPr lang="en-US" altLang="en-US" smtClean="0"/>
              <a:pPr>
                <a:defRPr/>
              </a:pPr>
              <a:t>41</a:t>
            </a:fld>
            <a:endParaRPr lang="en-US" altLang="en-US"/>
          </a:p>
        </p:txBody>
      </p:sp>
    </p:spTree>
    <p:extLst>
      <p:ext uri="{BB962C8B-B14F-4D97-AF65-F5344CB8AC3E}">
        <p14:creationId xmlns:p14="http://schemas.microsoft.com/office/powerpoint/2010/main" val="9348032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 o = new Student left parenthesis left parenthesis is labeled, the statement Object o = new Student left parenthesis left parenthesis, known as implicit casting, is legal because an instance of Student is automatically an instance of Object.</a:t>
            </a: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386437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err="1"/>
              <a:t>CastingDemo</a:t>
            </a:r>
            <a:r>
              <a:rPr lang="en-IN" altLang="en-US" dirty="0"/>
              <a:t>:</a:t>
            </a:r>
            <a:r>
              <a:rPr lang="en-IN" altLang="en-US" baseline="0" dirty="0"/>
              <a:t> </a:t>
            </a:r>
            <a:r>
              <a:rPr lang="en-IN" dirty="0">
                <a:hlinkClick r:id="rId3"/>
              </a:rPr>
              <a:t>https://liveexample.pearsoncmg.com/html/CastingDemo.html</a:t>
            </a:r>
            <a:endParaRPr lang="en-US" alt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618234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computer code has 2 rows. Row 1, shows the java period util period Array List less than E greater than. Row 2, has 13 lines. Line 1, plus Array List open parenthesis close parenthesis. Line 2, plus add open parenthesis o colon E close parenthesis colon void. Line 3, plus add open parenthesis index colon int comma o colon E close parenthesis colon void. Line 4, plus clear open parenthesis close parenthesis colon void. Line 5, plus contains open parenthesis o colon Object close parenthesis colon Boolean. Line 6, plus get open parenthesis index colon int close parenthesis int. Line 7, plus index Of open parenthesis o colon Object close parenthesis colon int. Line 8, plus is Empty open parenthesis close parenthesis colon Boolean. Line 9, plus last Index Of open parenthesis o colon Object close parenthesis colon int. Line 10, plus remove open parenthesis o colon Object close parenthesis colon Boolean. Line 11, plus size open parenthesis close parenthesis colon int. Line 12, plus remove open parenthesis index colon int close parenthesis colon Boolean. Line 13, plus set open parenthesis index colon int comma o colon E close parenthesis colon E. </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887986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err="1"/>
              <a:t>TestArrayList</a:t>
            </a:r>
            <a:r>
              <a:rPr lang="en-IN" altLang="en-US" dirty="0"/>
              <a:t>: </a:t>
            </a:r>
            <a:r>
              <a:rPr lang="en-IN" dirty="0">
                <a:hlinkClick r:id="rId3"/>
              </a:rPr>
              <a:t>https://liveexample.pearsoncmg.com/html/TestArrayList.html</a:t>
            </a:r>
            <a:endParaRPr lang="en-US" alt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690633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DistinctNumbers</a:t>
            </a:r>
            <a:r>
              <a:rPr lang="en-IN" altLang="en-US" dirty="0"/>
              <a:t>:</a:t>
            </a:r>
            <a:r>
              <a:rPr lang="en-IN" altLang="en-US" baseline="0" dirty="0"/>
              <a:t> </a:t>
            </a:r>
            <a:r>
              <a:rPr lang="en-IN" dirty="0">
                <a:hlinkClick r:id="rId3"/>
              </a:rPr>
              <a:t>https://liveexample.pearsoncmg.com/html/DistinctNumbers.html</a:t>
            </a:r>
            <a:endParaRPr lang="en-US" alt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126716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https://liveexample.pearsoncmg.com/dsanimation/StackeBook.html</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60813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We can </a:t>
            </a:r>
            <a:r>
              <a:rPr lang="en-US" altLang="en-US" i="1" dirty="0"/>
              <a:t>extend</a:t>
            </a:r>
            <a:r>
              <a:rPr lang="en-US" altLang="en-US" dirty="0"/>
              <a:t> the capabilities of a class.</a:t>
            </a:r>
          </a:p>
          <a:p>
            <a:r>
              <a:rPr lang="en-US" altLang="en-US" dirty="0"/>
              <a:t>Inheritance involves a superclass and a subclass.</a:t>
            </a:r>
          </a:p>
          <a:p>
            <a:pPr lvl="1"/>
            <a:r>
              <a:rPr lang="en-US" altLang="en-US" dirty="0"/>
              <a:t>The </a:t>
            </a:r>
            <a:r>
              <a:rPr lang="en-US" altLang="en-US" i="1" dirty="0"/>
              <a:t>superclass </a:t>
            </a:r>
            <a:r>
              <a:rPr lang="en-US" altLang="en-US" dirty="0"/>
              <a:t>is the general class and</a:t>
            </a:r>
          </a:p>
          <a:p>
            <a:pPr lvl="1"/>
            <a:r>
              <a:rPr lang="en-US" altLang="en-US" dirty="0"/>
              <a:t>the </a:t>
            </a:r>
            <a:r>
              <a:rPr lang="en-US" altLang="en-US" i="1" dirty="0"/>
              <a:t>subclass </a:t>
            </a:r>
            <a:r>
              <a:rPr lang="en-US" altLang="en-US" dirty="0"/>
              <a:t>is the specialized class.</a:t>
            </a:r>
          </a:p>
          <a:p>
            <a:r>
              <a:rPr lang="en-US" altLang="en-US" dirty="0"/>
              <a:t>The subclass is based on, or extended from, the superclass.</a:t>
            </a:r>
          </a:p>
          <a:p>
            <a:pPr lvl="1"/>
            <a:r>
              <a:rPr lang="en-US" altLang="en-US" dirty="0" err="1"/>
              <a:t>Superclasses</a:t>
            </a:r>
            <a:r>
              <a:rPr lang="en-US" altLang="en-US" dirty="0"/>
              <a:t> are also called </a:t>
            </a:r>
            <a:r>
              <a:rPr lang="en-US" altLang="en-US" i="1" dirty="0"/>
              <a:t>base classes</a:t>
            </a:r>
            <a:r>
              <a:rPr lang="en-US" altLang="en-US" dirty="0"/>
              <a:t>, and</a:t>
            </a:r>
          </a:p>
          <a:p>
            <a:pPr lvl="1"/>
            <a:r>
              <a:rPr lang="en-US" altLang="en-US" dirty="0"/>
              <a:t>subclasses are also called </a:t>
            </a:r>
            <a:r>
              <a:rPr lang="en-US" altLang="en-US" i="1" dirty="0"/>
              <a:t>derived</a:t>
            </a:r>
            <a:r>
              <a:rPr lang="en-US" altLang="en-US" dirty="0"/>
              <a:t> </a:t>
            </a:r>
            <a:r>
              <a:rPr lang="en-US" altLang="en-US" i="1" dirty="0"/>
              <a:t>classes.</a:t>
            </a:r>
          </a:p>
          <a:p>
            <a:r>
              <a:rPr lang="en-US" altLang="en-US" dirty="0"/>
              <a:t>The relationship of classes can be thought of as  </a:t>
            </a:r>
            <a:r>
              <a:rPr lang="en-US" altLang="en-US" i="1" dirty="0"/>
              <a:t>parent classes </a:t>
            </a:r>
            <a:r>
              <a:rPr lang="en-US" altLang="en-US" dirty="0"/>
              <a:t>and </a:t>
            </a:r>
            <a:r>
              <a:rPr lang="en-US" altLang="en-US" i="1" dirty="0"/>
              <a:t>child classes</a:t>
            </a:r>
            <a:r>
              <a:rPr lang="en-US" altLang="en-US" dirty="0"/>
              <a:t>.</a:t>
            </a:r>
          </a:p>
          <a:p>
            <a:endParaRPr lang="en-US" dirty="0"/>
          </a:p>
        </p:txBody>
      </p:sp>
      <p:sp>
        <p:nvSpPr>
          <p:cNvPr id="4" name="Slide Number Placeholder 3"/>
          <p:cNvSpPr>
            <a:spLocks noGrp="1"/>
          </p:cNvSpPr>
          <p:nvPr>
            <p:ph type="sldNum" sz="quarter" idx="10"/>
          </p:nvPr>
        </p:nvSpPr>
        <p:spPr/>
        <p:txBody>
          <a:bodyPr/>
          <a:lstStyle/>
          <a:p>
            <a:pPr>
              <a:defRPr/>
            </a:pPr>
            <a:fld id="{1BB929B6-BD61-4750-A6B4-47FEDF4318B6}" type="slidenum">
              <a:rPr lang="en-US" altLang="en-US" smtClean="0"/>
              <a:pPr>
                <a:defRPr/>
              </a:pPr>
              <a:t>6</a:t>
            </a:fld>
            <a:endParaRPr lang="en-US" altLang="en-US"/>
          </a:p>
        </p:txBody>
      </p:sp>
    </p:spTree>
    <p:extLst>
      <p:ext uri="{BB962C8B-B14F-4D97-AF65-F5344CB8AC3E}">
        <p14:creationId xmlns:p14="http://schemas.microsoft.com/office/powerpoint/2010/main" val="16139880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MyStack</a:t>
            </a:r>
            <a:r>
              <a:rPr lang="en-IN" altLang="en-US" dirty="0"/>
              <a:t>:</a:t>
            </a:r>
            <a:r>
              <a:rPr lang="en-IN" altLang="en-US" baseline="0" dirty="0"/>
              <a:t> </a:t>
            </a:r>
            <a:r>
              <a:rPr lang="en-IN" dirty="0">
                <a:hlinkClick r:id="rId3"/>
              </a:rPr>
              <a:t>https://liveexample.pearsoncmg.com/html/MyStack.html</a:t>
            </a:r>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IN" alt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It has 3 rows. Row 1, shows the My Stack. Row 2, shows the one line coding that is minus list colon Array List. Row 3, shows the coding for 6 lines. Line 1, plus is Empty open parenthesis close parenthesis colon Boolean. Line 2, plus get Size open parenthesis close parenthesis colon int. Line 3, plus peek open parenthesis close parenthesis colon Object. Line 4, plus pop open parenthesis close parenthesis colon Object. Line 5, plus push open parenthesis o colon Object close parenthesis colon void. Line 6, plus search open parenthesis o colon Object close parenthesis colon int.</a:t>
            </a:r>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560769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792116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divided into 2 parts that is package p1 and package p2. In the package p1 there are 3 boxes. Box 1,shows the coding for 8 lines. Line 1, public class C1 open braces. Line 2, public int x semicolon. Line 3, protected int y semicolon. Line 4, int z semicolon. Line 5, private int u semicolon. Line 6, protected void m open parenthesis close parenthesis open braces. Line 7, close braces. Line 8, close braces. Box 2, also shows the coding for 8 lines. Line 1, public class C2 open braces. Line 2, C1 o equal to new C1 open parenthesis close parenthesis semicolon. Line 3, can access o period x semicolon. Line 4, can access o period y semicolon. Line 5, can access o period z semicolon. Line 6, cannot access o period u semicolon. Line 7, can invoke o period m open parenthesis close parenthesis semicolon. Line 8, close braces. Box 3, also shows the coding for 8 lines. Line 1, public class C3. Line 2, extends C1 open braces. Line 3, can access x semicolon. Line 4, can access y semicolon. Lime 5, can access z semicolon. Line 6, cannot access u semicolon. Line 7, can invoke m open parenthesis close parenthesis semicolon. Line 8, close braces and this box makes an arrow which represent the Box 1 of package p1 and Box 1 of package p2. Now, in the package p2 has 2 boxes. Box 1, shows the coding for 8 lines. Line 1, public class C4. Line 2, extends C1 open braces. Line 3, can access x semicolon. Line 4, can access y semicolon. Line 5, cannot access z semicolon. Line 6, cannot access u semicolon. Line 7, can invoke m open parenthesis close parenthesis semicolon. Line 8, close braces. Box 2, also shows the coding for 8 lines. Line 1, public class C5 open braces. Line 2, C1 o equal to new C1 open parenthesis close parenthesis semicolon. Line 3, can access o period x semicolon. Line 4, cannot access o period y semicolon. Line 5, cannot access o period z semicolon. Line 6, cannot access o period u semicolon. Line 7, cannot invoke o period m open parenthesis close parenthesis semicolon. Line 8, close braces.</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49668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It has 3 rows. Row 1, shows the Geometric Object. Row 2, shows the coding and it has 3 lines. Line 1, minus color colon String. Line 2, minus filled colon Boolean. Line 3, minus data C related colon java period util period Date. Row 3, shows the coding and it has 9 lines. Line 1, plus Geometric Object open parenthesis close parenthesis. Line 2, plus Geometric Object open parenthesis color colon String comma. Line 3, filled colon Boolean close parenthesis. Line 4, plus get Color open parenthesis close parenthesis colon String. Line 5, plus set Color open parenthesis color colon String close parenthesis colon void. Line 6, plus is Filled open parenthesis close parenthesis colon Boolean. Line 7, plus set Filled open parenthesis filled colon Boolean close parenthesis colon void. Line 8, plus get Date C related open parenthesis close parenthesis colon java period util period Date. Line 9, plus to String open parenthesis close parenthesis colon String. A left downward side computer code shows the coding and it is divided in 3 rows. Row 1, shows the Circle. Row 2, shows the minus radius colon double. Row 3, has 10 lines. Line 1, plus Circle open parenthesis close parenthesis. Line 2, plus Circle open parenthesis radius colon double close parenthesis. Line 3, plus Circle open parenthesis radius colon double comma color colon String comma. Line 4, filled colon Boolean close parenthesis. Line 5, plus get Radius open parenthesis close parenthesis colon double. Line 6, plus set Radius open parenthesis radius colon double close parenthesis colon void. Line 7, get Area open parenthesis close parenthesis colon double. Line 8, plus get Perimeter open parenthesis close parenthesis colon double. Line 9, plus get Diameter open parenthesis close parenthesis colon double. Line 10, plus print Circle open parenthesis close parenthesis colon void. A right downward side computer code shows the coding and it has 3 rows. Row 1, shows the Rectangle. Row 2, shows the coding for 2 lines. Line 1, minus width colon double. Line 2, minus height colon double. Row 3, also shows the coding for 10 lines. Line 1, plus Rectangle open parenthesis close parenthesis. Line 2, plus Rectangle open parenthesis width colon double comma height colon double close parenthesis. Line 4, color colon String comma filled colon Boolean close parenthesis. Line 5, plus get Width open parenthesis close parenthesis colon double. Line 6, plus set Width open parenthesis width colon double close parenthesis colon void. Line 7, get Height open parenthesis close parenthesis colon double. Line 8, plus set Height open parenthesis height colon double close parenthesis colon void. Line 9, plus get Area open parenthesis close parenthesis colon double. Line 10, plus get Perimeter open parenthesis close parenthesis colon double.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GeometricObject</a:t>
            </a:r>
            <a:r>
              <a:rPr lang="en-IN" altLang="en-US" dirty="0"/>
              <a:t>: </a:t>
            </a:r>
            <a:r>
              <a:rPr lang="en-IN" dirty="0">
                <a:hlinkClick r:id="rId3"/>
              </a:rPr>
              <a:t>https://liveexample.pearsoncmg.com/html/SimpleGeometricObject.html</a:t>
            </a:r>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Circle: </a:t>
            </a:r>
            <a:r>
              <a:rPr lang="en-IN" dirty="0">
                <a:hlinkClick r:id="rId4"/>
              </a:rPr>
              <a:t>https://liveexample.pearsoncmg.com/html/CircleFromSimpleGeometricObject.html</a:t>
            </a:r>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Rectangle: </a:t>
            </a:r>
            <a:r>
              <a:rPr lang="en-IN" dirty="0">
                <a:hlinkClick r:id="rId5"/>
              </a:rPr>
              <a:t>https://liveexample.pearsoncmg.com/html/RectangleFromSimpleGeometricObject.html</a:t>
            </a:r>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TestCircleRectangle: </a:t>
            </a:r>
            <a:r>
              <a:rPr lang="en-IN" dirty="0">
                <a:hlinkClick r:id="rId6"/>
              </a:rPr>
              <a:t>https://liveexample.pearsoncmg.com/html/TestCircleRectangle.html</a:t>
            </a:r>
            <a:endParaRPr lang="en-US" alt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49975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2 lines. Line 1, public A open parenthesis close parenthesis open braces. Line 2, close braces. And this is equivalent to right upward side box. A right upward side box shows the coding for 3 lines. Line 1, public A open parenthesis close parenthesis open braces. Line 2, super open parenthesis close parenthesis semicolon. Line 3, close braces. </a:t>
            </a:r>
          </a:p>
          <a:p>
            <a:endParaRPr lang="en-US" dirty="0"/>
          </a:p>
          <a:p>
            <a:r>
              <a:rPr lang="en-US" dirty="0"/>
              <a:t>Line 1, public A open parenthesis double d close parenthesis open braces. Line 2, slash forward slash forward some statements. Line 3, close braces. And this is equivalent to right downward side computer code. A right downward side computer code shows the coding for 4 lines. Line 1, public A open parenthesis double d close parenthesis open braces. Line 2, super open parenthesis close parenthesis semicolon. Line 3, slash forward slash forward some statements. Line 4, close braces.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71757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26 lines. Line 1, public class Faculty extends Employee open braces. Line 2, public static void main open parenthesis String open parenthesis close parenthesis </a:t>
            </a:r>
            <a:r>
              <a:rPr lang="en-US" dirty="0" err="1"/>
              <a:t>args</a:t>
            </a:r>
            <a:r>
              <a:rPr lang="en-US" dirty="0"/>
              <a:t> close parenthesis open braces and this line shows the Start from the main method. Line 3, new Faculty open parenthesis close parenthesis semicolon. Line 4, close braces. Line 5, Blank. Line 6, public Faculty open parenthesis close parenthesis open braces. Line 7, System period out period print ln open parenthesis double quote open parenthesis 4 close parenthesis Faculty's no hyphen </a:t>
            </a:r>
            <a:r>
              <a:rPr lang="en-US" dirty="0" err="1"/>
              <a:t>arg</a:t>
            </a:r>
            <a:r>
              <a:rPr lang="en-US" dirty="0"/>
              <a:t> constructor is invoked double quote close parenthesis semicolon. Line 8, close braces. Line 9, close braces. Line 10, blank. Line 11, class Employee extends Person open braces. Line 12, public employee open parenthesis close parenthesis open braces. Line 13, this open parenthesis double quote open parenthesis 2 close parenthesis Invoke Employee's overloaded constructor double quote close parenthesis semicolon. Line 14, System period out period print ln open parenthesis double quote open parenthesis 3 close parenthesis Employee's no hyphen </a:t>
            </a:r>
            <a:r>
              <a:rPr lang="en-US" dirty="0" err="1"/>
              <a:t>arg</a:t>
            </a:r>
            <a:r>
              <a:rPr lang="en-US" dirty="0"/>
              <a:t> constructor is invoked double quote close parenthesis semicolon. Line 15, close braces. Line 16, blank. Line 17, public Employee open parenthesis String s close parenthesis open braces. Line 18, System period out period print ln open parenthesis s close parenthesis semicolon. Line 19, close braces. Line 20, close braces. Line 21, blank. Line 22, class Person open braces. Line 23, public Person open parenthesis close parenthesis open braces. Line 24, System period out period print ln open parenthesis double quote open parenthesis 1 close parenthesis Person's no hyphen </a:t>
            </a:r>
            <a:r>
              <a:rPr lang="en-US" dirty="0" err="1"/>
              <a:t>arg</a:t>
            </a:r>
            <a:r>
              <a:rPr lang="en-US" dirty="0"/>
              <a:t> constructor is invoked double quote close parenthesis semicolon. Line 25, close braces. Line 26, close braces.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42302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26 lines. Line 1, public class Faculty extends Employee open braces. Line 2, public static void main open parenthesis String open parenthesis close parenthesis </a:t>
            </a:r>
            <a:r>
              <a:rPr lang="en-US" dirty="0" err="1"/>
              <a:t>args</a:t>
            </a:r>
            <a:r>
              <a:rPr lang="en-US" dirty="0"/>
              <a:t> close parenthesis open braces. Line 3, new Faculty open parenthesis close parenthesis semicolon and this line shows the Invoke Faculty constructor. Line 4, close braces. Line 5, Blank. Line 6, public Faculty open parenthesis close parenthesis open braces. Line 7, System period out period print ln open parenthesis double quote open parenthesis 4 close parenthesis Faculty's no hyphen </a:t>
            </a:r>
            <a:r>
              <a:rPr lang="en-US" dirty="0" err="1"/>
              <a:t>arg</a:t>
            </a:r>
            <a:r>
              <a:rPr lang="en-US" dirty="0"/>
              <a:t> constructor is invoked double quote close parenthesis semicolon. Line 8, close braces. Line 9, close braces. Line 10, blank. Line 11, class Employee extends Person open braces. Line 12, public employee open parenthesis close parenthesis open braces. Line 13, this open parenthesis double quote open parenthesis 2 close parenthesis Invoke Employee's overloaded constructor double quote close parenthesis semicolon. Line 14, System period out period print ln open parenthesis double quote open parenthesis 3 close parenthesis Employee's no hyphen </a:t>
            </a:r>
            <a:r>
              <a:rPr lang="en-US" dirty="0" err="1"/>
              <a:t>arg</a:t>
            </a:r>
            <a:r>
              <a:rPr lang="en-US" dirty="0"/>
              <a:t> constructor is invoked double quote close parenthesis semicolon. Line 15, close braces. Line 16, blank. Line 17, public Employee open parenthesis String s close parenthesis open braces. Line 18, System period out period print ln open parenthesis s close parenthesis semicolon. Line 19, close braces. Line 20, close braces. Line 21, blank. Line 22, class Person open braces. Line 23, public Person open parenthesis close parenthesis open braces. Line 24, System period out period print ln open parenthesis double quote open parenthesis 1 close parenthesis Person's no hyphen </a:t>
            </a:r>
            <a:r>
              <a:rPr lang="en-US" dirty="0" err="1"/>
              <a:t>arg</a:t>
            </a:r>
            <a:r>
              <a:rPr lang="en-US" dirty="0"/>
              <a:t> constructor is invoked double quote close parenthesis semicolon. Line 25, close braces. Line 26, close braces.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45167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26 lines. Line 1, public class Faculty extends Employee open braces. Line 2, public static void main open parenthesis String open parenthesis close parenthesis </a:t>
            </a:r>
            <a:r>
              <a:rPr lang="en-US" dirty="0" err="1"/>
              <a:t>args</a:t>
            </a:r>
            <a:r>
              <a:rPr lang="en-US" dirty="0"/>
              <a:t> close parenthesis open braces. Line 3, new Faculty open parenthesis close parenthesis semicolon. Line 4, close braces. Line 5, Blank. Line 6, public Faculty open parenthesis close parenthesis open braces. Line 7, System period out period print ln open parenthesis double quote open parenthesis 4 close parenthesis Faculty's no hyphen </a:t>
            </a:r>
            <a:r>
              <a:rPr lang="en-US" dirty="0" err="1"/>
              <a:t>arg</a:t>
            </a:r>
            <a:r>
              <a:rPr lang="en-US" dirty="0"/>
              <a:t> constructor is invoked double quote close parenthesis semicolon. Line 8, close braces. Line 9, close braces. Line 10, blank. Line 11, class Employee extends Person open braces. Line 12, public employee open parenthesis close parenthesis open braces and this line shows the Invoke Employee's no hyphen </a:t>
            </a:r>
            <a:r>
              <a:rPr lang="en-US" dirty="0" err="1"/>
              <a:t>arg</a:t>
            </a:r>
            <a:r>
              <a:rPr lang="en-US" dirty="0"/>
              <a:t> constructor. Line 13, this open parenthesis double quote open parenthesis 2 close parenthesis Invoke Employee's overloaded constructor double quote close parenthesis semicolon. Line 14, System period out period print ln open parenthesis double quote open parenthesis 3 close parenthesis Employee's no hyphen </a:t>
            </a:r>
            <a:r>
              <a:rPr lang="en-US" dirty="0" err="1"/>
              <a:t>arg</a:t>
            </a:r>
            <a:r>
              <a:rPr lang="en-US" dirty="0"/>
              <a:t> constructor is invoked double quote close parenthesis semicolon. Line 15, close braces. Line 16, blank. Line 17, public Employee open parenthesis String s close parenthesis open braces. Line 18, System period out period print ln open parenthesis s close parenthesis semicolon. Line 19, close braces. Line 20, close braces. Line 21, blank. Line 22, class Person open braces. Line 23, public Person open parenthesis close parenthesis open braces. Line 24, System period out period print ln open parenthesis double quote open parenthesis 1 close parenthesis Person's no hyphen </a:t>
            </a:r>
            <a:r>
              <a:rPr lang="en-US" dirty="0" err="1"/>
              <a:t>arg</a:t>
            </a:r>
            <a:r>
              <a:rPr lang="en-US" dirty="0"/>
              <a:t> constructor is invoked double quote close parenthesis semicolon. Line 25, close braces. Line 26, close braces.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85502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26 lines. Line 1, public class Faculty extends Employee open braces. Line 2, public static void main open parenthesis String open parenthesis close parenthesis </a:t>
            </a:r>
            <a:r>
              <a:rPr lang="en-US" dirty="0" err="1"/>
              <a:t>args</a:t>
            </a:r>
            <a:r>
              <a:rPr lang="en-US" dirty="0"/>
              <a:t> close parenthesis open braces. Line 3, new Faculty open parenthesis close parenthesis semicolon. Line 4, close braces. Line 5, Blank. Line 6, public Faculty open parenthesis close parenthesis open braces. Line 7, System period out period print ln open parenthesis double quote open parenthesis 4 close parenthesis Faculty's no hyphen </a:t>
            </a:r>
            <a:r>
              <a:rPr lang="en-US" dirty="0" err="1"/>
              <a:t>arg</a:t>
            </a:r>
            <a:r>
              <a:rPr lang="en-US" dirty="0"/>
              <a:t> constructor is invoked double quote close parenthesis semicolon. Line 8, close braces. Line 9, close braces. Line 10, blank. Line 11, class Employee extends Person open braces. Line 12, public employee open parenthesis close parenthesis open braces. Line 13, this open parenthesis double quote open parenthesis 2 close parenthesis Invoke Employee's overloaded constructor double quote close parenthesis semicolon and this line shows the Invoke Employee open parenthesis String close parenthesis constructor. Line 14, System period out period print ln open parenthesis double quote open parenthesis 3 close parenthesis Employee's no hyphen </a:t>
            </a:r>
            <a:r>
              <a:rPr lang="en-US" dirty="0" err="1"/>
              <a:t>arg</a:t>
            </a:r>
            <a:r>
              <a:rPr lang="en-US" dirty="0"/>
              <a:t> constructor is invoked double quote close parenthesis semicolon. Line 15, close braces. Line 16, blank. Line 17, public Employee open parenthesis String s close parenthesis open braces. Line 18, System period out period print ln open parenthesis s close parenthesis semicolon. Line 19, close braces. Line 20, close braces. Line 21, blank. Line 22, class Person open braces. Line 23, public Person open parenthesis close parenthesis open braces. Line 24, System period out period print ln open parenthesis double quote open parenthesis 1 close parenthesis Person's no hyphen </a:t>
            </a:r>
            <a:r>
              <a:rPr lang="en-US" dirty="0" err="1"/>
              <a:t>arg</a:t>
            </a:r>
            <a:r>
              <a:rPr lang="en-US" dirty="0"/>
              <a:t> constructor is invoked double quote close parenthesis semicolon. Line 25, close braces. Line 26, close braces.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78100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8229600" cy="198039"/>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1841636"/>
            <a:ext cx="8229600" cy="2329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191482"/>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515536"/>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2840656"/>
            <a:ext cx="8229600" cy="20092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169638"/>
            <a:ext cx="8229600" cy="21700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3488845"/>
            <a:ext cx="8229600" cy="23910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p:cNvSpPr>
            <a:spLocks noGrp="1"/>
          </p:cNvSpPr>
          <p:nvPr>
            <p:ph type="body" sz="quarter" idx="20"/>
          </p:nvPr>
        </p:nvSpPr>
        <p:spPr>
          <a:xfrm>
            <a:off x="457200" y="3727450"/>
            <a:ext cx="8229600" cy="328613"/>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Placeholder 8"/>
          <p:cNvSpPr>
            <a:spLocks noGrp="1"/>
          </p:cNvSpPr>
          <p:nvPr>
            <p:ph type="body" sz="quarter" idx="21"/>
          </p:nvPr>
        </p:nvSpPr>
        <p:spPr>
          <a:xfrm>
            <a:off x="457200" y="4056063"/>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12"/>
          <p:cNvSpPr>
            <a:spLocks noGrp="1"/>
          </p:cNvSpPr>
          <p:nvPr>
            <p:ph type="body" sz="quarter" idx="22"/>
          </p:nvPr>
        </p:nvSpPr>
        <p:spPr>
          <a:xfrm>
            <a:off x="457200" y="4349750"/>
            <a:ext cx="8229600" cy="280988"/>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Text Placeholder 19"/>
          <p:cNvSpPr>
            <a:spLocks noGrp="1"/>
          </p:cNvSpPr>
          <p:nvPr>
            <p:ph type="body" sz="quarter" idx="23"/>
          </p:nvPr>
        </p:nvSpPr>
        <p:spPr>
          <a:xfrm>
            <a:off x="457200" y="4630738"/>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23"/>
          <p:cNvSpPr>
            <a:spLocks noGrp="1"/>
          </p:cNvSpPr>
          <p:nvPr>
            <p:ph type="body" sz="quarter" idx="24"/>
          </p:nvPr>
        </p:nvSpPr>
        <p:spPr>
          <a:xfrm>
            <a:off x="457200" y="4970463"/>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26"/>
          <p:cNvSpPr>
            <a:spLocks noGrp="1"/>
          </p:cNvSpPr>
          <p:nvPr>
            <p:ph type="body" sz="quarter" idx="25"/>
          </p:nvPr>
        </p:nvSpPr>
        <p:spPr>
          <a:xfrm>
            <a:off x="457200" y="5264150"/>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573144346"/>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a:extLst>
              <a:ext uri="{FF2B5EF4-FFF2-40B4-BE49-F238E27FC236}">
                <a16:creationId xmlns:a16="http://schemas.microsoft.com/office/drawing/2014/main" id="{836C626A-6712-420A-A17F-CB81DFE82289}"/>
              </a:ext>
            </a:extLst>
          </p:cNvPr>
          <p:cNvSpPr>
            <a:spLocks noGrp="1"/>
          </p:cNvSpPr>
          <p:nvPr>
            <p:ph sz="quarter" idx="27"/>
          </p:nvPr>
        </p:nvSpPr>
        <p:spPr>
          <a:xfrm>
            <a:off x="9021763" y="1692275"/>
            <a:ext cx="1541462" cy="3302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8061624"/>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a:ln/>
        </p:spPr>
        <p:txBody>
          <a:bodyPr/>
          <a:lstStyle>
            <a:lvl1pPr>
              <a:defRPr/>
            </a:lvl1pPr>
          </a:lstStyle>
          <a:p>
            <a:pPr>
              <a:defRPr/>
            </a:pPr>
            <a:endParaRPr lang="en-US"/>
          </a:p>
        </p:txBody>
      </p:sp>
      <p:sp>
        <p:nvSpPr>
          <p:cNvPr id="3" name="Rectangle 34"/>
          <p:cNvSpPr>
            <a:spLocks noGrp="1" noChangeArrowheads="1"/>
          </p:cNvSpPr>
          <p:nvPr>
            <p:ph type="sldNum" sz="quarter" idx="11"/>
          </p:nvPr>
        </p:nvSpPr>
        <p:spPr>
          <a:ln/>
        </p:spPr>
        <p:txBody>
          <a:bodyPr/>
          <a:lstStyle>
            <a:lvl1pPr>
              <a:defRPr/>
            </a:lvl1pPr>
          </a:lstStyle>
          <a:p>
            <a:pPr>
              <a:defRPr/>
            </a:pPr>
            <a:fld id="{2728E1FA-634E-407F-BA3E-1CCF3779724D}" type="slidenum">
              <a:rPr lang="en-US" altLang="en-US"/>
              <a:pPr>
                <a:defRPr/>
              </a:pPr>
              <a:t>‹#›</a:t>
            </a:fld>
            <a:endParaRPr lang="en-US" altLang="en-US"/>
          </a:p>
        </p:txBody>
      </p:sp>
    </p:spTree>
    <p:extLst>
      <p:ext uri="{BB962C8B-B14F-4D97-AF65-F5344CB8AC3E}">
        <p14:creationId xmlns:p14="http://schemas.microsoft.com/office/powerpoint/2010/main" val="903590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pPr>
              <a:defRPr/>
            </a:pPr>
            <a:fld id="{8D8F9B4A-419A-4634-8B98-704163C52213}" type="slidenum">
              <a:rPr lang="en-US" altLang="en-US"/>
              <a:pPr>
                <a:defRPr/>
              </a:pPr>
              <a:t>‹#›</a:t>
            </a:fld>
            <a:endParaRPr lang="en-US" altLang="en-US"/>
          </a:p>
        </p:txBody>
      </p:sp>
    </p:spTree>
    <p:extLst>
      <p:ext uri="{BB962C8B-B14F-4D97-AF65-F5344CB8AC3E}">
        <p14:creationId xmlns:p14="http://schemas.microsoft.com/office/powerpoint/2010/main" val="15684763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89B11930-0897-4A96-B3BE-AFFB28CD461F}" type="slidenum">
              <a:rPr lang="en-US" altLang="en-US"/>
              <a:pPr>
                <a:defRPr/>
              </a:pPr>
              <a:t>‹#›</a:t>
            </a:fld>
            <a:endParaRPr lang="en-US" altLang="en-US"/>
          </a:p>
        </p:txBody>
      </p:sp>
    </p:spTree>
    <p:extLst>
      <p:ext uri="{BB962C8B-B14F-4D97-AF65-F5344CB8AC3E}">
        <p14:creationId xmlns:p14="http://schemas.microsoft.com/office/powerpoint/2010/main" val="3439537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554920"/>
            <a:ext cx="8232775"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57200" y="1556327"/>
            <a:ext cx="363537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234542" y="1556327"/>
            <a:ext cx="4452257"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3971925"/>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1"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3274199"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2024 Pearson Education, Inc.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20"/>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49" r:id="rId2"/>
    <p:sldLayoutId id="2147483650" r:id="rId3"/>
    <p:sldLayoutId id="2147483676" r:id="rId4"/>
    <p:sldLayoutId id="2147483677" r:id="rId5"/>
    <p:sldLayoutId id="2147483678" r:id="rId6"/>
    <p:sldLayoutId id="2147483679" r:id="rId7"/>
    <p:sldLayoutId id="2147483680" r:id="rId8"/>
    <p:sldLayoutId id="2147483681" r:id="rId9"/>
    <p:sldLayoutId id="2147483671" r:id="rId10"/>
    <p:sldLayoutId id="2147483673" r:id="rId11"/>
    <p:sldLayoutId id="2147483670" r:id="rId12"/>
    <p:sldLayoutId id="2147483669" r:id="rId13"/>
    <p:sldLayoutId id="2147483655" r:id="rId14"/>
    <p:sldLayoutId id="2147483682" r:id="rId15"/>
    <p:sldLayoutId id="2147483683" r:id="rId16"/>
    <p:sldLayoutId id="2147483684" r:id="rId17"/>
    <p:sldLayoutId id="214748368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hyperlink" Target="https://liveexample.pearsoncmg.com/html/PolymorphismDemo.html" TargetMode="External"/><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hyperlink" Target="https://liveexample.pearsoncmg.com/html/DynamicBindingDemo.html"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22.wmf"/><Relationship Id="rId18" Type="http://schemas.openxmlformats.org/officeDocument/2006/relationships/image" Target="../media/image24.wmf"/><Relationship Id="rId3" Type="http://schemas.openxmlformats.org/officeDocument/2006/relationships/notesSlide" Target="../notesSlides/notesSlide21.xml"/><Relationship Id="rId21" Type="http://schemas.openxmlformats.org/officeDocument/2006/relationships/image" Target="../media/image26.png"/><Relationship Id="rId7" Type="http://schemas.openxmlformats.org/officeDocument/2006/relationships/image" Target="../media/image19.wmf"/><Relationship Id="rId12" Type="http://schemas.openxmlformats.org/officeDocument/2006/relationships/oleObject" Target="../embeddings/oleObject5.bin"/><Relationship Id="rId17" Type="http://schemas.openxmlformats.org/officeDocument/2006/relationships/oleObject" Target="../embeddings/oleObject8.bin"/><Relationship Id="rId2" Type="http://schemas.openxmlformats.org/officeDocument/2006/relationships/slideLayout" Target="../slideLayouts/slideLayout16.xml"/><Relationship Id="rId16" Type="http://schemas.openxmlformats.org/officeDocument/2006/relationships/oleObject" Target="../embeddings/oleObject7.bin"/><Relationship Id="rId20" Type="http://schemas.openxmlformats.org/officeDocument/2006/relationships/image" Target="../media/image25.w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21.wmf"/><Relationship Id="rId5" Type="http://schemas.openxmlformats.org/officeDocument/2006/relationships/image" Target="../media/image18.wmf"/><Relationship Id="rId15" Type="http://schemas.openxmlformats.org/officeDocument/2006/relationships/image" Target="../media/image23.wmf"/><Relationship Id="rId10" Type="http://schemas.openxmlformats.org/officeDocument/2006/relationships/oleObject" Target="../embeddings/oleObject4.bin"/><Relationship Id="rId19" Type="http://schemas.openxmlformats.org/officeDocument/2006/relationships/oleObject" Target="../embeddings/oleObject9.bin"/><Relationship Id="rId4" Type="http://schemas.openxmlformats.org/officeDocument/2006/relationships/oleObject" Target="../embeddings/oleObject1.bin"/><Relationship Id="rId9" Type="http://schemas.openxmlformats.org/officeDocument/2006/relationships/image" Target="../media/image20.wmf"/><Relationship Id="rId14" Type="http://schemas.openxmlformats.org/officeDocument/2006/relationships/oleObject" Target="../embeddings/oleObject6.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hyperlink" Target="https://liveexample.pearsoncmg.com/html/CastingDemo.html" TargetMode="External"/><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hyperlink" Target="https://liveexample.pearsoncmg.com/html/TestArrayList.html" TargetMode="External"/><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3" Type="http://schemas.openxmlformats.org/officeDocument/2006/relationships/hyperlink" Target="https://liveexample.pearsoncmg.com/html/DistinctNumbers.html" TargetMode="External"/><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3" Type="http://schemas.openxmlformats.org/officeDocument/2006/relationships/hyperlink" Target="https://liveexample.pearsoncmg.com/dsanimation/StackeBook.html" TargetMode="External"/><Relationship Id="rId2" Type="http://schemas.openxmlformats.org/officeDocument/2006/relationships/notesSlide" Target="../notesSlides/notesSlide29.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61.xml.rels><?xml version="1.0" encoding="UTF-8" standalone="yes"?>
<Relationships xmlns="http://schemas.openxmlformats.org/package/2006/relationships"><Relationship Id="rId3" Type="http://schemas.openxmlformats.org/officeDocument/2006/relationships/hyperlink" Target="https://liveexample.pearsoncmg.com/html/MyStack.html" TargetMode="External"/><Relationship Id="rId2" Type="http://schemas.openxmlformats.org/officeDocument/2006/relationships/notesSlide" Target="../notesSlides/notesSlide30.xml"/><Relationship Id="rId1" Type="http://schemas.openxmlformats.org/officeDocument/2006/relationships/slideLayout" Target="../slideLayouts/slideLayout10.xml"/><Relationship Id="rId4" Type="http://schemas.openxmlformats.org/officeDocument/2006/relationships/image" Target="../media/image30.jpg"/></Relationships>
</file>

<file path=ppt/slides/_rels/slide6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oleObject" Target="../embeddings/oleObject19.bin"/><Relationship Id="rId3" Type="http://schemas.openxmlformats.org/officeDocument/2006/relationships/oleObject" Target="../embeddings/oleObject10.bin"/><Relationship Id="rId7" Type="http://schemas.openxmlformats.org/officeDocument/2006/relationships/oleObject" Target="../embeddings/oleObject13.bin"/><Relationship Id="rId12" Type="http://schemas.openxmlformats.org/officeDocument/2006/relationships/oleObject" Target="../embeddings/oleObject18.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12.bin"/><Relationship Id="rId11" Type="http://schemas.openxmlformats.org/officeDocument/2006/relationships/oleObject" Target="../embeddings/oleObject17.bin"/><Relationship Id="rId5" Type="http://schemas.openxmlformats.org/officeDocument/2006/relationships/oleObject" Target="../embeddings/oleObject11.bin"/><Relationship Id="rId10" Type="http://schemas.openxmlformats.org/officeDocument/2006/relationships/oleObject" Target="../embeddings/oleObject16.bin"/><Relationship Id="rId4" Type="http://schemas.openxmlformats.org/officeDocument/2006/relationships/image" Target="../media/image32.wmf"/><Relationship Id="rId9" Type="http://schemas.openxmlformats.org/officeDocument/2006/relationships/oleObject" Target="../embeddings/oleObject15.bin"/></Relationships>
</file>

<file path=ppt/slides/_rels/slide64.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hyperlink" Target="https://liveexample.pearsoncmg.com/html/TestCircleRectangle.html"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hyperlink" Target="https://liveexample.pearsoncmg.com/html/RectangleFromSimpleGeometricObject.html" TargetMode="External"/><Relationship Id="rId5" Type="http://schemas.openxmlformats.org/officeDocument/2006/relationships/hyperlink" Target="https://liveexample.pearsoncmg.com/html/CircleFromSimpleGeometricObject.html" TargetMode="External"/><Relationship Id="rId4" Type="http://schemas.openxmlformats.org/officeDocument/2006/relationships/hyperlink" Target="https://liveexample.pearsoncmg.com/html/SimpleGeometricObject.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1"/>
              </a:ext>
            </a:extLst>
          </p:cNvPr>
          <p:cNvSpPr>
            <a:spLocks noGrp="1"/>
          </p:cNvSpPr>
          <p:nvPr>
            <p:ph type="title"/>
          </p:nvPr>
        </p:nvSpPr>
        <p:spPr>
          <a:xfrm>
            <a:off x="457199" y="143692"/>
            <a:ext cx="8067965" cy="987333"/>
          </a:xfrm>
        </p:spPr>
        <p:txBody>
          <a:bodyPr anchor="ctr"/>
          <a:lstStyle/>
          <a:p>
            <a:r>
              <a:rPr lang="en-US" sz="3000" dirty="0"/>
              <a:t>Introduction to Java Programming and Data Structures</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1"/>
              </a:ext>
            </a:extLst>
          </p:cNvPr>
          <p:cNvSpPr>
            <a:spLocks noGrp="1"/>
          </p:cNvSpPr>
          <p:nvPr>
            <p:ph type="body" idx="1"/>
          </p:nvPr>
        </p:nvSpPr>
        <p:spPr>
          <a:xfrm>
            <a:off x="457200" y="1212419"/>
            <a:ext cx="8229600" cy="413524"/>
          </a:xfrm>
        </p:spPr>
        <p:txBody>
          <a:bodyPr anchor="ctr"/>
          <a:lstStyle/>
          <a:p>
            <a:r>
              <a:rPr lang="en-US" dirty="0">
                <a:solidFill>
                  <a:schemeClr val="tx2"/>
                </a:solidFill>
              </a:rPr>
              <a:t>Thirteenth Edition</a:t>
            </a:r>
          </a:p>
        </p:txBody>
      </p:sp>
      <p:pic>
        <p:nvPicPr>
          <p:cNvPr id="9" name="Picture 8" descr="Front Cover: Introduction to Java Programming and Data Structures Thirteenth Edition by Liang.">
            <a:extLst>
              <a:ext uri="{FF2B5EF4-FFF2-40B4-BE49-F238E27FC236}">
                <a16:creationId xmlns:a16="http://schemas.microsoft.com/office/drawing/2014/main" id="{85B5FE17-F76B-4E81-A22E-B76368E8F191}"/>
              </a:ext>
            </a:extLst>
          </p:cNvPr>
          <p:cNvPicPr>
            <a:picLocks noChangeAspect="1"/>
          </p:cNvPicPr>
          <p:nvPr/>
        </p:nvPicPr>
        <p:blipFill>
          <a:blip r:embed="rId3"/>
          <a:stretch>
            <a:fillRect/>
          </a:stretch>
        </p:blipFill>
        <p:spPr>
          <a:xfrm>
            <a:off x="581108" y="1707337"/>
            <a:ext cx="3797134" cy="4523213"/>
          </a:xfrm>
          <a:prstGeom prst="rect">
            <a:avLst/>
          </a:prstGeom>
          <a:ln w="9525">
            <a:solidFill>
              <a:schemeClr val="tx1"/>
            </a:solidFill>
          </a:ln>
        </p:spPr>
      </p:pic>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1"/>
              </a:ext>
            </a:extLst>
          </p:cNvPr>
          <p:cNvSpPr>
            <a:spLocks noGrp="1"/>
          </p:cNvSpPr>
          <p:nvPr>
            <p:ph sz="quarter" idx="14"/>
          </p:nvPr>
        </p:nvSpPr>
        <p:spPr>
          <a:xfrm>
            <a:off x="5029200" y="1906104"/>
            <a:ext cx="3657600" cy="1186345"/>
          </a:xfrm>
        </p:spPr>
        <p:txBody>
          <a:bodyPr/>
          <a:lstStyle/>
          <a:p>
            <a:pPr marL="0" algn="ctr"/>
            <a:r>
              <a:rPr lang="en-US" b="1">
                <a:latin typeface="+mn-lt"/>
              </a:rPr>
              <a:t>Chapter 11</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1"/>
              </a:ext>
            </a:extLst>
          </p:cNvPr>
          <p:cNvSpPr>
            <a:spLocks noGrp="1"/>
          </p:cNvSpPr>
          <p:nvPr>
            <p:ph sz="quarter" idx="15"/>
          </p:nvPr>
        </p:nvSpPr>
        <p:spPr>
          <a:xfrm>
            <a:off x="5029200" y="3252790"/>
            <a:ext cx="3657600" cy="1093180"/>
          </a:xfrm>
        </p:spPr>
        <p:txBody>
          <a:bodyPr/>
          <a:lstStyle/>
          <a:p>
            <a:r>
              <a:rPr lang="en-US" dirty="0"/>
              <a:t>Inheritance and Polymorphism</a:t>
            </a:r>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4"/>
          <a:srcRect t="22152" b="22152"/>
          <a:stretch>
            <a:fillRect/>
          </a:stretch>
        </p:blipFill>
        <p:spPr>
          <a:xfrm>
            <a:off x="315677" y="6420639"/>
            <a:ext cx="1176574" cy="296443"/>
          </a:xfrm>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1"/>
              </a:ext>
            </a:extLst>
          </p:cNvPr>
          <p:cNvSpPr>
            <a:spLocks noGrp="1"/>
          </p:cNvSpPr>
          <p:nvPr>
            <p:ph sz="quarter" idx="17"/>
          </p:nvPr>
        </p:nvSpPr>
        <p:spPr>
          <a:xfrm>
            <a:off x="2173000" y="6415232"/>
            <a:ext cx="6589712" cy="228600"/>
          </a:xfrm>
        </p:spPr>
        <p:txBody>
          <a:bodyPr/>
          <a:lstStyle/>
          <a:p>
            <a:pPr marL="0" indent="0"/>
            <a:r>
              <a:rPr lang="en-US" altLang="en-US" sz="1200" b="0" dirty="0">
                <a:latin typeface="Verdana"/>
                <a:ea typeface="Verdana" panose="020B0604030504040204" pitchFamily="34" charset="0"/>
                <a:cs typeface="Verdana" panose="020B0604030504040204" pitchFamily="34" charset="0"/>
              </a:rPr>
              <a:t>Copyright © </a:t>
            </a:r>
            <a:r>
              <a:rPr lang="en-US" dirty="0"/>
              <a:t>2024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380133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FE5C6-DD79-4D32-8DB6-BA03E0587B09}"/>
              </a:ext>
            </a:extLst>
          </p:cNvPr>
          <p:cNvSpPr>
            <a:spLocks noGrp="1"/>
          </p:cNvSpPr>
          <p:nvPr>
            <p:ph type="title"/>
          </p:nvPr>
        </p:nvSpPr>
        <p:spPr/>
        <p:txBody>
          <a:bodyPr/>
          <a:lstStyle/>
          <a:p>
            <a:r>
              <a:rPr lang="en-US" altLang="en-US"/>
              <a:t>Using the Keyword </a:t>
            </a:r>
            <a:r>
              <a:rPr lang="en-US" altLang="en-US">
                <a:latin typeface="Courier New" panose="02070309020205020404" pitchFamily="49" charset="0"/>
              </a:rPr>
              <a:t>super</a:t>
            </a:r>
            <a:endParaRPr lang="en-US"/>
          </a:p>
        </p:txBody>
      </p:sp>
      <p:sp>
        <p:nvSpPr>
          <p:cNvPr id="3" name="Content Placeholder 2">
            <a:extLst>
              <a:ext uri="{FF2B5EF4-FFF2-40B4-BE49-F238E27FC236}">
                <a16:creationId xmlns:a16="http://schemas.microsoft.com/office/drawing/2014/main" id="{92544C03-E6BF-4983-A0E0-20D8171D7864}"/>
              </a:ext>
            </a:extLst>
          </p:cNvPr>
          <p:cNvSpPr>
            <a:spLocks noGrp="1"/>
          </p:cNvSpPr>
          <p:nvPr>
            <p:ph sz="quarter" idx="13"/>
          </p:nvPr>
        </p:nvSpPr>
        <p:spPr>
          <a:xfrm>
            <a:off x="457200" y="1554920"/>
            <a:ext cx="8232775" cy="2436509"/>
          </a:xfrm>
        </p:spPr>
        <p:txBody>
          <a:bodyPr/>
          <a:lstStyle/>
          <a:p>
            <a:pPr marL="432" indent="0">
              <a:buNone/>
            </a:pPr>
            <a:r>
              <a:rPr lang="en-US" altLang="en-US" dirty="0"/>
              <a:t>The keyword </a:t>
            </a:r>
            <a:r>
              <a:rPr lang="en-US" altLang="en-US" dirty="0">
                <a:latin typeface="Courier New" panose="02070309020205020404" pitchFamily="49" charset="0"/>
              </a:rPr>
              <a:t>super</a:t>
            </a:r>
            <a:r>
              <a:rPr lang="en-US" altLang="en-US" dirty="0"/>
              <a:t> refers to the superclass of the class in which </a:t>
            </a:r>
            <a:r>
              <a:rPr lang="en-US" altLang="en-US" dirty="0">
                <a:latin typeface="Courier New" panose="02070309020205020404" pitchFamily="49" charset="0"/>
              </a:rPr>
              <a:t>super</a:t>
            </a:r>
            <a:r>
              <a:rPr lang="en-US" altLang="en-US" dirty="0"/>
              <a:t> appears. This keyword can be used in two ways:</a:t>
            </a:r>
          </a:p>
          <a:p>
            <a:r>
              <a:rPr lang="en-US" dirty="0"/>
              <a:t>To call a superclass constructor</a:t>
            </a:r>
          </a:p>
          <a:p>
            <a:r>
              <a:rPr lang="en-US" dirty="0"/>
              <a:t>To call a superclass method</a:t>
            </a:r>
          </a:p>
        </p:txBody>
      </p:sp>
    </p:spTree>
    <p:extLst>
      <p:ext uri="{BB962C8B-B14F-4D97-AF65-F5344CB8AC3E}">
        <p14:creationId xmlns:p14="http://schemas.microsoft.com/office/powerpoint/2010/main" val="2832036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AC7C1-EF3F-407B-BFFF-BA3EE0B491B9}"/>
              </a:ext>
            </a:extLst>
          </p:cNvPr>
          <p:cNvSpPr>
            <a:spLocks noGrp="1"/>
          </p:cNvSpPr>
          <p:nvPr>
            <p:ph type="title"/>
          </p:nvPr>
        </p:nvSpPr>
        <p:spPr/>
        <p:txBody>
          <a:bodyPr/>
          <a:lstStyle/>
          <a:p>
            <a:r>
              <a:rPr lang="en-US"/>
              <a:t>Caution</a:t>
            </a:r>
          </a:p>
        </p:txBody>
      </p:sp>
      <p:sp>
        <p:nvSpPr>
          <p:cNvPr id="3" name="Content Placeholder 2">
            <a:extLst>
              <a:ext uri="{FF2B5EF4-FFF2-40B4-BE49-F238E27FC236}">
                <a16:creationId xmlns:a16="http://schemas.microsoft.com/office/drawing/2014/main" id="{D58BEACC-75B4-4F2F-86BE-DAD73266BD9A}"/>
              </a:ext>
            </a:extLst>
          </p:cNvPr>
          <p:cNvSpPr>
            <a:spLocks noGrp="1"/>
          </p:cNvSpPr>
          <p:nvPr>
            <p:ph sz="quarter" idx="13"/>
          </p:nvPr>
        </p:nvSpPr>
        <p:spPr>
          <a:xfrm>
            <a:off x="457200" y="1554920"/>
            <a:ext cx="8232775" cy="2142437"/>
          </a:xfrm>
        </p:spPr>
        <p:txBody>
          <a:bodyPr/>
          <a:lstStyle/>
          <a:p>
            <a:pPr marL="432" indent="0">
              <a:buNone/>
            </a:pPr>
            <a:r>
              <a:rPr lang="en-US" altLang="en-US" dirty="0">
                <a:cs typeface="Times New Roman" panose="02020603050405020304" pitchFamily="18" charset="0"/>
              </a:rPr>
              <a:t>You must use the keyword </a:t>
            </a:r>
            <a:r>
              <a:rPr lang="en-US" altLang="en-US" b="1" dirty="0">
                <a:latin typeface="Courier New" panose="02070309020205020404" pitchFamily="49" charset="0"/>
                <a:cs typeface="Courier New" panose="02070309020205020404" pitchFamily="49" charset="0"/>
              </a:rPr>
              <a:t>super</a:t>
            </a:r>
            <a:r>
              <a:rPr lang="en-US" altLang="en-US" dirty="0">
                <a:cs typeface="Times New Roman" panose="02020603050405020304" pitchFamily="18" charset="0"/>
              </a:rPr>
              <a:t> to call the superclass constructor. Invoking a superclass constructor’s name in a subclass causes a syntax error. Java requires that the statement that uses the keyword </a:t>
            </a:r>
            <a:r>
              <a:rPr lang="en-US" altLang="en-US" b="1" dirty="0">
                <a:latin typeface="Courier New" panose="02070309020205020404" pitchFamily="49" charset="0"/>
                <a:cs typeface="Courier New" panose="02070309020205020404" pitchFamily="49" charset="0"/>
              </a:rPr>
              <a:t>super</a:t>
            </a:r>
            <a:r>
              <a:rPr lang="en-US" altLang="en-US" dirty="0">
                <a:cs typeface="Times New Roman" panose="02020603050405020304" pitchFamily="18" charset="0"/>
              </a:rPr>
              <a:t> appear first in the constructor.</a:t>
            </a:r>
          </a:p>
        </p:txBody>
      </p:sp>
    </p:spTree>
    <p:extLst>
      <p:ext uri="{BB962C8B-B14F-4D97-AF65-F5344CB8AC3E}">
        <p14:creationId xmlns:p14="http://schemas.microsoft.com/office/powerpoint/2010/main" val="2409397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EDB106C-9ABA-4759-B92A-49AA4E7F2A9B}"/>
              </a:ext>
            </a:extLst>
          </p:cNvPr>
          <p:cNvSpPr>
            <a:spLocks noGrp="1"/>
          </p:cNvSpPr>
          <p:nvPr>
            <p:ph type="title"/>
          </p:nvPr>
        </p:nvSpPr>
        <p:spPr/>
        <p:txBody>
          <a:bodyPr/>
          <a:lstStyle/>
          <a:p>
            <a:r>
              <a:rPr lang="en-US"/>
              <a:t>Constructor Chaining </a:t>
            </a:r>
            <a:r>
              <a:rPr lang="en-US" sz="2000" b="0"/>
              <a:t>(1 of 2)</a:t>
            </a:r>
          </a:p>
        </p:txBody>
      </p:sp>
      <p:sp>
        <p:nvSpPr>
          <p:cNvPr id="9" name="Content Placeholder 8">
            <a:extLst>
              <a:ext uri="{FF2B5EF4-FFF2-40B4-BE49-F238E27FC236}">
                <a16:creationId xmlns:a16="http://schemas.microsoft.com/office/drawing/2014/main" id="{F01F8CF3-CE66-4B71-8696-654A3945731E}"/>
              </a:ext>
            </a:extLst>
          </p:cNvPr>
          <p:cNvSpPr>
            <a:spLocks noGrp="1"/>
          </p:cNvSpPr>
          <p:nvPr>
            <p:ph sz="quarter" idx="13"/>
          </p:nvPr>
        </p:nvSpPr>
        <p:spPr>
          <a:xfrm>
            <a:off x="457200" y="1556327"/>
            <a:ext cx="8328025" cy="684000"/>
          </a:xfrm>
        </p:spPr>
        <p:txBody>
          <a:bodyPr/>
          <a:lstStyle/>
          <a:p>
            <a:pPr marL="432" indent="0">
              <a:buNone/>
            </a:pPr>
            <a:r>
              <a:rPr lang="en-US" altLang="en-US" sz="1800" dirty="0">
                <a:cs typeface="Times New Roman" panose="02020603050405020304" pitchFamily="18" charset="0"/>
              </a:rPr>
              <a:t>Constructing an instance of a class invokes all the superclasses’ constructors along the inheritance chain. This is known as </a:t>
            </a:r>
            <a:r>
              <a:rPr lang="en-US" altLang="en-US" sz="1800" b="1" dirty="0">
                <a:cs typeface="Times New Roman" panose="02020603050405020304" pitchFamily="18" charset="0"/>
              </a:rPr>
              <a:t>constructor chaining</a:t>
            </a:r>
            <a:r>
              <a:rPr lang="en-US" altLang="en-US" sz="1800" dirty="0">
                <a:cs typeface="Times New Roman" panose="02020603050405020304" pitchFamily="18" charset="0"/>
              </a:rPr>
              <a:t>.</a:t>
            </a:r>
            <a:endParaRPr lang="en-US" altLang="en-US" sz="1800" dirty="0"/>
          </a:p>
        </p:txBody>
      </p:sp>
      <p:sp>
        <p:nvSpPr>
          <p:cNvPr id="15" name="Content Placeholder 14">
            <a:extLst>
              <a:ext uri="{FF2B5EF4-FFF2-40B4-BE49-F238E27FC236}">
                <a16:creationId xmlns:a16="http://schemas.microsoft.com/office/drawing/2014/main" id="{EF260AE2-2B9B-4811-9C48-22AE5A69FC50}"/>
              </a:ext>
            </a:extLst>
          </p:cNvPr>
          <p:cNvSpPr>
            <a:spLocks noGrp="1"/>
          </p:cNvSpPr>
          <p:nvPr>
            <p:ph sz="quarter" idx="14"/>
          </p:nvPr>
        </p:nvSpPr>
        <p:spPr>
          <a:xfrm>
            <a:off x="457200" y="2392023"/>
            <a:ext cx="8388000" cy="3793587"/>
          </a:xfrm>
        </p:spPr>
        <p:txBody>
          <a:bodyPr tIns="0"/>
          <a:lstStyle/>
          <a:p>
            <a:pPr marL="432" indent="0">
              <a:spcBef>
                <a:spcPts val="600"/>
              </a:spcBef>
              <a:buNone/>
            </a:pPr>
            <a:r>
              <a:rPr lang="en-US" sz="1800" b="1" dirty="0">
                <a:latin typeface="Courier New" panose="02070309020205020404" pitchFamily="49" charset="0"/>
                <a:cs typeface="Courier New" panose="02070309020205020404" pitchFamily="49" charset="0"/>
              </a:rPr>
              <a:t>public class Faculty extends Employee {</a:t>
            </a:r>
          </a:p>
          <a:p>
            <a:pPr marL="0" indent="176213">
              <a:spcBef>
                <a:spcPts val="600"/>
              </a:spcBef>
              <a:buNone/>
            </a:pPr>
            <a:r>
              <a:rPr lang="en-US" sz="1800" b="1" dirty="0">
                <a:latin typeface="Courier New" panose="02070309020205020404" pitchFamily="49" charset="0"/>
                <a:cs typeface="Courier New" panose="02070309020205020404" pitchFamily="49" charset="0"/>
              </a:rPr>
              <a:t>public static void main(String[] </a:t>
            </a:r>
            <a:r>
              <a:rPr lang="en-US" sz="1800" b="1" dirty="0" err="1">
                <a:latin typeface="Courier New" panose="02070309020205020404" pitchFamily="49" charset="0"/>
                <a:cs typeface="Courier New" panose="02070309020205020404" pitchFamily="49" charset="0"/>
              </a:rPr>
              <a:t>args</a:t>
            </a:r>
            <a:r>
              <a:rPr lang="en-US" sz="1800" b="1" dirty="0">
                <a:latin typeface="Courier New" panose="02070309020205020404" pitchFamily="49" charset="0"/>
                <a:cs typeface="Courier New" panose="02070309020205020404" pitchFamily="49" charset="0"/>
              </a:rPr>
              <a:t>) {</a:t>
            </a:r>
          </a:p>
          <a:p>
            <a:pPr marL="0" indent="265113">
              <a:spcBef>
                <a:spcPts val="600"/>
              </a:spcBef>
              <a:buNone/>
            </a:pPr>
            <a:r>
              <a:rPr lang="en-US" sz="1800" b="1" dirty="0">
                <a:latin typeface="Courier New" panose="02070309020205020404" pitchFamily="49" charset="0"/>
                <a:cs typeface="Courier New" panose="02070309020205020404" pitchFamily="49" charset="0"/>
              </a:rPr>
              <a:t> new Faculty();</a:t>
            </a:r>
          </a:p>
          <a:p>
            <a:pPr marL="0" indent="176213">
              <a:spcBef>
                <a:spcPts val="600"/>
              </a:spcBef>
              <a:buNone/>
            </a:pPr>
            <a:r>
              <a:rPr lang="en-US" sz="1800" b="1" dirty="0">
                <a:latin typeface="Courier New" panose="02070309020205020404" pitchFamily="49" charset="0"/>
                <a:cs typeface="Courier New" panose="02070309020205020404" pitchFamily="49" charset="0"/>
              </a:rPr>
              <a:t>}</a:t>
            </a:r>
          </a:p>
          <a:p>
            <a:pPr marL="432" indent="0">
              <a:spcBef>
                <a:spcPts val="600"/>
              </a:spcBef>
              <a:buNone/>
            </a:pPr>
            <a:r>
              <a:rPr lang="en-US" sz="1800" b="1" dirty="0">
                <a:latin typeface="Courier New" panose="02070309020205020404" pitchFamily="49" charset="0"/>
                <a:cs typeface="Courier New" panose="02070309020205020404" pitchFamily="49" charset="0"/>
              </a:rPr>
              <a:t>  public Faculty() {</a:t>
            </a:r>
          </a:p>
          <a:p>
            <a:pPr marL="354013" indent="0">
              <a:spcBef>
                <a:spcPts val="60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System.out.println</a:t>
            </a:r>
            <a:r>
              <a:rPr lang="en-US" sz="1800" b="1" dirty="0">
                <a:latin typeface="Courier New" panose="02070309020205020404" pitchFamily="49" charset="0"/>
                <a:cs typeface="Courier New" panose="02070309020205020404" pitchFamily="49" charset="0"/>
              </a:rPr>
              <a:t>("(4) Faculty's no-</a:t>
            </a:r>
            <a:r>
              <a:rPr lang="en-US" sz="1800" b="1" dirty="0" err="1">
                <a:latin typeface="Courier New" panose="02070309020205020404" pitchFamily="49" charset="0"/>
                <a:cs typeface="Courier New" panose="02070309020205020404" pitchFamily="49" charset="0"/>
              </a:rPr>
              <a:t>arg</a:t>
            </a:r>
            <a:r>
              <a:rPr lang="en-US" sz="1800" b="1" dirty="0">
                <a:latin typeface="Courier New" panose="02070309020205020404" pitchFamily="49" charset="0"/>
                <a:cs typeface="Courier New" panose="02070309020205020404" pitchFamily="49" charset="0"/>
              </a:rPr>
              <a:t> constructor is  invoked");</a:t>
            </a:r>
          </a:p>
          <a:p>
            <a:pPr marL="0" indent="176213">
              <a:spcBef>
                <a:spcPts val="600"/>
              </a:spcBef>
              <a:buNone/>
            </a:pPr>
            <a:r>
              <a:rPr lang="en-US" sz="1800" b="1" dirty="0">
                <a:latin typeface="Courier New" panose="02070309020205020404" pitchFamily="49" charset="0"/>
                <a:cs typeface="Courier New" panose="02070309020205020404" pitchFamily="49" charset="0"/>
              </a:rPr>
              <a:t>}</a:t>
            </a:r>
          </a:p>
          <a:p>
            <a:pPr marL="432" indent="0">
              <a:spcBef>
                <a:spcPts val="600"/>
              </a:spcBef>
              <a:buNone/>
            </a:pPr>
            <a:r>
              <a:rPr lang="en-US" sz="1800" b="1" dirty="0">
                <a:latin typeface="Courier New" panose="02070309020205020404" pitchFamily="49" charset="0"/>
                <a:cs typeface="Courier New" panose="02070309020205020404" pitchFamily="49" charset="0"/>
              </a:rPr>
              <a:t>}</a:t>
            </a:r>
          </a:p>
          <a:p>
            <a:pPr marL="432" indent="0">
              <a:spcBef>
                <a:spcPts val="600"/>
              </a:spcBef>
              <a:buNone/>
            </a:pPr>
            <a:r>
              <a:rPr lang="en-US" sz="1800" b="1" dirty="0">
                <a:latin typeface="Courier New" panose="02070309020205020404" pitchFamily="49" charset="0"/>
                <a:cs typeface="Courier New" panose="02070309020205020404" pitchFamily="49" charset="0"/>
              </a:rPr>
              <a:t>class Employee extends Person {</a:t>
            </a:r>
          </a:p>
          <a:p>
            <a:pPr marL="0" indent="176213">
              <a:spcBef>
                <a:spcPts val="600"/>
              </a:spcBef>
              <a:buNone/>
            </a:pPr>
            <a:r>
              <a:rPr lang="en-US" sz="1800" b="1" dirty="0">
                <a:latin typeface="Courier New" panose="02070309020205020404" pitchFamily="49" charset="0"/>
                <a:cs typeface="Courier New" panose="02070309020205020404" pitchFamily="49" charset="0"/>
              </a:rPr>
              <a:t>public Employee() {</a:t>
            </a:r>
          </a:p>
        </p:txBody>
      </p:sp>
    </p:spTree>
    <p:extLst>
      <p:ext uri="{BB962C8B-B14F-4D97-AF65-F5344CB8AC3E}">
        <p14:creationId xmlns:p14="http://schemas.microsoft.com/office/powerpoint/2010/main" val="4078564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B42B6-0A50-429D-9357-BE95F47A0AA2}"/>
              </a:ext>
            </a:extLst>
          </p:cNvPr>
          <p:cNvSpPr>
            <a:spLocks noGrp="1"/>
          </p:cNvSpPr>
          <p:nvPr>
            <p:ph type="title"/>
          </p:nvPr>
        </p:nvSpPr>
        <p:spPr/>
        <p:txBody>
          <a:bodyPr/>
          <a:lstStyle/>
          <a:p>
            <a:r>
              <a:rPr lang="en-US"/>
              <a:t>Constructor Chaining </a:t>
            </a:r>
            <a:r>
              <a:rPr lang="en-US" sz="2000" b="0"/>
              <a:t>(2 of 2)</a:t>
            </a:r>
            <a:endParaRPr lang="en-US"/>
          </a:p>
        </p:txBody>
      </p:sp>
      <p:sp>
        <p:nvSpPr>
          <p:cNvPr id="3" name="Content Placeholder 2">
            <a:extLst>
              <a:ext uri="{FF2B5EF4-FFF2-40B4-BE49-F238E27FC236}">
                <a16:creationId xmlns:a16="http://schemas.microsoft.com/office/drawing/2014/main" id="{39B751E5-8C6B-4641-80E3-18FBCB66079C}"/>
              </a:ext>
            </a:extLst>
          </p:cNvPr>
          <p:cNvSpPr>
            <a:spLocks noGrp="1"/>
          </p:cNvSpPr>
          <p:nvPr>
            <p:ph sz="quarter" idx="13"/>
          </p:nvPr>
        </p:nvSpPr>
        <p:spPr>
          <a:xfrm>
            <a:off x="470451" y="1554920"/>
            <a:ext cx="8388000" cy="4786886"/>
          </a:xfrm>
        </p:spPr>
        <p:txBody>
          <a:bodyPr/>
          <a:lstStyle/>
          <a:p>
            <a:pPr marL="354013" indent="0">
              <a:spcBef>
                <a:spcPts val="600"/>
              </a:spcBef>
              <a:buNone/>
            </a:pPr>
            <a:r>
              <a:rPr lang="en-US" sz="1800" b="1" dirty="0">
                <a:latin typeface="Courier New" panose="02070309020205020404" pitchFamily="49" charset="0"/>
                <a:cs typeface="Courier New" panose="02070309020205020404" pitchFamily="49" charset="0"/>
              </a:rPr>
              <a:t>this("(2) Invoke Employee’s overloaded constructor");</a:t>
            </a:r>
          </a:p>
          <a:p>
            <a:pPr marL="354013" indent="0">
              <a:spcBef>
                <a:spcPts val="600"/>
              </a:spcBef>
              <a:buNone/>
            </a:pPr>
            <a:r>
              <a:rPr lang="en-US" sz="1800" b="1" dirty="0" err="1">
                <a:latin typeface="Courier New" panose="02070309020205020404" pitchFamily="49" charset="0"/>
                <a:cs typeface="Courier New" panose="02070309020205020404" pitchFamily="49" charset="0"/>
              </a:rPr>
              <a:t>System.out.println</a:t>
            </a:r>
            <a:r>
              <a:rPr lang="en-US" sz="1800" b="1" dirty="0">
                <a:latin typeface="Courier New" panose="02070309020205020404" pitchFamily="49" charset="0"/>
                <a:cs typeface="Courier New" panose="02070309020205020404" pitchFamily="49" charset="0"/>
              </a:rPr>
              <a:t>("(3) Employee's no-</a:t>
            </a:r>
            <a:r>
              <a:rPr lang="en-US" sz="1800" b="1" dirty="0" err="1">
                <a:latin typeface="Courier New" panose="02070309020205020404" pitchFamily="49" charset="0"/>
                <a:cs typeface="Courier New" panose="02070309020205020404" pitchFamily="49" charset="0"/>
              </a:rPr>
              <a:t>arg</a:t>
            </a:r>
            <a:r>
              <a:rPr lang="en-US" sz="1800" b="1" dirty="0">
                <a:latin typeface="Courier New" panose="02070309020205020404" pitchFamily="49" charset="0"/>
                <a:cs typeface="Courier New" panose="02070309020205020404" pitchFamily="49" charset="0"/>
              </a:rPr>
              <a:t> constructor is invoked");</a:t>
            </a:r>
          </a:p>
          <a:p>
            <a:pPr marL="0" indent="176213">
              <a:spcBef>
                <a:spcPts val="600"/>
              </a:spcBef>
              <a:buNone/>
            </a:pPr>
            <a:r>
              <a:rPr lang="en-US" sz="1800" b="1" dirty="0">
                <a:latin typeface="Courier New" panose="02070309020205020404" pitchFamily="49" charset="0"/>
                <a:cs typeface="Courier New" panose="02070309020205020404" pitchFamily="49" charset="0"/>
              </a:rPr>
              <a:t>}</a:t>
            </a:r>
          </a:p>
          <a:p>
            <a:pPr marL="0" indent="176213">
              <a:spcBef>
                <a:spcPts val="600"/>
              </a:spcBef>
              <a:buNone/>
            </a:pPr>
            <a:r>
              <a:rPr lang="en-US" sz="1800" b="1" dirty="0">
                <a:latin typeface="Courier New" panose="02070309020205020404" pitchFamily="49" charset="0"/>
                <a:cs typeface="Courier New" panose="02070309020205020404" pitchFamily="49" charset="0"/>
              </a:rPr>
              <a:t>public Employee(String s) {</a:t>
            </a:r>
          </a:p>
          <a:p>
            <a:pPr marL="0" indent="265113">
              <a:spcBef>
                <a:spcPts val="600"/>
              </a:spcBef>
              <a:buNone/>
            </a:pPr>
            <a:r>
              <a:rPr lang="en-US" sz="1800" b="1" dirty="0" err="1">
                <a:latin typeface="Courier New" panose="02070309020205020404" pitchFamily="49" charset="0"/>
                <a:cs typeface="Courier New" panose="02070309020205020404" pitchFamily="49" charset="0"/>
              </a:rPr>
              <a:t>System.out.println</a:t>
            </a:r>
            <a:r>
              <a:rPr lang="en-US" sz="1800" b="1" dirty="0">
                <a:latin typeface="Courier New" panose="02070309020205020404" pitchFamily="49" charset="0"/>
                <a:cs typeface="Courier New" panose="02070309020205020404" pitchFamily="49" charset="0"/>
              </a:rPr>
              <a:t>(s);</a:t>
            </a:r>
          </a:p>
          <a:p>
            <a:pPr marL="0" indent="176213">
              <a:spcBef>
                <a:spcPts val="600"/>
              </a:spcBef>
              <a:buNone/>
            </a:pPr>
            <a:r>
              <a:rPr lang="en-US" sz="1800" b="1" dirty="0">
                <a:latin typeface="Courier New" panose="02070309020205020404" pitchFamily="49" charset="0"/>
                <a:cs typeface="Courier New" panose="02070309020205020404" pitchFamily="49" charset="0"/>
              </a:rPr>
              <a:t>}</a:t>
            </a:r>
          </a:p>
          <a:p>
            <a:pPr marL="432" indent="0">
              <a:spcBef>
                <a:spcPts val="600"/>
              </a:spcBef>
              <a:buNone/>
            </a:pPr>
            <a:r>
              <a:rPr lang="en-US" sz="1800" b="1" dirty="0">
                <a:latin typeface="Courier New" panose="02070309020205020404" pitchFamily="49" charset="0"/>
                <a:cs typeface="Courier New" panose="02070309020205020404" pitchFamily="49" charset="0"/>
              </a:rPr>
              <a:t>}</a:t>
            </a:r>
          </a:p>
          <a:p>
            <a:pPr marL="432" indent="0">
              <a:spcBef>
                <a:spcPts val="600"/>
              </a:spcBef>
              <a:buNone/>
            </a:pPr>
            <a:r>
              <a:rPr lang="en-US" sz="1800" b="1" dirty="0">
                <a:latin typeface="Courier New" panose="02070309020205020404" pitchFamily="49" charset="0"/>
                <a:cs typeface="Courier New" panose="02070309020205020404" pitchFamily="49" charset="0"/>
              </a:rPr>
              <a:t>class Person {</a:t>
            </a:r>
          </a:p>
          <a:p>
            <a:pPr marL="0" indent="176213">
              <a:spcBef>
                <a:spcPts val="600"/>
              </a:spcBef>
              <a:buNone/>
            </a:pPr>
            <a:r>
              <a:rPr lang="en-US" sz="1800" b="1" dirty="0">
                <a:latin typeface="Courier New" panose="02070309020205020404" pitchFamily="49" charset="0"/>
                <a:cs typeface="Courier New" panose="02070309020205020404" pitchFamily="49" charset="0"/>
              </a:rPr>
              <a:t>public Person() {</a:t>
            </a:r>
          </a:p>
          <a:p>
            <a:pPr marL="354013" indent="0">
              <a:spcBef>
                <a:spcPts val="600"/>
              </a:spcBef>
              <a:buNone/>
            </a:pPr>
            <a:r>
              <a:rPr lang="en-US" sz="1800" b="1" dirty="0" err="1">
                <a:latin typeface="Courier New" panose="02070309020205020404" pitchFamily="49" charset="0"/>
                <a:cs typeface="Courier New" panose="02070309020205020404" pitchFamily="49" charset="0"/>
              </a:rPr>
              <a:t>System.out.println</a:t>
            </a:r>
            <a:r>
              <a:rPr lang="en-US" sz="1800" b="1" dirty="0">
                <a:latin typeface="Courier New" panose="02070309020205020404" pitchFamily="49" charset="0"/>
                <a:cs typeface="Courier New" panose="02070309020205020404" pitchFamily="49" charset="0"/>
              </a:rPr>
              <a:t>("(1) Person's no-</a:t>
            </a:r>
            <a:r>
              <a:rPr lang="en-US" sz="1800" b="1" dirty="0" err="1">
                <a:latin typeface="Courier New" panose="02070309020205020404" pitchFamily="49" charset="0"/>
                <a:cs typeface="Courier New" panose="02070309020205020404" pitchFamily="49" charset="0"/>
              </a:rPr>
              <a:t>arg</a:t>
            </a:r>
            <a:r>
              <a:rPr lang="en-US" sz="1800" b="1" dirty="0">
                <a:latin typeface="Courier New" panose="02070309020205020404" pitchFamily="49" charset="0"/>
                <a:cs typeface="Courier New" panose="02070309020205020404" pitchFamily="49" charset="0"/>
              </a:rPr>
              <a:t> constructor is invoked");</a:t>
            </a:r>
          </a:p>
          <a:p>
            <a:pPr marL="0" indent="176213">
              <a:spcBef>
                <a:spcPts val="600"/>
              </a:spcBef>
              <a:buNone/>
            </a:pPr>
            <a:r>
              <a:rPr lang="en-US" sz="1800" b="1" dirty="0">
                <a:latin typeface="Courier New" panose="02070309020205020404" pitchFamily="49" charset="0"/>
                <a:cs typeface="Courier New" panose="02070309020205020404" pitchFamily="49" charset="0"/>
              </a:rPr>
              <a:t>}</a:t>
            </a:r>
          </a:p>
          <a:p>
            <a:pPr marL="432" indent="0">
              <a:spcBef>
                <a:spcPts val="600"/>
              </a:spcBef>
              <a:buNone/>
            </a:pPr>
            <a:r>
              <a:rPr lang="en-US" sz="18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98303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862E3-1335-4107-BC3F-9AB7E5B5ADB9}"/>
              </a:ext>
            </a:extLst>
          </p:cNvPr>
          <p:cNvSpPr>
            <a:spLocks noGrp="1"/>
          </p:cNvSpPr>
          <p:nvPr>
            <p:ph type="title"/>
          </p:nvPr>
        </p:nvSpPr>
        <p:spPr/>
        <p:txBody>
          <a:bodyPr/>
          <a:lstStyle/>
          <a:p>
            <a:r>
              <a:rPr lang="en-US" dirty="0"/>
              <a:t>Trace Execution </a:t>
            </a:r>
            <a:r>
              <a:rPr lang="en-US" sz="2000" b="0" baseline="0" dirty="0"/>
              <a:t>(1 of 9)</a:t>
            </a:r>
          </a:p>
        </p:txBody>
      </p:sp>
      <p:pic>
        <p:nvPicPr>
          <p:cNvPr id="6" name="Picture 5" descr="A computer code shows the coding for Trace Execution. For long description in Notes pane, press F6.">
            <a:extLst>
              <a:ext uri="{FF2B5EF4-FFF2-40B4-BE49-F238E27FC236}">
                <a16:creationId xmlns:a16="http://schemas.microsoft.com/office/drawing/2014/main" id="{69E5FB8D-41FC-4B8E-A5F2-62F18B760738}"/>
              </a:ext>
            </a:extLst>
          </p:cNvPr>
          <p:cNvPicPr>
            <a:picLocks noChangeAspect="1"/>
          </p:cNvPicPr>
          <p:nvPr/>
        </p:nvPicPr>
        <p:blipFill>
          <a:blip r:embed="rId3"/>
          <a:stretch>
            <a:fillRect/>
          </a:stretch>
        </p:blipFill>
        <p:spPr>
          <a:xfrm>
            <a:off x="463255" y="1580343"/>
            <a:ext cx="7008630" cy="4596217"/>
          </a:xfrm>
          <a:prstGeom prst="rect">
            <a:avLst/>
          </a:prstGeom>
        </p:spPr>
      </p:pic>
    </p:spTree>
    <p:extLst>
      <p:ext uri="{BB962C8B-B14F-4D97-AF65-F5344CB8AC3E}">
        <p14:creationId xmlns:p14="http://schemas.microsoft.com/office/powerpoint/2010/main" val="2709150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862E3-1335-4107-BC3F-9AB7E5B5ADB9}"/>
              </a:ext>
            </a:extLst>
          </p:cNvPr>
          <p:cNvSpPr>
            <a:spLocks noGrp="1"/>
          </p:cNvSpPr>
          <p:nvPr>
            <p:ph type="title"/>
          </p:nvPr>
        </p:nvSpPr>
        <p:spPr/>
        <p:txBody>
          <a:bodyPr/>
          <a:lstStyle/>
          <a:p>
            <a:r>
              <a:rPr lang="en-US" dirty="0"/>
              <a:t>Trace Execution </a:t>
            </a:r>
            <a:r>
              <a:rPr lang="en-US" sz="2000" b="0" dirty="0"/>
              <a:t>(2 of 9)</a:t>
            </a:r>
            <a:endParaRPr lang="en-US" dirty="0"/>
          </a:p>
        </p:txBody>
      </p:sp>
      <p:pic>
        <p:nvPicPr>
          <p:cNvPr id="6" name="Picture 5" descr="A computer code shows the coding for Trace Execution. For long description in Notes pane, press F6.">
            <a:extLst>
              <a:ext uri="{FF2B5EF4-FFF2-40B4-BE49-F238E27FC236}">
                <a16:creationId xmlns:a16="http://schemas.microsoft.com/office/drawing/2014/main" id="{3B56E396-990D-4A00-97ED-4EBB0A5F9BF9}"/>
              </a:ext>
            </a:extLst>
          </p:cNvPr>
          <p:cNvPicPr>
            <a:picLocks noChangeAspect="1"/>
          </p:cNvPicPr>
          <p:nvPr/>
        </p:nvPicPr>
        <p:blipFill>
          <a:blip r:embed="rId3"/>
          <a:stretch>
            <a:fillRect/>
          </a:stretch>
        </p:blipFill>
        <p:spPr>
          <a:xfrm>
            <a:off x="470308" y="1579129"/>
            <a:ext cx="6870533" cy="4505653"/>
          </a:xfrm>
          <a:prstGeom prst="rect">
            <a:avLst/>
          </a:prstGeom>
        </p:spPr>
      </p:pic>
    </p:spTree>
    <p:extLst>
      <p:ext uri="{BB962C8B-B14F-4D97-AF65-F5344CB8AC3E}">
        <p14:creationId xmlns:p14="http://schemas.microsoft.com/office/powerpoint/2010/main" val="832982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862E3-1335-4107-BC3F-9AB7E5B5ADB9}"/>
              </a:ext>
            </a:extLst>
          </p:cNvPr>
          <p:cNvSpPr>
            <a:spLocks noGrp="1"/>
          </p:cNvSpPr>
          <p:nvPr>
            <p:ph type="title"/>
          </p:nvPr>
        </p:nvSpPr>
        <p:spPr/>
        <p:txBody>
          <a:bodyPr/>
          <a:lstStyle/>
          <a:p>
            <a:r>
              <a:rPr lang="en-US" dirty="0"/>
              <a:t>Trace Execution </a:t>
            </a:r>
            <a:r>
              <a:rPr lang="en-US" sz="2000" b="0" dirty="0"/>
              <a:t>(3 of 9)</a:t>
            </a:r>
            <a:endParaRPr lang="en-US" dirty="0"/>
          </a:p>
        </p:txBody>
      </p:sp>
      <p:pic>
        <p:nvPicPr>
          <p:cNvPr id="6" name="Picture 5" descr="A computer code shows the coding for Trace Execution. For long description in Notes pane, press F6.">
            <a:extLst>
              <a:ext uri="{FF2B5EF4-FFF2-40B4-BE49-F238E27FC236}">
                <a16:creationId xmlns:a16="http://schemas.microsoft.com/office/drawing/2014/main" id="{39E86D60-845E-4F88-9EEA-28906F822197}"/>
              </a:ext>
            </a:extLst>
          </p:cNvPr>
          <p:cNvPicPr>
            <a:picLocks noChangeAspect="1"/>
          </p:cNvPicPr>
          <p:nvPr/>
        </p:nvPicPr>
        <p:blipFill>
          <a:blip r:embed="rId3"/>
          <a:stretch>
            <a:fillRect/>
          </a:stretch>
        </p:blipFill>
        <p:spPr>
          <a:xfrm>
            <a:off x="470307" y="1580644"/>
            <a:ext cx="7149503" cy="4688601"/>
          </a:xfrm>
          <a:prstGeom prst="rect">
            <a:avLst/>
          </a:prstGeom>
        </p:spPr>
      </p:pic>
    </p:spTree>
    <p:extLst>
      <p:ext uri="{BB962C8B-B14F-4D97-AF65-F5344CB8AC3E}">
        <p14:creationId xmlns:p14="http://schemas.microsoft.com/office/powerpoint/2010/main" val="199332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862E3-1335-4107-BC3F-9AB7E5B5ADB9}"/>
              </a:ext>
            </a:extLst>
          </p:cNvPr>
          <p:cNvSpPr>
            <a:spLocks noGrp="1"/>
          </p:cNvSpPr>
          <p:nvPr>
            <p:ph type="title"/>
          </p:nvPr>
        </p:nvSpPr>
        <p:spPr/>
        <p:txBody>
          <a:bodyPr/>
          <a:lstStyle/>
          <a:p>
            <a:r>
              <a:rPr lang="en-US" dirty="0"/>
              <a:t>Trace Execution </a:t>
            </a:r>
            <a:r>
              <a:rPr lang="en-US" sz="2000" b="0" dirty="0"/>
              <a:t>(4 of 9)</a:t>
            </a:r>
            <a:endParaRPr lang="en-US" dirty="0"/>
          </a:p>
        </p:txBody>
      </p:sp>
      <p:pic>
        <p:nvPicPr>
          <p:cNvPr id="6" name="Picture 5" descr="A computer code shows the coding for Trace Execution. For long description in Notes pane, press F6.">
            <a:extLst>
              <a:ext uri="{FF2B5EF4-FFF2-40B4-BE49-F238E27FC236}">
                <a16:creationId xmlns:a16="http://schemas.microsoft.com/office/drawing/2014/main" id="{61570619-4577-4820-B83E-14084379EC50}"/>
              </a:ext>
            </a:extLst>
          </p:cNvPr>
          <p:cNvPicPr>
            <a:picLocks noChangeAspect="1"/>
          </p:cNvPicPr>
          <p:nvPr/>
        </p:nvPicPr>
        <p:blipFill>
          <a:blip r:embed="rId3"/>
          <a:stretch>
            <a:fillRect/>
          </a:stretch>
        </p:blipFill>
        <p:spPr>
          <a:xfrm>
            <a:off x="470309" y="1580642"/>
            <a:ext cx="7149503" cy="4688601"/>
          </a:xfrm>
          <a:prstGeom prst="rect">
            <a:avLst/>
          </a:prstGeom>
        </p:spPr>
      </p:pic>
    </p:spTree>
    <p:extLst>
      <p:ext uri="{BB962C8B-B14F-4D97-AF65-F5344CB8AC3E}">
        <p14:creationId xmlns:p14="http://schemas.microsoft.com/office/powerpoint/2010/main" val="2558771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862E3-1335-4107-BC3F-9AB7E5B5ADB9}"/>
              </a:ext>
            </a:extLst>
          </p:cNvPr>
          <p:cNvSpPr>
            <a:spLocks noGrp="1"/>
          </p:cNvSpPr>
          <p:nvPr>
            <p:ph type="title"/>
          </p:nvPr>
        </p:nvSpPr>
        <p:spPr/>
        <p:txBody>
          <a:bodyPr/>
          <a:lstStyle/>
          <a:p>
            <a:r>
              <a:rPr lang="en-US" dirty="0"/>
              <a:t>Trace Execution </a:t>
            </a:r>
            <a:r>
              <a:rPr lang="en-US" sz="2000" b="0" dirty="0"/>
              <a:t>(5 of 9)</a:t>
            </a:r>
            <a:endParaRPr lang="en-US" dirty="0"/>
          </a:p>
        </p:txBody>
      </p:sp>
      <p:pic>
        <p:nvPicPr>
          <p:cNvPr id="6" name="Picture 5" descr="A computer code shows the coding for Trace Execution. For long description in Notes pane, press F6.">
            <a:extLst>
              <a:ext uri="{FF2B5EF4-FFF2-40B4-BE49-F238E27FC236}">
                <a16:creationId xmlns:a16="http://schemas.microsoft.com/office/drawing/2014/main" id="{969CF2E7-8CD0-4532-822C-6D8E09480655}"/>
              </a:ext>
            </a:extLst>
          </p:cNvPr>
          <p:cNvPicPr>
            <a:picLocks noChangeAspect="1"/>
          </p:cNvPicPr>
          <p:nvPr/>
        </p:nvPicPr>
        <p:blipFill>
          <a:blip r:embed="rId3"/>
          <a:stretch>
            <a:fillRect/>
          </a:stretch>
        </p:blipFill>
        <p:spPr>
          <a:xfrm>
            <a:off x="470308" y="1580641"/>
            <a:ext cx="7149503" cy="4688601"/>
          </a:xfrm>
          <a:prstGeom prst="rect">
            <a:avLst/>
          </a:prstGeom>
        </p:spPr>
      </p:pic>
    </p:spTree>
    <p:extLst>
      <p:ext uri="{BB962C8B-B14F-4D97-AF65-F5344CB8AC3E}">
        <p14:creationId xmlns:p14="http://schemas.microsoft.com/office/powerpoint/2010/main" val="1824088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862E3-1335-4107-BC3F-9AB7E5B5ADB9}"/>
              </a:ext>
            </a:extLst>
          </p:cNvPr>
          <p:cNvSpPr>
            <a:spLocks noGrp="1"/>
          </p:cNvSpPr>
          <p:nvPr>
            <p:ph type="title"/>
          </p:nvPr>
        </p:nvSpPr>
        <p:spPr/>
        <p:txBody>
          <a:bodyPr/>
          <a:lstStyle/>
          <a:p>
            <a:r>
              <a:rPr lang="en-US" dirty="0"/>
              <a:t>Trace Execution </a:t>
            </a:r>
            <a:r>
              <a:rPr lang="en-US" sz="2000" b="0" dirty="0"/>
              <a:t>(6 of 9)</a:t>
            </a:r>
            <a:endParaRPr lang="en-US" dirty="0"/>
          </a:p>
        </p:txBody>
      </p:sp>
      <p:pic>
        <p:nvPicPr>
          <p:cNvPr id="6" name="Picture 5" descr="A computer code shows the coding for Trace Execution. For long description in Notes pane, press F6.">
            <a:extLst>
              <a:ext uri="{FF2B5EF4-FFF2-40B4-BE49-F238E27FC236}">
                <a16:creationId xmlns:a16="http://schemas.microsoft.com/office/drawing/2014/main" id="{EE3A81D9-EEA5-49AC-9DA3-5B69C1A34C06}"/>
              </a:ext>
            </a:extLst>
          </p:cNvPr>
          <p:cNvPicPr>
            <a:picLocks noChangeAspect="1"/>
          </p:cNvPicPr>
          <p:nvPr/>
        </p:nvPicPr>
        <p:blipFill>
          <a:blip r:embed="rId3"/>
          <a:stretch>
            <a:fillRect/>
          </a:stretch>
        </p:blipFill>
        <p:spPr>
          <a:xfrm>
            <a:off x="470308" y="1580642"/>
            <a:ext cx="7149503" cy="4688601"/>
          </a:xfrm>
          <a:prstGeom prst="rect">
            <a:avLst/>
          </a:prstGeom>
        </p:spPr>
      </p:pic>
    </p:spTree>
    <p:extLst>
      <p:ext uri="{BB962C8B-B14F-4D97-AF65-F5344CB8AC3E}">
        <p14:creationId xmlns:p14="http://schemas.microsoft.com/office/powerpoint/2010/main" val="1306584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Motivations</a:t>
            </a:r>
          </a:p>
        </p:txBody>
      </p:sp>
      <p:sp>
        <p:nvSpPr>
          <p:cNvPr id="3" name="Content Placeholder 2"/>
          <p:cNvSpPr>
            <a:spLocks noGrp="1"/>
          </p:cNvSpPr>
          <p:nvPr>
            <p:ph sz="quarter" idx="13"/>
          </p:nvPr>
        </p:nvSpPr>
        <p:spPr>
          <a:xfrm>
            <a:off x="457200" y="1554921"/>
            <a:ext cx="8232775" cy="2102680"/>
          </a:xfrm>
        </p:spPr>
        <p:txBody>
          <a:bodyPr/>
          <a:lstStyle/>
          <a:p>
            <a:pPr marL="432" indent="0">
              <a:buNone/>
            </a:pPr>
            <a:r>
              <a:rPr lang="en-US" dirty="0"/>
              <a:t>Suppose you will define classes to model circles, rectangles, and triangles. These classes have many common features. What is the best way to design these classes so to avoid redundancy? The answer is to use inheritance.</a:t>
            </a:r>
          </a:p>
        </p:txBody>
      </p:sp>
    </p:spTree>
    <p:extLst>
      <p:ext uri="{BB962C8B-B14F-4D97-AF65-F5344CB8AC3E}">
        <p14:creationId xmlns:p14="http://schemas.microsoft.com/office/powerpoint/2010/main" val="3452098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862E3-1335-4107-BC3F-9AB7E5B5ADB9}"/>
              </a:ext>
            </a:extLst>
          </p:cNvPr>
          <p:cNvSpPr>
            <a:spLocks noGrp="1"/>
          </p:cNvSpPr>
          <p:nvPr>
            <p:ph type="title"/>
          </p:nvPr>
        </p:nvSpPr>
        <p:spPr/>
        <p:txBody>
          <a:bodyPr/>
          <a:lstStyle/>
          <a:p>
            <a:r>
              <a:rPr lang="en-US" dirty="0"/>
              <a:t>Trace Execution </a:t>
            </a:r>
            <a:r>
              <a:rPr lang="en-US" sz="2000" b="0" dirty="0"/>
              <a:t>(7 of 9)</a:t>
            </a:r>
            <a:endParaRPr lang="en-US" dirty="0"/>
          </a:p>
        </p:txBody>
      </p:sp>
      <p:pic>
        <p:nvPicPr>
          <p:cNvPr id="6" name="Picture 5" descr="A computer code shows the coding for Trace Execution. For long description in Notes pane, press F6.">
            <a:extLst>
              <a:ext uri="{FF2B5EF4-FFF2-40B4-BE49-F238E27FC236}">
                <a16:creationId xmlns:a16="http://schemas.microsoft.com/office/drawing/2014/main" id="{26880600-2888-47BB-B488-6C8FD7584E6B}"/>
              </a:ext>
            </a:extLst>
          </p:cNvPr>
          <p:cNvPicPr>
            <a:picLocks noChangeAspect="1"/>
          </p:cNvPicPr>
          <p:nvPr/>
        </p:nvPicPr>
        <p:blipFill>
          <a:blip r:embed="rId3"/>
          <a:stretch>
            <a:fillRect/>
          </a:stretch>
        </p:blipFill>
        <p:spPr>
          <a:xfrm>
            <a:off x="470306" y="1580643"/>
            <a:ext cx="7149503" cy="4688601"/>
          </a:xfrm>
          <a:prstGeom prst="rect">
            <a:avLst/>
          </a:prstGeom>
        </p:spPr>
      </p:pic>
    </p:spTree>
    <p:extLst>
      <p:ext uri="{BB962C8B-B14F-4D97-AF65-F5344CB8AC3E}">
        <p14:creationId xmlns:p14="http://schemas.microsoft.com/office/powerpoint/2010/main" val="1710811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862E3-1335-4107-BC3F-9AB7E5B5ADB9}"/>
              </a:ext>
            </a:extLst>
          </p:cNvPr>
          <p:cNvSpPr>
            <a:spLocks noGrp="1"/>
          </p:cNvSpPr>
          <p:nvPr>
            <p:ph type="title"/>
          </p:nvPr>
        </p:nvSpPr>
        <p:spPr/>
        <p:txBody>
          <a:bodyPr/>
          <a:lstStyle/>
          <a:p>
            <a:r>
              <a:rPr lang="en-US" dirty="0"/>
              <a:t>Trace Execution </a:t>
            </a:r>
            <a:r>
              <a:rPr lang="en-US" sz="2000" b="0" dirty="0"/>
              <a:t>(8 of 9)</a:t>
            </a:r>
            <a:endParaRPr lang="en-US" dirty="0"/>
          </a:p>
        </p:txBody>
      </p:sp>
      <p:pic>
        <p:nvPicPr>
          <p:cNvPr id="6" name="Picture 5" descr="The computer code shows the coding for Trace Execution. For long description in Notes pane, press F6.">
            <a:extLst>
              <a:ext uri="{FF2B5EF4-FFF2-40B4-BE49-F238E27FC236}">
                <a16:creationId xmlns:a16="http://schemas.microsoft.com/office/drawing/2014/main" id="{574169D3-987C-4400-8870-34F9536EA4C1}"/>
              </a:ext>
            </a:extLst>
          </p:cNvPr>
          <p:cNvPicPr>
            <a:picLocks noChangeAspect="1"/>
          </p:cNvPicPr>
          <p:nvPr/>
        </p:nvPicPr>
        <p:blipFill>
          <a:blip r:embed="rId3"/>
          <a:stretch>
            <a:fillRect/>
          </a:stretch>
        </p:blipFill>
        <p:spPr>
          <a:xfrm>
            <a:off x="470309" y="1580644"/>
            <a:ext cx="7149503" cy="4688601"/>
          </a:xfrm>
          <a:prstGeom prst="rect">
            <a:avLst/>
          </a:prstGeom>
        </p:spPr>
      </p:pic>
    </p:spTree>
    <p:extLst>
      <p:ext uri="{BB962C8B-B14F-4D97-AF65-F5344CB8AC3E}">
        <p14:creationId xmlns:p14="http://schemas.microsoft.com/office/powerpoint/2010/main" val="1812713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862E3-1335-4107-BC3F-9AB7E5B5ADB9}"/>
              </a:ext>
            </a:extLst>
          </p:cNvPr>
          <p:cNvSpPr>
            <a:spLocks noGrp="1"/>
          </p:cNvSpPr>
          <p:nvPr>
            <p:ph type="title"/>
          </p:nvPr>
        </p:nvSpPr>
        <p:spPr/>
        <p:txBody>
          <a:bodyPr/>
          <a:lstStyle/>
          <a:p>
            <a:r>
              <a:rPr lang="en-US" dirty="0"/>
              <a:t>Trace Execution </a:t>
            </a:r>
            <a:r>
              <a:rPr lang="en-US" sz="2000" b="0" dirty="0"/>
              <a:t>(9 of 9)</a:t>
            </a:r>
            <a:endParaRPr lang="en-US" dirty="0"/>
          </a:p>
        </p:txBody>
      </p:sp>
      <p:pic>
        <p:nvPicPr>
          <p:cNvPr id="6" name="Picture 5" descr="The computer code shows the coding for Trace Execution.  For long description in Notes pane, press F6.">
            <a:extLst>
              <a:ext uri="{FF2B5EF4-FFF2-40B4-BE49-F238E27FC236}">
                <a16:creationId xmlns:a16="http://schemas.microsoft.com/office/drawing/2014/main" id="{7542C94D-0B12-4DBA-AC55-A89C0AA89436}"/>
              </a:ext>
            </a:extLst>
          </p:cNvPr>
          <p:cNvPicPr>
            <a:picLocks noChangeAspect="1"/>
          </p:cNvPicPr>
          <p:nvPr/>
        </p:nvPicPr>
        <p:blipFill>
          <a:blip r:embed="rId3"/>
          <a:stretch>
            <a:fillRect/>
          </a:stretch>
        </p:blipFill>
        <p:spPr>
          <a:xfrm>
            <a:off x="463253" y="1580337"/>
            <a:ext cx="7008630" cy="4596217"/>
          </a:xfrm>
          <a:prstGeom prst="rect">
            <a:avLst/>
          </a:prstGeom>
        </p:spPr>
      </p:pic>
    </p:spTree>
    <p:extLst>
      <p:ext uri="{BB962C8B-B14F-4D97-AF65-F5344CB8AC3E}">
        <p14:creationId xmlns:p14="http://schemas.microsoft.com/office/powerpoint/2010/main" val="3008370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8651E-CC22-496C-92E4-5238AEDD75FC}"/>
              </a:ext>
            </a:extLst>
          </p:cNvPr>
          <p:cNvSpPr>
            <a:spLocks noGrp="1"/>
          </p:cNvSpPr>
          <p:nvPr>
            <p:ph type="title"/>
          </p:nvPr>
        </p:nvSpPr>
        <p:spPr/>
        <p:txBody>
          <a:bodyPr/>
          <a:lstStyle/>
          <a:p>
            <a:r>
              <a:rPr lang="en-US" sz="3200"/>
              <a:t>Example on the Impact of a </a:t>
            </a:r>
            <a:r>
              <a:rPr lang="en-US" sz="3200">
                <a:latin typeface="Courier New" panose="02070309020205020404" pitchFamily="49" charset="0"/>
                <a:cs typeface="Courier New" panose="02070309020205020404" pitchFamily="49" charset="0"/>
              </a:rPr>
              <a:t>Superclass</a:t>
            </a:r>
            <a:r>
              <a:rPr lang="en-US" sz="3200"/>
              <a:t> Without </a:t>
            </a:r>
            <a:r>
              <a:rPr lang="en-US" sz="3200">
                <a:latin typeface="Courier New" panose="02070309020205020404" pitchFamily="49" charset="0"/>
                <a:cs typeface="Courier New" panose="02070309020205020404" pitchFamily="49" charset="0"/>
              </a:rPr>
              <a:t>no-arg</a:t>
            </a:r>
            <a:r>
              <a:rPr lang="en-US" sz="3200"/>
              <a:t> Constructor</a:t>
            </a:r>
            <a:endParaRPr lang="en-US" sz="3200">
              <a:cs typeface="Courier New" panose="02070309020205020404" pitchFamily="49" charset="0"/>
            </a:endParaRPr>
          </a:p>
        </p:txBody>
      </p:sp>
      <p:sp>
        <p:nvSpPr>
          <p:cNvPr id="3" name="Content Placeholder 2">
            <a:extLst>
              <a:ext uri="{FF2B5EF4-FFF2-40B4-BE49-F238E27FC236}">
                <a16:creationId xmlns:a16="http://schemas.microsoft.com/office/drawing/2014/main" id="{DD22A8FC-7402-4B2F-9E0F-750DB6F2854D}"/>
              </a:ext>
            </a:extLst>
          </p:cNvPr>
          <p:cNvSpPr>
            <a:spLocks noGrp="1"/>
          </p:cNvSpPr>
          <p:nvPr>
            <p:ph sz="quarter" idx="13"/>
          </p:nvPr>
        </p:nvSpPr>
        <p:spPr>
          <a:xfrm>
            <a:off x="457200" y="1556327"/>
            <a:ext cx="8229600" cy="468000"/>
          </a:xfrm>
        </p:spPr>
        <p:txBody>
          <a:bodyPr/>
          <a:lstStyle/>
          <a:p>
            <a:pPr marL="432" indent="0">
              <a:buNone/>
            </a:pPr>
            <a:r>
              <a:rPr lang="en-US" altLang="en-US" sz="2000" dirty="0">
                <a:cs typeface="Times New Roman" panose="02020603050405020304" pitchFamily="18" charset="0"/>
              </a:rPr>
              <a:t>Find out the errors in the program:</a:t>
            </a:r>
            <a:endParaRPr lang="en-US" altLang="en-US" sz="2000" i="1" dirty="0">
              <a:cs typeface="Times New Roman" panose="02020603050405020304" pitchFamily="18" charset="0"/>
            </a:endParaRPr>
          </a:p>
        </p:txBody>
      </p:sp>
      <p:sp>
        <p:nvSpPr>
          <p:cNvPr id="4" name="Content Placeholder 3">
            <a:extLst>
              <a:ext uri="{FF2B5EF4-FFF2-40B4-BE49-F238E27FC236}">
                <a16:creationId xmlns:a16="http://schemas.microsoft.com/office/drawing/2014/main" id="{87722683-E506-473C-8DFC-B2993F567BE3}"/>
              </a:ext>
            </a:extLst>
          </p:cNvPr>
          <p:cNvSpPr>
            <a:spLocks noGrp="1"/>
          </p:cNvSpPr>
          <p:nvPr>
            <p:ph sz="quarter" idx="14"/>
          </p:nvPr>
        </p:nvSpPr>
        <p:spPr>
          <a:xfrm>
            <a:off x="457200" y="2211652"/>
            <a:ext cx="8229600" cy="3208487"/>
          </a:xfrm>
        </p:spPr>
        <p:txBody>
          <a:bodyPr/>
          <a:lstStyle/>
          <a:p>
            <a:pPr marL="0" indent="0">
              <a:spcBef>
                <a:spcPts val="600"/>
              </a:spcBef>
              <a:buClrTx/>
              <a:buSzTx/>
              <a:buFontTx/>
              <a:buNone/>
            </a:pPr>
            <a:r>
              <a:rPr lang="en-US" altLang="en-US" sz="2000" b="1" dirty="0">
                <a:solidFill>
                  <a:schemeClr val="tx1"/>
                </a:solidFill>
                <a:latin typeface="Courier New" panose="02070309020205020404" pitchFamily="49" charset="0"/>
                <a:cs typeface="Times New Roman" panose="02020603050405020304" pitchFamily="18" charset="0"/>
              </a:rPr>
              <a:t>public class Apple extends Fruit {</a:t>
            </a:r>
          </a:p>
          <a:p>
            <a:pPr marL="0" indent="0">
              <a:spcBef>
                <a:spcPts val="600"/>
              </a:spcBef>
              <a:buClrTx/>
              <a:buSzTx/>
              <a:buFontTx/>
              <a:buNone/>
            </a:pPr>
            <a:r>
              <a:rPr lang="en-US" altLang="en-US" sz="2000" b="1" dirty="0">
                <a:solidFill>
                  <a:schemeClr val="tx1"/>
                </a:solidFill>
                <a:latin typeface="Courier New" panose="02070309020205020404" pitchFamily="49" charset="0"/>
                <a:cs typeface="Times New Roman" panose="02020603050405020304" pitchFamily="18" charset="0"/>
              </a:rPr>
              <a:t>}</a:t>
            </a:r>
          </a:p>
          <a:p>
            <a:pPr marL="0" indent="0">
              <a:spcBef>
                <a:spcPts val="600"/>
              </a:spcBef>
              <a:buClrTx/>
              <a:buSzTx/>
              <a:buFontTx/>
              <a:buNone/>
            </a:pPr>
            <a:r>
              <a:rPr lang="en-US" altLang="en-US" sz="2000" b="1" dirty="0">
                <a:solidFill>
                  <a:schemeClr val="tx1"/>
                </a:solidFill>
                <a:latin typeface="Courier New" panose="02070309020205020404" pitchFamily="49" charset="0"/>
                <a:cs typeface="Times New Roman" panose="02020603050405020304" pitchFamily="18" charset="0"/>
              </a:rPr>
              <a:t>class Fruit {</a:t>
            </a:r>
          </a:p>
          <a:p>
            <a:pPr marL="0" indent="357188">
              <a:spcBef>
                <a:spcPts val="600"/>
              </a:spcBef>
              <a:buClrTx/>
              <a:buSzTx/>
              <a:buFontTx/>
              <a:buNone/>
            </a:pPr>
            <a:r>
              <a:rPr lang="en-US" altLang="en-US" sz="2000" b="1" dirty="0">
                <a:solidFill>
                  <a:schemeClr val="tx1"/>
                </a:solidFill>
                <a:latin typeface="Courier New" panose="02070309020205020404" pitchFamily="49" charset="0"/>
                <a:cs typeface="Times New Roman" panose="02020603050405020304" pitchFamily="18" charset="0"/>
              </a:rPr>
              <a:t>public Fruit(String name) {</a:t>
            </a:r>
          </a:p>
          <a:p>
            <a:pPr marL="542925" indent="0">
              <a:spcBef>
                <a:spcPts val="600"/>
              </a:spcBef>
              <a:buClrTx/>
              <a:buSzTx/>
              <a:buFontTx/>
              <a:buNone/>
            </a:pPr>
            <a:r>
              <a:rPr lang="en-US" altLang="en-US" sz="2000" b="1" dirty="0">
                <a:solidFill>
                  <a:schemeClr val="tx1"/>
                </a:solidFill>
                <a:latin typeface="Courier New" panose="02070309020205020404" pitchFamily="49" charset="0"/>
                <a:cs typeface="Times New Roman" panose="02020603050405020304" pitchFamily="18" charset="0"/>
              </a:rPr>
              <a:t> System.out.println("Fruit's constructor is     </a:t>
            </a:r>
          </a:p>
          <a:p>
            <a:pPr marL="542925" indent="0">
              <a:spcBef>
                <a:spcPts val="600"/>
              </a:spcBef>
              <a:buClrTx/>
              <a:buSzTx/>
              <a:buFontTx/>
              <a:buNone/>
            </a:pPr>
            <a:r>
              <a:rPr lang="en-US" altLang="en-US" sz="2000" b="1" dirty="0">
                <a:solidFill>
                  <a:schemeClr val="tx1"/>
                </a:solidFill>
                <a:latin typeface="Courier New" panose="02070309020205020404" pitchFamily="49" charset="0"/>
                <a:cs typeface="Times New Roman" panose="02020603050405020304" pitchFamily="18" charset="0"/>
              </a:rPr>
              <a:t>   invoked");</a:t>
            </a:r>
          </a:p>
          <a:p>
            <a:pPr marL="0" indent="357188">
              <a:spcBef>
                <a:spcPts val="600"/>
              </a:spcBef>
              <a:buClrTx/>
              <a:buSzTx/>
              <a:buFontTx/>
              <a:buNone/>
            </a:pPr>
            <a:r>
              <a:rPr lang="en-US" altLang="en-US" sz="2000" b="1" dirty="0">
                <a:solidFill>
                  <a:schemeClr val="tx1"/>
                </a:solidFill>
                <a:latin typeface="Courier New" panose="02070309020205020404" pitchFamily="49" charset="0"/>
                <a:cs typeface="Times New Roman" panose="02020603050405020304" pitchFamily="18" charset="0"/>
              </a:rPr>
              <a:t>}</a:t>
            </a:r>
          </a:p>
          <a:p>
            <a:pPr marL="0" indent="0">
              <a:spcBef>
                <a:spcPts val="600"/>
              </a:spcBef>
              <a:buClrTx/>
              <a:buSzTx/>
              <a:buFontTx/>
              <a:buNone/>
            </a:pPr>
            <a:r>
              <a:rPr lang="en-US" altLang="en-US" sz="2000" b="1" dirty="0">
                <a:solidFill>
                  <a:schemeClr val="tx1"/>
                </a:solidFill>
                <a:latin typeface="Courier New" panose="02070309020205020404" pitchFamily="49" charset="0"/>
                <a:cs typeface="Times New Roman" panose="02020603050405020304" pitchFamily="18" charset="0"/>
              </a:rPr>
              <a:t>}</a:t>
            </a:r>
          </a:p>
        </p:txBody>
      </p:sp>
    </p:spTree>
    <p:extLst>
      <p:ext uri="{BB962C8B-B14F-4D97-AF65-F5344CB8AC3E}">
        <p14:creationId xmlns:p14="http://schemas.microsoft.com/office/powerpoint/2010/main" val="3113796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85787-BC15-4D5E-AB30-DD567E9C95A0}"/>
              </a:ext>
            </a:extLst>
          </p:cNvPr>
          <p:cNvSpPr>
            <a:spLocks noGrp="1"/>
          </p:cNvSpPr>
          <p:nvPr>
            <p:ph type="title"/>
          </p:nvPr>
        </p:nvSpPr>
        <p:spPr/>
        <p:txBody>
          <a:bodyPr/>
          <a:lstStyle/>
          <a:p>
            <a:r>
              <a:rPr lang="en-US"/>
              <a:t>Defining a </a:t>
            </a:r>
            <a:r>
              <a:rPr lang="en-US">
                <a:latin typeface="Courier New" panose="02070309020205020404" pitchFamily="49" charset="0"/>
                <a:cs typeface="Courier New" panose="02070309020205020404" pitchFamily="49" charset="0"/>
              </a:rPr>
              <a:t>Subclass</a:t>
            </a:r>
          </a:p>
        </p:txBody>
      </p:sp>
      <p:sp>
        <p:nvSpPr>
          <p:cNvPr id="3" name="Content Placeholder 2">
            <a:extLst>
              <a:ext uri="{FF2B5EF4-FFF2-40B4-BE49-F238E27FC236}">
                <a16:creationId xmlns:a16="http://schemas.microsoft.com/office/drawing/2014/main" id="{28A62173-4B25-4081-9E78-502D195B6A52}"/>
              </a:ext>
            </a:extLst>
          </p:cNvPr>
          <p:cNvSpPr>
            <a:spLocks noGrp="1"/>
          </p:cNvSpPr>
          <p:nvPr>
            <p:ph sz="quarter" idx="13"/>
          </p:nvPr>
        </p:nvSpPr>
        <p:spPr>
          <a:xfrm>
            <a:off x="457200" y="1554920"/>
            <a:ext cx="8232775" cy="2334909"/>
          </a:xfrm>
        </p:spPr>
        <p:txBody>
          <a:bodyPr/>
          <a:lstStyle/>
          <a:p>
            <a:pPr marL="432" indent="0">
              <a:buNone/>
            </a:pPr>
            <a:r>
              <a:rPr lang="en-US" dirty="0"/>
              <a:t>A </a:t>
            </a:r>
            <a:r>
              <a:rPr lang="en-US" dirty="0">
                <a:latin typeface="Courier New" panose="02070309020205020404" pitchFamily="49" charset="0"/>
                <a:cs typeface="Courier New" panose="02070309020205020404" pitchFamily="49" charset="0"/>
              </a:rPr>
              <a:t>subclass</a:t>
            </a:r>
            <a:r>
              <a:rPr lang="en-US" dirty="0"/>
              <a:t> inherits from a </a:t>
            </a:r>
            <a:r>
              <a:rPr lang="en-US" dirty="0">
                <a:latin typeface="Courier New" panose="02070309020205020404" pitchFamily="49" charset="0"/>
                <a:cs typeface="Courier New" panose="02070309020205020404" pitchFamily="49" charset="0"/>
              </a:rPr>
              <a:t>superclass</a:t>
            </a:r>
            <a:r>
              <a:rPr lang="en-US" dirty="0"/>
              <a:t>. You can also:</a:t>
            </a:r>
          </a:p>
          <a:p>
            <a:r>
              <a:rPr lang="en-US" dirty="0"/>
              <a:t>Add new properties</a:t>
            </a:r>
          </a:p>
          <a:p>
            <a:r>
              <a:rPr lang="en-US" dirty="0"/>
              <a:t>Add new methods</a:t>
            </a:r>
          </a:p>
          <a:p>
            <a:r>
              <a:rPr lang="en-US" dirty="0"/>
              <a:t>Override the methods of the </a:t>
            </a:r>
            <a:r>
              <a:rPr lang="en-US" dirty="0">
                <a:latin typeface="Courier New" panose="02070309020205020404" pitchFamily="49" charset="0"/>
                <a:cs typeface="Courier New" panose="02070309020205020404" pitchFamily="49" charset="0"/>
              </a:rPr>
              <a:t>superclass</a:t>
            </a:r>
          </a:p>
        </p:txBody>
      </p:sp>
    </p:spTree>
    <p:extLst>
      <p:ext uri="{BB962C8B-B14F-4D97-AF65-F5344CB8AC3E}">
        <p14:creationId xmlns:p14="http://schemas.microsoft.com/office/powerpoint/2010/main" val="3893618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F1A77-8252-4B50-B771-02EC56AD093F}"/>
              </a:ext>
            </a:extLst>
          </p:cNvPr>
          <p:cNvSpPr>
            <a:spLocks noGrp="1"/>
          </p:cNvSpPr>
          <p:nvPr>
            <p:ph type="title"/>
          </p:nvPr>
        </p:nvSpPr>
        <p:spPr/>
        <p:txBody>
          <a:bodyPr/>
          <a:lstStyle/>
          <a:p>
            <a:r>
              <a:rPr lang="en-US"/>
              <a:t>Calling </a:t>
            </a:r>
            <a:r>
              <a:rPr lang="en-US">
                <a:latin typeface="Courier New" panose="02070309020205020404" pitchFamily="49" charset="0"/>
                <a:cs typeface="Courier New" panose="02070309020205020404" pitchFamily="49" charset="0"/>
              </a:rPr>
              <a:t>Superclass</a:t>
            </a:r>
            <a:r>
              <a:rPr lang="en-US"/>
              <a:t> Methods</a:t>
            </a:r>
          </a:p>
        </p:txBody>
      </p:sp>
      <p:sp>
        <p:nvSpPr>
          <p:cNvPr id="3" name="Content Placeholder 2">
            <a:extLst>
              <a:ext uri="{FF2B5EF4-FFF2-40B4-BE49-F238E27FC236}">
                <a16:creationId xmlns:a16="http://schemas.microsoft.com/office/drawing/2014/main" id="{DE739D1F-9BE7-4ADD-8466-FC1B9258199C}"/>
              </a:ext>
            </a:extLst>
          </p:cNvPr>
          <p:cNvSpPr>
            <a:spLocks noGrp="1"/>
          </p:cNvSpPr>
          <p:nvPr>
            <p:ph sz="quarter" idx="13"/>
          </p:nvPr>
        </p:nvSpPr>
        <p:spPr>
          <a:xfrm>
            <a:off x="457200" y="1556327"/>
            <a:ext cx="8229600" cy="684000"/>
          </a:xfrm>
        </p:spPr>
        <p:txBody>
          <a:bodyPr/>
          <a:lstStyle/>
          <a:p>
            <a:pPr marL="432" indent="0">
              <a:buNone/>
            </a:pPr>
            <a:r>
              <a:rPr lang="en-US" altLang="en-US" sz="1800" dirty="0"/>
              <a:t>You could rewrite the </a:t>
            </a:r>
            <a:r>
              <a:rPr lang="en-US" altLang="en-US" sz="1800" b="1" dirty="0">
                <a:latin typeface="Courier New" panose="02070309020205020404" pitchFamily="49" charset="0"/>
                <a:cs typeface="Courier New" panose="02070309020205020404" pitchFamily="49" charset="0"/>
              </a:rPr>
              <a:t>printCircle()</a:t>
            </a:r>
            <a:r>
              <a:rPr lang="en-US" altLang="en-US" sz="1800" dirty="0">
                <a:latin typeface="Courier New" panose="02070309020205020404" pitchFamily="49" charset="0"/>
                <a:cs typeface="Courier New" panose="02070309020205020404" pitchFamily="49" charset="0"/>
              </a:rPr>
              <a:t> </a:t>
            </a:r>
            <a:r>
              <a:rPr lang="en-US" altLang="en-US" sz="1800" dirty="0"/>
              <a:t>method in the</a:t>
            </a:r>
            <a:r>
              <a:rPr lang="en-US" altLang="en-US" sz="1800"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rPr>
              <a:t>Circle</a:t>
            </a:r>
            <a:r>
              <a:rPr lang="en-US" altLang="en-US" sz="1800" dirty="0">
                <a:latin typeface="Courier New" panose="02070309020205020404" pitchFamily="49" charset="0"/>
                <a:cs typeface="Courier New" panose="02070309020205020404" pitchFamily="49" charset="0"/>
              </a:rPr>
              <a:t> </a:t>
            </a:r>
            <a:r>
              <a:rPr lang="en-US" altLang="en-US" sz="1800" dirty="0"/>
              <a:t>class as follows:</a:t>
            </a:r>
          </a:p>
        </p:txBody>
      </p:sp>
      <p:sp>
        <p:nvSpPr>
          <p:cNvPr id="4" name="Content Placeholder 3">
            <a:extLst>
              <a:ext uri="{FF2B5EF4-FFF2-40B4-BE49-F238E27FC236}">
                <a16:creationId xmlns:a16="http://schemas.microsoft.com/office/drawing/2014/main" id="{99DA0D52-B708-46BF-AE5B-73760BBFD92B}"/>
              </a:ext>
            </a:extLst>
          </p:cNvPr>
          <p:cNvSpPr>
            <a:spLocks noGrp="1"/>
          </p:cNvSpPr>
          <p:nvPr>
            <p:ph sz="quarter" idx="14"/>
          </p:nvPr>
        </p:nvSpPr>
        <p:spPr>
          <a:xfrm>
            <a:off x="459445" y="2518319"/>
            <a:ext cx="8532000" cy="1512000"/>
          </a:xfrm>
        </p:spPr>
        <p:txBody>
          <a:bodyPr/>
          <a:lstStyle/>
          <a:p>
            <a:pPr marL="432" indent="0">
              <a:spcBef>
                <a:spcPts val="600"/>
              </a:spcBef>
              <a:buNone/>
            </a:pPr>
            <a:r>
              <a:rPr lang="en-US" sz="1800" dirty="0">
                <a:latin typeface="Courier New" panose="02070309020205020404" pitchFamily="49" charset="0"/>
                <a:cs typeface="Courier New" panose="02070309020205020404" pitchFamily="49" charset="0"/>
              </a:rPr>
              <a:t>public void printCircle() {</a:t>
            </a:r>
          </a:p>
          <a:p>
            <a:pPr marL="0" indent="185738">
              <a:spcBef>
                <a:spcPts val="600"/>
              </a:spcBef>
              <a:buNone/>
            </a:pPr>
            <a:r>
              <a:rPr lang="en-US" sz="1800" dirty="0">
                <a:latin typeface="Courier New" panose="02070309020205020404" pitchFamily="49" charset="0"/>
                <a:cs typeface="Courier New" panose="02070309020205020404" pitchFamily="49" charset="0"/>
              </a:rPr>
              <a:t>System.out.println("The circle is created " +</a:t>
            </a:r>
          </a:p>
          <a:p>
            <a:pPr marL="0" indent="449263">
              <a:spcBef>
                <a:spcPts val="600"/>
              </a:spcBef>
              <a:buNone/>
            </a:pPr>
            <a:r>
              <a:rPr lang="en-US" sz="1800" dirty="0">
                <a:latin typeface="Courier New" panose="02070309020205020404" pitchFamily="49" charset="0"/>
                <a:cs typeface="Courier New" panose="02070309020205020404" pitchFamily="49" charset="0"/>
              </a:rPr>
              <a:t>super.getDateCreated() + " and the radius is " + radius);</a:t>
            </a:r>
          </a:p>
          <a:p>
            <a:pPr marL="432" indent="0">
              <a:spcBef>
                <a:spcPts val="600"/>
              </a:spcBef>
              <a:buNone/>
            </a:pP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2242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333333"/>
                </a:solidFill>
                <a:latin typeface="Helvetica Neue"/>
              </a:rPr>
              <a:t>Check Point</a:t>
            </a:r>
            <a:endParaRPr lang="en-US" dirty="0"/>
          </a:p>
        </p:txBody>
      </p:sp>
      <p:sp>
        <p:nvSpPr>
          <p:cNvPr id="3" name="Text Placeholder 2"/>
          <p:cNvSpPr>
            <a:spLocks noGrp="1"/>
          </p:cNvSpPr>
          <p:nvPr>
            <p:ph type="body" idx="1"/>
          </p:nvPr>
        </p:nvSpPr>
        <p:spPr>
          <a:xfrm>
            <a:off x="630238" y="1681163"/>
            <a:ext cx="3868737" cy="604837"/>
          </a:xfrm>
        </p:spPr>
        <p:txBody>
          <a:bodyPr/>
          <a:lstStyle/>
          <a:p>
            <a:r>
              <a:rPr lang="en-US" sz="1600" dirty="0"/>
              <a:t>What is the </a:t>
            </a:r>
            <a:r>
              <a:rPr lang="en-US" sz="1600" dirty="0" err="1"/>
              <a:t>ouput</a:t>
            </a:r>
            <a:r>
              <a:rPr lang="en-US" sz="1600" dirty="0"/>
              <a:t> of running the class C in (a)?</a:t>
            </a:r>
          </a:p>
        </p:txBody>
      </p:sp>
      <p:sp>
        <p:nvSpPr>
          <p:cNvPr id="4" name="Content Placeholder 3"/>
          <p:cNvSpPr>
            <a:spLocks noGrp="1"/>
          </p:cNvSpPr>
          <p:nvPr>
            <p:ph sz="half" idx="2"/>
          </p:nvPr>
        </p:nvSpPr>
        <p:spPr>
          <a:ln>
            <a:solidFill>
              <a:schemeClr val="accent1"/>
            </a:solidFill>
          </a:ln>
        </p:spPr>
        <p:txBody>
          <a:bodyPr>
            <a:normAutofit fontScale="92500" lnSpcReduction="10000"/>
          </a:bodyPr>
          <a:lstStyle/>
          <a:p>
            <a:pPr marL="0" indent="0">
              <a:buNone/>
            </a:pPr>
            <a:r>
              <a:rPr lang="en-US" dirty="0"/>
              <a:t>class A {</a:t>
            </a:r>
            <a:br>
              <a:rPr lang="en-US" dirty="0"/>
            </a:br>
            <a:r>
              <a:rPr lang="en-US" dirty="0"/>
              <a:t>  public A() {</a:t>
            </a:r>
            <a:br>
              <a:rPr lang="en-US" dirty="0"/>
            </a:br>
            <a:r>
              <a:rPr lang="en-US" dirty="0"/>
              <a:t>    </a:t>
            </a:r>
            <a:r>
              <a:rPr lang="en-US" dirty="0" err="1"/>
              <a:t>System.out.println</a:t>
            </a:r>
            <a:r>
              <a:rPr lang="en-US" dirty="0"/>
              <a:t>(</a:t>
            </a:r>
            <a:br>
              <a:rPr lang="en-US" dirty="0"/>
            </a:br>
            <a:r>
              <a:rPr lang="en-US" dirty="0"/>
              <a:t>      "A's no-</a:t>
            </a:r>
            <a:r>
              <a:rPr lang="en-US" dirty="0" err="1"/>
              <a:t>arg</a:t>
            </a:r>
            <a:r>
              <a:rPr lang="en-US" dirty="0"/>
              <a:t> constructor is invoked");</a:t>
            </a:r>
            <a:br>
              <a:rPr lang="en-US" dirty="0"/>
            </a:br>
            <a:r>
              <a:rPr lang="en-US" dirty="0"/>
              <a:t>  }</a:t>
            </a:r>
            <a:br>
              <a:rPr lang="en-US" dirty="0"/>
            </a:br>
            <a:r>
              <a:rPr lang="en-US" dirty="0"/>
              <a:t>}</a:t>
            </a:r>
          </a:p>
          <a:p>
            <a:pPr marL="0" indent="0">
              <a:buNone/>
            </a:pPr>
            <a:br>
              <a:rPr lang="en-US" dirty="0"/>
            </a:br>
            <a:r>
              <a:rPr lang="en-US" dirty="0"/>
              <a:t>class B extends A {</a:t>
            </a:r>
            <a:br>
              <a:rPr lang="en-US" dirty="0"/>
            </a:br>
            <a:r>
              <a:rPr lang="en-US" dirty="0"/>
              <a:t>}</a:t>
            </a:r>
          </a:p>
          <a:p>
            <a:pPr marL="0" indent="0">
              <a:buNone/>
            </a:pPr>
            <a:br>
              <a:rPr lang="en-US" dirty="0"/>
            </a:br>
            <a:r>
              <a:rPr lang="en-US" dirty="0"/>
              <a:t>public class C {</a:t>
            </a:r>
            <a:br>
              <a:rPr lang="en-US" dirty="0"/>
            </a:br>
            <a:r>
              <a:rPr lang="en-US" dirty="0"/>
              <a:t>  public static void main(String[] </a:t>
            </a:r>
            <a:r>
              <a:rPr lang="en-US" dirty="0" err="1"/>
              <a:t>args</a:t>
            </a:r>
            <a:r>
              <a:rPr lang="en-US" dirty="0"/>
              <a:t>) {</a:t>
            </a:r>
            <a:br>
              <a:rPr lang="en-US" dirty="0"/>
            </a:br>
            <a:r>
              <a:rPr lang="en-US" dirty="0"/>
              <a:t>    B </a:t>
            </a:r>
            <a:r>
              <a:rPr lang="en-US" dirty="0" err="1"/>
              <a:t>b</a:t>
            </a:r>
            <a:r>
              <a:rPr lang="en-US" dirty="0"/>
              <a:t> = new B();</a:t>
            </a:r>
            <a:br>
              <a:rPr lang="en-US" dirty="0"/>
            </a:br>
            <a:r>
              <a:rPr lang="en-US" dirty="0"/>
              <a:t>  }</a:t>
            </a:r>
            <a:br>
              <a:rPr lang="en-US" dirty="0"/>
            </a:br>
            <a:r>
              <a:rPr lang="en-US" dirty="0"/>
              <a:t>}</a:t>
            </a:r>
          </a:p>
          <a:p>
            <a:pPr marL="0" indent="0">
              <a:buNone/>
            </a:pPr>
            <a:endParaRPr lang="en-US" dirty="0"/>
          </a:p>
        </p:txBody>
      </p:sp>
      <p:sp>
        <p:nvSpPr>
          <p:cNvPr id="5" name="Text Placeholder 4"/>
          <p:cNvSpPr>
            <a:spLocks noGrp="1"/>
          </p:cNvSpPr>
          <p:nvPr>
            <p:ph type="body" sz="quarter" idx="3"/>
          </p:nvPr>
        </p:nvSpPr>
        <p:spPr/>
        <p:txBody>
          <a:bodyPr>
            <a:normAutofit/>
          </a:bodyPr>
          <a:lstStyle/>
          <a:p>
            <a:r>
              <a:rPr lang="en-US" altLang="en-US" sz="1400" dirty="0">
                <a:solidFill>
                  <a:srgbClr val="333333"/>
                </a:solidFill>
                <a:latin typeface="Helvetica Neue"/>
              </a:rPr>
              <a:t>What problem arises in compiling the program in (b)?</a:t>
            </a:r>
            <a:r>
              <a:rPr lang="en-US" altLang="en-US" sz="1400" dirty="0"/>
              <a:t> </a:t>
            </a:r>
            <a:endParaRPr lang="en-US" sz="1400" dirty="0"/>
          </a:p>
          <a:p>
            <a:endParaRPr lang="en-US" sz="1400" dirty="0"/>
          </a:p>
        </p:txBody>
      </p:sp>
      <p:sp>
        <p:nvSpPr>
          <p:cNvPr id="6" name="Content Placeholder 5"/>
          <p:cNvSpPr>
            <a:spLocks noGrp="1"/>
          </p:cNvSpPr>
          <p:nvPr>
            <p:ph sz="quarter" idx="4"/>
          </p:nvPr>
        </p:nvSpPr>
        <p:spPr>
          <a:ln>
            <a:solidFill>
              <a:schemeClr val="accent1"/>
            </a:solidFill>
          </a:ln>
        </p:spPr>
        <p:txBody>
          <a:bodyPr>
            <a:normAutofit fontScale="92500" lnSpcReduction="10000"/>
          </a:bodyPr>
          <a:lstStyle/>
          <a:p>
            <a:pPr marL="0" indent="0">
              <a:buNone/>
            </a:pPr>
            <a:r>
              <a:rPr lang="en-US" dirty="0"/>
              <a:t>class A {</a:t>
            </a:r>
            <a:br>
              <a:rPr lang="en-US" dirty="0"/>
            </a:br>
            <a:r>
              <a:rPr lang="en-US" dirty="0"/>
              <a:t>  public A(</a:t>
            </a:r>
            <a:r>
              <a:rPr lang="en-US" dirty="0" err="1"/>
              <a:t>int</a:t>
            </a:r>
            <a:r>
              <a:rPr lang="en-US" dirty="0"/>
              <a:t> x) {</a:t>
            </a:r>
            <a:br>
              <a:rPr lang="en-US" dirty="0"/>
            </a:br>
            <a:r>
              <a:rPr lang="en-US" dirty="0"/>
              <a:t>  }</a:t>
            </a:r>
            <a:br>
              <a:rPr lang="en-US" dirty="0"/>
            </a:br>
            <a:r>
              <a:rPr lang="en-US" dirty="0"/>
              <a:t>}</a:t>
            </a:r>
            <a:br>
              <a:rPr lang="en-US" dirty="0"/>
            </a:br>
            <a:r>
              <a:rPr lang="en-US" dirty="0"/>
              <a:t>class B extends A {</a:t>
            </a:r>
            <a:br>
              <a:rPr lang="en-US" dirty="0"/>
            </a:br>
            <a:r>
              <a:rPr lang="en-US" dirty="0"/>
              <a:t>  public B() {</a:t>
            </a:r>
            <a:br>
              <a:rPr lang="en-US" dirty="0"/>
            </a:br>
            <a:r>
              <a:rPr lang="en-US" dirty="0"/>
              <a:t>  }</a:t>
            </a:r>
            <a:br>
              <a:rPr lang="en-US" dirty="0"/>
            </a:br>
            <a:r>
              <a:rPr lang="en-US" dirty="0"/>
              <a:t>}</a:t>
            </a:r>
            <a:br>
              <a:rPr lang="en-US" dirty="0"/>
            </a:br>
            <a:r>
              <a:rPr lang="en-US" dirty="0"/>
              <a:t>public class C {</a:t>
            </a:r>
            <a:br>
              <a:rPr lang="en-US" dirty="0"/>
            </a:br>
            <a:r>
              <a:rPr lang="en-US" dirty="0"/>
              <a:t>  public static void main(String[] </a:t>
            </a:r>
            <a:r>
              <a:rPr lang="en-US" dirty="0" err="1"/>
              <a:t>args</a:t>
            </a:r>
            <a:r>
              <a:rPr lang="en-US" dirty="0"/>
              <a:t>) {</a:t>
            </a:r>
            <a:br>
              <a:rPr lang="en-US" dirty="0"/>
            </a:br>
            <a:r>
              <a:rPr lang="en-US" dirty="0"/>
              <a:t>    B </a:t>
            </a:r>
            <a:r>
              <a:rPr lang="en-US" dirty="0" err="1"/>
              <a:t>b</a:t>
            </a:r>
            <a:r>
              <a:rPr lang="en-US" dirty="0"/>
              <a:t> = new B();</a:t>
            </a:r>
            <a:br>
              <a:rPr lang="en-US" dirty="0"/>
            </a:br>
            <a:r>
              <a:rPr lang="en-US" dirty="0"/>
              <a:t>  }</a:t>
            </a:r>
            <a:br>
              <a:rPr lang="en-US" dirty="0"/>
            </a:br>
            <a:r>
              <a:rPr lang="en-US" dirty="0"/>
              <a:t>}</a:t>
            </a:r>
          </a:p>
        </p:txBody>
      </p:sp>
      <p:sp>
        <p:nvSpPr>
          <p:cNvPr id="7" name="Slide Number Placeholder 6"/>
          <p:cNvSpPr>
            <a:spLocks noGrp="1"/>
          </p:cNvSpPr>
          <p:nvPr>
            <p:ph type="sldNum" sz="quarter" idx="11"/>
          </p:nvPr>
        </p:nvSpPr>
        <p:spPr/>
        <p:txBody>
          <a:bodyPr/>
          <a:lstStyle/>
          <a:p>
            <a:pPr>
              <a:defRPr/>
            </a:pPr>
            <a:fld id="{8D8F9B4A-419A-4634-8B98-704163C52213}" type="slidenum">
              <a:rPr lang="en-US" altLang="en-US" smtClean="0"/>
              <a:pPr>
                <a:defRPr/>
              </a:pPr>
              <a:t>26</a:t>
            </a:fld>
            <a:endParaRPr lang="en-US" altLang="en-US"/>
          </a:p>
        </p:txBody>
      </p:sp>
      <p:sp>
        <p:nvSpPr>
          <p:cNvPr id="8" name="TextBox 7"/>
          <p:cNvSpPr txBox="1"/>
          <p:nvPr/>
        </p:nvSpPr>
        <p:spPr>
          <a:xfrm>
            <a:off x="2246506" y="6096000"/>
            <a:ext cx="320922" cy="461665"/>
          </a:xfrm>
          <a:prstGeom prst="rect">
            <a:avLst/>
          </a:prstGeom>
          <a:noFill/>
        </p:spPr>
        <p:txBody>
          <a:bodyPr wrap="none" rtlCol="0">
            <a:spAutoFit/>
          </a:bodyPr>
          <a:lstStyle/>
          <a:p>
            <a:r>
              <a:rPr lang="en-US" dirty="0"/>
              <a:t>a</a:t>
            </a:r>
          </a:p>
        </p:txBody>
      </p:sp>
      <p:sp>
        <p:nvSpPr>
          <p:cNvPr id="9" name="TextBox 8"/>
          <p:cNvSpPr txBox="1"/>
          <p:nvPr/>
        </p:nvSpPr>
        <p:spPr>
          <a:xfrm>
            <a:off x="6115243" y="6096000"/>
            <a:ext cx="338554" cy="461665"/>
          </a:xfrm>
          <a:prstGeom prst="rect">
            <a:avLst/>
          </a:prstGeom>
          <a:noFill/>
        </p:spPr>
        <p:txBody>
          <a:bodyPr wrap="none" rtlCol="0">
            <a:spAutoFit/>
          </a:bodyPr>
          <a:lstStyle/>
          <a:p>
            <a:r>
              <a:rPr lang="en-US" dirty="0"/>
              <a:t>b</a:t>
            </a:r>
          </a:p>
        </p:txBody>
      </p:sp>
    </p:spTree>
    <p:extLst>
      <p:ext uri="{BB962C8B-B14F-4D97-AF65-F5344CB8AC3E}">
        <p14:creationId xmlns:p14="http://schemas.microsoft.com/office/powerpoint/2010/main" val="775402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CADC-82D6-4078-9B25-92F86BEC831C}"/>
              </a:ext>
            </a:extLst>
          </p:cNvPr>
          <p:cNvSpPr>
            <a:spLocks noGrp="1"/>
          </p:cNvSpPr>
          <p:nvPr>
            <p:ph type="title"/>
          </p:nvPr>
        </p:nvSpPr>
        <p:spPr>
          <a:xfrm>
            <a:off x="457200" y="215371"/>
            <a:ext cx="8352000" cy="1097279"/>
          </a:xfrm>
        </p:spPr>
        <p:txBody>
          <a:bodyPr/>
          <a:lstStyle/>
          <a:p>
            <a:r>
              <a:rPr lang="en-US" sz="3200">
                <a:cs typeface="Courier New" panose="02070309020205020404" pitchFamily="49" charset="0"/>
              </a:rPr>
              <a:t>Overriding</a:t>
            </a:r>
            <a:r>
              <a:rPr lang="en-US" sz="3200"/>
              <a:t> Methods in the </a:t>
            </a:r>
            <a:r>
              <a:rPr lang="en-US" sz="3200">
                <a:latin typeface="Courier New" panose="02070309020205020404" pitchFamily="49" charset="0"/>
                <a:cs typeface="Courier New" panose="02070309020205020404" pitchFamily="49" charset="0"/>
              </a:rPr>
              <a:t>Superclass</a:t>
            </a:r>
          </a:p>
        </p:txBody>
      </p:sp>
      <p:sp>
        <p:nvSpPr>
          <p:cNvPr id="3" name="Content Placeholder 2">
            <a:extLst>
              <a:ext uri="{FF2B5EF4-FFF2-40B4-BE49-F238E27FC236}">
                <a16:creationId xmlns:a16="http://schemas.microsoft.com/office/drawing/2014/main" id="{09FF0532-B9E3-4909-93E7-3CE22C7BC384}"/>
              </a:ext>
            </a:extLst>
          </p:cNvPr>
          <p:cNvSpPr>
            <a:spLocks noGrp="1"/>
          </p:cNvSpPr>
          <p:nvPr>
            <p:ph sz="quarter" idx="13"/>
          </p:nvPr>
        </p:nvSpPr>
        <p:spPr>
          <a:xfrm>
            <a:off x="457200" y="1556327"/>
            <a:ext cx="8229600" cy="972000"/>
          </a:xfrm>
        </p:spPr>
        <p:txBody>
          <a:bodyPr/>
          <a:lstStyle/>
          <a:p>
            <a:pPr marL="432" indent="0">
              <a:buNone/>
            </a:pPr>
            <a:r>
              <a:rPr lang="en-US" altLang="en-US" sz="1800" dirty="0"/>
              <a:t>A subclass inherits methods from a superclass. Sometimes it is necessary for the subclass to modify the implementation of a method defined in the superclass. This is referred to as </a:t>
            </a:r>
            <a:r>
              <a:rPr lang="en-US" altLang="en-US" sz="1800" b="1" dirty="0">
                <a:cs typeface="Courier New" panose="02070309020205020404" pitchFamily="49" charset="0"/>
              </a:rPr>
              <a:t>method overriding</a:t>
            </a:r>
            <a:r>
              <a:rPr lang="en-US" altLang="en-US" sz="1800" dirty="0"/>
              <a:t>.</a:t>
            </a:r>
          </a:p>
        </p:txBody>
      </p:sp>
      <p:sp>
        <p:nvSpPr>
          <p:cNvPr id="4" name="Content Placeholder 3">
            <a:extLst>
              <a:ext uri="{FF2B5EF4-FFF2-40B4-BE49-F238E27FC236}">
                <a16:creationId xmlns:a16="http://schemas.microsoft.com/office/drawing/2014/main" id="{24049F5C-7F01-482D-8D5C-81653411E0D1}"/>
              </a:ext>
            </a:extLst>
          </p:cNvPr>
          <p:cNvSpPr>
            <a:spLocks noGrp="1"/>
          </p:cNvSpPr>
          <p:nvPr>
            <p:ph sz="quarter" idx="14"/>
          </p:nvPr>
        </p:nvSpPr>
        <p:spPr>
          <a:xfrm>
            <a:off x="457200" y="2741389"/>
            <a:ext cx="8244000" cy="3194461"/>
          </a:xfrm>
        </p:spPr>
        <p:txBody>
          <a:bodyPr/>
          <a:lstStyle/>
          <a:p>
            <a:pPr marL="0" indent="0">
              <a:spcBef>
                <a:spcPts val="600"/>
              </a:spcBef>
              <a:buClrTx/>
              <a:buSzTx/>
              <a:buFontTx/>
              <a:buNone/>
            </a:pPr>
            <a:r>
              <a:rPr lang="en-US" altLang="en-US" sz="1800" b="1" dirty="0">
                <a:solidFill>
                  <a:schemeClr val="tx1"/>
                </a:solidFill>
                <a:latin typeface="Courier New" panose="02070309020205020404" pitchFamily="49" charset="0"/>
                <a:cs typeface="Courier New" panose="02070309020205020404" pitchFamily="49" charset="0"/>
              </a:rPr>
              <a:t>public class Circle extends GeometricObject {</a:t>
            </a:r>
          </a:p>
          <a:p>
            <a:pPr marL="0" indent="263525">
              <a:spcBef>
                <a:spcPts val="600"/>
              </a:spcBef>
              <a:buClrTx/>
              <a:buSzTx/>
              <a:buFontTx/>
              <a:buNone/>
            </a:pPr>
            <a:r>
              <a:rPr lang="en-US" altLang="en-US" sz="1800" b="1" dirty="0">
                <a:solidFill>
                  <a:schemeClr val="tx1"/>
                </a:solidFill>
                <a:latin typeface="Courier New" panose="02070309020205020404" pitchFamily="49" charset="0"/>
                <a:cs typeface="Courier New" panose="02070309020205020404" pitchFamily="49" charset="0"/>
              </a:rPr>
              <a:t>// Other methods are omitted</a:t>
            </a:r>
          </a:p>
          <a:p>
            <a:pPr marL="0" indent="263525">
              <a:spcBef>
                <a:spcPts val="600"/>
              </a:spcBef>
              <a:buClrTx/>
              <a:buSzTx/>
              <a:buFontTx/>
              <a:buNone/>
            </a:pPr>
            <a:endParaRPr lang="en-US" altLang="en-US" sz="1800" b="1" dirty="0">
              <a:solidFill>
                <a:schemeClr val="tx1"/>
              </a:solidFill>
              <a:latin typeface="Courier New" panose="02070309020205020404" pitchFamily="49" charset="0"/>
              <a:cs typeface="Courier New" panose="02070309020205020404" pitchFamily="49" charset="0"/>
            </a:endParaRPr>
          </a:p>
          <a:p>
            <a:pPr marL="0" indent="263525">
              <a:spcBef>
                <a:spcPts val="600"/>
              </a:spcBef>
              <a:buClrTx/>
              <a:buSzTx/>
              <a:buFontTx/>
              <a:buNone/>
            </a:pPr>
            <a:r>
              <a:rPr lang="en-US" altLang="en-US" sz="1800" b="1" dirty="0">
                <a:solidFill>
                  <a:schemeClr val="tx1"/>
                </a:solidFill>
                <a:latin typeface="Courier New" panose="02070309020205020404" pitchFamily="49" charset="0"/>
                <a:cs typeface="Courier New" panose="02070309020205020404" pitchFamily="49" charset="0"/>
              </a:rPr>
              <a:t>/** Override the toString method defined in</a:t>
            </a:r>
          </a:p>
          <a:p>
            <a:pPr marL="0" indent="263525">
              <a:spcBef>
                <a:spcPts val="600"/>
              </a:spcBef>
              <a:buClrTx/>
              <a:buSzTx/>
              <a:buFontTx/>
              <a:buNone/>
            </a:pPr>
            <a:r>
              <a:rPr lang="en-US" altLang="en-US" sz="1800" b="1" dirty="0">
                <a:solidFill>
                  <a:schemeClr val="tx1"/>
                </a:solidFill>
                <a:latin typeface="Courier New" panose="02070309020205020404" pitchFamily="49" charset="0"/>
                <a:cs typeface="Courier New" panose="02070309020205020404" pitchFamily="49" charset="0"/>
              </a:rPr>
              <a:t>    GeometricObject */</a:t>
            </a:r>
          </a:p>
          <a:p>
            <a:pPr marL="0" indent="263525">
              <a:spcBef>
                <a:spcPts val="600"/>
              </a:spcBef>
              <a:buClrTx/>
              <a:buSzTx/>
              <a:buFontTx/>
              <a:buNone/>
            </a:pPr>
            <a:r>
              <a:rPr lang="en-US" altLang="en-US" sz="1800" b="1" dirty="0">
                <a:solidFill>
                  <a:schemeClr val="tx1"/>
                </a:solidFill>
                <a:latin typeface="Courier New" panose="02070309020205020404" pitchFamily="49" charset="0"/>
                <a:cs typeface="Courier New" panose="02070309020205020404" pitchFamily="49" charset="0"/>
              </a:rPr>
              <a:t>public String toString() {</a:t>
            </a:r>
          </a:p>
          <a:p>
            <a:pPr marL="0" indent="263525">
              <a:spcBef>
                <a:spcPts val="600"/>
              </a:spcBef>
              <a:buClrTx/>
              <a:buSzTx/>
              <a:buFontTx/>
              <a:buNone/>
            </a:pPr>
            <a:r>
              <a:rPr lang="en-US" altLang="en-US" sz="1800" b="1" dirty="0">
                <a:solidFill>
                  <a:schemeClr val="tx1"/>
                </a:solidFill>
                <a:latin typeface="Courier New" panose="02070309020205020404" pitchFamily="49" charset="0"/>
                <a:cs typeface="Courier New" panose="02070309020205020404" pitchFamily="49" charset="0"/>
              </a:rPr>
              <a:t>  return super.toString() + "\nradius is " + radius;</a:t>
            </a:r>
          </a:p>
          <a:p>
            <a:pPr marL="0" indent="263525">
              <a:spcBef>
                <a:spcPts val="600"/>
              </a:spcBef>
              <a:buClrTx/>
              <a:buSzTx/>
              <a:buFontTx/>
              <a:buNone/>
            </a:pPr>
            <a:r>
              <a:rPr lang="en-US" altLang="en-US" sz="1800" b="1" dirty="0">
                <a:solidFill>
                  <a:schemeClr val="tx1"/>
                </a:solidFill>
                <a:latin typeface="Courier New" panose="02070309020205020404" pitchFamily="49" charset="0"/>
                <a:cs typeface="Courier New" panose="02070309020205020404" pitchFamily="49" charset="0"/>
              </a:rPr>
              <a:t>}</a:t>
            </a:r>
          </a:p>
          <a:p>
            <a:pPr marL="0" indent="0">
              <a:spcBef>
                <a:spcPts val="600"/>
              </a:spcBef>
              <a:buClrTx/>
              <a:buSzTx/>
              <a:buFontTx/>
              <a:buNone/>
            </a:pPr>
            <a:r>
              <a:rPr lang="en-US" altLang="en-US" sz="1800" b="1"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88263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49427-7EC3-4318-9C0D-52C06E40723D}"/>
              </a:ext>
            </a:extLst>
          </p:cNvPr>
          <p:cNvSpPr>
            <a:spLocks noGrp="1"/>
          </p:cNvSpPr>
          <p:nvPr>
            <p:ph type="title"/>
          </p:nvPr>
        </p:nvSpPr>
        <p:spPr/>
        <p:txBody>
          <a:bodyPr/>
          <a:lstStyle/>
          <a:p>
            <a:r>
              <a:rPr lang="en-US"/>
              <a:t>Note </a:t>
            </a:r>
            <a:r>
              <a:rPr lang="en-US" sz="2000" b="0" baseline="0"/>
              <a:t>(1 of 4)</a:t>
            </a:r>
          </a:p>
        </p:txBody>
      </p:sp>
      <p:sp>
        <p:nvSpPr>
          <p:cNvPr id="3" name="Content Placeholder 2">
            <a:extLst>
              <a:ext uri="{FF2B5EF4-FFF2-40B4-BE49-F238E27FC236}">
                <a16:creationId xmlns:a16="http://schemas.microsoft.com/office/drawing/2014/main" id="{787BE8C6-34B6-4F94-A8F8-A46DBCE19058}"/>
              </a:ext>
            </a:extLst>
          </p:cNvPr>
          <p:cNvSpPr>
            <a:spLocks noGrp="1"/>
          </p:cNvSpPr>
          <p:nvPr>
            <p:ph sz="quarter" idx="13"/>
          </p:nvPr>
        </p:nvSpPr>
        <p:spPr>
          <a:xfrm>
            <a:off x="457200" y="1554921"/>
            <a:ext cx="8232775" cy="2189766"/>
          </a:xfrm>
        </p:spPr>
        <p:txBody>
          <a:bodyPr/>
          <a:lstStyle/>
          <a:p>
            <a:pPr marL="432" indent="0">
              <a:buNone/>
            </a:pPr>
            <a:r>
              <a:rPr lang="en-US" altLang="en-US" dirty="0">
                <a:cs typeface="Times New Roman" panose="02020603050405020304" pitchFamily="18" charset="0"/>
              </a:rPr>
              <a:t>An instance method can be overridden only if it is accessible. Thus a private method cannot be overridden, because it is not accessible outside its own class. If a method defined in a subclass is private in its superclass, the two methods are completely unrelated.</a:t>
            </a:r>
          </a:p>
        </p:txBody>
      </p:sp>
    </p:spTree>
    <p:extLst>
      <p:ext uri="{BB962C8B-B14F-4D97-AF65-F5344CB8AC3E}">
        <p14:creationId xmlns:p14="http://schemas.microsoft.com/office/powerpoint/2010/main" val="2681522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49427-7EC3-4318-9C0D-52C06E40723D}"/>
              </a:ext>
            </a:extLst>
          </p:cNvPr>
          <p:cNvSpPr>
            <a:spLocks noGrp="1"/>
          </p:cNvSpPr>
          <p:nvPr>
            <p:ph type="title"/>
          </p:nvPr>
        </p:nvSpPr>
        <p:spPr/>
        <p:txBody>
          <a:bodyPr/>
          <a:lstStyle/>
          <a:p>
            <a:r>
              <a:rPr lang="en-US"/>
              <a:t>Note </a:t>
            </a:r>
            <a:r>
              <a:rPr lang="en-US" sz="2000" b="0"/>
              <a:t>(2 of 4)</a:t>
            </a:r>
            <a:endParaRPr lang="en-US" sz="2000"/>
          </a:p>
        </p:txBody>
      </p:sp>
      <p:sp>
        <p:nvSpPr>
          <p:cNvPr id="3" name="Content Placeholder 2">
            <a:extLst>
              <a:ext uri="{FF2B5EF4-FFF2-40B4-BE49-F238E27FC236}">
                <a16:creationId xmlns:a16="http://schemas.microsoft.com/office/drawing/2014/main" id="{787BE8C6-34B6-4F94-A8F8-A46DBCE19058}"/>
              </a:ext>
            </a:extLst>
          </p:cNvPr>
          <p:cNvSpPr>
            <a:spLocks noGrp="1"/>
          </p:cNvSpPr>
          <p:nvPr>
            <p:ph sz="quarter" idx="13"/>
          </p:nvPr>
        </p:nvSpPr>
        <p:spPr>
          <a:xfrm>
            <a:off x="457200" y="1554921"/>
            <a:ext cx="8232775" cy="1874080"/>
          </a:xfrm>
        </p:spPr>
        <p:txBody>
          <a:bodyPr/>
          <a:lstStyle/>
          <a:p>
            <a:pPr marL="432" indent="0">
              <a:buNone/>
            </a:pPr>
            <a:r>
              <a:rPr lang="en-US" altLang="en-US" dirty="0">
                <a:cs typeface="Times New Roman" panose="02020603050405020304" pitchFamily="18" charset="0"/>
              </a:rPr>
              <a:t>Like an instance method, a static method can be inherited. However, a static method cannot be overridden. If a static method defined in the superclass is redefined in a subclass, the method defined in the superclass is hidden.</a:t>
            </a:r>
          </a:p>
        </p:txBody>
      </p:sp>
    </p:spTree>
    <p:extLst>
      <p:ext uri="{BB962C8B-B14F-4D97-AF65-F5344CB8AC3E}">
        <p14:creationId xmlns:p14="http://schemas.microsoft.com/office/powerpoint/2010/main" val="2769274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525B-CB61-4B07-97DD-33DC461CA51C}"/>
              </a:ext>
            </a:extLst>
          </p:cNvPr>
          <p:cNvSpPr>
            <a:spLocks noGrp="1"/>
          </p:cNvSpPr>
          <p:nvPr>
            <p:ph type="title"/>
          </p:nvPr>
        </p:nvSpPr>
        <p:spPr/>
        <p:txBody>
          <a:bodyPr/>
          <a:lstStyle/>
          <a:p>
            <a:r>
              <a:rPr lang="en-US" dirty="0"/>
              <a:t>Objectives </a:t>
            </a:r>
            <a:r>
              <a:rPr lang="en-US" sz="2000" b="0" dirty="0"/>
              <a:t>(1 of 2)</a:t>
            </a:r>
            <a:endParaRPr lang="en-US" sz="2000" dirty="0"/>
          </a:p>
        </p:txBody>
      </p:sp>
      <p:sp>
        <p:nvSpPr>
          <p:cNvPr id="3" name="Content Placeholder 2">
            <a:extLst>
              <a:ext uri="{FF2B5EF4-FFF2-40B4-BE49-F238E27FC236}">
                <a16:creationId xmlns:a16="http://schemas.microsoft.com/office/drawing/2014/main" id="{A66AB59E-573F-47BD-864E-8084F6AB518E}"/>
              </a:ext>
            </a:extLst>
          </p:cNvPr>
          <p:cNvSpPr>
            <a:spLocks noGrp="1"/>
          </p:cNvSpPr>
          <p:nvPr>
            <p:ph sz="quarter" idx="13"/>
          </p:nvPr>
        </p:nvSpPr>
        <p:spPr>
          <a:xfrm>
            <a:off x="470451" y="1554920"/>
            <a:ext cx="8280000" cy="4663335"/>
          </a:xfrm>
        </p:spPr>
        <p:txBody>
          <a:bodyPr/>
          <a:lstStyle/>
          <a:p>
            <a:pPr marL="0" lvl="2" indent="0">
              <a:spcBef>
                <a:spcPts val="1500"/>
              </a:spcBef>
              <a:buNone/>
            </a:pPr>
            <a:r>
              <a:rPr lang="en-US" altLang="en-US" sz="2000" b="1" dirty="0">
                <a:solidFill>
                  <a:srgbClr val="007FA3"/>
                </a:solidFill>
              </a:rPr>
              <a:t>11.1</a:t>
            </a:r>
            <a:r>
              <a:rPr lang="en-US" altLang="en-US" sz="2000" dirty="0"/>
              <a:t> To define a subclass from a superclass through inheritance (§11.2).</a:t>
            </a:r>
          </a:p>
          <a:p>
            <a:pPr marL="0" lvl="2" indent="0">
              <a:spcBef>
                <a:spcPts val="1500"/>
              </a:spcBef>
              <a:buNone/>
            </a:pPr>
            <a:r>
              <a:rPr lang="en-US" altLang="en-US" sz="2000" b="1" dirty="0">
                <a:solidFill>
                  <a:srgbClr val="007FA3"/>
                </a:solidFill>
              </a:rPr>
              <a:t>11.2</a:t>
            </a:r>
            <a:r>
              <a:rPr lang="en-US" altLang="en-US" sz="2000" dirty="0"/>
              <a:t> To invoke the superclass’s constructors and methods using the </a:t>
            </a:r>
            <a:r>
              <a:rPr lang="en-US" altLang="en-US" sz="2000" b="1" dirty="0">
                <a:latin typeface="Courier New" panose="02070309020205020404" pitchFamily="49" charset="0"/>
                <a:cs typeface="Courier New" panose="02070309020205020404" pitchFamily="49" charset="0"/>
              </a:rPr>
              <a:t>super</a:t>
            </a:r>
            <a:r>
              <a:rPr lang="en-US" altLang="en-US" sz="2000" dirty="0"/>
              <a:t> keyword (§11.3).</a:t>
            </a:r>
          </a:p>
          <a:p>
            <a:pPr marL="0" lvl="2" indent="0">
              <a:spcBef>
                <a:spcPts val="1500"/>
              </a:spcBef>
              <a:buNone/>
            </a:pPr>
            <a:r>
              <a:rPr lang="en-US" altLang="en-US" sz="2000" b="1" dirty="0">
                <a:solidFill>
                  <a:srgbClr val="007FA3"/>
                </a:solidFill>
              </a:rPr>
              <a:t>11.3 </a:t>
            </a:r>
            <a:r>
              <a:rPr lang="en-US" altLang="en-US" sz="2000" dirty="0"/>
              <a:t>To override instance methods in the subclass (§11.4).</a:t>
            </a:r>
          </a:p>
          <a:p>
            <a:pPr marL="0" lvl="2" indent="0">
              <a:spcBef>
                <a:spcPts val="1500"/>
              </a:spcBef>
              <a:buNone/>
            </a:pPr>
            <a:r>
              <a:rPr lang="en-US" altLang="en-US" sz="2000" b="1" dirty="0">
                <a:solidFill>
                  <a:srgbClr val="007FA3"/>
                </a:solidFill>
              </a:rPr>
              <a:t>11.4 </a:t>
            </a:r>
            <a:r>
              <a:rPr lang="en-US" altLang="en-US" sz="2000" dirty="0"/>
              <a:t>To distinguish differences between overriding and overloading (§11.5).</a:t>
            </a:r>
          </a:p>
          <a:p>
            <a:pPr marL="0" lvl="2" indent="0">
              <a:spcBef>
                <a:spcPts val="1500"/>
              </a:spcBef>
              <a:buNone/>
            </a:pPr>
            <a:r>
              <a:rPr lang="en-US" altLang="en-US" sz="2000" b="1" dirty="0">
                <a:solidFill>
                  <a:srgbClr val="007FA3"/>
                </a:solidFill>
              </a:rPr>
              <a:t>11.5 </a:t>
            </a:r>
            <a:r>
              <a:rPr lang="en-US" altLang="en-US" sz="2000" dirty="0"/>
              <a:t>To explore the </a:t>
            </a:r>
            <a:r>
              <a:rPr lang="en-US" altLang="en-US" sz="2000" b="1" dirty="0">
                <a:latin typeface="Courier New" panose="02070309020205020404" pitchFamily="49" charset="0"/>
                <a:cs typeface="Courier New" panose="02070309020205020404" pitchFamily="49" charset="0"/>
              </a:rPr>
              <a:t>toString()</a:t>
            </a:r>
            <a:r>
              <a:rPr lang="en-US" altLang="en-US" sz="2000" dirty="0"/>
              <a:t>method in the </a:t>
            </a:r>
            <a:r>
              <a:rPr lang="en-US" altLang="en-US" sz="2000" b="1" dirty="0">
                <a:latin typeface="Courier New" panose="02070309020205020404" pitchFamily="49" charset="0"/>
                <a:cs typeface="Courier New" panose="02070309020205020404" pitchFamily="49" charset="0"/>
              </a:rPr>
              <a:t>Object</a:t>
            </a:r>
            <a:r>
              <a:rPr lang="en-US" altLang="en-US" sz="2000" dirty="0"/>
              <a:t> class (§11.6).</a:t>
            </a:r>
          </a:p>
          <a:p>
            <a:pPr marL="0" lvl="2" indent="0">
              <a:spcBef>
                <a:spcPts val="1500"/>
              </a:spcBef>
              <a:buNone/>
            </a:pPr>
            <a:r>
              <a:rPr lang="en-US" altLang="en-US" sz="2000" b="1" dirty="0">
                <a:solidFill>
                  <a:srgbClr val="007FA3"/>
                </a:solidFill>
              </a:rPr>
              <a:t>11.6 </a:t>
            </a:r>
            <a:r>
              <a:rPr lang="en-US" altLang="en-US" sz="2000" dirty="0"/>
              <a:t>To discover polymorphism and dynamic binding (§§11.7–11.8).</a:t>
            </a:r>
          </a:p>
          <a:p>
            <a:pPr marL="3175" lvl="2" indent="0">
              <a:spcBef>
                <a:spcPts val="1500"/>
              </a:spcBef>
              <a:buNone/>
            </a:pPr>
            <a:r>
              <a:rPr lang="en-US" altLang="en-US" sz="2000" b="1" dirty="0">
                <a:solidFill>
                  <a:srgbClr val="007FA3"/>
                </a:solidFill>
              </a:rPr>
              <a:t>11.7 </a:t>
            </a:r>
            <a:r>
              <a:rPr lang="en-US" altLang="en-US" sz="2000" dirty="0"/>
              <a:t>To describe casting and explain why explicit </a:t>
            </a:r>
            <a:r>
              <a:rPr lang="en-US" altLang="en-US" sz="2000" dirty="0" err="1"/>
              <a:t>downcasting</a:t>
            </a:r>
            <a:r>
              <a:rPr lang="en-US" altLang="en-US" sz="2000" dirty="0"/>
              <a:t> is necessary (§11.9).</a:t>
            </a:r>
          </a:p>
        </p:txBody>
      </p:sp>
    </p:spTree>
    <p:extLst>
      <p:ext uri="{BB962C8B-B14F-4D97-AF65-F5344CB8AC3E}">
        <p14:creationId xmlns:p14="http://schemas.microsoft.com/office/powerpoint/2010/main" val="2166374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0C879-AE9A-4EDB-8152-21CD1BDE9429}"/>
              </a:ext>
            </a:extLst>
          </p:cNvPr>
          <p:cNvSpPr>
            <a:spLocks noGrp="1"/>
          </p:cNvSpPr>
          <p:nvPr>
            <p:ph type="title"/>
          </p:nvPr>
        </p:nvSpPr>
        <p:spPr/>
        <p:txBody>
          <a:bodyPr/>
          <a:lstStyle/>
          <a:p>
            <a:r>
              <a:rPr lang="en-US" dirty="0"/>
              <a:t>Overriding v</a:t>
            </a:r>
            <a:r>
              <a:rPr lang="en-US" sz="100" dirty="0"/>
              <a:t>ersu</a:t>
            </a:r>
            <a:r>
              <a:rPr lang="en-US" dirty="0"/>
              <a:t>s Overloading</a:t>
            </a:r>
          </a:p>
        </p:txBody>
      </p:sp>
      <p:pic>
        <p:nvPicPr>
          <p:cNvPr id="8" name="Picture 7" descr="A left side computer code shows the Overriding vs. Overloading. For long description in Notes pane, press F6.">
            <a:extLst>
              <a:ext uri="{FF2B5EF4-FFF2-40B4-BE49-F238E27FC236}">
                <a16:creationId xmlns:a16="http://schemas.microsoft.com/office/drawing/2014/main" id="{64DEEED3-0302-4142-A29B-BF3729332980}"/>
              </a:ext>
            </a:extLst>
          </p:cNvPr>
          <p:cNvPicPr>
            <a:picLocks noChangeAspect="1"/>
          </p:cNvPicPr>
          <p:nvPr/>
        </p:nvPicPr>
        <p:blipFill>
          <a:blip r:embed="rId3"/>
          <a:stretch>
            <a:fillRect/>
          </a:stretch>
        </p:blipFill>
        <p:spPr>
          <a:xfrm>
            <a:off x="600075" y="1650102"/>
            <a:ext cx="7943850" cy="4257675"/>
          </a:xfrm>
          <a:prstGeom prst="rect">
            <a:avLst/>
          </a:prstGeom>
        </p:spPr>
      </p:pic>
    </p:spTree>
    <p:extLst>
      <p:ext uri="{BB962C8B-B14F-4D97-AF65-F5344CB8AC3E}">
        <p14:creationId xmlns:p14="http://schemas.microsoft.com/office/powerpoint/2010/main" val="69158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9C27BF6-3C5C-470A-BBE5-56B78044D0AD}"/>
              </a:ext>
            </a:extLst>
          </p:cNvPr>
          <p:cNvSpPr>
            <a:spLocks noGrp="1"/>
          </p:cNvSpPr>
          <p:nvPr>
            <p:ph sz="half" idx="2"/>
          </p:nvPr>
        </p:nvSpPr>
        <p:spPr>
          <a:xfrm>
            <a:off x="135242" y="876299"/>
            <a:ext cx="4194175" cy="5275263"/>
          </a:xfrm>
          <a:ln>
            <a:solidFill>
              <a:schemeClr val="accent1"/>
            </a:solidFill>
          </a:ln>
        </p:spPr>
        <p:txBody>
          <a:bodyPr>
            <a:noAutofit/>
          </a:bodyPr>
          <a:lstStyle/>
          <a:p>
            <a:pPr marL="101600" indent="0">
              <a:buNone/>
            </a:pPr>
            <a:r>
              <a:rPr lang="en-US" sz="2000" dirty="0"/>
              <a:t>public class Circle {</a:t>
            </a:r>
            <a:br>
              <a:rPr lang="en-US" sz="2000" dirty="0"/>
            </a:br>
            <a:r>
              <a:rPr lang="en-US" sz="2000" dirty="0"/>
              <a:t>    private double radius;</a:t>
            </a:r>
            <a:br>
              <a:rPr lang="en-US" sz="2000" dirty="0"/>
            </a:br>
            <a:r>
              <a:rPr lang="en-US" sz="2000" dirty="0"/>
              <a:t> </a:t>
            </a:r>
            <a:br>
              <a:rPr lang="en-US" sz="2000" dirty="0"/>
            </a:br>
            <a:r>
              <a:rPr lang="en-US" sz="2000" dirty="0"/>
              <a:t> </a:t>
            </a:r>
            <a:br>
              <a:rPr lang="en-US" sz="2000" dirty="0"/>
            </a:br>
            <a:r>
              <a:rPr lang="en-US" sz="2000" dirty="0"/>
              <a:t>     public Circle(double radius) {</a:t>
            </a:r>
            <a:br>
              <a:rPr lang="en-US" sz="2000" dirty="0"/>
            </a:br>
            <a:r>
              <a:rPr lang="en-US" sz="2000" dirty="0"/>
              <a:t>      radius = radius;</a:t>
            </a:r>
            <a:br>
              <a:rPr lang="en-US" sz="2000" dirty="0"/>
            </a:br>
            <a:r>
              <a:rPr lang="en-US" sz="2000" dirty="0"/>
              <a:t>    }</a:t>
            </a:r>
            <a:br>
              <a:rPr lang="en-US" sz="2000" dirty="0"/>
            </a:br>
            <a:r>
              <a:rPr lang="en-US" sz="2000" dirty="0"/>
              <a:t> </a:t>
            </a:r>
            <a:br>
              <a:rPr lang="en-US" sz="2000" dirty="0"/>
            </a:br>
            <a:r>
              <a:rPr lang="en-US" sz="2000" dirty="0"/>
              <a:t>     public double </a:t>
            </a:r>
            <a:r>
              <a:rPr lang="en-US" sz="2000" dirty="0" err="1"/>
              <a:t>getRadius</a:t>
            </a:r>
            <a:r>
              <a:rPr lang="en-US" sz="2000" dirty="0"/>
              <a:t>() {</a:t>
            </a:r>
            <a:br>
              <a:rPr lang="en-US" sz="2000" dirty="0"/>
            </a:br>
            <a:r>
              <a:rPr lang="en-US" sz="2000" dirty="0"/>
              <a:t>       return radius;</a:t>
            </a:r>
            <a:br>
              <a:rPr lang="en-US" sz="2000" dirty="0"/>
            </a:br>
            <a:r>
              <a:rPr lang="en-US" sz="2000" dirty="0"/>
              <a:t>    }</a:t>
            </a:r>
            <a:br>
              <a:rPr lang="en-US" sz="2000" dirty="0"/>
            </a:br>
            <a:br>
              <a:rPr lang="en-US" sz="2000" dirty="0"/>
            </a:br>
            <a:r>
              <a:rPr lang="en-US" sz="2000" dirty="0"/>
              <a:t>    public double </a:t>
            </a:r>
            <a:r>
              <a:rPr lang="en-US" sz="2000" dirty="0" err="1"/>
              <a:t>getArea</a:t>
            </a:r>
            <a:r>
              <a:rPr lang="en-US" sz="2000" dirty="0"/>
              <a:t>() {</a:t>
            </a:r>
            <a:br>
              <a:rPr lang="en-US" sz="2000" dirty="0"/>
            </a:br>
            <a:r>
              <a:rPr lang="en-US" sz="2000" dirty="0"/>
              <a:t>      </a:t>
            </a:r>
            <a:r>
              <a:rPr lang="en-US" sz="1800" dirty="0"/>
              <a:t>return radius * radius * </a:t>
            </a:r>
            <a:r>
              <a:rPr lang="en-US" sz="1800" dirty="0" err="1"/>
              <a:t>Math.PI</a:t>
            </a:r>
            <a:r>
              <a:rPr lang="en-US" sz="1800" dirty="0"/>
              <a:t>;</a:t>
            </a:r>
            <a:br>
              <a:rPr lang="en-US" sz="1800" dirty="0"/>
            </a:br>
            <a:r>
              <a:rPr lang="en-US" sz="2000" dirty="0"/>
              <a:t>    }</a:t>
            </a:r>
            <a:br>
              <a:rPr lang="en-US" sz="2000" dirty="0"/>
            </a:br>
            <a:r>
              <a:rPr lang="en-US" sz="2000" dirty="0"/>
              <a:t>  }</a:t>
            </a:r>
            <a:br>
              <a:rPr lang="en-US" sz="2000" dirty="0"/>
            </a:br>
            <a:endParaRPr lang="en-US" sz="2000" dirty="0"/>
          </a:p>
        </p:txBody>
      </p:sp>
      <p:sp>
        <p:nvSpPr>
          <p:cNvPr id="6" name="Content Placeholder 5">
            <a:extLst>
              <a:ext uri="{FF2B5EF4-FFF2-40B4-BE49-F238E27FC236}">
                <a16:creationId xmlns:a16="http://schemas.microsoft.com/office/drawing/2014/main" id="{644036B1-E6EE-43EC-A12F-A1E55BBACA56}"/>
              </a:ext>
            </a:extLst>
          </p:cNvPr>
          <p:cNvSpPr>
            <a:spLocks noGrp="1"/>
          </p:cNvSpPr>
          <p:nvPr>
            <p:ph sz="quarter" idx="4"/>
          </p:nvPr>
        </p:nvSpPr>
        <p:spPr>
          <a:xfrm>
            <a:off x="4471428" y="838200"/>
            <a:ext cx="4367771" cy="5351463"/>
          </a:xfrm>
          <a:ln>
            <a:solidFill>
              <a:schemeClr val="accent1"/>
            </a:solidFill>
          </a:ln>
        </p:spPr>
        <p:txBody>
          <a:bodyPr>
            <a:normAutofit/>
          </a:bodyPr>
          <a:lstStyle/>
          <a:p>
            <a:pPr marL="101600" indent="0">
              <a:buNone/>
            </a:pPr>
            <a:r>
              <a:rPr lang="en-US" dirty="0"/>
              <a:t> </a:t>
            </a:r>
            <a:r>
              <a:rPr lang="en-US" sz="2300" dirty="0"/>
              <a:t>class B extends Circle {</a:t>
            </a:r>
            <a:br>
              <a:rPr lang="en-US" sz="2300" dirty="0"/>
            </a:br>
            <a:r>
              <a:rPr lang="en-US" sz="2300" dirty="0"/>
              <a:t>    private double length;</a:t>
            </a:r>
            <a:br>
              <a:rPr lang="en-US" sz="2300" dirty="0"/>
            </a:br>
            <a:br>
              <a:rPr lang="en-US" sz="2300" dirty="0"/>
            </a:br>
            <a:r>
              <a:rPr lang="en-US" sz="2300" dirty="0"/>
              <a:t>B(double radius, double length)     </a:t>
            </a:r>
            <a:br>
              <a:rPr lang="en-US" sz="2300" dirty="0"/>
            </a:br>
            <a:r>
              <a:rPr lang="en-US" sz="2300" dirty="0"/>
              <a:t>  {</a:t>
            </a:r>
            <a:br>
              <a:rPr lang="en-US" sz="2300" dirty="0"/>
            </a:br>
            <a:r>
              <a:rPr lang="en-US" sz="2300" dirty="0"/>
              <a:t>      Circle(radius);</a:t>
            </a:r>
            <a:br>
              <a:rPr lang="en-US" sz="2300" dirty="0"/>
            </a:br>
            <a:r>
              <a:rPr lang="en-US" sz="2300" dirty="0"/>
              <a:t>     length = length;   </a:t>
            </a:r>
            <a:br>
              <a:rPr lang="en-US" sz="2300" dirty="0"/>
            </a:br>
            <a:r>
              <a:rPr lang="en-US" sz="2300" dirty="0"/>
              <a:t>      }</a:t>
            </a:r>
            <a:br>
              <a:rPr lang="en-US" sz="2300" dirty="0"/>
            </a:br>
            <a:br>
              <a:rPr lang="en-US" sz="2300" dirty="0"/>
            </a:br>
            <a:r>
              <a:rPr lang="en-US" sz="2300" dirty="0"/>
              <a:t>    @Override</a:t>
            </a:r>
            <a:br>
              <a:rPr lang="en-US" sz="2300" dirty="0"/>
            </a:br>
            <a:r>
              <a:rPr lang="en-US" sz="2300" dirty="0"/>
              <a:t>    public double </a:t>
            </a:r>
            <a:r>
              <a:rPr lang="en-US" sz="2300" dirty="0" err="1"/>
              <a:t>getArea</a:t>
            </a:r>
            <a:r>
              <a:rPr lang="en-US" sz="2300" dirty="0"/>
              <a:t>() {</a:t>
            </a:r>
            <a:br>
              <a:rPr lang="en-US" sz="2300" dirty="0"/>
            </a:br>
            <a:r>
              <a:rPr lang="en-US" sz="2300" dirty="0"/>
              <a:t>      return </a:t>
            </a:r>
            <a:r>
              <a:rPr lang="en-US" sz="2300" dirty="0" err="1"/>
              <a:t>getArea</a:t>
            </a:r>
            <a:r>
              <a:rPr lang="en-US" sz="2300" dirty="0"/>
              <a:t>() * length;</a:t>
            </a:r>
            <a:br>
              <a:rPr lang="en-US" sz="2300" dirty="0"/>
            </a:br>
            <a:r>
              <a:rPr lang="en-US" sz="2300" dirty="0"/>
              <a:t>    }</a:t>
            </a:r>
            <a:br>
              <a:rPr lang="en-US" sz="2300" dirty="0"/>
            </a:br>
            <a:r>
              <a:rPr lang="en-US" sz="2300" dirty="0"/>
              <a:t>  }</a:t>
            </a:r>
          </a:p>
        </p:txBody>
      </p:sp>
      <p:sp>
        <p:nvSpPr>
          <p:cNvPr id="7" name="Slide Number Placeholder 6">
            <a:extLst>
              <a:ext uri="{FF2B5EF4-FFF2-40B4-BE49-F238E27FC236}">
                <a16:creationId xmlns:a16="http://schemas.microsoft.com/office/drawing/2014/main" id="{3DC6F411-CFBB-4097-B41C-DA02550DDCD9}"/>
              </a:ext>
            </a:extLst>
          </p:cNvPr>
          <p:cNvSpPr>
            <a:spLocks noGrp="1"/>
          </p:cNvSpPr>
          <p:nvPr>
            <p:ph type="sldNum" sz="quarter" idx="11"/>
          </p:nvPr>
        </p:nvSpPr>
        <p:spPr/>
        <p:txBody>
          <a:bodyPr/>
          <a:lstStyle/>
          <a:p>
            <a:pPr>
              <a:defRPr/>
            </a:pPr>
            <a:fld id="{8D8F9B4A-419A-4634-8B98-704163C52213}" type="slidenum">
              <a:rPr lang="en-US" altLang="en-US" smtClean="0"/>
              <a:pPr>
                <a:defRPr/>
              </a:pPr>
              <a:t>31</a:t>
            </a:fld>
            <a:endParaRPr lang="en-US" altLang="en-US"/>
          </a:p>
        </p:txBody>
      </p:sp>
    </p:spTree>
    <p:extLst>
      <p:ext uri="{BB962C8B-B14F-4D97-AF65-F5344CB8AC3E}">
        <p14:creationId xmlns:p14="http://schemas.microsoft.com/office/powerpoint/2010/main" val="40126064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Point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If a method in a subclass has the same signature as a method in its superclass with the same return type, is the method overridden or overloaded?</a:t>
            </a:r>
          </a:p>
          <a:p>
            <a:pPr>
              <a:buFont typeface="Wingdings" panose="05000000000000000000" pitchFamily="2" charset="2"/>
              <a:buChar char="Ø"/>
            </a:pPr>
            <a:r>
              <a:rPr lang="en-US" dirty="0"/>
              <a:t>If a method in a subclass has the same signature as a method in its superclass with a different return type, will this be a problem?</a:t>
            </a:r>
          </a:p>
          <a:p>
            <a:pPr>
              <a:buFont typeface="Wingdings" panose="05000000000000000000" pitchFamily="2" charset="2"/>
              <a:buChar char="Ø"/>
            </a:pPr>
            <a:r>
              <a:rPr lang="en-US" dirty="0"/>
              <a:t>If a method in a subclass has the same name as a method in its superclass with different parameter types, is the method overridden or overloaded?</a:t>
            </a:r>
          </a:p>
          <a:p>
            <a:pPr marL="0" indent="0">
              <a:buNone/>
            </a:pPr>
            <a:endParaRPr lang="en-US" dirty="0"/>
          </a:p>
        </p:txBody>
      </p:sp>
      <p:sp>
        <p:nvSpPr>
          <p:cNvPr id="4" name="Slide Number Placeholder 3"/>
          <p:cNvSpPr>
            <a:spLocks noGrp="1"/>
          </p:cNvSpPr>
          <p:nvPr>
            <p:ph type="sldNum" sz="quarter" idx="11"/>
          </p:nvPr>
        </p:nvSpPr>
        <p:spPr/>
        <p:txBody>
          <a:bodyPr/>
          <a:lstStyle/>
          <a:p>
            <a:pPr>
              <a:defRPr/>
            </a:pPr>
            <a:fld id="{89B11930-0897-4A96-B3BE-AFFB28CD461F}" type="slidenum">
              <a:rPr lang="en-US" altLang="en-US" smtClean="0"/>
              <a:pPr>
                <a:defRPr/>
              </a:pPr>
              <a:t>32</a:t>
            </a:fld>
            <a:endParaRPr lang="en-US" altLang="en-US"/>
          </a:p>
        </p:txBody>
      </p:sp>
    </p:spTree>
    <p:extLst>
      <p:ext uri="{BB962C8B-B14F-4D97-AF65-F5344CB8AC3E}">
        <p14:creationId xmlns:p14="http://schemas.microsoft.com/office/powerpoint/2010/main" val="3063439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138FA-360D-4731-BA10-DF63CC5E66DC}"/>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Object </a:t>
            </a:r>
            <a:r>
              <a:rPr lang="en-US" altLang="en-US" dirty="0"/>
              <a:t>Class and Its Methods</a:t>
            </a:r>
            <a:endParaRPr lang="en-US" dirty="0"/>
          </a:p>
        </p:txBody>
      </p:sp>
      <p:sp>
        <p:nvSpPr>
          <p:cNvPr id="4" name="Content Placeholder 3">
            <a:extLst>
              <a:ext uri="{FF2B5EF4-FFF2-40B4-BE49-F238E27FC236}">
                <a16:creationId xmlns:a16="http://schemas.microsoft.com/office/drawing/2014/main" id="{EAD83A54-C133-43A0-904A-A012E353F352}"/>
              </a:ext>
            </a:extLst>
          </p:cNvPr>
          <p:cNvSpPr>
            <a:spLocks noGrp="1"/>
          </p:cNvSpPr>
          <p:nvPr>
            <p:ph sz="quarter" idx="15"/>
          </p:nvPr>
        </p:nvSpPr>
        <p:spPr>
          <a:xfrm>
            <a:off x="470451" y="1573910"/>
            <a:ext cx="8328025" cy="1152000"/>
          </a:xfrm>
        </p:spPr>
        <p:txBody>
          <a:bodyPr/>
          <a:lstStyle/>
          <a:p>
            <a:pPr marL="432" indent="0">
              <a:buNone/>
            </a:pPr>
            <a:r>
              <a:rPr lang="en-US" altLang="en-US" sz="2200" dirty="0">
                <a:cs typeface="Times New Roman" panose="02020603050405020304" pitchFamily="18" charset="0"/>
              </a:rPr>
              <a:t>Every class in Java is descended from the </a:t>
            </a:r>
            <a:r>
              <a:rPr lang="en-US" altLang="en-US" sz="2200" dirty="0">
                <a:latin typeface="Courier New" panose="02070309020205020404" pitchFamily="49" charset="0"/>
                <a:cs typeface="Courier New" panose="02070309020205020404" pitchFamily="49" charset="0"/>
              </a:rPr>
              <a:t>java.lang.Object </a:t>
            </a:r>
            <a:r>
              <a:rPr lang="en-US" altLang="en-US" sz="2200" dirty="0">
                <a:cs typeface="Times New Roman" panose="02020603050405020304" pitchFamily="18" charset="0"/>
              </a:rPr>
              <a:t>class. If no inheritance is specified when a class is defined, the superclass of the class is </a:t>
            </a:r>
            <a:r>
              <a:rPr lang="en-US" altLang="en-US" sz="2200" dirty="0">
                <a:cs typeface="Courier New" panose="02070309020205020404" pitchFamily="49" charset="0"/>
              </a:rPr>
              <a:t>Object.</a:t>
            </a:r>
          </a:p>
        </p:txBody>
      </p:sp>
      <p:pic>
        <p:nvPicPr>
          <p:cNvPr id="7" name="Picture 6" descr="A left side computer code shows the The Object Class. For long description in Notes pane, press F6.">
            <a:extLst>
              <a:ext uri="{FF2B5EF4-FFF2-40B4-BE49-F238E27FC236}">
                <a16:creationId xmlns:a16="http://schemas.microsoft.com/office/drawing/2014/main" id="{9B9EEB30-346B-4FC0-9A8D-33814E3847E3}"/>
              </a:ext>
            </a:extLst>
          </p:cNvPr>
          <p:cNvPicPr>
            <a:picLocks noChangeAspect="1"/>
          </p:cNvPicPr>
          <p:nvPr/>
        </p:nvPicPr>
        <p:blipFill>
          <a:blip r:embed="rId3"/>
          <a:stretch>
            <a:fillRect/>
          </a:stretch>
        </p:blipFill>
        <p:spPr>
          <a:xfrm>
            <a:off x="523875" y="3189116"/>
            <a:ext cx="8096250" cy="942975"/>
          </a:xfrm>
          <a:prstGeom prst="rect">
            <a:avLst/>
          </a:prstGeom>
        </p:spPr>
      </p:pic>
    </p:spTree>
    <p:extLst>
      <p:ext uri="{BB962C8B-B14F-4D97-AF65-F5344CB8AC3E}">
        <p14:creationId xmlns:p14="http://schemas.microsoft.com/office/powerpoint/2010/main" val="7723710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2258B-47A2-4609-9D39-D945389CD9EC}"/>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toString()</a:t>
            </a:r>
            <a:r>
              <a:rPr lang="en-US" altLang="en-US" dirty="0"/>
              <a:t> Method in Object</a:t>
            </a:r>
            <a:endParaRPr lang="en-US" dirty="0"/>
          </a:p>
        </p:txBody>
      </p:sp>
      <p:sp>
        <p:nvSpPr>
          <p:cNvPr id="3" name="Content Placeholder 2">
            <a:extLst>
              <a:ext uri="{FF2B5EF4-FFF2-40B4-BE49-F238E27FC236}">
                <a16:creationId xmlns:a16="http://schemas.microsoft.com/office/drawing/2014/main" id="{BEB8ED67-7F5F-43A6-8533-F6B8F2B10F4B}"/>
              </a:ext>
            </a:extLst>
          </p:cNvPr>
          <p:cNvSpPr>
            <a:spLocks noGrp="1"/>
          </p:cNvSpPr>
          <p:nvPr>
            <p:ph sz="quarter" idx="13"/>
          </p:nvPr>
        </p:nvSpPr>
        <p:spPr>
          <a:xfrm>
            <a:off x="457200" y="1552574"/>
            <a:ext cx="8082366" cy="1345609"/>
          </a:xfrm>
        </p:spPr>
        <p:txBody>
          <a:bodyPr/>
          <a:lstStyle/>
          <a:p>
            <a:pPr marL="432" indent="0">
              <a:buNone/>
            </a:pPr>
            <a:r>
              <a:rPr lang="en-US" altLang="en-US" sz="2000" dirty="0"/>
              <a:t>The </a:t>
            </a:r>
            <a:r>
              <a:rPr lang="en-US" altLang="en-US" sz="2000" dirty="0">
                <a:latin typeface="Courier New" panose="02070309020205020404" pitchFamily="49" charset="0"/>
                <a:cs typeface="Courier New" panose="02070309020205020404" pitchFamily="49" charset="0"/>
              </a:rPr>
              <a:t>toString()</a:t>
            </a:r>
            <a:r>
              <a:rPr lang="en-US" altLang="en-US" sz="2000" dirty="0">
                <a:cs typeface="Courier New" panose="02070309020205020404" pitchFamily="49" charset="0"/>
              </a:rPr>
              <a:t> </a:t>
            </a:r>
            <a:r>
              <a:rPr lang="en-US" altLang="en-US" sz="2000" dirty="0"/>
              <a:t>method returns a string representation of the object. The </a:t>
            </a:r>
            <a:r>
              <a:rPr lang="en-US" altLang="en-US" sz="2000" dirty="0">
                <a:cs typeface="Times New Roman" panose="02020603050405020304" pitchFamily="18" charset="0"/>
              </a:rPr>
              <a:t>default implementation returns a string consisting of a class name of which the object is an instance, the at sign (@), and a number representing this object.</a:t>
            </a:r>
            <a:endParaRPr lang="en-US" altLang="en-US" sz="2000" dirty="0"/>
          </a:p>
        </p:txBody>
      </p:sp>
      <p:sp>
        <p:nvSpPr>
          <p:cNvPr id="4" name="Content Placeholder 3">
            <a:extLst>
              <a:ext uri="{FF2B5EF4-FFF2-40B4-BE49-F238E27FC236}">
                <a16:creationId xmlns:a16="http://schemas.microsoft.com/office/drawing/2014/main" id="{DC4C04DA-63B4-46E0-8E2A-37BD2BDC02BC}"/>
              </a:ext>
            </a:extLst>
          </p:cNvPr>
          <p:cNvSpPr>
            <a:spLocks noGrp="1"/>
          </p:cNvSpPr>
          <p:nvPr>
            <p:ph sz="quarter" idx="14"/>
          </p:nvPr>
        </p:nvSpPr>
        <p:spPr>
          <a:xfrm>
            <a:off x="457200" y="3054768"/>
            <a:ext cx="6424863" cy="1004567"/>
          </a:xfrm>
        </p:spPr>
        <p:txBody>
          <a:bodyPr/>
          <a:lstStyle/>
          <a:p>
            <a:pPr>
              <a:buFont typeface="Monotype Sorts"/>
              <a:buNone/>
            </a:pPr>
            <a:r>
              <a:rPr lang="en-US" altLang="en-US" sz="2000" dirty="0">
                <a:solidFill>
                  <a:schemeClr val="tx1"/>
                </a:solidFill>
                <a:latin typeface="Courier New" panose="02070309020205020404" pitchFamily="49" charset="0"/>
                <a:cs typeface="Courier New" panose="02070309020205020404" pitchFamily="49" charset="0"/>
              </a:rPr>
              <a:t>Loan </a:t>
            </a:r>
            <a:r>
              <a:rPr lang="en-US" altLang="en-US" sz="2000" dirty="0" err="1">
                <a:solidFill>
                  <a:schemeClr val="tx1"/>
                </a:solidFill>
                <a:latin typeface="Courier New" panose="02070309020205020404" pitchFamily="49" charset="0"/>
                <a:cs typeface="Courier New" panose="02070309020205020404" pitchFamily="49" charset="0"/>
              </a:rPr>
              <a:t>loan</a:t>
            </a:r>
            <a:r>
              <a:rPr lang="en-US" altLang="en-US" sz="2000" dirty="0">
                <a:solidFill>
                  <a:schemeClr val="tx1"/>
                </a:solidFill>
                <a:latin typeface="Courier New" panose="02070309020205020404" pitchFamily="49" charset="0"/>
                <a:cs typeface="Courier New" panose="02070309020205020404" pitchFamily="49" charset="0"/>
              </a:rPr>
              <a:t> = new Loan();</a:t>
            </a:r>
          </a:p>
          <a:p>
            <a:pPr>
              <a:buFont typeface="Monotype Sorts"/>
              <a:buNone/>
            </a:pPr>
            <a:r>
              <a:rPr lang="en-US" altLang="en-US" sz="2000" dirty="0">
                <a:solidFill>
                  <a:schemeClr val="tx1"/>
                </a:solidFill>
                <a:latin typeface="Courier New" panose="02070309020205020404" pitchFamily="49" charset="0"/>
                <a:cs typeface="Courier New" panose="02070309020205020404" pitchFamily="49" charset="0"/>
              </a:rPr>
              <a:t>System.out.println(loan.toString());</a:t>
            </a:r>
          </a:p>
        </p:txBody>
      </p:sp>
      <p:sp>
        <p:nvSpPr>
          <p:cNvPr id="5" name="Content Placeholder 4">
            <a:extLst>
              <a:ext uri="{FF2B5EF4-FFF2-40B4-BE49-F238E27FC236}">
                <a16:creationId xmlns:a16="http://schemas.microsoft.com/office/drawing/2014/main" id="{BEF3CCA6-2688-4ADF-B7B1-FB81566A5324}"/>
              </a:ext>
            </a:extLst>
          </p:cNvPr>
          <p:cNvSpPr>
            <a:spLocks noGrp="1"/>
          </p:cNvSpPr>
          <p:nvPr>
            <p:ph sz="quarter" idx="15"/>
          </p:nvPr>
        </p:nvSpPr>
        <p:spPr>
          <a:xfrm>
            <a:off x="457200" y="4236768"/>
            <a:ext cx="8001000" cy="1404000"/>
          </a:xfrm>
        </p:spPr>
        <p:txBody>
          <a:bodyPr/>
          <a:lstStyle/>
          <a:p>
            <a:pPr marL="432" indent="0">
              <a:buNone/>
            </a:pPr>
            <a:r>
              <a:rPr lang="en-US" altLang="en-US" sz="2000" dirty="0">
                <a:cs typeface="Courier New" panose="02070309020205020404" pitchFamily="49" charset="0"/>
              </a:rPr>
              <a:t>The code displays something like </a:t>
            </a:r>
            <a:r>
              <a:rPr lang="en-US" altLang="en-US" sz="2000" dirty="0"/>
              <a:t>Loan@15037e5 </a:t>
            </a:r>
            <a:r>
              <a:rPr lang="en-US" altLang="en-US" sz="2000" dirty="0">
                <a:cs typeface="Courier New" panose="02070309020205020404" pitchFamily="49" charset="0"/>
              </a:rPr>
              <a:t>.</a:t>
            </a:r>
            <a:r>
              <a:rPr lang="en-US" altLang="en-US" sz="2000" dirty="0">
                <a:cs typeface="Times New Roman" panose="02020603050405020304" pitchFamily="18" charset="0"/>
              </a:rPr>
              <a:t> </a:t>
            </a:r>
            <a:r>
              <a:rPr lang="en-US" altLang="en-US" sz="2000" dirty="0">
                <a:cs typeface="Courier New" panose="02070309020205020404" pitchFamily="49" charset="0"/>
              </a:rPr>
              <a:t>This message is not very helpful or informative. Usually you should override the </a:t>
            </a:r>
            <a:r>
              <a:rPr lang="en-US" altLang="en-US" sz="2000" dirty="0">
                <a:latin typeface="Courier New" panose="02070309020205020404" pitchFamily="49" charset="0"/>
                <a:cs typeface="Courier New" panose="02070309020205020404" pitchFamily="49" charset="0"/>
              </a:rPr>
              <a:t>toString</a:t>
            </a:r>
            <a:r>
              <a:rPr lang="en-US" altLang="en-US" sz="2000" dirty="0">
                <a:cs typeface="Courier New" panose="02070309020205020404" pitchFamily="49" charset="0"/>
              </a:rPr>
              <a:t> method so that it returns a digestible string representation of the object.</a:t>
            </a:r>
            <a:endParaRPr lang="en-US" altLang="en-US" sz="2000" dirty="0">
              <a:cs typeface="Times New Roman" panose="02020603050405020304" pitchFamily="18" charset="0"/>
            </a:endParaRPr>
          </a:p>
        </p:txBody>
      </p:sp>
    </p:spTree>
    <p:extLst>
      <p:ext uri="{BB962C8B-B14F-4D97-AF65-F5344CB8AC3E}">
        <p14:creationId xmlns:p14="http://schemas.microsoft.com/office/powerpoint/2010/main" val="4250311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CCFF3-48E4-461B-9206-B560DCF67D06}"/>
              </a:ext>
            </a:extLst>
          </p:cNvPr>
          <p:cNvSpPr>
            <a:spLocks noGrp="1"/>
          </p:cNvSpPr>
          <p:nvPr>
            <p:ph type="title"/>
          </p:nvPr>
        </p:nvSpPr>
        <p:spPr/>
        <p:txBody>
          <a:bodyPr/>
          <a:lstStyle/>
          <a:p>
            <a:r>
              <a:rPr lang="en-US" altLang="en-US"/>
              <a:t>Polymorphism</a:t>
            </a:r>
            <a:endParaRPr lang="en-US"/>
          </a:p>
        </p:txBody>
      </p:sp>
      <p:sp>
        <p:nvSpPr>
          <p:cNvPr id="3" name="Content Placeholder 2">
            <a:extLst>
              <a:ext uri="{FF2B5EF4-FFF2-40B4-BE49-F238E27FC236}">
                <a16:creationId xmlns:a16="http://schemas.microsoft.com/office/drawing/2014/main" id="{8377F11E-5D31-46BA-AEC6-D0B489CC11DF}"/>
              </a:ext>
            </a:extLst>
          </p:cNvPr>
          <p:cNvSpPr>
            <a:spLocks noGrp="1"/>
          </p:cNvSpPr>
          <p:nvPr>
            <p:ph sz="quarter" idx="13"/>
          </p:nvPr>
        </p:nvSpPr>
        <p:spPr>
          <a:xfrm>
            <a:off x="457200" y="1552576"/>
            <a:ext cx="8229600" cy="864000"/>
          </a:xfrm>
        </p:spPr>
        <p:txBody>
          <a:bodyPr/>
          <a:lstStyle/>
          <a:p>
            <a:pPr marL="432" indent="0">
              <a:buNone/>
            </a:pPr>
            <a:r>
              <a:rPr lang="en-US" altLang="en-US" dirty="0"/>
              <a:t>Polymorphism means that a variable of a supertype can refer to a subtype object.</a:t>
            </a:r>
          </a:p>
        </p:txBody>
      </p:sp>
      <p:sp>
        <p:nvSpPr>
          <p:cNvPr id="4" name="Content Placeholder 3">
            <a:extLst>
              <a:ext uri="{FF2B5EF4-FFF2-40B4-BE49-F238E27FC236}">
                <a16:creationId xmlns:a16="http://schemas.microsoft.com/office/drawing/2014/main" id="{E860B572-C37F-4466-8A9B-23BFBAC0F433}"/>
              </a:ext>
            </a:extLst>
          </p:cNvPr>
          <p:cNvSpPr>
            <a:spLocks noGrp="1"/>
          </p:cNvSpPr>
          <p:nvPr>
            <p:ph sz="quarter" idx="14"/>
          </p:nvPr>
        </p:nvSpPr>
        <p:spPr>
          <a:xfrm>
            <a:off x="457200" y="2619917"/>
            <a:ext cx="8229600" cy="2005091"/>
          </a:xfrm>
        </p:spPr>
        <p:txBody>
          <a:bodyPr/>
          <a:lstStyle/>
          <a:p>
            <a:pPr marL="432" indent="0">
              <a:buNone/>
            </a:pPr>
            <a:r>
              <a:rPr lang="en-US" altLang="en-US" dirty="0"/>
              <a:t>A class defines a type. A type defined by a subclass is called a </a:t>
            </a:r>
            <a:r>
              <a:rPr lang="en-US" altLang="en-US" b="1" dirty="0">
                <a:latin typeface="Courier New" panose="02070309020205020404" pitchFamily="49" charset="0"/>
                <a:cs typeface="Courier New" panose="02070309020205020404" pitchFamily="49" charset="0"/>
              </a:rPr>
              <a:t>subtype</a:t>
            </a:r>
            <a:r>
              <a:rPr lang="en-US" altLang="en-US" dirty="0">
                <a:latin typeface="Courier New" panose="02070309020205020404" pitchFamily="49" charset="0"/>
                <a:cs typeface="Courier New" panose="02070309020205020404" pitchFamily="49" charset="0"/>
              </a:rPr>
              <a:t>,</a:t>
            </a:r>
            <a:r>
              <a:rPr lang="en-US" altLang="en-US" dirty="0"/>
              <a:t> and a type defined by its superclass is called a </a:t>
            </a:r>
            <a:r>
              <a:rPr lang="en-US" altLang="en-US" b="1" dirty="0">
                <a:latin typeface="Courier New" panose="02070309020205020404" pitchFamily="49" charset="0"/>
                <a:cs typeface="Courier New" panose="02070309020205020404" pitchFamily="49" charset="0"/>
              </a:rPr>
              <a:t>supertype</a:t>
            </a:r>
            <a:r>
              <a:rPr lang="en-US" altLang="en-US" dirty="0"/>
              <a:t>. Therefore, you can say that </a:t>
            </a:r>
            <a:r>
              <a:rPr lang="en-US" altLang="en-US" b="1" dirty="0">
                <a:latin typeface="Courier New" panose="02070309020205020404" pitchFamily="49" charset="0"/>
                <a:cs typeface="Courier New" panose="02070309020205020404" pitchFamily="49" charset="0"/>
              </a:rPr>
              <a:t>Circle</a:t>
            </a:r>
            <a:r>
              <a:rPr lang="en-US" altLang="en-US" dirty="0"/>
              <a:t> is a subtype of </a:t>
            </a:r>
            <a:r>
              <a:rPr lang="en-US" altLang="en-US" b="1" dirty="0">
                <a:latin typeface="Courier New" panose="02070309020205020404" pitchFamily="49" charset="0"/>
                <a:cs typeface="Courier New" panose="02070309020205020404" pitchFamily="49" charset="0"/>
              </a:rPr>
              <a:t>GeometricObject</a:t>
            </a:r>
            <a:r>
              <a:rPr lang="en-US" altLang="en-US" dirty="0"/>
              <a:t> and </a:t>
            </a:r>
            <a:r>
              <a:rPr lang="en-US" altLang="en-US" b="1" dirty="0">
                <a:latin typeface="Courier New" panose="02070309020205020404" pitchFamily="49" charset="0"/>
                <a:cs typeface="Courier New" panose="02070309020205020404" pitchFamily="49" charset="0"/>
              </a:rPr>
              <a:t>GeometricObject</a:t>
            </a:r>
            <a:r>
              <a:rPr lang="en-US" altLang="en-US" dirty="0"/>
              <a:t> is a supertype for </a:t>
            </a:r>
            <a:r>
              <a:rPr lang="en-US" altLang="en-US" b="1" dirty="0">
                <a:latin typeface="Courier New" panose="02070309020205020404" pitchFamily="49" charset="0"/>
                <a:cs typeface="Courier New" panose="02070309020205020404" pitchFamily="49" charset="0"/>
              </a:rPr>
              <a:t>Circle</a:t>
            </a:r>
            <a:r>
              <a:rPr lang="en-US" altLang="en-US" dirty="0">
                <a:latin typeface="Courier New" panose="02070309020205020404" pitchFamily="49" charset="0"/>
                <a:cs typeface="Courier New" panose="02070309020205020404" pitchFamily="49" charset="0"/>
              </a:rPr>
              <a:t>.</a:t>
            </a:r>
          </a:p>
        </p:txBody>
      </p:sp>
      <p:sp>
        <p:nvSpPr>
          <p:cNvPr id="10" name="Text Placeholder 9">
            <a:extLst>
              <a:ext uri="{FF2B5EF4-FFF2-40B4-BE49-F238E27FC236}">
                <a16:creationId xmlns:a16="http://schemas.microsoft.com/office/drawing/2014/main" id="{7286C693-4F0F-4DB1-AD0B-70EFFB2E6333}"/>
              </a:ext>
            </a:extLst>
          </p:cNvPr>
          <p:cNvSpPr>
            <a:spLocks noGrp="1"/>
          </p:cNvSpPr>
          <p:nvPr>
            <p:ph type="body" sz="quarter" idx="20"/>
          </p:nvPr>
        </p:nvSpPr>
        <p:spPr>
          <a:xfrm>
            <a:off x="2985566" y="5254462"/>
            <a:ext cx="2988000" cy="540000"/>
          </a:xfrm>
        </p:spPr>
        <p:txBody>
          <a:bodyPr/>
          <a:lstStyle/>
          <a:p>
            <a:pPr marL="432" indent="0">
              <a:buNone/>
            </a:pPr>
            <a:r>
              <a:rPr lang="en-US" altLang="en-US" dirty="0">
                <a:hlinkClick r:id="rId3" tooltip="https://liveexample.pearsoncmg.com/html/PolymorphismDemo.html"/>
              </a:rPr>
              <a:t>PolymorphismDemo</a:t>
            </a:r>
          </a:p>
        </p:txBody>
      </p:sp>
    </p:spTree>
    <p:extLst>
      <p:ext uri="{BB962C8B-B14F-4D97-AF65-F5344CB8AC3E}">
        <p14:creationId xmlns:p14="http://schemas.microsoft.com/office/powerpoint/2010/main" val="36417048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E5EA5-F0A9-480A-AD96-36C0167B83DB}"/>
              </a:ext>
            </a:extLst>
          </p:cNvPr>
          <p:cNvSpPr>
            <a:spLocks noGrp="1"/>
          </p:cNvSpPr>
          <p:nvPr>
            <p:ph type="title"/>
          </p:nvPr>
        </p:nvSpPr>
        <p:spPr/>
        <p:txBody>
          <a:bodyPr/>
          <a:lstStyle/>
          <a:p>
            <a:r>
              <a:rPr lang="en-US" sz="3200" dirty="0"/>
              <a:t>Polymorphism, Dynamic Binding and Generic Programming </a:t>
            </a:r>
            <a:r>
              <a:rPr lang="en-US" sz="2000" b="0" dirty="0"/>
              <a:t>(1 of 2)</a:t>
            </a:r>
          </a:p>
        </p:txBody>
      </p:sp>
      <p:pic>
        <p:nvPicPr>
          <p:cNvPr id="6" name="Picture 5" descr="A left side computer code shows the Polymorphism, Dynamic Binding and Generic Programming. For long description in Notes pane, press F6.">
            <a:extLst>
              <a:ext uri="{FF2B5EF4-FFF2-40B4-BE49-F238E27FC236}">
                <a16:creationId xmlns:a16="http://schemas.microsoft.com/office/drawing/2014/main" id="{134C0437-1B76-42BF-A30A-DDC25B622A58}"/>
              </a:ext>
            </a:extLst>
          </p:cNvPr>
          <p:cNvPicPr>
            <a:picLocks noChangeAspect="1"/>
          </p:cNvPicPr>
          <p:nvPr/>
        </p:nvPicPr>
        <p:blipFill>
          <a:blip r:embed="rId3"/>
          <a:stretch>
            <a:fillRect/>
          </a:stretch>
        </p:blipFill>
        <p:spPr>
          <a:xfrm>
            <a:off x="585454" y="1652228"/>
            <a:ext cx="7427664" cy="4002719"/>
          </a:xfrm>
          <a:prstGeom prst="rect">
            <a:avLst/>
          </a:prstGeom>
        </p:spPr>
      </p:pic>
      <p:sp>
        <p:nvSpPr>
          <p:cNvPr id="13" name="Text Placeholder 12">
            <a:extLst>
              <a:ext uri="{FF2B5EF4-FFF2-40B4-BE49-F238E27FC236}">
                <a16:creationId xmlns:a16="http://schemas.microsoft.com/office/drawing/2014/main" id="{897C9981-A656-446E-89F2-6AB1ED362F09}"/>
              </a:ext>
            </a:extLst>
          </p:cNvPr>
          <p:cNvSpPr>
            <a:spLocks noGrp="1"/>
          </p:cNvSpPr>
          <p:nvPr>
            <p:ph type="body" sz="quarter" idx="20"/>
          </p:nvPr>
        </p:nvSpPr>
        <p:spPr>
          <a:xfrm>
            <a:off x="2964050" y="5777752"/>
            <a:ext cx="3276000" cy="504000"/>
          </a:xfrm>
        </p:spPr>
        <p:txBody>
          <a:bodyPr/>
          <a:lstStyle/>
          <a:p>
            <a:pPr marL="432" indent="0">
              <a:buNone/>
            </a:pPr>
            <a:r>
              <a:rPr lang="en-US" altLang="en-US" dirty="0">
                <a:hlinkClick r:id="rId4" tooltip="https://liveexample.pearsoncmg.com/html/DynamicBindingDemo.html"/>
              </a:rPr>
              <a:t>DynamicBindingDemo</a:t>
            </a:r>
          </a:p>
        </p:txBody>
      </p:sp>
    </p:spTree>
    <p:extLst>
      <p:ext uri="{BB962C8B-B14F-4D97-AF65-F5344CB8AC3E}">
        <p14:creationId xmlns:p14="http://schemas.microsoft.com/office/powerpoint/2010/main" val="6983971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6691A-80EB-4E72-98A8-67E2D30B8978}"/>
              </a:ext>
            </a:extLst>
          </p:cNvPr>
          <p:cNvSpPr>
            <a:spLocks noGrp="1"/>
          </p:cNvSpPr>
          <p:nvPr>
            <p:ph type="title"/>
          </p:nvPr>
        </p:nvSpPr>
        <p:spPr/>
        <p:txBody>
          <a:bodyPr/>
          <a:lstStyle/>
          <a:p>
            <a:r>
              <a:rPr lang="en-US" sz="3200" dirty="0"/>
              <a:t>Polymorphism, Dynamic Binding and Generic Programming </a:t>
            </a:r>
            <a:r>
              <a:rPr lang="en-US" sz="2000" b="0" dirty="0"/>
              <a:t>(2 of 2)</a:t>
            </a:r>
            <a:endParaRPr lang="en-US" sz="2000" dirty="0"/>
          </a:p>
        </p:txBody>
      </p:sp>
      <p:sp>
        <p:nvSpPr>
          <p:cNvPr id="3" name="Content Placeholder 2">
            <a:extLst>
              <a:ext uri="{FF2B5EF4-FFF2-40B4-BE49-F238E27FC236}">
                <a16:creationId xmlns:a16="http://schemas.microsoft.com/office/drawing/2014/main" id="{F114F3AE-3612-4B9E-836D-0A71FFB28D1C}"/>
              </a:ext>
            </a:extLst>
          </p:cNvPr>
          <p:cNvSpPr>
            <a:spLocks noGrp="1"/>
          </p:cNvSpPr>
          <p:nvPr>
            <p:ph sz="quarter" idx="13"/>
          </p:nvPr>
        </p:nvSpPr>
        <p:spPr>
          <a:xfrm>
            <a:off x="457200" y="1556325"/>
            <a:ext cx="8229600" cy="1260000"/>
          </a:xfrm>
        </p:spPr>
        <p:txBody>
          <a:bodyPr/>
          <a:lstStyle/>
          <a:p>
            <a:pPr marL="432" indent="0">
              <a:buNone/>
            </a:pPr>
            <a:r>
              <a:rPr lang="en-US" altLang="en-US" dirty="0">
                <a:cs typeface="Courier New" panose="02070309020205020404" pitchFamily="49" charset="0"/>
              </a:rPr>
              <a:t>An object of a subtype can be used wherever its supertype value is required</a:t>
            </a:r>
            <a:r>
              <a:rPr lang="en-US" altLang="en-US" dirty="0">
                <a:cs typeface="Times New Roman" panose="02020603050405020304" pitchFamily="18" charset="0"/>
              </a:rPr>
              <a:t>. This feature is known as </a:t>
            </a:r>
            <a:r>
              <a:rPr lang="en-US" altLang="en-US" b="1" dirty="0">
                <a:cs typeface="Courier New" panose="02070309020205020404" pitchFamily="49" charset="0"/>
              </a:rPr>
              <a:t>polymorphism</a:t>
            </a:r>
            <a:r>
              <a:rPr lang="en-US" altLang="en-US" dirty="0">
                <a:latin typeface="Courier New" panose="02070309020205020404" pitchFamily="49" charset="0"/>
                <a:cs typeface="Courier New" panose="02070309020205020404" pitchFamily="49" charset="0"/>
              </a:rPr>
              <a:t>.</a:t>
            </a:r>
          </a:p>
        </p:txBody>
      </p:sp>
      <p:sp>
        <p:nvSpPr>
          <p:cNvPr id="4" name="Content Placeholder 3">
            <a:extLst>
              <a:ext uri="{FF2B5EF4-FFF2-40B4-BE49-F238E27FC236}">
                <a16:creationId xmlns:a16="http://schemas.microsoft.com/office/drawing/2014/main" id="{B6A16773-3AE0-4703-B959-8965711396F7}"/>
              </a:ext>
            </a:extLst>
          </p:cNvPr>
          <p:cNvSpPr>
            <a:spLocks noGrp="1"/>
          </p:cNvSpPr>
          <p:nvPr>
            <p:ph sz="quarter" idx="14"/>
          </p:nvPr>
        </p:nvSpPr>
        <p:spPr>
          <a:xfrm>
            <a:off x="470451" y="2954982"/>
            <a:ext cx="8328025" cy="3072962"/>
          </a:xfrm>
        </p:spPr>
        <p:txBody>
          <a:bodyPr/>
          <a:lstStyle/>
          <a:p>
            <a:pPr marL="432" indent="0">
              <a:buNone/>
            </a:pPr>
            <a:r>
              <a:rPr lang="en-US" altLang="en-US" dirty="0">
                <a:cs typeface="Times New Roman" panose="02020603050405020304" pitchFamily="18" charset="0"/>
              </a:rPr>
              <a:t>When the method </a:t>
            </a:r>
            <a:r>
              <a:rPr lang="en-US" altLang="en-US" dirty="0">
                <a:latin typeface="Courier New" panose="02070309020205020404" pitchFamily="49" charset="0"/>
                <a:cs typeface="Courier New" panose="02070309020205020404" pitchFamily="49" charset="0"/>
              </a:rPr>
              <a:t>m(Object x)</a:t>
            </a:r>
            <a:r>
              <a:rPr lang="en-US" altLang="en-US" dirty="0">
                <a:cs typeface="Times New Roman" panose="02020603050405020304" pitchFamily="18" charset="0"/>
              </a:rPr>
              <a:t> is executed, the argument x’s</a:t>
            </a:r>
            <a:r>
              <a:rPr lang="en-US" altLang="en-US" dirty="0">
                <a:latin typeface="Courier New" panose="02070309020205020404" pitchFamily="49" charset="0"/>
                <a:cs typeface="Courier New" panose="02070309020205020404" pitchFamily="49" charset="0"/>
              </a:rPr>
              <a:t> toString </a:t>
            </a:r>
            <a:r>
              <a:rPr lang="en-US" altLang="en-US" dirty="0">
                <a:cs typeface="Times New Roman" panose="02020603050405020304" pitchFamily="18" charset="0"/>
              </a:rPr>
              <a:t>method is invoked. x may be an instance of </a:t>
            </a:r>
            <a:r>
              <a:rPr lang="en-US" altLang="en-US" dirty="0">
                <a:latin typeface="Courier New" panose="02070309020205020404" pitchFamily="49" charset="0"/>
                <a:cs typeface="Courier New" panose="02070309020205020404" pitchFamily="49" charset="0"/>
              </a:rPr>
              <a:t>GraduateStudent,</a:t>
            </a:r>
            <a:r>
              <a:rPr lang="en-US" altLang="en-US" dirty="0">
                <a:cs typeface="Times New Roman" panose="02020603050405020304" pitchFamily="18" charset="0"/>
              </a:rPr>
              <a:t> </a:t>
            </a:r>
            <a:r>
              <a:rPr lang="en-US" altLang="en-US" dirty="0">
                <a:latin typeface="Courier New" panose="02070309020205020404" pitchFamily="49" charset="0"/>
                <a:cs typeface="Courier New" panose="02070309020205020404" pitchFamily="49" charset="0"/>
              </a:rPr>
              <a:t>Student</a:t>
            </a:r>
            <a:r>
              <a:rPr lang="en-US" altLang="en-US" dirty="0">
                <a:cs typeface="Times New Roman" panose="02020603050405020304" pitchFamily="18" charset="0"/>
              </a:rPr>
              <a:t>, </a:t>
            </a:r>
            <a:r>
              <a:rPr lang="en-US" altLang="en-US" dirty="0">
                <a:latin typeface="Courier New" panose="02070309020205020404" pitchFamily="49" charset="0"/>
                <a:cs typeface="Courier New" panose="02070309020205020404" pitchFamily="49" charset="0"/>
              </a:rPr>
              <a:t>Person</a:t>
            </a:r>
            <a:r>
              <a:rPr lang="en-US" altLang="en-US" dirty="0">
                <a:cs typeface="Times New Roman" panose="02020603050405020304" pitchFamily="18" charset="0"/>
              </a:rPr>
              <a:t>, or </a:t>
            </a:r>
            <a:r>
              <a:rPr lang="en-US" altLang="en-US" dirty="0">
                <a:latin typeface="Courier New" panose="02070309020205020404" pitchFamily="49" charset="0"/>
                <a:cs typeface="Courier New" panose="02070309020205020404" pitchFamily="49" charset="0"/>
              </a:rPr>
              <a:t>Object</a:t>
            </a:r>
            <a:r>
              <a:rPr lang="en-US" altLang="en-US" dirty="0">
                <a:cs typeface="Times New Roman" panose="02020603050405020304" pitchFamily="18" charset="0"/>
              </a:rPr>
              <a:t>. Classes </a:t>
            </a:r>
            <a:r>
              <a:rPr lang="en-US" altLang="en-US" dirty="0">
                <a:latin typeface="Courier New" panose="02070309020205020404" pitchFamily="49" charset="0"/>
                <a:cs typeface="Courier New" panose="02070309020205020404" pitchFamily="49" charset="0"/>
              </a:rPr>
              <a:t>GraduateStudent,</a:t>
            </a:r>
            <a:r>
              <a:rPr lang="en-US" altLang="en-US" dirty="0">
                <a:cs typeface="Times New Roman" panose="02020603050405020304" pitchFamily="18" charset="0"/>
              </a:rPr>
              <a:t> </a:t>
            </a:r>
            <a:r>
              <a:rPr lang="en-US" altLang="en-US" dirty="0">
                <a:latin typeface="Courier New" panose="02070309020205020404" pitchFamily="49" charset="0"/>
                <a:cs typeface="Courier New" panose="02070309020205020404" pitchFamily="49" charset="0"/>
              </a:rPr>
              <a:t>Student</a:t>
            </a:r>
            <a:r>
              <a:rPr lang="en-US" altLang="en-US" dirty="0">
                <a:cs typeface="Times New Roman" panose="02020603050405020304" pitchFamily="18" charset="0"/>
              </a:rPr>
              <a:t>, </a:t>
            </a:r>
            <a:r>
              <a:rPr lang="en-US" altLang="en-US" dirty="0">
                <a:latin typeface="Courier New" panose="02070309020205020404" pitchFamily="49" charset="0"/>
                <a:cs typeface="Courier New" panose="02070309020205020404" pitchFamily="49" charset="0"/>
              </a:rPr>
              <a:t>Person</a:t>
            </a:r>
            <a:r>
              <a:rPr lang="en-US" altLang="en-US" dirty="0">
                <a:cs typeface="Times New Roman" panose="02020603050405020304" pitchFamily="18" charset="0"/>
              </a:rPr>
              <a:t>, and </a:t>
            </a:r>
            <a:r>
              <a:rPr lang="en-US" altLang="en-US" dirty="0">
                <a:latin typeface="Courier New" panose="02070309020205020404" pitchFamily="49" charset="0"/>
                <a:cs typeface="Courier New" panose="02070309020205020404" pitchFamily="49" charset="0"/>
              </a:rPr>
              <a:t>Object</a:t>
            </a:r>
            <a:r>
              <a:rPr lang="en-US" altLang="en-US" dirty="0">
                <a:cs typeface="Times New Roman" panose="02020603050405020304" pitchFamily="18" charset="0"/>
              </a:rPr>
              <a:t> have their own implementation of the</a:t>
            </a:r>
            <a:r>
              <a:rPr lang="en-US" altLang="en-US" dirty="0">
                <a:latin typeface="Courier New" panose="02070309020205020404" pitchFamily="49" charset="0"/>
                <a:cs typeface="Courier New" panose="02070309020205020404" pitchFamily="49" charset="0"/>
              </a:rPr>
              <a:t> toString </a:t>
            </a:r>
            <a:r>
              <a:rPr lang="en-US" altLang="en-US" dirty="0">
                <a:cs typeface="Times New Roman" panose="02020603050405020304" pitchFamily="18" charset="0"/>
              </a:rPr>
              <a:t>method. Which implementation is used will be determined dynamically by the Java Virtual Machine at runtime. This capability is known as </a:t>
            </a:r>
            <a:r>
              <a:rPr lang="en-US" altLang="en-US" b="1" dirty="0">
                <a:cs typeface="Courier New" panose="02070309020205020404" pitchFamily="49" charset="0"/>
              </a:rPr>
              <a:t>dynamic binding</a:t>
            </a:r>
            <a:r>
              <a:rPr lang="en-US" alt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628621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F32A842-0561-44D6-9BB0-ED2D8D2F575F}"/>
              </a:ext>
            </a:extLst>
          </p:cNvPr>
          <p:cNvSpPr>
            <a:spLocks noGrp="1"/>
          </p:cNvSpPr>
          <p:nvPr>
            <p:ph type="title"/>
          </p:nvPr>
        </p:nvSpPr>
        <p:spPr/>
        <p:txBody>
          <a:bodyPr/>
          <a:lstStyle/>
          <a:p>
            <a:r>
              <a:rPr lang="en-US" dirty="0"/>
              <a:t>Dynamic Binding</a:t>
            </a:r>
          </a:p>
        </p:txBody>
      </p:sp>
      <p:sp>
        <p:nvSpPr>
          <p:cNvPr id="18" name="Content Placeholder 17">
            <a:extLst>
              <a:ext uri="{FF2B5EF4-FFF2-40B4-BE49-F238E27FC236}">
                <a16:creationId xmlns:a16="http://schemas.microsoft.com/office/drawing/2014/main" id="{A4AAD751-B554-44CD-9629-335E13C13595}"/>
              </a:ext>
            </a:extLst>
          </p:cNvPr>
          <p:cNvSpPr>
            <a:spLocks noGrp="1"/>
          </p:cNvSpPr>
          <p:nvPr>
            <p:ph sz="quarter" idx="13"/>
          </p:nvPr>
        </p:nvSpPr>
        <p:spPr>
          <a:xfrm>
            <a:off x="457200" y="1552575"/>
            <a:ext cx="8172000" cy="396000"/>
          </a:xfrm>
        </p:spPr>
        <p:txBody>
          <a:bodyPr/>
          <a:lstStyle/>
          <a:p>
            <a:pPr marL="432" indent="0">
              <a:buNone/>
            </a:pPr>
            <a:r>
              <a:rPr lang="en-US" altLang="en-US" sz="1800" dirty="0">
                <a:cs typeface="Times New Roman" panose="02020603050405020304" pitchFamily="18" charset="0"/>
              </a:rPr>
              <a:t>Dynamic binding works as follows: Suppose an object o is an instance of</a:t>
            </a:r>
            <a:endParaRPr lang="en-US" sz="1800" dirty="0"/>
          </a:p>
        </p:txBody>
      </p:sp>
      <p:sp>
        <p:nvSpPr>
          <p:cNvPr id="19" name="Content Placeholder 18">
            <a:extLst>
              <a:ext uri="{FF2B5EF4-FFF2-40B4-BE49-F238E27FC236}">
                <a16:creationId xmlns:a16="http://schemas.microsoft.com/office/drawing/2014/main" id="{818C78F5-5702-4D82-B529-B8D74D2F9EEB}"/>
              </a:ext>
            </a:extLst>
          </p:cNvPr>
          <p:cNvSpPr>
            <a:spLocks noGrp="1"/>
          </p:cNvSpPr>
          <p:nvPr>
            <p:ph sz="quarter" idx="14"/>
          </p:nvPr>
        </p:nvSpPr>
        <p:spPr>
          <a:xfrm>
            <a:off x="468312" y="2014230"/>
            <a:ext cx="954000" cy="324000"/>
          </a:xfrm>
        </p:spPr>
        <p:txBody>
          <a:bodyPr tIns="0"/>
          <a:lstStyle/>
          <a:p>
            <a:pPr marL="432" indent="0">
              <a:buNone/>
            </a:pPr>
            <a:r>
              <a:rPr lang="en-US" altLang="en-US" sz="1800">
                <a:cs typeface="Times New Roman" panose="02020603050405020304" pitchFamily="18" charset="0"/>
              </a:rPr>
              <a:t>classes</a:t>
            </a:r>
            <a:endParaRPr lang="en-US" sz="1800"/>
          </a:p>
        </p:txBody>
      </p:sp>
      <p:graphicFrame>
        <p:nvGraphicFramePr>
          <p:cNvPr id="33" name="Object 32" descr="C1, C2, ellipsis, C sub n minus 1, and C sub n,">
            <a:extLst>
              <a:ext uri="{FF2B5EF4-FFF2-40B4-BE49-F238E27FC236}">
                <a16:creationId xmlns:a16="http://schemas.microsoft.com/office/drawing/2014/main" id="{C08272AA-FF6F-4B68-A684-29F8606F301D}"/>
              </a:ext>
            </a:extLst>
          </p:cNvPr>
          <p:cNvGraphicFramePr>
            <a:graphicFrameLocks noChangeAspect="1"/>
          </p:cNvGraphicFramePr>
          <p:nvPr>
            <p:extLst>
              <p:ext uri="{D42A27DB-BD31-4B8C-83A1-F6EECF244321}">
                <p14:modId xmlns:p14="http://schemas.microsoft.com/office/powerpoint/2010/main" val="1889312658"/>
              </p:ext>
            </p:extLst>
          </p:nvPr>
        </p:nvGraphicFramePr>
        <p:xfrm>
          <a:off x="1487331" y="2035699"/>
          <a:ext cx="2309144" cy="287262"/>
        </p:xfrm>
        <a:graphic>
          <a:graphicData uri="http://schemas.openxmlformats.org/presentationml/2006/ole">
            <mc:AlternateContent xmlns:mc="http://schemas.openxmlformats.org/markup-compatibility/2006">
              <mc:Choice xmlns:v="urn:schemas-microsoft-com:vml" Requires="v">
                <p:oleObj spid="_x0000_s1053" name="Equation" r:id="rId4" imgW="2654280" imgH="330120" progId="Equation.DSMT4">
                  <p:embed/>
                </p:oleObj>
              </mc:Choice>
              <mc:Fallback>
                <p:oleObj name="Equation" r:id="rId4" imgW="2654280" imgH="330120" progId="Equation.DSMT4">
                  <p:embed/>
                  <p:pic>
                    <p:nvPicPr>
                      <p:cNvPr id="33" name="Object 32" descr="C1, C2, ellipsis, C sub n minus 1, and C sub n,">
                        <a:extLst>
                          <a:ext uri="{FF2B5EF4-FFF2-40B4-BE49-F238E27FC236}">
                            <a16:creationId xmlns:a16="http://schemas.microsoft.com/office/drawing/2014/main" id="{C08272AA-FF6F-4B68-A684-29F8606F301D}"/>
                          </a:ext>
                        </a:extLst>
                      </p:cNvPr>
                      <p:cNvPicPr/>
                      <p:nvPr/>
                    </p:nvPicPr>
                    <p:blipFill>
                      <a:blip r:embed="rId5"/>
                      <a:stretch>
                        <a:fillRect/>
                      </a:stretch>
                    </p:blipFill>
                    <p:spPr>
                      <a:xfrm>
                        <a:off x="1487331" y="2035699"/>
                        <a:ext cx="2309144" cy="287262"/>
                      </a:xfrm>
                      <a:prstGeom prst="rect">
                        <a:avLst/>
                      </a:prstGeom>
                    </p:spPr>
                  </p:pic>
                </p:oleObj>
              </mc:Fallback>
            </mc:AlternateContent>
          </a:graphicData>
        </a:graphic>
      </p:graphicFrame>
      <p:sp>
        <p:nvSpPr>
          <p:cNvPr id="20" name="Content Placeholder 19">
            <a:extLst>
              <a:ext uri="{FF2B5EF4-FFF2-40B4-BE49-F238E27FC236}">
                <a16:creationId xmlns:a16="http://schemas.microsoft.com/office/drawing/2014/main" id="{360317EC-ABAC-4D84-A286-07C24E808EA3}"/>
              </a:ext>
            </a:extLst>
          </p:cNvPr>
          <p:cNvSpPr>
            <a:spLocks noGrp="1"/>
          </p:cNvSpPr>
          <p:nvPr>
            <p:ph sz="quarter" idx="15"/>
          </p:nvPr>
        </p:nvSpPr>
        <p:spPr>
          <a:xfrm>
            <a:off x="3879730" y="2018726"/>
            <a:ext cx="720000" cy="324000"/>
          </a:xfrm>
        </p:spPr>
        <p:txBody>
          <a:bodyPr lIns="0" tIns="0"/>
          <a:lstStyle/>
          <a:p>
            <a:pPr marL="432" indent="0">
              <a:buNone/>
            </a:pPr>
            <a:r>
              <a:rPr lang="en-US" altLang="en-US" sz="1800" dirty="0">
                <a:cs typeface="Times New Roman" panose="02020603050405020304" pitchFamily="18" charset="0"/>
              </a:rPr>
              <a:t>where</a:t>
            </a:r>
            <a:endParaRPr lang="en-US" sz="1800" dirty="0"/>
          </a:p>
        </p:txBody>
      </p:sp>
      <p:graphicFrame>
        <p:nvGraphicFramePr>
          <p:cNvPr id="34" name="Object 33" descr="C1">
            <a:extLst>
              <a:ext uri="{FF2B5EF4-FFF2-40B4-BE49-F238E27FC236}">
                <a16:creationId xmlns:a16="http://schemas.microsoft.com/office/drawing/2014/main" id="{927EB31E-2333-4E9C-AE43-70CECEAC2E9F}"/>
              </a:ext>
            </a:extLst>
          </p:cNvPr>
          <p:cNvGraphicFramePr>
            <a:graphicFrameLocks noChangeAspect="1"/>
          </p:cNvGraphicFramePr>
          <p:nvPr>
            <p:extLst>
              <p:ext uri="{D42A27DB-BD31-4B8C-83A1-F6EECF244321}">
                <p14:modId xmlns:p14="http://schemas.microsoft.com/office/powerpoint/2010/main" val="3170038791"/>
              </p:ext>
            </p:extLst>
          </p:nvPr>
        </p:nvGraphicFramePr>
        <p:xfrm>
          <a:off x="4670249" y="2041669"/>
          <a:ext cx="245499" cy="290135"/>
        </p:xfrm>
        <a:graphic>
          <a:graphicData uri="http://schemas.openxmlformats.org/presentationml/2006/ole">
            <mc:AlternateContent xmlns:mc="http://schemas.openxmlformats.org/markup-compatibility/2006">
              <mc:Choice xmlns:v="urn:schemas-microsoft-com:vml" Requires="v">
                <p:oleObj spid="_x0000_s1054" name="Equation" r:id="rId6" imgW="279360" imgH="330120" progId="Equation.DSMT4">
                  <p:embed/>
                </p:oleObj>
              </mc:Choice>
              <mc:Fallback>
                <p:oleObj name="Equation" r:id="rId6" imgW="279360" imgH="330120" progId="Equation.DSMT4">
                  <p:embed/>
                  <p:pic>
                    <p:nvPicPr>
                      <p:cNvPr id="34" name="Object 33" descr="C1">
                        <a:extLst>
                          <a:ext uri="{FF2B5EF4-FFF2-40B4-BE49-F238E27FC236}">
                            <a16:creationId xmlns:a16="http://schemas.microsoft.com/office/drawing/2014/main" id="{927EB31E-2333-4E9C-AE43-70CECEAC2E9F}"/>
                          </a:ext>
                        </a:extLst>
                      </p:cNvPr>
                      <p:cNvPicPr/>
                      <p:nvPr/>
                    </p:nvPicPr>
                    <p:blipFill>
                      <a:blip r:embed="rId7"/>
                      <a:stretch>
                        <a:fillRect/>
                      </a:stretch>
                    </p:blipFill>
                    <p:spPr>
                      <a:xfrm>
                        <a:off x="4670249" y="2041669"/>
                        <a:ext cx="245499" cy="290135"/>
                      </a:xfrm>
                      <a:prstGeom prst="rect">
                        <a:avLst/>
                      </a:prstGeom>
                    </p:spPr>
                  </p:pic>
                </p:oleObj>
              </mc:Fallback>
            </mc:AlternateContent>
          </a:graphicData>
        </a:graphic>
      </p:graphicFrame>
      <p:sp>
        <p:nvSpPr>
          <p:cNvPr id="21" name="Content Placeholder 20">
            <a:extLst>
              <a:ext uri="{FF2B5EF4-FFF2-40B4-BE49-F238E27FC236}">
                <a16:creationId xmlns:a16="http://schemas.microsoft.com/office/drawing/2014/main" id="{7EB5817C-7B80-417B-805D-8B32C4C9A7B1}"/>
              </a:ext>
            </a:extLst>
          </p:cNvPr>
          <p:cNvSpPr>
            <a:spLocks noGrp="1"/>
          </p:cNvSpPr>
          <p:nvPr>
            <p:ph sz="quarter" idx="16"/>
          </p:nvPr>
        </p:nvSpPr>
        <p:spPr>
          <a:xfrm>
            <a:off x="4998515" y="2011053"/>
            <a:ext cx="1656000" cy="324000"/>
          </a:xfrm>
        </p:spPr>
        <p:txBody>
          <a:bodyPr lIns="0" tIns="0"/>
          <a:lstStyle/>
          <a:p>
            <a:pPr marL="432" indent="0">
              <a:buNone/>
            </a:pPr>
            <a:r>
              <a:rPr lang="en-US" altLang="en-US" sz="1800" dirty="0">
                <a:cs typeface="Times New Roman" panose="02020603050405020304" pitchFamily="18" charset="0"/>
              </a:rPr>
              <a:t>is a subclass of</a:t>
            </a:r>
            <a:endParaRPr lang="en-US" sz="1800" dirty="0"/>
          </a:p>
        </p:txBody>
      </p:sp>
      <p:graphicFrame>
        <p:nvGraphicFramePr>
          <p:cNvPr id="35" name="Object 34" descr="C2, C2">
            <a:extLst>
              <a:ext uri="{FF2B5EF4-FFF2-40B4-BE49-F238E27FC236}">
                <a16:creationId xmlns:a16="http://schemas.microsoft.com/office/drawing/2014/main" id="{9165E019-0A7E-4150-BE19-27CE1134596C}"/>
              </a:ext>
            </a:extLst>
          </p:cNvPr>
          <p:cNvGraphicFramePr>
            <a:graphicFrameLocks noChangeAspect="1"/>
          </p:cNvGraphicFramePr>
          <p:nvPr>
            <p:extLst>
              <p:ext uri="{D42A27DB-BD31-4B8C-83A1-F6EECF244321}">
                <p14:modId xmlns:p14="http://schemas.microsoft.com/office/powerpoint/2010/main" val="4027729051"/>
              </p:ext>
            </p:extLst>
          </p:nvPr>
        </p:nvGraphicFramePr>
        <p:xfrm>
          <a:off x="6720420" y="2035296"/>
          <a:ext cx="647225" cy="290135"/>
        </p:xfrm>
        <a:graphic>
          <a:graphicData uri="http://schemas.openxmlformats.org/presentationml/2006/ole">
            <mc:AlternateContent xmlns:mc="http://schemas.openxmlformats.org/markup-compatibility/2006">
              <mc:Choice xmlns:v="urn:schemas-microsoft-com:vml" Requires="v">
                <p:oleObj spid="_x0000_s1055" name="Equation" r:id="rId8" imgW="736560" imgH="330120" progId="Equation.DSMT4">
                  <p:embed/>
                </p:oleObj>
              </mc:Choice>
              <mc:Fallback>
                <p:oleObj name="Equation" r:id="rId8" imgW="736560" imgH="330120" progId="Equation.DSMT4">
                  <p:embed/>
                  <p:pic>
                    <p:nvPicPr>
                      <p:cNvPr id="35" name="Object 34" descr="C2, C2">
                        <a:extLst>
                          <a:ext uri="{FF2B5EF4-FFF2-40B4-BE49-F238E27FC236}">
                            <a16:creationId xmlns:a16="http://schemas.microsoft.com/office/drawing/2014/main" id="{9165E019-0A7E-4150-BE19-27CE1134596C}"/>
                          </a:ext>
                        </a:extLst>
                      </p:cNvPr>
                      <p:cNvPicPr/>
                      <p:nvPr/>
                    </p:nvPicPr>
                    <p:blipFill>
                      <a:blip r:embed="rId9"/>
                      <a:stretch>
                        <a:fillRect/>
                      </a:stretch>
                    </p:blipFill>
                    <p:spPr>
                      <a:xfrm>
                        <a:off x="6720420" y="2035296"/>
                        <a:ext cx="647225" cy="290135"/>
                      </a:xfrm>
                      <a:prstGeom prst="rect">
                        <a:avLst/>
                      </a:prstGeom>
                    </p:spPr>
                  </p:pic>
                </p:oleObj>
              </mc:Fallback>
            </mc:AlternateContent>
          </a:graphicData>
        </a:graphic>
      </p:graphicFrame>
      <p:sp>
        <p:nvSpPr>
          <p:cNvPr id="22" name="Content Placeholder 21">
            <a:extLst>
              <a:ext uri="{FF2B5EF4-FFF2-40B4-BE49-F238E27FC236}">
                <a16:creationId xmlns:a16="http://schemas.microsoft.com/office/drawing/2014/main" id="{C0D322F7-8581-4F75-8880-CF87A2D8F8DF}"/>
              </a:ext>
            </a:extLst>
          </p:cNvPr>
          <p:cNvSpPr>
            <a:spLocks noGrp="1"/>
          </p:cNvSpPr>
          <p:nvPr>
            <p:ph sz="quarter" idx="17"/>
          </p:nvPr>
        </p:nvSpPr>
        <p:spPr>
          <a:xfrm>
            <a:off x="468312" y="2394868"/>
            <a:ext cx="1764000" cy="324000"/>
          </a:xfrm>
        </p:spPr>
        <p:txBody>
          <a:bodyPr tIns="0"/>
          <a:lstStyle/>
          <a:p>
            <a:pPr marL="432" indent="0">
              <a:buNone/>
            </a:pPr>
            <a:r>
              <a:rPr lang="en-US" altLang="en-US" sz="1800">
                <a:cs typeface="Times New Roman" panose="02020603050405020304" pitchFamily="18" charset="0"/>
              </a:rPr>
              <a:t>is a subclass of</a:t>
            </a:r>
            <a:endParaRPr lang="en-US" sz="1800"/>
          </a:p>
        </p:txBody>
      </p:sp>
      <p:graphicFrame>
        <p:nvGraphicFramePr>
          <p:cNvPr id="36" name="Object 35" descr="C3, ellipsis, and C sub n minus 1">
            <a:extLst>
              <a:ext uri="{FF2B5EF4-FFF2-40B4-BE49-F238E27FC236}">
                <a16:creationId xmlns:a16="http://schemas.microsoft.com/office/drawing/2014/main" id="{91D5C9ED-DD05-49B3-8703-926EA75F8D62}"/>
              </a:ext>
            </a:extLst>
          </p:cNvPr>
          <p:cNvGraphicFramePr>
            <a:graphicFrameLocks noChangeAspect="1"/>
          </p:cNvGraphicFramePr>
          <p:nvPr>
            <p:extLst>
              <p:ext uri="{D42A27DB-BD31-4B8C-83A1-F6EECF244321}">
                <p14:modId xmlns:p14="http://schemas.microsoft.com/office/powerpoint/2010/main" val="2344151047"/>
              </p:ext>
            </p:extLst>
          </p:nvPr>
        </p:nvGraphicFramePr>
        <p:xfrm>
          <a:off x="2292334" y="2423389"/>
          <a:ext cx="1535747" cy="287262"/>
        </p:xfrm>
        <a:graphic>
          <a:graphicData uri="http://schemas.openxmlformats.org/presentationml/2006/ole">
            <mc:AlternateContent xmlns:mc="http://schemas.openxmlformats.org/markup-compatibility/2006">
              <mc:Choice xmlns:v="urn:schemas-microsoft-com:vml" Requires="v">
                <p:oleObj spid="_x0000_s1056" name="Equation" r:id="rId10" imgW="1765080" imgH="330120" progId="Equation.DSMT4">
                  <p:embed/>
                </p:oleObj>
              </mc:Choice>
              <mc:Fallback>
                <p:oleObj name="Equation" r:id="rId10" imgW="1765080" imgH="330120" progId="Equation.DSMT4">
                  <p:embed/>
                  <p:pic>
                    <p:nvPicPr>
                      <p:cNvPr id="36" name="Object 35" descr="C3, ellipsis, and C sub n minus 1">
                        <a:extLst>
                          <a:ext uri="{FF2B5EF4-FFF2-40B4-BE49-F238E27FC236}">
                            <a16:creationId xmlns:a16="http://schemas.microsoft.com/office/drawing/2014/main" id="{91D5C9ED-DD05-49B3-8703-926EA75F8D62}"/>
                          </a:ext>
                        </a:extLst>
                      </p:cNvPr>
                      <p:cNvPicPr/>
                      <p:nvPr/>
                    </p:nvPicPr>
                    <p:blipFill>
                      <a:blip r:embed="rId11"/>
                      <a:stretch>
                        <a:fillRect/>
                      </a:stretch>
                    </p:blipFill>
                    <p:spPr>
                      <a:xfrm>
                        <a:off x="2292334" y="2423389"/>
                        <a:ext cx="1535747" cy="287262"/>
                      </a:xfrm>
                      <a:prstGeom prst="rect">
                        <a:avLst/>
                      </a:prstGeom>
                    </p:spPr>
                  </p:pic>
                </p:oleObj>
              </mc:Fallback>
            </mc:AlternateContent>
          </a:graphicData>
        </a:graphic>
      </p:graphicFrame>
      <p:sp>
        <p:nvSpPr>
          <p:cNvPr id="23" name="Content Placeholder 22">
            <a:extLst>
              <a:ext uri="{FF2B5EF4-FFF2-40B4-BE49-F238E27FC236}">
                <a16:creationId xmlns:a16="http://schemas.microsoft.com/office/drawing/2014/main" id="{A2AAB5A5-7E22-412B-961E-2C6AC0711170}"/>
              </a:ext>
            </a:extLst>
          </p:cNvPr>
          <p:cNvSpPr>
            <a:spLocks noGrp="1"/>
          </p:cNvSpPr>
          <p:nvPr>
            <p:ph sz="quarter" idx="18"/>
          </p:nvPr>
        </p:nvSpPr>
        <p:spPr>
          <a:xfrm>
            <a:off x="3925834" y="2393160"/>
            <a:ext cx="1656000" cy="324000"/>
          </a:xfrm>
        </p:spPr>
        <p:txBody>
          <a:bodyPr lIns="0" tIns="0"/>
          <a:lstStyle/>
          <a:p>
            <a:pPr marL="432" indent="0">
              <a:buNone/>
            </a:pPr>
            <a:r>
              <a:rPr lang="en-US" altLang="en-US" sz="1800">
                <a:cs typeface="Times New Roman" panose="02020603050405020304" pitchFamily="18" charset="0"/>
              </a:rPr>
              <a:t>is a subclass of</a:t>
            </a:r>
            <a:endParaRPr lang="en-US" sz="1800"/>
          </a:p>
        </p:txBody>
      </p:sp>
      <p:graphicFrame>
        <p:nvGraphicFramePr>
          <p:cNvPr id="37" name="Object 36" descr="C sub n.">
            <a:extLst>
              <a:ext uri="{FF2B5EF4-FFF2-40B4-BE49-F238E27FC236}">
                <a16:creationId xmlns:a16="http://schemas.microsoft.com/office/drawing/2014/main" id="{3E978E6A-0615-4FF6-83D4-0BD9F406359B}"/>
              </a:ext>
            </a:extLst>
          </p:cNvPr>
          <p:cNvGraphicFramePr>
            <a:graphicFrameLocks noChangeAspect="1"/>
          </p:cNvGraphicFramePr>
          <p:nvPr>
            <p:extLst>
              <p:ext uri="{D42A27DB-BD31-4B8C-83A1-F6EECF244321}">
                <p14:modId xmlns:p14="http://schemas.microsoft.com/office/powerpoint/2010/main" val="2534682234"/>
              </p:ext>
            </p:extLst>
          </p:nvPr>
        </p:nvGraphicFramePr>
        <p:xfrm>
          <a:off x="5650361" y="2430789"/>
          <a:ext cx="334771" cy="290135"/>
        </p:xfrm>
        <a:graphic>
          <a:graphicData uri="http://schemas.openxmlformats.org/presentationml/2006/ole">
            <mc:AlternateContent xmlns:mc="http://schemas.openxmlformats.org/markup-compatibility/2006">
              <mc:Choice xmlns:v="urn:schemas-microsoft-com:vml" Requires="v">
                <p:oleObj spid="_x0000_s1057" name="Equation" r:id="rId12" imgW="380880" imgH="330120" progId="Equation.DSMT4">
                  <p:embed/>
                </p:oleObj>
              </mc:Choice>
              <mc:Fallback>
                <p:oleObj name="Equation" r:id="rId12" imgW="380880" imgH="330120" progId="Equation.DSMT4">
                  <p:embed/>
                  <p:pic>
                    <p:nvPicPr>
                      <p:cNvPr id="37" name="Object 36" descr="C sub n.">
                        <a:extLst>
                          <a:ext uri="{FF2B5EF4-FFF2-40B4-BE49-F238E27FC236}">
                            <a16:creationId xmlns:a16="http://schemas.microsoft.com/office/drawing/2014/main" id="{3E978E6A-0615-4FF6-83D4-0BD9F406359B}"/>
                          </a:ext>
                        </a:extLst>
                      </p:cNvPr>
                      <p:cNvPicPr/>
                      <p:nvPr/>
                    </p:nvPicPr>
                    <p:blipFill>
                      <a:blip r:embed="rId13"/>
                      <a:stretch>
                        <a:fillRect/>
                      </a:stretch>
                    </p:blipFill>
                    <p:spPr>
                      <a:xfrm>
                        <a:off x="5650361" y="2430789"/>
                        <a:ext cx="334771" cy="290135"/>
                      </a:xfrm>
                      <a:prstGeom prst="rect">
                        <a:avLst/>
                      </a:prstGeom>
                    </p:spPr>
                  </p:pic>
                </p:oleObj>
              </mc:Fallback>
            </mc:AlternateContent>
          </a:graphicData>
        </a:graphic>
      </p:graphicFrame>
      <p:sp>
        <p:nvSpPr>
          <p:cNvPr id="24" name="Content Placeholder 23">
            <a:extLst>
              <a:ext uri="{FF2B5EF4-FFF2-40B4-BE49-F238E27FC236}">
                <a16:creationId xmlns:a16="http://schemas.microsoft.com/office/drawing/2014/main" id="{3E26883D-73F2-4DD0-9271-F2A2D82FC530}"/>
              </a:ext>
            </a:extLst>
          </p:cNvPr>
          <p:cNvSpPr>
            <a:spLocks noGrp="1"/>
          </p:cNvSpPr>
          <p:nvPr>
            <p:ph sz="quarter" idx="19"/>
          </p:nvPr>
        </p:nvSpPr>
        <p:spPr>
          <a:xfrm>
            <a:off x="6073505" y="2402486"/>
            <a:ext cx="846000" cy="324000"/>
          </a:xfrm>
        </p:spPr>
        <p:txBody>
          <a:bodyPr lIns="0" tIns="0"/>
          <a:lstStyle/>
          <a:p>
            <a:pPr marL="432" indent="0">
              <a:buNone/>
            </a:pPr>
            <a:r>
              <a:rPr lang="en-US" altLang="en-US" sz="1800">
                <a:cs typeface="Courier New" panose="02070309020205020404" pitchFamily="49" charset="0"/>
              </a:rPr>
              <a:t>That is,</a:t>
            </a:r>
            <a:endParaRPr lang="en-US" sz="1800"/>
          </a:p>
        </p:txBody>
      </p:sp>
      <p:graphicFrame>
        <p:nvGraphicFramePr>
          <p:cNvPr id="38" name="Object 37" descr="C sub n">
            <a:extLst>
              <a:ext uri="{FF2B5EF4-FFF2-40B4-BE49-F238E27FC236}">
                <a16:creationId xmlns:a16="http://schemas.microsoft.com/office/drawing/2014/main" id="{BAB952F7-C3ED-460D-92E1-2EA9E390775B}"/>
              </a:ext>
            </a:extLst>
          </p:cNvPr>
          <p:cNvGraphicFramePr>
            <a:graphicFrameLocks noChangeAspect="1"/>
          </p:cNvGraphicFramePr>
          <p:nvPr>
            <p:extLst>
              <p:ext uri="{D42A27DB-BD31-4B8C-83A1-F6EECF244321}">
                <p14:modId xmlns:p14="http://schemas.microsoft.com/office/powerpoint/2010/main" val="520654190"/>
              </p:ext>
            </p:extLst>
          </p:nvPr>
        </p:nvGraphicFramePr>
        <p:xfrm>
          <a:off x="6987830" y="2430681"/>
          <a:ext cx="267817" cy="290135"/>
        </p:xfrm>
        <a:graphic>
          <a:graphicData uri="http://schemas.openxmlformats.org/presentationml/2006/ole">
            <mc:AlternateContent xmlns:mc="http://schemas.openxmlformats.org/markup-compatibility/2006">
              <mc:Choice xmlns:v="urn:schemas-microsoft-com:vml" Requires="v">
                <p:oleObj spid="_x0000_s1058" name="Equation" r:id="rId14" imgW="304560" imgH="330120" progId="Equation.DSMT4">
                  <p:embed/>
                </p:oleObj>
              </mc:Choice>
              <mc:Fallback>
                <p:oleObj name="Equation" r:id="rId14" imgW="304560" imgH="330120" progId="Equation.DSMT4">
                  <p:embed/>
                  <p:pic>
                    <p:nvPicPr>
                      <p:cNvPr id="38" name="Object 37" descr="C sub n">
                        <a:extLst>
                          <a:ext uri="{FF2B5EF4-FFF2-40B4-BE49-F238E27FC236}">
                            <a16:creationId xmlns:a16="http://schemas.microsoft.com/office/drawing/2014/main" id="{BAB952F7-C3ED-460D-92E1-2EA9E390775B}"/>
                          </a:ext>
                        </a:extLst>
                      </p:cNvPr>
                      <p:cNvPicPr/>
                      <p:nvPr/>
                    </p:nvPicPr>
                    <p:blipFill>
                      <a:blip r:embed="rId15"/>
                      <a:stretch>
                        <a:fillRect/>
                      </a:stretch>
                    </p:blipFill>
                    <p:spPr>
                      <a:xfrm>
                        <a:off x="6987830" y="2430681"/>
                        <a:ext cx="267817" cy="290135"/>
                      </a:xfrm>
                      <a:prstGeom prst="rect">
                        <a:avLst/>
                      </a:prstGeom>
                    </p:spPr>
                  </p:pic>
                </p:oleObj>
              </mc:Fallback>
            </mc:AlternateContent>
          </a:graphicData>
        </a:graphic>
      </p:graphicFrame>
      <p:sp>
        <p:nvSpPr>
          <p:cNvPr id="25" name="Content Placeholder 24">
            <a:extLst>
              <a:ext uri="{FF2B5EF4-FFF2-40B4-BE49-F238E27FC236}">
                <a16:creationId xmlns:a16="http://schemas.microsoft.com/office/drawing/2014/main" id="{7882DC15-9D1B-4FE0-BC95-E0C1422A9299}"/>
              </a:ext>
            </a:extLst>
          </p:cNvPr>
          <p:cNvSpPr>
            <a:spLocks noGrp="1"/>
          </p:cNvSpPr>
          <p:nvPr>
            <p:ph sz="quarter" idx="20"/>
          </p:nvPr>
        </p:nvSpPr>
        <p:spPr>
          <a:xfrm>
            <a:off x="7338323" y="2392281"/>
            <a:ext cx="1414306" cy="324000"/>
          </a:xfrm>
        </p:spPr>
        <p:txBody>
          <a:bodyPr lIns="0" tIns="0"/>
          <a:lstStyle/>
          <a:p>
            <a:pPr marL="432" indent="0">
              <a:buNone/>
            </a:pPr>
            <a:r>
              <a:rPr lang="en-US" altLang="en-US" sz="1800">
                <a:cs typeface="Courier New" panose="02070309020205020404" pitchFamily="49" charset="0"/>
              </a:rPr>
              <a:t>is the most</a:t>
            </a:r>
            <a:endParaRPr lang="en-US" sz="1800"/>
          </a:p>
        </p:txBody>
      </p:sp>
      <p:sp>
        <p:nvSpPr>
          <p:cNvPr id="26" name="Content Placeholder 25">
            <a:extLst>
              <a:ext uri="{FF2B5EF4-FFF2-40B4-BE49-F238E27FC236}">
                <a16:creationId xmlns:a16="http://schemas.microsoft.com/office/drawing/2014/main" id="{8909866A-E510-447F-B543-01842EF958FE}"/>
              </a:ext>
            </a:extLst>
          </p:cNvPr>
          <p:cNvSpPr>
            <a:spLocks noGrp="1"/>
          </p:cNvSpPr>
          <p:nvPr>
            <p:ph sz="quarter" idx="21"/>
          </p:nvPr>
        </p:nvSpPr>
        <p:spPr>
          <a:xfrm>
            <a:off x="468313" y="2783087"/>
            <a:ext cx="2052000" cy="324000"/>
          </a:xfrm>
        </p:spPr>
        <p:txBody>
          <a:bodyPr tIns="0"/>
          <a:lstStyle/>
          <a:p>
            <a:pPr marL="432" indent="0">
              <a:buNone/>
            </a:pPr>
            <a:r>
              <a:rPr lang="en-US" altLang="en-US" sz="1800">
                <a:cs typeface="Courier New" panose="02070309020205020404" pitchFamily="49" charset="0"/>
              </a:rPr>
              <a:t>general class, and</a:t>
            </a:r>
            <a:endParaRPr lang="en-US" sz="1800"/>
          </a:p>
        </p:txBody>
      </p:sp>
      <p:graphicFrame>
        <p:nvGraphicFramePr>
          <p:cNvPr id="39" name="Object 38" descr="C 1">
            <a:extLst>
              <a:ext uri="{FF2B5EF4-FFF2-40B4-BE49-F238E27FC236}">
                <a16:creationId xmlns:a16="http://schemas.microsoft.com/office/drawing/2014/main" id="{2B8CA0C9-4B55-478E-A42E-C247C017BCCB}"/>
              </a:ext>
            </a:extLst>
          </p:cNvPr>
          <p:cNvGraphicFramePr>
            <a:graphicFrameLocks noChangeAspect="1"/>
          </p:cNvGraphicFramePr>
          <p:nvPr>
            <p:extLst>
              <p:ext uri="{D42A27DB-BD31-4B8C-83A1-F6EECF244321}">
                <p14:modId xmlns:p14="http://schemas.microsoft.com/office/powerpoint/2010/main" val="1474968433"/>
              </p:ext>
            </p:extLst>
          </p:nvPr>
        </p:nvGraphicFramePr>
        <p:xfrm>
          <a:off x="2579503" y="2807541"/>
          <a:ext cx="245499" cy="290135"/>
        </p:xfrm>
        <a:graphic>
          <a:graphicData uri="http://schemas.openxmlformats.org/presentationml/2006/ole">
            <mc:AlternateContent xmlns:mc="http://schemas.openxmlformats.org/markup-compatibility/2006">
              <mc:Choice xmlns:v="urn:schemas-microsoft-com:vml" Requires="v">
                <p:oleObj spid="_x0000_s1059" name="Equation" r:id="rId16" imgW="279360" imgH="330120" progId="Equation.DSMT4">
                  <p:embed/>
                </p:oleObj>
              </mc:Choice>
              <mc:Fallback>
                <p:oleObj name="Equation" r:id="rId16" imgW="279360" imgH="330120" progId="Equation.DSMT4">
                  <p:embed/>
                  <p:pic>
                    <p:nvPicPr>
                      <p:cNvPr id="39" name="Object 38" descr="C 1">
                        <a:extLst>
                          <a:ext uri="{FF2B5EF4-FFF2-40B4-BE49-F238E27FC236}">
                            <a16:creationId xmlns:a16="http://schemas.microsoft.com/office/drawing/2014/main" id="{2B8CA0C9-4B55-478E-A42E-C247C017BCCB}"/>
                          </a:ext>
                        </a:extLst>
                      </p:cNvPr>
                      <p:cNvPicPr/>
                      <p:nvPr/>
                    </p:nvPicPr>
                    <p:blipFill>
                      <a:blip r:embed="rId7"/>
                      <a:stretch>
                        <a:fillRect/>
                      </a:stretch>
                    </p:blipFill>
                    <p:spPr>
                      <a:xfrm>
                        <a:off x="2579503" y="2807541"/>
                        <a:ext cx="245499" cy="290135"/>
                      </a:xfrm>
                      <a:prstGeom prst="rect">
                        <a:avLst/>
                      </a:prstGeom>
                    </p:spPr>
                  </p:pic>
                </p:oleObj>
              </mc:Fallback>
            </mc:AlternateContent>
          </a:graphicData>
        </a:graphic>
      </p:graphicFrame>
      <p:sp>
        <p:nvSpPr>
          <p:cNvPr id="27" name="Content Placeholder 26">
            <a:extLst>
              <a:ext uri="{FF2B5EF4-FFF2-40B4-BE49-F238E27FC236}">
                <a16:creationId xmlns:a16="http://schemas.microsoft.com/office/drawing/2014/main" id="{0288ECAF-60C1-43F3-904D-3717009C5AAE}"/>
              </a:ext>
            </a:extLst>
          </p:cNvPr>
          <p:cNvSpPr>
            <a:spLocks noGrp="1"/>
          </p:cNvSpPr>
          <p:nvPr>
            <p:ph sz="quarter" idx="22"/>
          </p:nvPr>
        </p:nvSpPr>
        <p:spPr>
          <a:xfrm>
            <a:off x="2910792" y="2786710"/>
            <a:ext cx="3546000" cy="324000"/>
          </a:xfrm>
        </p:spPr>
        <p:txBody>
          <a:bodyPr lIns="0" tIns="0"/>
          <a:lstStyle/>
          <a:p>
            <a:pPr marL="432" indent="0">
              <a:buNone/>
            </a:pPr>
            <a:r>
              <a:rPr lang="en-US" altLang="en-US" sz="1800">
                <a:cs typeface="Courier New" panose="02070309020205020404" pitchFamily="49" charset="0"/>
              </a:rPr>
              <a:t>is the most specific class. In Java,</a:t>
            </a:r>
            <a:endParaRPr lang="en-US" sz="1800"/>
          </a:p>
        </p:txBody>
      </p:sp>
      <p:graphicFrame>
        <p:nvGraphicFramePr>
          <p:cNvPr id="40" name="Object 39" descr="C sub n.">
            <a:extLst>
              <a:ext uri="{FF2B5EF4-FFF2-40B4-BE49-F238E27FC236}">
                <a16:creationId xmlns:a16="http://schemas.microsoft.com/office/drawing/2014/main" id="{5034CA65-F989-4E25-9335-DCDEDCF6CD59}"/>
              </a:ext>
            </a:extLst>
          </p:cNvPr>
          <p:cNvGraphicFramePr>
            <a:graphicFrameLocks noChangeAspect="1"/>
          </p:cNvGraphicFramePr>
          <p:nvPr>
            <p:extLst>
              <p:ext uri="{D42A27DB-BD31-4B8C-83A1-F6EECF244321}">
                <p14:modId xmlns:p14="http://schemas.microsoft.com/office/powerpoint/2010/main" val="1288348104"/>
              </p:ext>
            </p:extLst>
          </p:nvPr>
        </p:nvGraphicFramePr>
        <p:xfrm>
          <a:off x="6516078" y="2813625"/>
          <a:ext cx="267817" cy="290135"/>
        </p:xfrm>
        <a:graphic>
          <a:graphicData uri="http://schemas.openxmlformats.org/presentationml/2006/ole">
            <mc:AlternateContent xmlns:mc="http://schemas.openxmlformats.org/markup-compatibility/2006">
              <mc:Choice xmlns:v="urn:schemas-microsoft-com:vml" Requires="v">
                <p:oleObj spid="_x0000_s1060" name="Equation" r:id="rId17" imgW="304560" imgH="330120" progId="Equation.DSMT4">
                  <p:embed/>
                </p:oleObj>
              </mc:Choice>
              <mc:Fallback>
                <p:oleObj name="Equation" r:id="rId17" imgW="304560" imgH="330120" progId="Equation.DSMT4">
                  <p:embed/>
                  <p:pic>
                    <p:nvPicPr>
                      <p:cNvPr id="40" name="Object 39" descr="C sub n.">
                        <a:extLst>
                          <a:ext uri="{FF2B5EF4-FFF2-40B4-BE49-F238E27FC236}">
                            <a16:creationId xmlns:a16="http://schemas.microsoft.com/office/drawing/2014/main" id="{5034CA65-F989-4E25-9335-DCDEDCF6CD59}"/>
                          </a:ext>
                        </a:extLst>
                      </p:cNvPr>
                      <p:cNvPicPr/>
                      <p:nvPr/>
                    </p:nvPicPr>
                    <p:blipFill>
                      <a:blip r:embed="rId18"/>
                      <a:stretch>
                        <a:fillRect/>
                      </a:stretch>
                    </p:blipFill>
                    <p:spPr>
                      <a:xfrm>
                        <a:off x="6516078" y="2813625"/>
                        <a:ext cx="267817" cy="290135"/>
                      </a:xfrm>
                      <a:prstGeom prst="rect">
                        <a:avLst/>
                      </a:prstGeom>
                    </p:spPr>
                  </p:pic>
                </p:oleObj>
              </mc:Fallback>
            </mc:AlternateContent>
          </a:graphicData>
        </a:graphic>
      </p:graphicFrame>
      <p:sp>
        <p:nvSpPr>
          <p:cNvPr id="28" name="Content Placeholder 27">
            <a:extLst>
              <a:ext uri="{FF2B5EF4-FFF2-40B4-BE49-F238E27FC236}">
                <a16:creationId xmlns:a16="http://schemas.microsoft.com/office/drawing/2014/main" id="{6D1B107B-98E6-4522-8BDD-0A81EAEC0436}"/>
              </a:ext>
            </a:extLst>
          </p:cNvPr>
          <p:cNvSpPr>
            <a:spLocks noGrp="1"/>
          </p:cNvSpPr>
          <p:nvPr>
            <p:ph sz="quarter" idx="23"/>
          </p:nvPr>
        </p:nvSpPr>
        <p:spPr>
          <a:xfrm>
            <a:off x="6868561" y="2779774"/>
            <a:ext cx="1916663" cy="324000"/>
          </a:xfrm>
        </p:spPr>
        <p:txBody>
          <a:bodyPr lIns="0" tIns="0"/>
          <a:lstStyle/>
          <a:p>
            <a:pPr marL="432" indent="0">
              <a:buNone/>
            </a:pPr>
            <a:r>
              <a:rPr lang="en-US" altLang="en-US" sz="1800">
                <a:cs typeface="Courier New" panose="02070309020205020404" pitchFamily="49" charset="0"/>
              </a:rPr>
              <a:t>is the Object</a:t>
            </a:r>
            <a:endParaRPr lang="en-US" sz="1800"/>
          </a:p>
        </p:txBody>
      </p:sp>
      <p:sp>
        <p:nvSpPr>
          <p:cNvPr id="29" name="Content Placeholder 28">
            <a:extLst>
              <a:ext uri="{FF2B5EF4-FFF2-40B4-BE49-F238E27FC236}">
                <a16:creationId xmlns:a16="http://schemas.microsoft.com/office/drawing/2014/main" id="{AAA04012-11C6-4933-A043-0D8762FA811B}"/>
              </a:ext>
            </a:extLst>
          </p:cNvPr>
          <p:cNvSpPr>
            <a:spLocks noGrp="1"/>
          </p:cNvSpPr>
          <p:nvPr>
            <p:ph sz="quarter" idx="24"/>
          </p:nvPr>
        </p:nvSpPr>
        <p:spPr>
          <a:xfrm>
            <a:off x="459377" y="3160866"/>
            <a:ext cx="8280000" cy="324000"/>
          </a:xfrm>
        </p:spPr>
        <p:txBody>
          <a:bodyPr tIns="0"/>
          <a:lstStyle/>
          <a:p>
            <a:pPr marL="432" indent="0">
              <a:buNone/>
            </a:pPr>
            <a:r>
              <a:rPr lang="en-US" altLang="en-US" sz="1800">
                <a:cs typeface="Courier New" panose="02070309020205020404" pitchFamily="49" charset="0"/>
              </a:rPr>
              <a:t>class. </a:t>
            </a:r>
            <a:r>
              <a:rPr lang="en-US" altLang="en-US" sz="1800">
                <a:cs typeface="Times New Roman" panose="02020603050405020304" pitchFamily="18" charset="0"/>
              </a:rPr>
              <a:t>If o invokes a method p, the J</a:t>
            </a:r>
            <a:r>
              <a:rPr lang="en-US" altLang="en-US" sz="100">
                <a:cs typeface="Times New Roman" panose="02020603050405020304" pitchFamily="18" charset="0"/>
              </a:rPr>
              <a:t> </a:t>
            </a:r>
            <a:r>
              <a:rPr lang="en-US" altLang="en-US" sz="1800">
                <a:cs typeface="Times New Roman" panose="02020603050405020304" pitchFamily="18" charset="0"/>
              </a:rPr>
              <a:t>V</a:t>
            </a:r>
            <a:r>
              <a:rPr lang="en-US" altLang="en-US" sz="100">
                <a:cs typeface="Times New Roman" panose="02020603050405020304" pitchFamily="18" charset="0"/>
              </a:rPr>
              <a:t> </a:t>
            </a:r>
            <a:r>
              <a:rPr lang="en-US" altLang="en-US" sz="1800">
                <a:cs typeface="Times New Roman" panose="02020603050405020304" pitchFamily="18" charset="0"/>
              </a:rPr>
              <a:t>M searches the implementation for the</a:t>
            </a:r>
            <a:endParaRPr lang="en-US" sz="1800"/>
          </a:p>
        </p:txBody>
      </p:sp>
      <p:sp>
        <p:nvSpPr>
          <p:cNvPr id="30" name="Content Placeholder 29">
            <a:extLst>
              <a:ext uri="{FF2B5EF4-FFF2-40B4-BE49-F238E27FC236}">
                <a16:creationId xmlns:a16="http://schemas.microsoft.com/office/drawing/2014/main" id="{84ABDAD8-AD32-459A-A745-6578053E2AEB}"/>
              </a:ext>
            </a:extLst>
          </p:cNvPr>
          <p:cNvSpPr>
            <a:spLocks noGrp="1"/>
          </p:cNvSpPr>
          <p:nvPr>
            <p:ph sz="quarter" idx="25"/>
          </p:nvPr>
        </p:nvSpPr>
        <p:spPr>
          <a:xfrm>
            <a:off x="470452" y="3553350"/>
            <a:ext cx="1404000" cy="324000"/>
          </a:xfrm>
        </p:spPr>
        <p:txBody>
          <a:bodyPr tIns="0"/>
          <a:lstStyle/>
          <a:p>
            <a:pPr marL="432" indent="0">
              <a:buNone/>
            </a:pPr>
            <a:r>
              <a:rPr lang="en-US" altLang="en-US" sz="1800">
                <a:cs typeface="Times New Roman" panose="02020603050405020304" pitchFamily="18" charset="0"/>
              </a:rPr>
              <a:t>method p in</a:t>
            </a:r>
            <a:endParaRPr lang="en-US" sz="1800"/>
          </a:p>
        </p:txBody>
      </p:sp>
      <p:graphicFrame>
        <p:nvGraphicFramePr>
          <p:cNvPr id="41" name="Object 40" descr="C1, C2, ellipsis, C sub n minus 1, and C sub n,">
            <a:extLst>
              <a:ext uri="{FF2B5EF4-FFF2-40B4-BE49-F238E27FC236}">
                <a16:creationId xmlns:a16="http://schemas.microsoft.com/office/drawing/2014/main" id="{4D48C517-3558-46E7-BABF-133C095D8A6A}"/>
              </a:ext>
            </a:extLst>
          </p:cNvPr>
          <p:cNvGraphicFramePr>
            <a:graphicFrameLocks noChangeAspect="1"/>
          </p:cNvGraphicFramePr>
          <p:nvPr>
            <p:extLst>
              <p:ext uri="{D42A27DB-BD31-4B8C-83A1-F6EECF244321}">
                <p14:modId xmlns:p14="http://schemas.microsoft.com/office/powerpoint/2010/main" val="1818275784"/>
              </p:ext>
            </p:extLst>
          </p:nvPr>
        </p:nvGraphicFramePr>
        <p:xfrm>
          <a:off x="1936032" y="3578960"/>
          <a:ext cx="2134102" cy="276053"/>
        </p:xfrm>
        <a:graphic>
          <a:graphicData uri="http://schemas.openxmlformats.org/presentationml/2006/ole">
            <mc:AlternateContent xmlns:mc="http://schemas.openxmlformats.org/markup-compatibility/2006">
              <mc:Choice xmlns:v="urn:schemas-microsoft-com:vml" Requires="v">
                <p:oleObj spid="_x0000_s1061" name="Equation" r:id="rId19" imgW="2552400" imgH="330120" progId="Equation.DSMT4">
                  <p:embed/>
                </p:oleObj>
              </mc:Choice>
              <mc:Fallback>
                <p:oleObj name="Equation" r:id="rId19" imgW="2552400" imgH="330120" progId="Equation.DSMT4">
                  <p:embed/>
                  <p:pic>
                    <p:nvPicPr>
                      <p:cNvPr id="41" name="Object 40" descr="C1, C2, ellipsis, C sub n minus 1, and C sub n,">
                        <a:extLst>
                          <a:ext uri="{FF2B5EF4-FFF2-40B4-BE49-F238E27FC236}">
                            <a16:creationId xmlns:a16="http://schemas.microsoft.com/office/drawing/2014/main" id="{4D48C517-3558-46E7-BABF-133C095D8A6A}"/>
                          </a:ext>
                        </a:extLst>
                      </p:cNvPr>
                      <p:cNvPicPr/>
                      <p:nvPr/>
                    </p:nvPicPr>
                    <p:blipFill>
                      <a:blip r:embed="rId20"/>
                      <a:stretch>
                        <a:fillRect/>
                      </a:stretch>
                    </p:blipFill>
                    <p:spPr>
                      <a:xfrm>
                        <a:off x="1936032" y="3578960"/>
                        <a:ext cx="2134102" cy="276053"/>
                      </a:xfrm>
                      <a:prstGeom prst="rect">
                        <a:avLst/>
                      </a:prstGeom>
                    </p:spPr>
                  </p:pic>
                </p:oleObj>
              </mc:Fallback>
            </mc:AlternateContent>
          </a:graphicData>
        </a:graphic>
      </p:graphicFrame>
      <p:sp>
        <p:nvSpPr>
          <p:cNvPr id="31" name="Content Placeholder 30">
            <a:extLst>
              <a:ext uri="{FF2B5EF4-FFF2-40B4-BE49-F238E27FC236}">
                <a16:creationId xmlns:a16="http://schemas.microsoft.com/office/drawing/2014/main" id="{0A7BA99E-6916-44D7-BDFE-4B9DE71FA903}"/>
              </a:ext>
            </a:extLst>
          </p:cNvPr>
          <p:cNvSpPr>
            <a:spLocks noGrp="1"/>
          </p:cNvSpPr>
          <p:nvPr>
            <p:ph sz="quarter" idx="26"/>
          </p:nvPr>
        </p:nvSpPr>
        <p:spPr>
          <a:xfrm>
            <a:off x="4167409" y="3553847"/>
            <a:ext cx="4617816" cy="324000"/>
          </a:xfrm>
        </p:spPr>
        <p:txBody>
          <a:bodyPr lIns="0" tIns="0"/>
          <a:lstStyle/>
          <a:p>
            <a:pPr marL="432" indent="0">
              <a:buNone/>
            </a:pPr>
            <a:r>
              <a:rPr lang="en-US" altLang="en-US" sz="1800" dirty="0">
                <a:cs typeface="Times New Roman" panose="02020603050405020304" pitchFamily="18" charset="0"/>
              </a:rPr>
              <a:t>in this order, until it is found. </a:t>
            </a:r>
            <a:r>
              <a:rPr lang="en-US" altLang="en-US" sz="1800" dirty="0">
                <a:cs typeface="Courier New" panose="02070309020205020404" pitchFamily="49" charset="0"/>
              </a:rPr>
              <a:t>Once an</a:t>
            </a:r>
            <a:endParaRPr lang="en-US" sz="1800" dirty="0"/>
          </a:p>
        </p:txBody>
      </p:sp>
      <p:sp>
        <p:nvSpPr>
          <p:cNvPr id="32" name="Content Placeholder 31">
            <a:extLst>
              <a:ext uri="{FF2B5EF4-FFF2-40B4-BE49-F238E27FC236}">
                <a16:creationId xmlns:a16="http://schemas.microsoft.com/office/drawing/2014/main" id="{3392E18B-BC7F-4C1C-95E5-2C77B2ECCB08}"/>
              </a:ext>
            </a:extLst>
          </p:cNvPr>
          <p:cNvSpPr>
            <a:spLocks noGrp="1"/>
          </p:cNvSpPr>
          <p:nvPr>
            <p:ph sz="quarter" idx="27"/>
          </p:nvPr>
        </p:nvSpPr>
        <p:spPr>
          <a:xfrm>
            <a:off x="457200" y="3938481"/>
            <a:ext cx="8244000" cy="576000"/>
          </a:xfrm>
        </p:spPr>
        <p:txBody>
          <a:bodyPr tIns="0"/>
          <a:lstStyle/>
          <a:p>
            <a:pPr marL="0" indent="0">
              <a:buNone/>
            </a:pPr>
            <a:r>
              <a:rPr lang="en-US" altLang="en-US" sz="1800">
                <a:latin typeface="+mn-lt"/>
                <a:cs typeface="Courier New" panose="02070309020205020404" pitchFamily="49" charset="0"/>
              </a:rPr>
              <a:t>implementation is found, the search stops and the first-found implementation is invoked.</a:t>
            </a:r>
            <a:endParaRPr lang="en-US" sz="1800">
              <a:latin typeface="+mn-lt"/>
            </a:endParaRPr>
          </a:p>
        </p:txBody>
      </p:sp>
      <p:pic>
        <p:nvPicPr>
          <p:cNvPr id="43" name="Picture 42" descr="An object shows the Dynamic Binding and makes an series of instance of classes that is C(1),  C(2), upto , C(n-1), C(n). In an object there are 4 boxes. For long description in Notes pane, press F6. ">
            <a:extLst>
              <a:ext uri="{FF2B5EF4-FFF2-40B4-BE49-F238E27FC236}">
                <a16:creationId xmlns:a16="http://schemas.microsoft.com/office/drawing/2014/main" id="{CBC91CEB-BFA3-4166-A627-161C15D92CDF}"/>
              </a:ext>
            </a:extLst>
          </p:cNvPr>
          <p:cNvPicPr>
            <a:picLocks noChangeAspect="1"/>
          </p:cNvPicPr>
          <p:nvPr/>
        </p:nvPicPr>
        <p:blipFill>
          <a:blip r:embed="rId21"/>
          <a:stretch>
            <a:fillRect/>
          </a:stretch>
        </p:blipFill>
        <p:spPr>
          <a:xfrm>
            <a:off x="1430852" y="4756885"/>
            <a:ext cx="6224695" cy="1408880"/>
          </a:xfrm>
          <a:prstGeom prst="rect">
            <a:avLst/>
          </a:prstGeom>
        </p:spPr>
      </p:pic>
    </p:spTree>
    <p:extLst>
      <p:ext uri="{BB962C8B-B14F-4D97-AF65-F5344CB8AC3E}">
        <p14:creationId xmlns:p14="http://schemas.microsoft.com/office/powerpoint/2010/main" val="29381833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4D6B5-8827-4A57-A725-C45DE7B9B24D}"/>
              </a:ext>
            </a:extLst>
          </p:cNvPr>
          <p:cNvSpPr>
            <a:spLocks noGrp="1"/>
          </p:cNvSpPr>
          <p:nvPr>
            <p:ph type="title"/>
          </p:nvPr>
        </p:nvSpPr>
        <p:spPr/>
        <p:txBody>
          <a:bodyPr/>
          <a:lstStyle/>
          <a:p>
            <a:r>
              <a:rPr lang="en-US" dirty="0"/>
              <a:t>Method Matching v</a:t>
            </a:r>
            <a:r>
              <a:rPr lang="en-US" sz="100" dirty="0"/>
              <a:t>ersu</a:t>
            </a:r>
            <a:r>
              <a:rPr lang="en-US" dirty="0"/>
              <a:t>s Binding</a:t>
            </a:r>
          </a:p>
        </p:txBody>
      </p:sp>
      <p:sp>
        <p:nvSpPr>
          <p:cNvPr id="3" name="Content Placeholder 2">
            <a:extLst>
              <a:ext uri="{FF2B5EF4-FFF2-40B4-BE49-F238E27FC236}">
                <a16:creationId xmlns:a16="http://schemas.microsoft.com/office/drawing/2014/main" id="{209B91DF-5E24-45B9-B707-DE75EA082115}"/>
              </a:ext>
            </a:extLst>
          </p:cNvPr>
          <p:cNvSpPr>
            <a:spLocks noGrp="1"/>
          </p:cNvSpPr>
          <p:nvPr>
            <p:ph sz="quarter" idx="13"/>
          </p:nvPr>
        </p:nvSpPr>
        <p:spPr>
          <a:xfrm>
            <a:off x="457200" y="1554921"/>
            <a:ext cx="8471647" cy="2737680"/>
          </a:xfrm>
        </p:spPr>
        <p:txBody>
          <a:bodyPr/>
          <a:lstStyle/>
          <a:p>
            <a:pPr marL="432" indent="0">
              <a:buNone/>
            </a:pPr>
            <a:r>
              <a:rPr lang="en-US" altLang="en-US" dirty="0">
                <a:cs typeface="Times New Roman" panose="02020603050405020304" pitchFamily="18" charset="0"/>
              </a:rPr>
              <a:t>Matching a method signature and binding a method implementation are two issues. The compiler finds a matching method according to parameter type, number of parameters, and order of the parameters at compilation time. A method may be implemented in several subclasses. The Java Virtual Machine dynamically binds the implementation of the method at runtime.</a:t>
            </a:r>
            <a:endParaRPr lang="en-US" altLang="en-US" dirty="0">
              <a:cs typeface="Courier New" panose="02070309020205020404" pitchFamily="49" charset="0"/>
            </a:endParaRPr>
          </a:p>
        </p:txBody>
      </p:sp>
    </p:spTree>
    <p:extLst>
      <p:ext uri="{BB962C8B-B14F-4D97-AF65-F5344CB8AC3E}">
        <p14:creationId xmlns:p14="http://schemas.microsoft.com/office/powerpoint/2010/main" val="1963753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525B-CB61-4B07-97DD-33DC461CA51C}"/>
              </a:ext>
            </a:extLst>
          </p:cNvPr>
          <p:cNvSpPr>
            <a:spLocks noGrp="1"/>
          </p:cNvSpPr>
          <p:nvPr>
            <p:ph type="title"/>
          </p:nvPr>
        </p:nvSpPr>
        <p:spPr/>
        <p:txBody>
          <a:bodyPr/>
          <a:lstStyle/>
          <a:p>
            <a:r>
              <a:rPr lang="en-US" dirty="0"/>
              <a:t>Objectives </a:t>
            </a:r>
            <a:r>
              <a:rPr lang="en-US" sz="2000" b="0" dirty="0"/>
              <a:t>(2 of 2)</a:t>
            </a:r>
            <a:endParaRPr lang="en-US" sz="2000" dirty="0"/>
          </a:p>
        </p:txBody>
      </p:sp>
      <p:sp>
        <p:nvSpPr>
          <p:cNvPr id="3" name="Content Placeholder 2">
            <a:extLst>
              <a:ext uri="{FF2B5EF4-FFF2-40B4-BE49-F238E27FC236}">
                <a16:creationId xmlns:a16="http://schemas.microsoft.com/office/drawing/2014/main" id="{A66AB59E-573F-47BD-864E-8084F6AB518E}"/>
              </a:ext>
            </a:extLst>
          </p:cNvPr>
          <p:cNvSpPr>
            <a:spLocks noGrp="1"/>
          </p:cNvSpPr>
          <p:nvPr>
            <p:ph sz="quarter" idx="13"/>
          </p:nvPr>
        </p:nvSpPr>
        <p:spPr>
          <a:xfrm>
            <a:off x="457200" y="1554921"/>
            <a:ext cx="8328025" cy="4032000"/>
          </a:xfrm>
        </p:spPr>
        <p:txBody>
          <a:bodyPr/>
          <a:lstStyle/>
          <a:p>
            <a:pPr marL="0" lvl="2" indent="0">
              <a:spcBef>
                <a:spcPts val="1500"/>
              </a:spcBef>
              <a:buNone/>
            </a:pPr>
            <a:r>
              <a:rPr lang="en-US" altLang="en-US" sz="1800" b="1" dirty="0">
                <a:solidFill>
                  <a:srgbClr val="007FA3"/>
                </a:solidFill>
              </a:rPr>
              <a:t>11.8 </a:t>
            </a:r>
            <a:r>
              <a:rPr lang="en-US" altLang="en-US" sz="1800" dirty="0"/>
              <a:t>To explore the </a:t>
            </a:r>
            <a:r>
              <a:rPr lang="en-US" altLang="en-US" sz="1800" b="1" dirty="0">
                <a:latin typeface="Courier New" panose="02070309020205020404" pitchFamily="49" charset="0"/>
                <a:cs typeface="Courier New" panose="02070309020205020404" pitchFamily="49" charset="0"/>
              </a:rPr>
              <a:t>equals</a:t>
            </a:r>
            <a:r>
              <a:rPr lang="en-US" altLang="en-US" sz="1800" dirty="0"/>
              <a:t> method in the</a:t>
            </a:r>
            <a:r>
              <a:rPr lang="en-US" altLang="en-US" sz="1800"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rPr>
              <a:t>Object</a:t>
            </a:r>
            <a:r>
              <a:rPr lang="en-US" altLang="en-US" sz="1800" dirty="0">
                <a:latin typeface="Courier New" panose="02070309020205020404" pitchFamily="49" charset="0"/>
                <a:cs typeface="Courier New" panose="02070309020205020404" pitchFamily="49" charset="0"/>
              </a:rPr>
              <a:t> </a:t>
            </a:r>
            <a:r>
              <a:rPr lang="en-US" altLang="en-US" sz="1800" dirty="0"/>
              <a:t>class (§11.10).</a:t>
            </a:r>
            <a:endParaRPr lang="en-US" altLang="en-US" sz="1800" b="1" dirty="0">
              <a:solidFill>
                <a:srgbClr val="007FA3"/>
              </a:solidFill>
            </a:endParaRPr>
          </a:p>
          <a:p>
            <a:pPr marL="0" lvl="2" indent="0">
              <a:spcBef>
                <a:spcPts val="1500"/>
              </a:spcBef>
              <a:buNone/>
            </a:pPr>
            <a:r>
              <a:rPr lang="en-US" altLang="en-US" sz="1800" b="1" dirty="0">
                <a:solidFill>
                  <a:srgbClr val="007FA3"/>
                </a:solidFill>
              </a:rPr>
              <a:t>11.9 </a:t>
            </a:r>
            <a:r>
              <a:rPr lang="en-US" altLang="en-US" sz="1800" dirty="0"/>
              <a:t>To store, retrieve, and manipulate objects in an </a:t>
            </a:r>
            <a:r>
              <a:rPr lang="en-US" altLang="en-US" sz="1800" dirty="0">
                <a:latin typeface="Courier New" panose="02070309020205020404" pitchFamily="49" charset="0"/>
                <a:cs typeface="Courier New" panose="02070309020205020404" pitchFamily="49" charset="0"/>
              </a:rPr>
              <a:t>ArrayList</a:t>
            </a:r>
            <a:r>
              <a:rPr lang="en-US" altLang="en-US" sz="1800" dirty="0"/>
              <a:t> (§11.11).</a:t>
            </a:r>
          </a:p>
          <a:p>
            <a:pPr marL="0" lvl="2" indent="0">
              <a:spcBef>
                <a:spcPts val="1500"/>
              </a:spcBef>
              <a:buNone/>
            </a:pPr>
            <a:r>
              <a:rPr lang="en-US" altLang="en-US" sz="1800" b="1" dirty="0">
                <a:solidFill>
                  <a:srgbClr val="007FA3"/>
                </a:solidFill>
              </a:rPr>
              <a:t>11.10 </a:t>
            </a:r>
            <a:r>
              <a:rPr lang="en-US" sz="1800" dirty="0"/>
              <a:t>To construct an array list from an array, to sort and shuffle a list, and to obtain max and min element from a list (§11.12).</a:t>
            </a:r>
            <a:endParaRPr lang="en-US" altLang="en-US" sz="1800" dirty="0"/>
          </a:p>
          <a:p>
            <a:pPr marL="0" lvl="2" indent="0">
              <a:spcBef>
                <a:spcPts val="1500"/>
              </a:spcBef>
              <a:buNone/>
            </a:pPr>
            <a:r>
              <a:rPr lang="en-US" altLang="en-US" sz="1800" b="1" dirty="0">
                <a:solidFill>
                  <a:srgbClr val="007FA3"/>
                </a:solidFill>
              </a:rPr>
              <a:t>11.11 </a:t>
            </a:r>
            <a:r>
              <a:rPr lang="en-US" altLang="en-US" sz="1800" dirty="0"/>
              <a:t>To implement a </a:t>
            </a:r>
            <a:r>
              <a:rPr lang="en-US" altLang="en-US" sz="1800" b="1" dirty="0">
                <a:latin typeface="Courier New" panose="02070309020205020404" pitchFamily="49" charset="0"/>
                <a:cs typeface="Courier New" panose="02070309020205020404" pitchFamily="49" charset="0"/>
              </a:rPr>
              <a:t>Stack</a:t>
            </a:r>
            <a:r>
              <a:rPr lang="en-US" altLang="en-US" sz="1800" dirty="0"/>
              <a:t> class using </a:t>
            </a:r>
            <a:r>
              <a:rPr lang="en-US" altLang="en-US" sz="1800" b="1" dirty="0">
                <a:latin typeface="Courier New" panose="02070309020205020404" pitchFamily="49" charset="0"/>
                <a:cs typeface="Courier New" panose="02070309020205020404" pitchFamily="49" charset="0"/>
              </a:rPr>
              <a:t>ArrayList</a:t>
            </a:r>
            <a:r>
              <a:rPr lang="en-US" altLang="en-US" sz="1800" dirty="0">
                <a:latin typeface="Courier New" panose="02070309020205020404" pitchFamily="49" charset="0"/>
                <a:cs typeface="Courier New" panose="02070309020205020404" pitchFamily="49" charset="0"/>
              </a:rPr>
              <a:t> </a:t>
            </a:r>
            <a:r>
              <a:rPr lang="en-US" altLang="en-US" sz="1800" dirty="0"/>
              <a:t>(§11.13).</a:t>
            </a:r>
          </a:p>
          <a:p>
            <a:pPr marL="0" lvl="2" indent="0">
              <a:spcBef>
                <a:spcPts val="1500"/>
              </a:spcBef>
              <a:buNone/>
            </a:pPr>
            <a:r>
              <a:rPr lang="en-US" altLang="en-US" sz="1800" b="1" dirty="0">
                <a:solidFill>
                  <a:srgbClr val="007FA3"/>
                </a:solidFill>
              </a:rPr>
              <a:t>11.12 </a:t>
            </a:r>
            <a:r>
              <a:rPr lang="en-US" altLang="en-US" sz="1800" dirty="0"/>
              <a:t>To enable data and methods in a superclass accessible from subclasses using the </a:t>
            </a:r>
            <a:r>
              <a:rPr lang="en-US" altLang="en-US" sz="1800" b="1" dirty="0">
                <a:latin typeface="Courier New" panose="02070309020205020404" pitchFamily="49" charset="0"/>
                <a:cs typeface="Courier New" panose="02070309020205020404" pitchFamily="49" charset="0"/>
              </a:rPr>
              <a:t>protected</a:t>
            </a:r>
            <a:r>
              <a:rPr lang="en-US" altLang="en-US" sz="1800" dirty="0"/>
              <a:t> visibility modifier (§11.14).</a:t>
            </a:r>
          </a:p>
          <a:p>
            <a:pPr marL="0" lvl="2" indent="0">
              <a:spcBef>
                <a:spcPts val="1500"/>
              </a:spcBef>
              <a:buNone/>
            </a:pPr>
            <a:r>
              <a:rPr lang="en-US" altLang="en-US" sz="1800" b="1" dirty="0">
                <a:solidFill>
                  <a:srgbClr val="007FA3"/>
                </a:solidFill>
              </a:rPr>
              <a:t>11.13 </a:t>
            </a:r>
            <a:r>
              <a:rPr lang="en-US" altLang="en-US" sz="1800" dirty="0"/>
              <a:t>To prevent class extending and method overriding using the </a:t>
            </a:r>
            <a:r>
              <a:rPr lang="en-US" altLang="en-US" sz="1800" b="1" dirty="0">
                <a:latin typeface="Courier New" panose="02070309020205020404" pitchFamily="49" charset="0"/>
                <a:cs typeface="Courier New" panose="02070309020205020404" pitchFamily="49" charset="0"/>
              </a:rPr>
              <a:t>final</a:t>
            </a:r>
            <a:r>
              <a:rPr lang="en-US" altLang="en-US" sz="1800" dirty="0"/>
              <a:t> modifier (§11.14).</a:t>
            </a:r>
            <a:r>
              <a:rPr lang="en-US" sz="1800" dirty="0"/>
              <a:t> </a:t>
            </a:r>
            <a:endParaRPr lang="en-US" altLang="en-US" sz="1800" dirty="0"/>
          </a:p>
          <a:p>
            <a:pPr marL="0" lvl="2" indent="0">
              <a:spcBef>
                <a:spcPts val="1500"/>
              </a:spcBef>
              <a:buNone/>
            </a:pPr>
            <a:r>
              <a:rPr lang="en-US" altLang="en-US" sz="1800" b="1" dirty="0">
                <a:solidFill>
                  <a:srgbClr val="007FA3"/>
                </a:solidFill>
              </a:rPr>
              <a:t>11.14 </a:t>
            </a:r>
            <a:r>
              <a:rPr lang="en-US" sz="1800" dirty="0"/>
              <a:t>To automatically generate boilerplate code using Lombok (§11.16).</a:t>
            </a:r>
            <a:endParaRPr lang="en-US" altLang="en-US" sz="1800" dirty="0"/>
          </a:p>
        </p:txBody>
      </p:sp>
    </p:spTree>
    <p:extLst>
      <p:ext uri="{BB962C8B-B14F-4D97-AF65-F5344CB8AC3E}">
        <p14:creationId xmlns:p14="http://schemas.microsoft.com/office/powerpoint/2010/main" val="30222448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6DB76-05D4-46B8-9841-47374B479894}"/>
              </a:ext>
            </a:extLst>
          </p:cNvPr>
          <p:cNvSpPr>
            <a:spLocks noGrp="1"/>
          </p:cNvSpPr>
          <p:nvPr>
            <p:ph type="title"/>
          </p:nvPr>
        </p:nvSpPr>
        <p:spPr/>
        <p:txBody>
          <a:bodyPr/>
          <a:lstStyle/>
          <a:p>
            <a:r>
              <a:rPr lang="en-US" dirty="0"/>
              <a:t>Check Point </a:t>
            </a:r>
          </a:p>
        </p:txBody>
      </p:sp>
      <p:sp>
        <p:nvSpPr>
          <p:cNvPr id="3" name="Content Placeholder 2">
            <a:extLst>
              <a:ext uri="{FF2B5EF4-FFF2-40B4-BE49-F238E27FC236}">
                <a16:creationId xmlns:a16="http://schemas.microsoft.com/office/drawing/2014/main" id="{D5AB7DB4-7019-455F-B939-7FE65351F883}"/>
              </a:ext>
            </a:extLst>
          </p:cNvPr>
          <p:cNvSpPr>
            <a:spLocks noGrp="1"/>
          </p:cNvSpPr>
          <p:nvPr>
            <p:ph idx="1"/>
          </p:nvPr>
        </p:nvSpPr>
        <p:spPr/>
        <p:txBody>
          <a:bodyPr>
            <a:normAutofit lnSpcReduction="10000"/>
          </a:bodyPr>
          <a:lstStyle/>
          <a:p>
            <a:pPr>
              <a:buFont typeface="Wingdings" panose="05000000000000000000" pitchFamily="2" charset="2"/>
              <a:buChar char="Ø"/>
            </a:pPr>
            <a:r>
              <a:rPr lang="en-US" dirty="0"/>
              <a:t>What </a:t>
            </a:r>
            <a:r>
              <a:rPr lang="en-US"/>
              <a:t>is wrong </a:t>
            </a:r>
            <a:r>
              <a:rPr lang="en-US" dirty="0"/>
              <a:t>in the following code</a:t>
            </a:r>
          </a:p>
          <a:p>
            <a:pPr marL="0" indent="0">
              <a:buNone/>
            </a:pPr>
            <a:r>
              <a:rPr lang="en-US" dirty="0"/>
              <a:t>public class Test {</a:t>
            </a:r>
            <a:br>
              <a:rPr lang="en-US" dirty="0"/>
            </a:br>
            <a:r>
              <a:rPr lang="en-US" dirty="0"/>
              <a:t>   public static void main(String[] </a:t>
            </a:r>
            <a:r>
              <a:rPr lang="en-US" dirty="0" err="1"/>
              <a:t>args</a:t>
            </a:r>
            <a:r>
              <a:rPr lang="en-US" dirty="0"/>
              <a:t>) {</a:t>
            </a:r>
            <a:br>
              <a:rPr lang="en-US" dirty="0"/>
            </a:br>
            <a:r>
              <a:rPr lang="en-US" dirty="0"/>
              <a:t>      Integer[] list1 = {12, 24, 55, 1};</a:t>
            </a:r>
            <a:br>
              <a:rPr lang="en-US" dirty="0"/>
            </a:br>
            <a:r>
              <a:rPr lang="en-US" dirty="0"/>
              <a:t>      Double[] list2 = {12.4, 24.0, 55.2, 1.0};</a:t>
            </a:r>
            <a:br>
              <a:rPr lang="en-US" dirty="0"/>
            </a:br>
            <a:r>
              <a:rPr lang="en-US" dirty="0"/>
              <a:t>      </a:t>
            </a:r>
            <a:r>
              <a:rPr lang="en-US" dirty="0" err="1"/>
              <a:t>int</a:t>
            </a:r>
            <a:r>
              <a:rPr lang="en-US" dirty="0"/>
              <a:t>[] list3 = {1, 2, 3};</a:t>
            </a:r>
            <a:br>
              <a:rPr lang="en-US" dirty="0"/>
            </a:br>
            <a:r>
              <a:rPr lang="en-US" dirty="0"/>
              <a:t>      </a:t>
            </a:r>
            <a:r>
              <a:rPr lang="en-US" dirty="0" err="1"/>
              <a:t>printArray</a:t>
            </a:r>
            <a:r>
              <a:rPr lang="en-US" dirty="0"/>
              <a:t>(list1);</a:t>
            </a:r>
            <a:br>
              <a:rPr lang="en-US" dirty="0"/>
            </a:br>
            <a:r>
              <a:rPr lang="en-US" dirty="0"/>
              <a:t>      </a:t>
            </a:r>
            <a:r>
              <a:rPr lang="en-US" dirty="0" err="1"/>
              <a:t>printArray</a:t>
            </a:r>
            <a:r>
              <a:rPr lang="en-US" dirty="0"/>
              <a:t>(list2);</a:t>
            </a:r>
            <a:br>
              <a:rPr lang="en-US" dirty="0"/>
            </a:br>
            <a:r>
              <a:rPr lang="en-US" dirty="0"/>
              <a:t>      </a:t>
            </a:r>
            <a:r>
              <a:rPr lang="en-US" dirty="0" err="1"/>
              <a:t>printArray</a:t>
            </a:r>
            <a:r>
              <a:rPr lang="en-US" dirty="0"/>
              <a:t>(list3);</a:t>
            </a:r>
            <a:br>
              <a:rPr lang="en-US" dirty="0"/>
            </a:br>
            <a:r>
              <a:rPr lang="en-US" dirty="0"/>
              <a:t>   }</a:t>
            </a:r>
            <a:br>
              <a:rPr lang="en-US" dirty="0"/>
            </a:br>
            <a:br>
              <a:rPr lang="en-US" dirty="0"/>
            </a:br>
            <a:r>
              <a:rPr lang="en-US" dirty="0"/>
              <a:t>   public static void </a:t>
            </a:r>
            <a:r>
              <a:rPr lang="en-US" dirty="0" err="1"/>
              <a:t>printArray</a:t>
            </a:r>
            <a:r>
              <a:rPr lang="en-US" dirty="0"/>
              <a:t>(Object[] list) {</a:t>
            </a:r>
            <a:br>
              <a:rPr lang="en-US" dirty="0"/>
            </a:br>
            <a:r>
              <a:rPr lang="en-US" dirty="0"/>
              <a:t>      for (Object o: list)</a:t>
            </a:r>
            <a:br>
              <a:rPr lang="en-US" dirty="0"/>
            </a:br>
            <a:r>
              <a:rPr lang="en-US" dirty="0"/>
              <a:t>         </a:t>
            </a:r>
            <a:r>
              <a:rPr lang="en-US" dirty="0" err="1"/>
              <a:t>System.out.print</a:t>
            </a:r>
            <a:r>
              <a:rPr lang="en-US" dirty="0"/>
              <a:t>(o + " ");</a:t>
            </a:r>
            <a:br>
              <a:rPr lang="en-US" dirty="0"/>
            </a:br>
            <a:r>
              <a:rPr lang="en-US" dirty="0"/>
              <a:t>      </a:t>
            </a:r>
            <a:r>
              <a:rPr lang="en-US" dirty="0" err="1"/>
              <a:t>System.out.println</a:t>
            </a:r>
            <a:r>
              <a:rPr lang="en-US" dirty="0"/>
              <a:t>();</a:t>
            </a:r>
            <a:br>
              <a:rPr lang="en-US" dirty="0"/>
            </a:br>
            <a:r>
              <a:rPr lang="en-US" dirty="0"/>
              <a:t>   }</a:t>
            </a:r>
            <a:br>
              <a:rPr lang="en-US" dirty="0"/>
            </a:br>
            <a:r>
              <a:rPr lang="en-US" dirty="0"/>
              <a:t>}</a:t>
            </a:r>
          </a:p>
        </p:txBody>
      </p:sp>
      <p:sp>
        <p:nvSpPr>
          <p:cNvPr id="4" name="Slide Number Placeholder 3">
            <a:extLst>
              <a:ext uri="{FF2B5EF4-FFF2-40B4-BE49-F238E27FC236}">
                <a16:creationId xmlns:a16="http://schemas.microsoft.com/office/drawing/2014/main" id="{6AD17BEC-1725-4185-B863-FB4A8AB9EA9A}"/>
              </a:ext>
            </a:extLst>
          </p:cNvPr>
          <p:cNvSpPr>
            <a:spLocks noGrp="1"/>
          </p:cNvSpPr>
          <p:nvPr>
            <p:ph type="sldNum" sz="quarter" idx="11"/>
          </p:nvPr>
        </p:nvSpPr>
        <p:spPr/>
        <p:txBody>
          <a:bodyPr/>
          <a:lstStyle/>
          <a:p>
            <a:pPr>
              <a:defRPr/>
            </a:pPr>
            <a:fld id="{89B11930-0897-4A96-B3BE-AFFB28CD461F}" type="slidenum">
              <a:rPr lang="en-US" altLang="en-US" smtClean="0"/>
              <a:pPr>
                <a:defRPr/>
              </a:pPr>
              <a:t>40</a:t>
            </a:fld>
            <a:endParaRPr lang="en-US" altLang="en-US"/>
          </a:p>
        </p:txBody>
      </p:sp>
    </p:spTree>
    <p:extLst>
      <p:ext uri="{BB962C8B-B14F-4D97-AF65-F5344CB8AC3E}">
        <p14:creationId xmlns:p14="http://schemas.microsoft.com/office/powerpoint/2010/main" val="38599304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EABF9-E821-4B17-9048-E3C2C14A5CEE}"/>
              </a:ext>
            </a:extLst>
          </p:cNvPr>
          <p:cNvSpPr>
            <a:spLocks noGrp="1"/>
          </p:cNvSpPr>
          <p:nvPr>
            <p:ph type="title"/>
          </p:nvPr>
        </p:nvSpPr>
        <p:spPr/>
        <p:txBody>
          <a:bodyPr/>
          <a:lstStyle/>
          <a:p>
            <a:r>
              <a:rPr lang="en-US" sz="1800" dirty="0"/>
              <a:t>What is the output of the following code:</a:t>
            </a:r>
            <a:br>
              <a:rPr lang="en-US" sz="1800" dirty="0"/>
            </a:br>
            <a:endParaRPr lang="en-US" sz="1800" dirty="0"/>
          </a:p>
        </p:txBody>
      </p:sp>
      <p:sp>
        <p:nvSpPr>
          <p:cNvPr id="4" name="Content Placeholder 3">
            <a:extLst>
              <a:ext uri="{FF2B5EF4-FFF2-40B4-BE49-F238E27FC236}">
                <a16:creationId xmlns:a16="http://schemas.microsoft.com/office/drawing/2014/main" id="{2E266206-27EE-45A5-991E-6E009E68C07B}"/>
              </a:ext>
            </a:extLst>
          </p:cNvPr>
          <p:cNvSpPr>
            <a:spLocks noGrp="1"/>
          </p:cNvSpPr>
          <p:nvPr>
            <p:ph sz="half" idx="2"/>
          </p:nvPr>
        </p:nvSpPr>
        <p:spPr>
          <a:xfrm>
            <a:off x="630238" y="1447800"/>
            <a:ext cx="3868737" cy="4741863"/>
          </a:xfrm>
        </p:spPr>
        <p:txBody>
          <a:bodyPr>
            <a:normAutofit lnSpcReduction="10000"/>
          </a:bodyPr>
          <a:lstStyle/>
          <a:p>
            <a:pPr marL="0" indent="0">
              <a:buNone/>
            </a:pPr>
            <a:r>
              <a:rPr lang="en-US" dirty="0"/>
              <a:t>public class Test {</a:t>
            </a:r>
            <a:br>
              <a:rPr lang="en-US" dirty="0"/>
            </a:br>
            <a:r>
              <a:rPr lang="en-US" dirty="0"/>
              <a:t>  public static void main(String[] </a:t>
            </a:r>
            <a:r>
              <a:rPr lang="en-US" dirty="0" err="1"/>
              <a:t>args</a:t>
            </a:r>
            <a:r>
              <a:rPr lang="en-US" dirty="0"/>
              <a:t>) {</a:t>
            </a:r>
            <a:br>
              <a:rPr lang="en-US" dirty="0"/>
            </a:br>
            <a:r>
              <a:rPr lang="en-US" dirty="0"/>
              <a:t>    new Person().</a:t>
            </a:r>
            <a:r>
              <a:rPr lang="en-US" dirty="0" err="1"/>
              <a:t>printPerson</a:t>
            </a:r>
            <a:r>
              <a:rPr lang="en-US" dirty="0"/>
              <a:t>();</a:t>
            </a:r>
            <a:br>
              <a:rPr lang="en-US" dirty="0"/>
            </a:br>
            <a:r>
              <a:rPr lang="en-US" dirty="0"/>
              <a:t>    new Student().</a:t>
            </a:r>
            <a:r>
              <a:rPr lang="en-US" dirty="0" err="1"/>
              <a:t>printPerson</a:t>
            </a:r>
            <a:r>
              <a:rPr lang="en-US" dirty="0"/>
              <a:t>();</a:t>
            </a:r>
            <a:br>
              <a:rPr lang="en-US" dirty="0"/>
            </a:br>
            <a:r>
              <a:rPr lang="en-US" dirty="0"/>
              <a:t>  }</a:t>
            </a:r>
            <a:br>
              <a:rPr lang="en-US" dirty="0"/>
            </a:br>
            <a:r>
              <a:rPr lang="en-US" dirty="0"/>
              <a:t>}</a:t>
            </a:r>
            <a:br>
              <a:rPr lang="en-US" dirty="0"/>
            </a:br>
            <a:r>
              <a:rPr lang="en-US" dirty="0"/>
              <a:t>class Student extends Person {</a:t>
            </a:r>
            <a:br>
              <a:rPr lang="en-US" dirty="0"/>
            </a:br>
            <a:r>
              <a:rPr lang="en-US" dirty="0"/>
              <a:t>  @Override</a:t>
            </a:r>
            <a:br>
              <a:rPr lang="en-US" dirty="0"/>
            </a:br>
            <a:r>
              <a:rPr lang="en-US" dirty="0"/>
              <a:t>  public String </a:t>
            </a:r>
            <a:r>
              <a:rPr lang="en-US" dirty="0" err="1"/>
              <a:t>getInfo</a:t>
            </a:r>
            <a:r>
              <a:rPr lang="en-US" dirty="0"/>
              <a:t>() {</a:t>
            </a:r>
            <a:br>
              <a:rPr lang="en-US" dirty="0"/>
            </a:br>
            <a:r>
              <a:rPr lang="en-US" dirty="0"/>
              <a:t>    return "Student"; </a:t>
            </a:r>
            <a:br>
              <a:rPr lang="en-US" dirty="0"/>
            </a:br>
            <a:r>
              <a:rPr lang="en-US" dirty="0"/>
              <a:t>  }</a:t>
            </a:r>
            <a:br>
              <a:rPr lang="en-US" dirty="0"/>
            </a:br>
            <a:r>
              <a:rPr lang="en-US" dirty="0"/>
              <a:t>}</a:t>
            </a:r>
            <a:br>
              <a:rPr lang="en-US" dirty="0"/>
            </a:br>
            <a:r>
              <a:rPr lang="en-US" dirty="0"/>
              <a:t>class Person {</a:t>
            </a:r>
            <a:br>
              <a:rPr lang="en-US" dirty="0"/>
            </a:br>
            <a:r>
              <a:rPr lang="en-US" dirty="0"/>
              <a:t>  public String </a:t>
            </a:r>
            <a:r>
              <a:rPr lang="en-US" dirty="0" err="1"/>
              <a:t>getInfo</a:t>
            </a:r>
            <a:r>
              <a:rPr lang="en-US" dirty="0"/>
              <a:t>() {</a:t>
            </a:r>
            <a:br>
              <a:rPr lang="en-US" dirty="0"/>
            </a:br>
            <a:r>
              <a:rPr lang="en-US" dirty="0"/>
              <a:t>    return "Person";</a:t>
            </a:r>
            <a:br>
              <a:rPr lang="en-US" dirty="0"/>
            </a:br>
            <a:r>
              <a:rPr lang="en-US" dirty="0"/>
              <a:t>  }</a:t>
            </a:r>
            <a:br>
              <a:rPr lang="en-US" dirty="0"/>
            </a:br>
            <a:r>
              <a:rPr lang="en-US" dirty="0"/>
              <a:t>  public void </a:t>
            </a:r>
            <a:r>
              <a:rPr lang="en-US" dirty="0" err="1"/>
              <a:t>printPerson</a:t>
            </a:r>
            <a:r>
              <a:rPr lang="en-US" dirty="0"/>
              <a:t>() {</a:t>
            </a:r>
            <a:br>
              <a:rPr lang="en-US" dirty="0"/>
            </a:br>
            <a:r>
              <a:rPr lang="en-US" dirty="0"/>
              <a:t>    </a:t>
            </a:r>
            <a:r>
              <a:rPr lang="en-US" dirty="0" err="1"/>
              <a:t>System.out.println</a:t>
            </a:r>
            <a:r>
              <a:rPr lang="en-US" dirty="0"/>
              <a:t>(</a:t>
            </a:r>
            <a:r>
              <a:rPr lang="en-US" dirty="0" err="1"/>
              <a:t>getInfo</a:t>
            </a:r>
            <a:r>
              <a:rPr lang="en-US" dirty="0"/>
              <a:t>());</a:t>
            </a:r>
            <a:br>
              <a:rPr lang="en-US" dirty="0"/>
            </a:br>
            <a:r>
              <a:rPr lang="en-US" dirty="0"/>
              <a:t>  }</a:t>
            </a:r>
            <a:br>
              <a:rPr lang="en-US" dirty="0"/>
            </a:br>
            <a:r>
              <a:rPr lang="en-US" dirty="0"/>
              <a:t>}</a:t>
            </a:r>
          </a:p>
        </p:txBody>
      </p:sp>
      <p:sp>
        <p:nvSpPr>
          <p:cNvPr id="6" name="Content Placeholder 5">
            <a:extLst>
              <a:ext uri="{FF2B5EF4-FFF2-40B4-BE49-F238E27FC236}">
                <a16:creationId xmlns:a16="http://schemas.microsoft.com/office/drawing/2014/main" id="{88EADCE2-787B-4F02-8C7A-2284CA9E7DC4}"/>
              </a:ext>
            </a:extLst>
          </p:cNvPr>
          <p:cNvSpPr>
            <a:spLocks noGrp="1"/>
          </p:cNvSpPr>
          <p:nvPr>
            <p:ph sz="quarter" idx="4"/>
          </p:nvPr>
        </p:nvSpPr>
        <p:spPr>
          <a:xfrm>
            <a:off x="4629150" y="1447800"/>
            <a:ext cx="3887788" cy="4741863"/>
          </a:xfrm>
        </p:spPr>
        <p:txBody>
          <a:bodyPr>
            <a:normAutofit lnSpcReduction="10000"/>
          </a:bodyPr>
          <a:lstStyle/>
          <a:p>
            <a:pPr marL="0" indent="0">
              <a:buNone/>
            </a:pPr>
            <a:r>
              <a:rPr lang="en-US" dirty="0"/>
              <a:t>public class Test {</a:t>
            </a:r>
            <a:br>
              <a:rPr lang="en-US" dirty="0"/>
            </a:br>
            <a:r>
              <a:rPr lang="en-US" dirty="0"/>
              <a:t>  public static void main(String[] </a:t>
            </a:r>
            <a:r>
              <a:rPr lang="en-US" dirty="0" err="1"/>
              <a:t>args</a:t>
            </a:r>
            <a:r>
              <a:rPr lang="en-US" dirty="0"/>
              <a:t>) {</a:t>
            </a:r>
            <a:br>
              <a:rPr lang="en-US" dirty="0"/>
            </a:br>
            <a:r>
              <a:rPr lang="en-US" dirty="0"/>
              <a:t>    new Person().</a:t>
            </a:r>
            <a:r>
              <a:rPr lang="en-US" dirty="0" err="1"/>
              <a:t>printPerson</a:t>
            </a:r>
            <a:r>
              <a:rPr lang="en-US" dirty="0"/>
              <a:t>();</a:t>
            </a:r>
            <a:br>
              <a:rPr lang="en-US" dirty="0"/>
            </a:br>
            <a:r>
              <a:rPr lang="en-US" dirty="0"/>
              <a:t>    new Student().</a:t>
            </a:r>
            <a:r>
              <a:rPr lang="en-US" dirty="0" err="1"/>
              <a:t>printPerson</a:t>
            </a:r>
            <a:r>
              <a:rPr lang="en-US" dirty="0"/>
              <a:t>();</a:t>
            </a:r>
            <a:br>
              <a:rPr lang="en-US" dirty="0"/>
            </a:br>
            <a:r>
              <a:rPr lang="en-US" dirty="0"/>
              <a:t>  }</a:t>
            </a:r>
            <a:br>
              <a:rPr lang="en-US" dirty="0"/>
            </a:br>
            <a:r>
              <a:rPr lang="en-US" dirty="0"/>
              <a:t>}</a:t>
            </a:r>
            <a:br>
              <a:rPr lang="en-US" dirty="0"/>
            </a:br>
            <a:r>
              <a:rPr lang="en-US" dirty="0"/>
              <a:t>class Student extends Person {</a:t>
            </a:r>
            <a:br>
              <a:rPr lang="en-US" dirty="0"/>
            </a:br>
            <a:r>
              <a:rPr lang="en-US" dirty="0"/>
              <a:t>  private String </a:t>
            </a:r>
            <a:r>
              <a:rPr lang="en-US" dirty="0" err="1"/>
              <a:t>getInfo</a:t>
            </a:r>
            <a:r>
              <a:rPr lang="en-US" dirty="0"/>
              <a:t>() {</a:t>
            </a:r>
            <a:br>
              <a:rPr lang="en-US" dirty="0"/>
            </a:br>
            <a:r>
              <a:rPr lang="en-US" dirty="0"/>
              <a:t>    return "Student";</a:t>
            </a:r>
            <a:br>
              <a:rPr lang="en-US" dirty="0"/>
            </a:br>
            <a:r>
              <a:rPr lang="en-US" dirty="0"/>
              <a:t>  }</a:t>
            </a:r>
            <a:br>
              <a:rPr lang="en-US" dirty="0"/>
            </a:br>
            <a:r>
              <a:rPr lang="en-US" dirty="0"/>
              <a:t>}</a:t>
            </a:r>
            <a:br>
              <a:rPr lang="en-US" dirty="0"/>
            </a:br>
            <a:r>
              <a:rPr lang="en-US" dirty="0"/>
              <a:t>class Person {</a:t>
            </a:r>
            <a:br>
              <a:rPr lang="en-US" dirty="0"/>
            </a:br>
            <a:r>
              <a:rPr lang="en-US" dirty="0"/>
              <a:t>  private String </a:t>
            </a:r>
            <a:r>
              <a:rPr lang="en-US" dirty="0" err="1"/>
              <a:t>getInfo</a:t>
            </a:r>
            <a:r>
              <a:rPr lang="en-US" dirty="0"/>
              <a:t>() {</a:t>
            </a:r>
            <a:br>
              <a:rPr lang="en-US" dirty="0"/>
            </a:br>
            <a:r>
              <a:rPr lang="en-US" dirty="0"/>
              <a:t>    return "Person";</a:t>
            </a:r>
            <a:br>
              <a:rPr lang="en-US" dirty="0"/>
            </a:br>
            <a:r>
              <a:rPr lang="en-US" dirty="0"/>
              <a:t>  }</a:t>
            </a:r>
            <a:br>
              <a:rPr lang="en-US" dirty="0"/>
            </a:br>
            <a:r>
              <a:rPr lang="en-US" dirty="0"/>
              <a:t>  public void </a:t>
            </a:r>
            <a:r>
              <a:rPr lang="en-US" dirty="0" err="1"/>
              <a:t>printPerson</a:t>
            </a:r>
            <a:r>
              <a:rPr lang="en-US" dirty="0"/>
              <a:t>() {</a:t>
            </a:r>
            <a:br>
              <a:rPr lang="en-US" dirty="0"/>
            </a:br>
            <a:r>
              <a:rPr lang="en-US" dirty="0"/>
              <a:t>    </a:t>
            </a:r>
            <a:r>
              <a:rPr lang="en-US" dirty="0" err="1"/>
              <a:t>System.out.println</a:t>
            </a:r>
            <a:r>
              <a:rPr lang="en-US" dirty="0"/>
              <a:t>(</a:t>
            </a:r>
            <a:r>
              <a:rPr lang="en-US" dirty="0" err="1"/>
              <a:t>getInfo</a:t>
            </a:r>
            <a:r>
              <a:rPr lang="en-US" dirty="0"/>
              <a:t>());</a:t>
            </a:r>
            <a:br>
              <a:rPr lang="en-US" dirty="0"/>
            </a:br>
            <a:r>
              <a:rPr lang="en-US" dirty="0"/>
              <a:t>  }</a:t>
            </a:r>
            <a:br>
              <a:rPr lang="en-US" dirty="0"/>
            </a:br>
            <a:r>
              <a:rPr lang="en-US" dirty="0"/>
              <a:t>}</a:t>
            </a:r>
          </a:p>
        </p:txBody>
      </p:sp>
      <p:sp>
        <p:nvSpPr>
          <p:cNvPr id="7" name="Slide Number Placeholder 6">
            <a:extLst>
              <a:ext uri="{FF2B5EF4-FFF2-40B4-BE49-F238E27FC236}">
                <a16:creationId xmlns:a16="http://schemas.microsoft.com/office/drawing/2014/main" id="{CED0B232-847C-4125-A398-1F4B5220224B}"/>
              </a:ext>
            </a:extLst>
          </p:cNvPr>
          <p:cNvSpPr>
            <a:spLocks noGrp="1"/>
          </p:cNvSpPr>
          <p:nvPr>
            <p:ph type="sldNum" sz="quarter" idx="11"/>
          </p:nvPr>
        </p:nvSpPr>
        <p:spPr/>
        <p:txBody>
          <a:bodyPr/>
          <a:lstStyle/>
          <a:p>
            <a:pPr>
              <a:defRPr/>
            </a:pPr>
            <a:fld id="{8D8F9B4A-419A-4634-8B98-704163C52213}" type="slidenum">
              <a:rPr lang="en-US" altLang="en-US" smtClean="0"/>
              <a:pPr>
                <a:defRPr/>
              </a:pPr>
              <a:t>41</a:t>
            </a:fld>
            <a:endParaRPr lang="en-US" altLang="en-US"/>
          </a:p>
        </p:txBody>
      </p:sp>
      <p:sp>
        <p:nvSpPr>
          <p:cNvPr id="9" name="TextBox 8">
            <a:extLst>
              <a:ext uri="{FF2B5EF4-FFF2-40B4-BE49-F238E27FC236}">
                <a16:creationId xmlns:a16="http://schemas.microsoft.com/office/drawing/2014/main" id="{20014314-76F4-47AD-814D-45D137ABBC94}"/>
              </a:ext>
            </a:extLst>
          </p:cNvPr>
          <p:cNvSpPr txBox="1"/>
          <p:nvPr/>
        </p:nvSpPr>
        <p:spPr>
          <a:xfrm>
            <a:off x="2259806" y="5832773"/>
            <a:ext cx="304800" cy="461665"/>
          </a:xfrm>
          <a:prstGeom prst="rect">
            <a:avLst/>
          </a:prstGeom>
          <a:noFill/>
        </p:spPr>
        <p:txBody>
          <a:bodyPr wrap="square" rtlCol="0">
            <a:spAutoFit/>
          </a:bodyPr>
          <a:lstStyle/>
          <a:p>
            <a:r>
              <a:rPr lang="en-US" dirty="0"/>
              <a:t>a</a:t>
            </a:r>
          </a:p>
        </p:txBody>
      </p:sp>
      <p:sp>
        <p:nvSpPr>
          <p:cNvPr id="10" name="TextBox 9">
            <a:extLst>
              <a:ext uri="{FF2B5EF4-FFF2-40B4-BE49-F238E27FC236}">
                <a16:creationId xmlns:a16="http://schemas.microsoft.com/office/drawing/2014/main" id="{F9CB86BA-3AF6-4899-A279-827AA0E7114F}"/>
              </a:ext>
            </a:extLst>
          </p:cNvPr>
          <p:cNvSpPr txBox="1"/>
          <p:nvPr/>
        </p:nvSpPr>
        <p:spPr>
          <a:xfrm>
            <a:off x="6188472" y="5832773"/>
            <a:ext cx="304800" cy="461665"/>
          </a:xfrm>
          <a:prstGeom prst="rect">
            <a:avLst/>
          </a:prstGeom>
          <a:noFill/>
        </p:spPr>
        <p:txBody>
          <a:bodyPr wrap="square" rtlCol="0">
            <a:spAutoFit/>
          </a:bodyPr>
          <a:lstStyle/>
          <a:p>
            <a:r>
              <a:rPr lang="en-US" dirty="0"/>
              <a:t>b</a:t>
            </a:r>
          </a:p>
        </p:txBody>
      </p:sp>
    </p:spTree>
    <p:extLst>
      <p:ext uri="{BB962C8B-B14F-4D97-AF65-F5344CB8AC3E}">
        <p14:creationId xmlns:p14="http://schemas.microsoft.com/office/powerpoint/2010/main" val="26964790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FD41C-0FC1-44FE-9490-2AA7E8B13021}"/>
              </a:ext>
            </a:extLst>
          </p:cNvPr>
          <p:cNvSpPr>
            <a:spLocks noGrp="1"/>
          </p:cNvSpPr>
          <p:nvPr>
            <p:ph type="title"/>
          </p:nvPr>
        </p:nvSpPr>
        <p:spPr/>
        <p:txBody>
          <a:bodyPr/>
          <a:lstStyle/>
          <a:p>
            <a:r>
              <a:rPr lang="en-US" dirty="0"/>
              <a:t>Generic Programming </a:t>
            </a:r>
            <a:r>
              <a:rPr lang="en-US" sz="2000" b="0" dirty="0"/>
              <a:t>(1 of 2)</a:t>
            </a:r>
            <a:endParaRPr lang="en-US" dirty="0"/>
          </a:p>
        </p:txBody>
      </p:sp>
      <p:sp>
        <p:nvSpPr>
          <p:cNvPr id="3" name="Content Placeholder 2">
            <a:extLst>
              <a:ext uri="{FF2B5EF4-FFF2-40B4-BE49-F238E27FC236}">
                <a16:creationId xmlns:a16="http://schemas.microsoft.com/office/drawing/2014/main" id="{FB7AC412-C7B6-42F3-82C4-6122AAFBAA97}"/>
              </a:ext>
            </a:extLst>
          </p:cNvPr>
          <p:cNvSpPr>
            <a:spLocks noGrp="1"/>
          </p:cNvSpPr>
          <p:nvPr>
            <p:ph sz="quarter" idx="13"/>
          </p:nvPr>
        </p:nvSpPr>
        <p:spPr>
          <a:xfrm>
            <a:off x="470451" y="1556327"/>
            <a:ext cx="3564000" cy="4284000"/>
          </a:xfrm>
        </p:spPr>
        <p:txBody>
          <a:bodyPr/>
          <a:lstStyle/>
          <a:p>
            <a:pPr marL="432" indent="0">
              <a:spcBef>
                <a:spcPts val="300"/>
              </a:spcBef>
              <a:buNone/>
            </a:pPr>
            <a:r>
              <a:rPr lang="en-US" sz="1600" dirty="0">
                <a:latin typeface="Courier New" panose="02070309020205020404" pitchFamily="49" charset="0"/>
                <a:cs typeface="Courier New" panose="02070309020205020404" pitchFamily="49" charset="0"/>
              </a:rPr>
              <a:t>public class PolymorphismDemo {</a:t>
            </a:r>
          </a:p>
          <a:p>
            <a:pPr marL="0" indent="93663">
              <a:spcBef>
                <a:spcPts val="300"/>
              </a:spcBef>
              <a:buNone/>
            </a:pPr>
            <a:r>
              <a:rPr lang="en-US" sz="1600" dirty="0">
                <a:latin typeface="Courier New" panose="02070309020205020404" pitchFamily="49" charset="0"/>
                <a:cs typeface="Courier New" panose="02070309020205020404" pitchFamily="49" charset="0"/>
              </a:rPr>
              <a:t>public static void main(String[] </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 {</a:t>
            </a:r>
          </a:p>
          <a:p>
            <a:pPr marL="0" indent="263525">
              <a:spcBef>
                <a:spcPts val="300"/>
              </a:spcBef>
              <a:buNone/>
            </a:pPr>
            <a:r>
              <a:rPr lang="en-US" sz="1600" dirty="0">
                <a:latin typeface="Courier New" panose="02070309020205020404" pitchFamily="49" charset="0"/>
                <a:cs typeface="Courier New" panose="02070309020205020404" pitchFamily="49" charset="0"/>
              </a:rPr>
              <a:t>m(new GraduateStudent());</a:t>
            </a:r>
          </a:p>
          <a:p>
            <a:pPr marL="0" indent="263525">
              <a:spcBef>
                <a:spcPts val="300"/>
              </a:spcBef>
              <a:buNone/>
            </a:pPr>
            <a:r>
              <a:rPr lang="en-US" sz="1600" dirty="0">
                <a:latin typeface="Courier New" panose="02070309020205020404" pitchFamily="49" charset="0"/>
                <a:cs typeface="Courier New" panose="02070309020205020404" pitchFamily="49" charset="0"/>
              </a:rPr>
              <a:t>m(new Student());</a:t>
            </a:r>
          </a:p>
          <a:p>
            <a:pPr marL="0" indent="263525">
              <a:spcBef>
                <a:spcPts val="300"/>
              </a:spcBef>
              <a:buNone/>
            </a:pPr>
            <a:r>
              <a:rPr lang="en-US" sz="1600" dirty="0">
                <a:latin typeface="Courier New" panose="02070309020205020404" pitchFamily="49" charset="0"/>
                <a:cs typeface="Courier New" panose="02070309020205020404" pitchFamily="49" charset="0"/>
              </a:rPr>
              <a:t>m(new Person());</a:t>
            </a:r>
          </a:p>
          <a:p>
            <a:pPr marL="0" indent="263525">
              <a:spcBef>
                <a:spcPts val="300"/>
              </a:spcBef>
              <a:buNone/>
            </a:pPr>
            <a:r>
              <a:rPr lang="en-US" sz="1600" dirty="0">
                <a:latin typeface="Courier New" panose="02070309020205020404" pitchFamily="49" charset="0"/>
                <a:cs typeface="Courier New" panose="02070309020205020404" pitchFamily="49" charset="0"/>
              </a:rPr>
              <a:t>m(new Object());</a:t>
            </a:r>
          </a:p>
          <a:p>
            <a:pPr marL="0" indent="93663">
              <a:spcBef>
                <a:spcPts val="300"/>
              </a:spcBef>
              <a:buNone/>
            </a:pPr>
            <a:r>
              <a:rPr lang="en-US" sz="1600" dirty="0">
                <a:latin typeface="Courier New" panose="02070309020205020404" pitchFamily="49" charset="0"/>
                <a:cs typeface="Courier New" panose="02070309020205020404" pitchFamily="49" charset="0"/>
              </a:rPr>
              <a:t>}</a:t>
            </a:r>
          </a:p>
          <a:p>
            <a:pPr marL="0" indent="93663">
              <a:spcBef>
                <a:spcPts val="300"/>
              </a:spcBef>
              <a:buNone/>
            </a:pPr>
            <a:r>
              <a:rPr lang="en-US" sz="1600" dirty="0">
                <a:latin typeface="Courier New" panose="02070309020205020404" pitchFamily="49" charset="0"/>
                <a:cs typeface="Courier New" panose="02070309020205020404" pitchFamily="49" charset="0"/>
              </a:rPr>
              <a:t>public static void m(Object x) {</a:t>
            </a:r>
          </a:p>
          <a:p>
            <a:pPr marL="0" indent="263525">
              <a:spcBef>
                <a:spcPts val="300"/>
              </a:spcBef>
              <a:buNone/>
            </a:pPr>
            <a:r>
              <a:rPr lang="en-US" sz="1600" dirty="0">
                <a:latin typeface="Courier New" panose="02070309020205020404" pitchFamily="49" charset="0"/>
                <a:cs typeface="Courier New" panose="02070309020205020404" pitchFamily="49" charset="0"/>
              </a:rPr>
              <a:t>System.out.println(</a:t>
            </a:r>
            <a:r>
              <a:rPr lang="en-US" sz="1600" dirty="0" err="1">
                <a:latin typeface="Courier New" panose="02070309020205020404" pitchFamily="49" charset="0"/>
                <a:cs typeface="Courier New" panose="02070309020205020404" pitchFamily="49" charset="0"/>
              </a:rPr>
              <a:t>x.toString</a:t>
            </a:r>
            <a:r>
              <a:rPr lang="en-US" sz="1600" dirty="0">
                <a:latin typeface="Courier New" panose="02070309020205020404" pitchFamily="49" charset="0"/>
                <a:cs typeface="Courier New" panose="02070309020205020404" pitchFamily="49" charset="0"/>
              </a:rPr>
              <a:t>());</a:t>
            </a:r>
          </a:p>
          <a:p>
            <a:pPr marL="0" indent="93663">
              <a:spcBef>
                <a:spcPts val="300"/>
              </a:spcBef>
              <a:buNone/>
            </a:pPr>
            <a:r>
              <a:rPr lang="en-US" sz="1600" dirty="0">
                <a:latin typeface="Courier New" panose="02070309020205020404" pitchFamily="49" charset="0"/>
                <a:cs typeface="Courier New" panose="02070309020205020404" pitchFamily="49" charset="0"/>
              </a:rPr>
              <a:t>}</a:t>
            </a:r>
          </a:p>
          <a:p>
            <a:pPr marL="432" indent="0">
              <a:spcBef>
                <a:spcPts val="300"/>
              </a:spcBef>
              <a:buNone/>
            </a:pPr>
            <a:r>
              <a:rPr lang="en-US" sz="1600" dirty="0">
                <a:latin typeface="Courier New" panose="02070309020205020404" pitchFamily="49" charset="0"/>
                <a:cs typeface="Courier New" panose="02070309020205020404" pitchFamily="49" charset="0"/>
              </a:rPr>
              <a:t>}</a:t>
            </a:r>
          </a:p>
        </p:txBody>
      </p:sp>
      <p:sp>
        <p:nvSpPr>
          <p:cNvPr id="7" name="Content Placeholder 6">
            <a:extLst>
              <a:ext uri="{FF2B5EF4-FFF2-40B4-BE49-F238E27FC236}">
                <a16:creationId xmlns:a16="http://schemas.microsoft.com/office/drawing/2014/main" id="{56C7C0C5-A0E4-4548-8AD4-6E183297EF9B}"/>
              </a:ext>
            </a:extLst>
          </p:cNvPr>
          <p:cNvSpPr>
            <a:spLocks noGrp="1"/>
          </p:cNvSpPr>
          <p:nvPr>
            <p:ph sz="quarter" idx="14"/>
          </p:nvPr>
        </p:nvSpPr>
        <p:spPr>
          <a:xfrm>
            <a:off x="4695986" y="1556327"/>
            <a:ext cx="3996000" cy="4068000"/>
          </a:xfrm>
        </p:spPr>
        <p:txBody>
          <a:bodyPr/>
          <a:lstStyle/>
          <a:p>
            <a:pPr marL="432" indent="0">
              <a:spcBef>
                <a:spcPts val="300"/>
              </a:spcBef>
              <a:buNone/>
            </a:pPr>
            <a:r>
              <a:rPr lang="en-US" sz="1600" dirty="0">
                <a:latin typeface="Courier New" panose="02070309020205020404" pitchFamily="49" charset="0"/>
                <a:cs typeface="Courier New" panose="02070309020205020404" pitchFamily="49" charset="0"/>
              </a:rPr>
              <a:t>class GraduateStudent extends Student {</a:t>
            </a:r>
          </a:p>
          <a:p>
            <a:pPr marL="432" indent="0">
              <a:spcBef>
                <a:spcPts val="300"/>
              </a:spcBef>
              <a:buNone/>
            </a:pPr>
            <a:r>
              <a:rPr lang="en-US" sz="1600" dirty="0">
                <a:latin typeface="Courier New" panose="02070309020205020404" pitchFamily="49" charset="0"/>
                <a:cs typeface="Courier New" panose="02070309020205020404" pitchFamily="49" charset="0"/>
              </a:rPr>
              <a:t>}</a:t>
            </a:r>
          </a:p>
          <a:p>
            <a:pPr marL="432" indent="0">
              <a:spcBef>
                <a:spcPts val="300"/>
              </a:spcBef>
              <a:buNone/>
            </a:pPr>
            <a:r>
              <a:rPr lang="en-US" sz="1600" dirty="0">
                <a:latin typeface="Courier New" panose="02070309020205020404" pitchFamily="49" charset="0"/>
                <a:cs typeface="Courier New" panose="02070309020205020404" pitchFamily="49" charset="0"/>
              </a:rPr>
              <a:t>class Student extends Person {</a:t>
            </a:r>
          </a:p>
          <a:p>
            <a:pPr marL="0" indent="93663">
              <a:spcBef>
                <a:spcPts val="300"/>
              </a:spcBef>
              <a:buNone/>
            </a:pPr>
            <a:r>
              <a:rPr lang="en-US" sz="1600" dirty="0">
                <a:latin typeface="Courier New" panose="02070309020205020404" pitchFamily="49" charset="0"/>
                <a:cs typeface="Courier New" panose="02070309020205020404" pitchFamily="49" charset="0"/>
              </a:rPr>
              <a:t>public String toString() {</a:t>
            </a:r>
          </a:p>
          <a:p>
            <a:pPr marL="0" indent="263525">
              <a:spcBef>
                <a:spcPts val="300"/>
              </a:spcBef>
              <a:buNone/>
            </a:pPr>
            <a:r>
              <a:rPr lang="en-US" sz="1600" dirty="0">
                <a:latin typeface="Courier New" panose="02070309020205020404" pitchFamily="49" charset="0"/>
                <a:cs typeface="Courier New" panose="02070309020205020404" pitchFamily="49" charset="0"/>
              </a:rPr>
              <a:t>return "Student";</a:t>
            </a:r>
          </a:p>
          <a:p>
            <a:pPr marL="432" indent="0">
              <a:spcBef>
                <a:spcPts val="300"/>
              </a:spcBef>
              <a:buNone/>
            </a:pPr>
            <a:r>
              <a:rPr lang="en-US" sz="1600" dirty="0">
                <a:latin typeface="Courier New" panose="02070309020205020404" pitchFamily="49" charset="0"/>
                <a:cs typeface="Courier New" panose="02070309020205020404" pitchFamily="49" charset="0"/>
              </a:rPr>
              <a:t>}</a:t>
            </a:r>
          </a:p>
          <a:p>
            <a:pPr marL="432" indent="0">
              <a:spcBef>
                <a:spcPts val="300"/>
              </a:spcBef>
              <a:buNone/>
            </a:pPr>
            <a:r>
              <a:rPr lang="en-US" sz="1600" dirty="0">
                <a:latin typeface="Courier New" panose="02070309020205020404" pitchFamily="49" charset="0"/>
                <a:cs typeface="Courier New" panose="02070309020205020404" pitchFamily="49" charset="0"/>
              </a:rPr>
              <a:t>}</a:t>
            </a:r>
          </a:p>
          <a:p>
            <a:pPr marL="432" indent="0">
              <a:spcBef>
                <a:spcPts val="300"/>
              </a:spcBef>
              <a:buNone/>
            </a:pPr>
            <a:r>
              <a:rPr lang="en-US" sz="1600" dirty="0">
                <a:latin typeface="Courier New" panose="02070309020205020404" pitchFamily="49" charset="0"/>
                <a:cs typeface="Courier New" panose="02070309020205020404" pitchFamily="49" charset="0"/>
              </a:rPr>
              <a:t>class Person extends Object {</a:t>
            </a:r>
          </a:p>
          <a:p>
            <a:pPr marL="0" indent="93663">
              <a:spcBef>
                <a:spcPts val="300"/>
              </a:spcBef>
              <a:buNone/>
            </a:pPr>
            <a:r>
              <a:rPr lang="en-US" sz="1600" dirty="0">
                <a:latin typeface="Courier New" panose="02070309020205020404" pitchFamily="49" charset="0"/>
                <a:cs typeface="Courier New" panose="02070309020205020404" pitchFamily="49" charset="0"/>
              </a:rPr>
              <a:t>public String toString() {</a:t>
            </a:r>
          </a:p>
          <a:p>
            <a:pPr marL="0" indent="263525">
              <a:spcBef>
                <a:spcPts val="300"/>
              </a:spcBef>
              <a:buNone/>
            </a:pPr>
            <a:r>
              <a:rPr lang="en-US" sz="1600" dirty="0">
                <a:latin typeface="Courier New" panose="02070309020205020404" pitchFamily="49" charset="0"/>
                <a:cs typeface="Courier New" panose="02070309020205020404" pitchFamily="49" charset="0"/>
              </a:rPr>
              <a:t>return "Person";</a:t>
            </a:r>
          </a:p>
          <a:p>
            <a:pPr marL="0" indent="93663">
              <a:spcBef>
                <a:spcPts val="300"/>
              </a:spcBef>
              <a:buNone/>
            </a:pPr>
            <a:r>
              <a:rPr lang="en-US" sz="1600" dirty="0">
                <a:latin typeface="Courier New" panose="02070309020205020404" pitchFamily="49" charset="0"/>
                <a:cs typeface="Courier New" panose="02070309020205020404" pitchFamily="49" charset="0"/>
              </a:rPr>
              <a:t>}</a:t>
            </a:r>
          </a:p>
          <a:p>
            <a:pPr marL="432" indent="0">
              <a:spcBef>
                <a:spcPts val="300"/>
              </a:spcBef>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101199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FD41C-0FC1-44FE-9490-2AA7E8B13021}"/>
              </a:ext>
            </a:extLst>
          </p:cNvPr>
          <p:cNvSpPr>
            <a:spLocks noGrp="1"/>
          </p:cNvSpPr>
          <p:nvPr>
            <p:ph type="title"/>
          </p:nvPr>
        </p:nvSpPr>
        <p:spPr/>
        <p:txBody>
          <a:bodyPr/>
          <a:lstStyle/>
          <a:p>
            <a:r>
              <a:rPr lang="en-US" dirty="0"/>
              <a:t>Generic Programming </a:t>
            </a:r>
            <a:r>
              <a:rPr lang="en-US" sz="2000" b="0" dirty="0"/>
              <a:t>(2 of 2)</a:t>
            </a:r>
          </a:p>
        </p:txBody>
      </p:sp>
      <p:sp>
        <p:nvSpPr>
          <p:cNvPr id="3" name="Content Placeholder 2">
            <a:extLst>
              <a:ext uri="{FF2B5EF4-FFF2-40B4-BE49-F238E27FC236}">
                <a16:creationId xmlns:a16="http://schemas.microsoft.com/office/drawing/2014/main" id="{FB7AC412-C7B6-42F3-82C4-6122AAFBAA97}"/>
              </a:ext>
            </a:extLst>
          </p:cNvPr>
          <p:cNvSpPr>
            <a:spLocks noGrp="1"/>
          </p:cNvSpPr>
          <p:nvPr>
            <p:ph sz="quarter" idx="13"/>
          </p:nvPr>
        </p:nvSpPr>
        <p:spPr>
          <a:xfrm>
            <a:off x="457200" y="1554921"/>
            <a:ext cx="8232775" cy="3437994"/>
          </a:xfrm>
        </p:spPr>
        <p:txBody>
          <a:bodyPr/>
          <a:lstStyle/>
          <a:p>
            <a:pPr marL="432" indent="0">
              <a:buNone/>
            </a:pPr>
            <a:r>
              <a:rPr lang="en-US" altLang="en-US" sz="2200" dirty="0">
                <a:cs typeface="Times New Roman" panose="02020603050405020304" pitchFamily="18" charset="0"/>
              </a:rPr>
              <a:t>Polymorphism allows methods to be used generically for a wide range of object arguments. This is known as generic programming. If a method’s parameter type is a superclass (e.g., </a:t>
            </a:r>
            <a:r>
              <a:rPr lang="en-US" altLang="en-US" sz="2200" dirty="0">
                <a:latin typeface="Courier New" panose="02070309020205020404" pitchFamily="49" charset="0"/>
                <a:cs typeface="Courier New" panose="02070309020205020404" pitchFamily="49" charset="0"/>
              </a:rPr>
              <a:t>Object</a:t>
            </a:r>
            <a:r>
              <a:rPr lang="en-US" altLang="en-US" sz="2200" dirty="0">
                <a:cs typeface="Times New Roman" panose="02020603050405020304" pitchFamily="18" charset="0"/>
              </a:rPr>
              <a:t>), you may pass an object to this method of any of the parameter’s subclasses (e.g., </a:t>
            </a:r>
            <a:r>
              <a:rPr lang="en-US" altLang="en-US" sz="2200" dirty="0">
                <a:latin typeface="Courier New" panose="02070309020205020404" pitchFamily="49" charset="0"/>
                <a:cs typeface="Courier New" panose="02070309020205020404" pitchFamily="49" charset="0"/>
              </a:rPr>
              <a:t>Student</a:t>
            </a:r>
            <a:r>
              <a:rPr lang="en-US" altLang="en-US" sz="2200" dirty="0">
                <a:cs typeface="Times New Roman" panose="02020603050405020304" pitchFamily="18" charset="0"/>
              </a:rPr>
              <a:t> or </a:t>
            </a:r>
            <a:r>
              <a:rPr lang="en-US" altLang="en-US" sz="2200" dirty="0">
                <a:latin typeface="Courier New" panose="02070309020205020404" pitchFamily="49" charset="0"/>
                <a:cs typeface="Courier New" panose="02070309020205020404" pitchFamily="49" charset="0"/>
              </a:rPr>
              <a:t>String</a:t>
            </a:r>
            <a:r>
              <a:rPr lang="en-US" altLang="en-US" sz="2200" dirty="0">
                <a:cs typeface="Times New Roman" panose="02020603050405020304" pitchFamily="18" charset="0"/>
              </a:rPr>
              <a:t>). When an object (e.g., a </a:t>
            </a:r>
            <a:r>
              <a:rPr lang="en-US" altLang="en-US" sz="2200" dirty="0">
                <a:latin typeface="Courier New" panose="02070309020205020404" pitchFamily="49" charset="0"/>
                <a:cs typeface="Courier New" panose="02070309020205020404" pitchFamily="49" charset="0"/>
              </a:rPr>
              <a:t>Student object</a:t>
            </a:r>
            <a:r>
              <a:rPr lang="en-US" altLang="en-US" sz="2200" dirty="0">
                <a:cs typeface="Times New Roman" panose="02020603050405020304" pitchFamily="18" charset="0"/>
              </a:rPr>
              <a:t> or a </a:t>
            </a:r>
            <a:r>
              <a:rPr lang="en-US" altLang="en-US" sz="2200" dirty="0">
                <a:latin typeface="Courier New" panose="02070309020205020404" pitchFamily="49" charset="0"/>
                <a:cs typeface="Courier New" panose="02070309020205020404" pitchFamily="49" charset="0"/>
              </a:rPr>
              <a:t>String object</a:t>
            </a:r>
            <a:r>
              <a:rPr lang="en-US" altLang="en-US" sz="2200" dirty="0">
                <a:cs typeface="Times New Roman" panose="02020603050405020304" pitchFamily="18" charset="0"/>
              </a:rPr>
              <a:t>) is used in the method, the particular implementation of the method of the object that is invoked (e.g., </a:t>
            </a:r>
            <a:r>
              <a:rPr lang="en-US" altLang="en-US" sz="2200" dirty="0">
                <a:latin typeface="Courier New" panose="02070309020205020404" pitchFamily="49" charset="0"/>
                <a:cs typeface="Courier New" panose="02070309020205020404" pitchFamily="49" charset="0"/>
              </a:rPr>
              <a:t>toString</a:t>
            </a:r>
            <a:r>
              <a:rPr lang="en-US" altLang="en-US" sz="2200" dirty="0">
                <a:cs typeface="Times New Roman" panose="02020603050405020304" pitchFamily="18" charset="0"/>
              </a:rPr>
              <a:t>) is determined dynamically.</a:t>
            </a:r>
          </a:p>
        </p:txBody>
      </p:sp>
    </p:spTree>
    <p:extLst>
      <p:ext uri="{BB962C8B-B14F-4D97-AF65-F5344CB8AC3E}">
        <p14:creationId xmlns:p14="http://schemas.microsoft.com/office/powerpoint/2010/main" val="40959944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07E0E-950F-43ED-AC2D-6A1DFB8035F5}"/>
              </a:ext>
            </a:extLst>
          </p:cNvPr>
          <p:cNvSpPr>
            <a:spLocks noGrp="1"/>
          </p:cNvSpPr>
          <p:nvPr>
            <p:ph type="title"/>
          </p:nvPr>
        </p:nvSpPr>
        <p:spPr/>
        <p:txBody>
          <a:bodyPr/>
          <a:lstStyle/>
          <a:p>
            <a:r>
              <a:rPr lang="en-US" dirty="0">
                <a:cs typeface="Courier New" panose="02070309020205020404" pitchFamily="49" charset="0"/>
              </a:rPr>
              <a:t>Casting Objects</a:t>
            </a:r>
          </a:p>
        </p:txBody>
      </p:sp>
      <p:sp>
        <p:nvSpPr>
          <p:cNvPr id="3" name="Content Placeholder 2">
            <a:extLst>
              <a:ext uri="{FF2B5EF4-FFF2-40B4-BE49-F238E27FC236}">
                <a16:creationId xmlns:a16="http://schemas.microsoft.com/office/drawing/2014/main" id="{FABFBF16-098B-4B63-8B21-AA2EE77CC786}"/>
              </a:ext>
            </a:extLst>
          </p:cNvPr>
          <p:cNvSpPr>
            <a:spLocks noGrp="1"/>
          </p:cNvSpPr>
          <p:nvPr>
            <p:ph sz="quarter" idx="13"/>
          </p:nvPr>
        </p:nvSpPr>
        <p:spPr>
          <a:xfrm>
            <a:off x="457200" y="1556326"/>
            <a:ext cx="8229600" cy="2448000"/>
          </a:xfrm>
        </p:spPr>
        <p:txBody>
          <a:bodyPr/>
          <a:lstStyle/>
          <a:p>
            <a:pPr marL="0" indent="0">
              <a:buFont typeface="Monotype Sorts"/>
              <a:buNone/>
              <a:tabLst>
                <a:tab pos="57150" algn="l"/>
                <a:tab pos="285750" algn="l"/>
              </a:tabLst>
            </a:pPr>
            <a:r>
              <a:rPr lang="en-US" altLang="en-US" sz="2000" dirty="0">
                <a:cs typeface="Courier New" panose="02070309020205020404" pitchFamily="49" charset="0"/>
              </a:rPr>
              <a:t>You have already used the casting operator to convert variables of one primitive type to another. </a:t>
            </a:r>
            <a:r>
              <a:rPr lang="en-US" altLang="en-US" sz="2000" b="1" dirty="0">
                <a:latin typeface="Courier New" panose="02070309020205020404" pitchFamily="49" charset="0"/>
                <a:cs typeface="Courier New" panose="02070309020205020404" pitchFamily="49" charset="0"/>
              </a:rPr>
              <a:t>Casting</a:t>
            </a:r>
            <a:r>
              <a:rPr lang="en-US" altLang="en-US" sz="2000" dirty="0">
                <a:cs typeface="Courier New" panose="02070309020205020404" pitchFamily="49" charset="0"/>
              </a:rPr>
              <a:t> can also be used to convert an object of one class type to another within an inheritance hierarchy. In the preceding section, the statement</a:t>
            </a:r>
          </a:p>
          <a:p>
            <a:pPr marL="628650" lvl="1" indent="-171450">
              <a:buFontTx/>
              <a:buNone/>
              <a:tabLst>
                <a:tab pos="57150" algn="l"/>
                <a:tab pos="285750" algn="l"/>
              </a:tabLst>
            </a:pPr>
            <a:r>
              <a:rPr lang="en-US" altLang="en-US" sz="2000" dirty="0">
                <a:latin typeface="Courier New" panose="02070309020205020404" pitchFamily="49" charset="0"/>
                <a:cs typeface="Courier New" panose="02070309020205020404" pitchFamily="49" charset="0"/>
              </a:rPr>
              <a:t>m(new Student());</a:t>
            </a:r>
          </a:p>
          <a:p>
            <a:pPr marL="0" indent="0">
              <a:spcBef>
                <a:spcPts val="600"/>
              </a:spcBef>
              <a:buClrTx/>
              <a:buSzTx/>
              <a:buFontTx/>
              <a:buNone/>
              <a:tabLst>
                <a:tab pos="57150" algn="l"/>
                <a:tab pos="285750" algn="l"/>
              </a:tabLst>
            </a:pPr>
            <a:r>
              <a:rPr lang="en-US" altLang="en-US" sz="2000" dirty="0">
                <a:cs typeface="Courier New" panose="02070309020205020404" pitchFamily="49" charset="0"/>
              </a:rPr>
              <a:t>assigns the object </a:t>
            </a:r>
            <a:r>
              <a:rPr lang="en-US" altLang="en-US" sz="2000" dirty="0">
                <a:latin typeface="Courier New" panose="02070309020205020404" pitchFamily="49" charset="0"/>
                <a:cs typeface="Courier New" panose="02070309020205020404" pitchFamily="49" charset="0"/>
              </a:rPr>
              <a:t>new Student() </a:t>
            </a:r>
            <a:r>
              <a:rPr lang="en-US" altLang="en-US" sz="2000" dirty="0">
                <a:cs typeface="Courier New" panose="02070309020205020404" pitchFamily="49" charset="0"/>
              </a:rPr>
              <a:t>to a parameter of the Object type. This statement is equivalent to:</a:t>
            </a:r>
          </a:p>
        </p:txBody>
      </p:sp>
      <p:pic>
        <p:nvPicPr>
          <p:cNvPr id="8" name="Picture 7" descr="Object o = new Student left parenthesis left parenthesis semi colon forward slash forward slash Implicit casting&#10;m of o semi colon. For long description in Notes pane, press F6.">
            <a:extLst>
              <a:ext uri="{FF2B5EF4-FFF2-40B4-BE49-F238E27FC236}">
                <a16:creationId xmlns:a16="http://schemas.microsoft.com/office/drawing/2014/main" id="{7B5B2CB5-9486-4B87-BDFC-9E9663EB36BD}"/>
              </a:ext>
            </a:extLst>
          </p:cNvPr>
          <p:cNvPicPr>
            <a:picLocks noChangeAspect="1"/>
          </p:cNvPicPr>
          <p:nvPr/>
        </p:nvPicPr>
        <p:blipFill>
          <a:blip r:embed="rId3"/>
          <a:stretch>
            <a:fillRect/>
          </a:stretch>
        </p:blipFill>
        <p:spPr>
          <a:xfrm>
            <a:off x="1282615" y="4245654"/>
            <a:ext cx="6578770" cy="2019044"/>
          </a:xfrm>
          <a:prstGeom prst="rect">
            <a:avLst/>
          </a:prstGeom>
        </p:spPr>
      </p:pic>
    </p:spTree>
    <p:extLst>
      <p:ext uri="{BB962C8B-B14F-4D97-AF65-F5344CB8AC3E}">
        <p14:creationId xmlns:p14="http://schemas.microsoft.com/office/powerpoint/2010/main" val="37657955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BEEE-C77C-41A2-A725-8FB14D164FA2}"/>
              </a:ext>
            </a:extLst>
          </p:cNvPr>
          <p:cNvSpPr>
            <a:spLocks noGrp="1"/>
          </p:cNvSpPr>
          <p:nvPr>
            <p:ph type="title"/>
          </p:nvPr>
        </p:nvSpPr>
        <p:spPr/>
        <p:txBody>
          <a:bodyPr/>
          <a:lstStyle/>
          <a:p>
            <a:r>
              <a:rPr lang="en-US" dirty="0"/>
              <a:t>Why Casting Is Necessary?</a:t>
            </a:r>
          </a:p>
        </p:txBody>
      </p:sp>
      <p:sp>
        <p:nvSpPr>
          <p:cNvPr id="3" name="Content Placeholder 2">
            <a:extLst>
              <a:ext uri="{FF2B5EF4-FFF2-40B4-BE49-F238E27FC236}">
                <a16:creationId xmlns:a16="http://schemas.microsoft.com/office/drawing/2014/main" id="{4ED0E4B9-E143-4B2F-B432-E154EC6F726C}"/>
              </a:ext>
            </a:extLst>
          </p:cNvPr>
          <p:cNvSpPr>
            <a:spLocks noGrp="1"/>
          </p:cNvSpPr>
          <p:nvPr>
            <p:ph sz="quarter" idx="13"/>
          </p:nvPr>
        </p:nvSpPr>
        <p:spPr>
          <a:xfrm>
            <a:off x="457200" y="1552575"/>
            <a:ext cx="8361336" cy="756672"/>
          </a:xfrm>
        </p:spPr>
        <p:txBody>
          <a:bodyPr/>
          <a:lstStyle/>
          <a:p>
            <a:pPr marL="432" indent="0">
              <a:buNone/>
            </a:pPr>
            <a:r>
              <a:rPr lang="en-US" altLang="en-US" sz="2000" dirty="0">
                <a:solidFill>
                  <a:schemeClr val="tx1"/>
                </a:solidFill>
                <a:cs typeface="Courier New" panose="02070309020205020404" pitchFamily="49" charset="0"/>
              </a:rPr>
              <a:t>Suppose you want to assign the object reference o to a variable of the Student type using the following statement:</a:t>
            </a:r>
          </a:p>
        </p:txBody>
      </p:sp>
      <p:sp>
        <p:nvSpPr>
          <p:cNvPr id="4" name="Content Placeholder 3">
            <a:extLst>
              <a:ext uri="{FF2B5EF4-FFF2-40B4-BE49-F238E27FC236}">
                <a16:creationId xmlns:a16="http://schemas.microsoft.com/office/drawing/2014/main" id="{34E3E1F7-333E-4DF4-86D9-994DF87ACDC6}"/>
              </a:ext>
            </a:extLst>
          </p:cNvPr>
          <p:cNvSpPr>
            <a:spLocks noGrp="1"/>
          </p:cNvSpPr>
          <p:nvPr>
            <p:ph sz="quarter" idx="14"/>
          </p:nvPr>
        </p:nvSpPr>
        <p:spPr>
          <a:xfrm>
            <a:off x="470451" y="2452841"/>
            <a:ext cx="2412000" cy="360000"/>
          </a:xfrm>
        </p:spPr>
        <p:txBody>
          <a:bodyPr tIns="0"/>
          <a:lstStyle/>
          <a:p>
            <a:pPr marL="432" indent="0">
              <a:buNone/>
            </a:pPr>
            <a:r>
              <a:rPr lang="en-US" altLang="en-US" sz="2000">
                <a:solidFill>
                  <a:schemeClr val="tx1"/>
                </a:solidFill>
                <a:latin typeface="Courier New" panose="02070309020205020404" pitchFamily="49" charset="0"/>
                <a:cs typeface="Courier New" panose="02070309020205020404" pitchFamily="49" charset="0"/>
              </a:rPr>
              <a:t>Student b = o;</a:t>
            </a:r>
          </a:p>
        </p:txBody>
      </p:sp>
      <p:sp>
        <p:nvSpPr>
          <p:cNvPr id="5" name="Content Placeholder 4">
            <a:extLst>
              <a:ext uri="{FF2B5EF4-FFF2-40B4-BE49-F238E27FC236}">
                <a16:creationId xmlns:a16="http://schemas.microsoft.com/office/drawing/2014/main" id="{43725AD8-21DC-4B3A-99BB-11C7F901A7D0}"/>
              </a:ext>
            </a:extLst>
          </p:cNvPr>
          <p:cNvSpPr>
            <a:spLocks noGrp="1"/>
          </p:cNvSpPr>
          <p:nvPr>
            <p:ph sz="quarter" idx="15"/>
          </p:nvPr>
        </p:nvSpPr>
        <p:spPr>
          <a:xfrm>
            <a:off x="457200" y="2940947"/>
            <a:ext cx="8361336" cy="2808000"/>
          </a:xfrm>
        </p:spPr>
        <p:txBody>
          <a:bodyPr tIns="0"/>
          <a:lstStyle/>
          <a:p>
            <a:pPr marL="432" indent="0">
              <a:buNone/>
            </a:pPr>
            <a:r>
              <a:rPr lang="en-US" altLang="en-US" sz="2000" dirty="0">
                <a:solidFill>
                  <a:schemeClr val="tx1"/>
                </a:solidFill>
                <a:cs typeface="Courier New" panose="02070309020205020404" pitchFamily="49" charset="0"/>
              </a:rPr>
              <a:t>A compile error would occur. Why does the statement </a:t>
            </a:r>
            <a:r>
              <a:rPr lang="en-US" altLang="en-US" sz="2000" b="1" dirty="0">
                <a:solidFill>
                  <a:schemeClr val="tx1"/>
                </a:solidFill>
                <a:latin typeface="Courier New" panose="02070309020205020404" pitchFamily="49" charset="0"/>
                <a:cs typeface="Courier New" panose="02070309020205020404" pitchFamily="49" charset="0"/>
              </a:rPr>
              <a:t>Object o = new Student()</a:t>
            </a:r>
            <a:r>
              <a:rPr lang="en-US" altLang="en-US" sz="2000" dirty="0">
                <a:solidFill>
                  <a:schemeClr val="tx1"/>
                </a:solidFill>
                <a:latin typeface="Courier New" panose="02070309020205020404" pitchFamily="49" charset="0"/>
                <a:cs typeface="Courier New" panose="02070309020205020404" pitchFamily="49" charset="0"/>
              </a:rPr>
              <a:t> </a:t>
            </a:r>
            <a:r>
              <a:rPr lang="en-US" altLang="en-US" sz="2000" dirty="0">
                <a:solidFill>
                  <a:schemeClr val="tx1"/>
                </a:solidFill>
                <a:cs typeface="Courier New" panose="02070309020205020404" pitchFamily="49" charset="0"/>
              </a:rPr>
              <a:t>work and the statement </a:t>
            </a:r>
            <a:r>
              <a:rPr lang="en-US" altLang="en-US" sz="2000" b="1" dirty="0">
                <a:solidFill>
                  <a:schemeClr val="tx1"/>
                </a:solidFill>
                <a:latin typeface="Courier New" panose="02070309020205020404" pitchFamily="49" charset="0"/>
                <a:cs typeface="Courier New" panose="02070309020205020404" pitchFamily="49" charset="0"/>
              </a:rPr>
              <a:t>Student b = o</a:t>
            </a:r>
            <a:r>
              <a:rPr lang="en-US" altLang="en-US" sz="2000" dirty="0">
                <a:solidFill>
                  <a:schemeClr val="tx1"/>
                </a:solidFill>
                <a:latin typeface="Courier New" panose="02070309020205020404" pitchFamily="49" charset="0"/>
                <a:cs typeface="Courier New" panose="02070309020205020404" pitchFamily="49" charset="0"/>
              </a:rPr>
              <a:t> </a:t>
            </a:r>
            <a:r>
              <a:rPr lang="en-US" altLang="en-US" sz="2000" dirty="0">
                <a:solidFill>
                  <a:schemeClr val="tx1"/>
                </a:solidFill>
                <a:cs typeface="Courier New" panose="02070309020205020404" pitchFamily="49" charset="0"/>
              </a:rPr>
              <a:t>doesn’t? This is because a Student object is always an instance of Object, but an Object is not necessarily an instance of Student. Even though you can see that o is really a Student object, the compiler is not so clever to know it. To tell the compiler that o is a Student object, use an explicit casting. The syntax is similar to the one used for casting among primitive data types. Enclose the target object type in parentheses and place it before the object to be cast, as follows:</a:t>
            </a:r>
            <a:endParaRPr lang="en-US" sz="2000" dirty="0">
              <a:solidFill>
                <a:schemeClr val="tx1"/>
              </a:solidFill>
            </a:endParaRPr>
          </a:p>
        </p:txBody>
      </p:sp>
      <p:sp>
        <p:nvSpPr>
          <p:cNvPr id="6" name="Content Placeholder 5">
            <a:extLst>
              <a:ext uri="{FF2B5EF4-FFF2-40B4-BE49-F238E27FC236}">
                <a16:creationId xmlns:a16="http://schemas.microsoft.com/office/drawing/2014/main" id="{9988BE24-F269-46A5-B22B-2DB3F5B701D9}"/>
              </a:ext>
            </a:extLst>
          </p:cNvPr>
          <p:cNvSpPr>
            <a:spLocks noGrp="1"/>
          </p:cNvSpPr>
          <p:nvPr>
            <p:ph sz="quarter" idx="16"/>
          </p:nvPr>
        </p:nvSpPr>
        <p:spPr>
          <a:xfrm>
            <a:off x="459989" y="5845233"/>
            <a:ext cx="6912000" cy="432000"/>
          </a:xfrm>
        </p:spPr>
        <p:txBody>
          <a:bodyPr/>
          <a:lstStyle/>
          <a:p>
            <a:pPr marL="432" indent="0">
              <a:buNone/>
            </a:pPr>
            <a:r>
              <a:rPr lang="en-US" altLang="en-US" sz="2000" dirty="0">
                <a:solidFill>
                  <a:schemeClr val="tx1"/>
                </a:solidFill>
                <a:latin typeface="Courier New" panose="02070309020205020404" pitchFamily="49" charset="0"/>
                <a:cs typeface="Courier New" panose="02070309020205020404" pitchFamily="49" charset="0"/>
              </a:rPr>
              <a:t>Student b = (Student)o; // Explicit casting</a:t>
            </a:r>
          </a:p>
        </p:txBody>
      </p:sp>
    </p:spTree>
    <p:extLst>
      <p:ext uri="{BB962C8B-B14F-4D97-AF65-F5344CB8AC3E}">
        <p14:creationId xmlns:p14="http://schemas.microsoft.com/office/powerpoint/2010/main" val="7273802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47057-4433-40DB-9A1B-16B0F3C5A455}"/>
              </a:ext>
            </a:extLst>
          </p:cNvPr>
          <p:cNvSpPr>
            <a:spLocks noGrp="1"/>
          </p:cNvSpPr>
          <p:nvPr>
            <p:ph type="title"/>
          </p:nvPr>
        </p:nvSpPr>
        <p:spPr/>
        <p:txBody>
          <a:bodyPr/>
          <a:lstStyle/>
          <a:p>
            <a:r>
              <a:rPr lang="en-US" sz="3200" dirty="0">
                <a:cs typeface="Courier New" panose="02070309020205020404" pitchFamily="49" charset="0"/>
              </a:rPr>
              <a:t>Casting</a:t>
            </a:r>
            <a:r>
              <a:rPr lang="en-US" sz="3200" dirty="0"/>
              <a:t> From </a:t>
            </a:r>
            <a:r>
              <a:rPr lang="en-US" sz="3200" dirty="0">
                <a:latin typeface="Courier New" panose="02070309020205020404" pitchFamily="49" charset="0"/>
                <a:cs typeface="Courier New" panose="02070309020205020404" pitchFamily="49" charset="0"/>
              </a:rPr>
              <a:t>Superclass</a:t>
            </a:r>
            <a:r>
              <a:rPr lang="en-US" sz="3200" dirty="0"/>
              <a:t> to </a:t>
            </a:r>
            <a:r>
              <a:rPr lang="en-US" sz="3200" dirty="0">
                <a:latin typeface="Courier New" panose="02070309020205020404" pitchFamily="49" charset="0"/>
                <a:cs typeface="Courier New" panose="02070309020205020404" pitchFamily="49" charset="0"/>
              </a:rPr>
              <a:t>Subclass</a:t>
            </a:r>
          </a:p>
        </p:txBody>
      </p:sp>
      <p:sp>
        <p:nvSpPr>
          <p:cNvPr id="3" name="Content Placeholder 2">
            <a:extLst>
              <a:ext uri="{FF2B5EF4-FFF2-40B4-BE49-F238E27FC236}">
                <a16:creationId xmlns:a16="http://schemas.microsoft.com/office/drawing/2014/main" id="{766CFE76-790C-4EB8-975C-70D4BCC643B3}"/>
              </a:ext>
            </a:extLst>
          </p:cNvPr>
          <p:cNvSpPr>
            <a:spLocks noGrp="1"/>
          </p:cNvSpPr>
          <p:nvPr>
            <p:ph sz="quarter" idx="13"/>
          </p:nvPr>
        </p:nvSpPr>
        <p:spPr>
          <a:xfrm>
            <a:off x="457200" y="1556327"/>
            <a:ext cx="8229600" cy="1279863"/>
          </a:xfrm>
        </p:spPr>
        <p:txBody>
          <a:bodyPr/>
          <a:lstStyle/>
          <a:p>
            <a:pPr marL="432" indent="0">
              <a:buNone/>
            </a:pPr>
            <a:r>
              <a:rPr lang="en-US" altLang="en-US" dirty="0">
                <a:solidFill>
                  <a:schemeClr val="tx1"/>
                </a:solidFill>
              </a:rPr>
              <a:t>Explicit casting must be used when casting an object from a </a:t>
            </a:r>
            <a:r>
              <a:rPr lang="en-US" altLang="en-US" dirty="0">
                <a:solidFill>
                  <a:schemeClr val="tx1"/>
                </a:solidFill>
                <a:latin typeface="Courier New" panose="02070309020205020404" pitchFamily="49" charset="0"/>
                <a:cs typeface="Courier New" panose="02070309020205020404" pitchFamily="49" charset="0"/>
              </a:rPr>
              <a:t>superclass</a:t>
            </a:r>
            <a:r>
              <a:rPr lang="en-US" altLang="en-US" dirty="0">
                <a:solidFill>
                  <a:schemeClr val="tx1"/>
                </a:solidFill>
              </a:rPr>
              <a:t> to a </a:t>
            </a:r>
            <a:r>
              <a:rPr lang="en-US" altLang="en-US" dirty="0">
                <a:solidFill>
                  <a:schemeClr val="tx1"/>
                </a:solidFill>
                <a:latin typeface="Courier New" panose="02070309020205020404" pitchFamily="49" charset="0"/>
                <a:cs typeface="Courier New" panose="02070309020205020404" pitchFamily="49" charset="0"/>
              </a:rPr>
              <a:t>subclass</a:t>
            </a:r>
            <a:r>
              <a:rPr lang="en-US" altLang="en-US" dirty="0">
                <a:solidFill>
                  <a:schemeClr val="tx1"/>
                </a:solidFill>
              </a:rPr>
              <a:t>. This type of casting may not always succeed.</a:t>
            </a:r>
            <a:endParaRPr lang="en-US" altLang="en-US" sz="2800" dirty="0">
              <a:solidFill>
                <a:schemeClr val="tx1"/>
              </a:solidFill>
            </a:endParaRPr>
          </a:p>
        </p:txBody>
      </p:sp>
      <p:sp>
        <p:nvSpPr>
          <p:cNvPr id="4" name="Content Placeholder 3">
            <a:extLst>
              <a:ext uri="{FF2B5EF4-FFF2-40B4-BE49-F238E27FC236}">
                <a16:creationId xmlns:a16="http://schemas.microsoft.com/office/drawing/2014/main" id="{09C2543B-8EF0-41D2-AD5C-9F95AB1167A8}"/>
              </a:ext>
            </a:extLst>
          </p:cNvPr>
          <p:cNvSpPr>
            <a:spLocks noGrp="1"/>
          </p:cNvSpPr>
          <p:nvPr>
            <p:ph sz="quarter" idx="14"/>
          </p:nvPr>
        </p:nvSpPr>
        <p:spPr>
          <a:xfrm>
            <a:off x="457200" y="3119518"/>
            <a:ext cx="8229600" cy="1127017"/>
          </a:xfrm>
        </p:spPr>
        <p:txBody>
          <a:bodyPr tIns="90000"/>
          <a:lstStyle/>
          <a:p>
            <a:pPr lvl="1">
              <a:spcBef>
                <a:spcPts val="1500"/>
              </a:spcBef>
              <a:buFontTx/>
              <a:buNone/>
            </a:pPr>
            <a:r>
              <a:rPr lang="en-US" altLang="en-US" dirty="0">
                <a:solidFill>
                  <a:schemeClr val="tx1"/>
                </a:solidFill>
                <a:latin typeface="Courier New" panose="02070309020205020404" pitchFamily="49" charset="0"/>
              </a:rPr>
              <a:t>Apple x = (Apple)fruit;</a:t>
            </a:r>
          </a:p>
          <a:p>
            <a:pPr lvl="1">
              <a:spcBef>
                <a:spcPts val="1500"/>
              </a:spcBef>
              <a:buFontTx/>
              <a:buNone/>
            </a:pPr>
            <a:r>
              <a:rPr lang="en-US" altLang="en-US" dirty="0">
                <a:solidFill>
                  <a:schemeClr val="tx1"/>
                </a:solidFill>
                <a:latin typeface="Courier New" panose="02070309020205020404" pitchFamily="49" charset="0"/>
              </a:rPr>
              <a:t>Orange x = (Orange)fruit;</a:t>
            </a:r>
            <a:endParaRPr lang="en-US" altLang="en-US" sz="2000" dirty="0">
              <a:solidFill>
                <a:schemeClr val="tx1"/>
              </a:solidFill>
            </a:endParaRPr>
          </a:p>
        </p:txBody>
      </p:sp>
    </p:spTree>
    <p:extLst>
      <p:ext uri="{BB962C8B-B14F-4D97-AF65-F5344CB8AC3E}">
        <p14:creationId xmlns:p14="http://schemas.microsoft.com/office/powerpoint/2010/main" val="18863800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D077CA-922F-4D53-A613-142B49A908CB}"/>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rPr>
              <a:t>instanceof</a:t>
            </a:r>
            <a:r>
              <a:rPr lang="en-US" altLang="en-US" dirty="0"/>
              <a:t> Operator</a:t>
            </a:r>
            <a:endParaRPr lang="en-US" dirty="0"/>
          </a:p>
        </p:txBody>
      </p:sp>
      <p:sp>
        <p:nvSpPr>
          <p:cNvPr id="5" name="Content Placeholder 4">
            <a:extLst>
              <a:ext uri="{FF2B5EF4-FFF2-40B4-BE49-F238E27FC236}">
                <a16:creationId xmlns:a16="http://schemas.microsoft.com/office/drawing/2014/main" id="{A33257D2-13AE-4F74-B313-2943BA63DD6E}"/>
              </a:ext>
            </a:extLst>
          </p:cNvPr>
          <p:cNvSpPr>
            <a:spLocks noGrp="1"/>
          </p:cNvSpPr>
          <p:nvPr>
            <p:ph sz="quarter" idx="13"/>
          </p:nvPr>
        </p:nvSpPr>
        <p:spPr>
          <a:xfrm>
            <a:off x="457200" y="1556327"/>
            <a:ext cx="8229600" cy="756000"/>
          </a:xfrm>
        </p:spPr>
        <p:txBody>
          <a:bodyPr/>
          <a:lstStyle/>
          <a:p>
            <a:pPr marL="432" indent="0">
              <a:buNone/>
            </a:pPr>
            <a:r>
              <a:rPr lang="en-US" altLang="en-US" sz="2000" dirty="0">
                <a:solidFill>
                  <a:schemeClr val="tx1"/>
                </a:solidFill>
              </a:rPr>
              <a:t>Use the </a:t>
            </a:r>
            <a:r>
              <a:rPr lang="en-US" altLang="en-US" sz="2000" dirty="0">
                <a:solidFill>
                  <a:schemeClr val="tx1"/>
                </a:solidFill>
                <a:latin typeface="Courier New" panose="02070309020205020404" pitchFamily="49" charset="0"/>
              </a:rPr>
              <a:t>instanceof</a:t>
            </a:r>
            <a:r>
              <a:rPr lang="en-US" altLang="en-US" sz="2000" dirty="0">
                <a:solidFill>
                  <a:schemeClr val="tx1"/>
                </a:solidFill>
              </a:rPr>
              <a:t> operator to test whether an object is an instance of a class:</a:t>
            </a:r>
          </a:p>
        </p:txBody>
      </p:sp>
      <p:sp>
        <p:nvSpPr>
          <p:cNvPr id="6" name="Content Placeholder 5">
            <a:extLst>
              <a:ext uri="{FF2B5EF4-FFF2-40B4-BE49-F238E27FC236}">
                <a16:creationId xmlns:a16="http://schemas.microsoft.com/office/drawing/2014/main" id="{42F7F0C6-3F2F-4E87-B0A4-354976C5B5D6}"/>
              </a:ext>
            </a:extLst>
          </p:cNvPr>
          <p:cNvSpPr>
            <a:spLocks noGrp="1"/>
          </p:cNvSpPr>
          <p:nvPr>
            <p:ph sz="quarter" idx="14"/>
          </p:nvPr>
        </p:nvSpPr>
        <p:spPr>
          <a:xfrm>
            <a:off x="459446" y="2546440"/>
            <a:ext cx="8325780" cy="3411242"/>
          </a:xfrm>
        </p:spPr>
        <p:txBody>
          <a:bodyPr/>
          <a:lstStyle/>
          <a:p>
            <a:pPr marL="432" indent="0">
              <a:spcBef>
                <a:spcPts val="600"/>
              </a:spcBef>
              <a:buNone/>
            </a:pPr>
            <a:r>
              <a:rPr lang="en-US" sz="2000" b="1" dirty="0">
                <a:latin typeface="Courier New" panose="02070309020205020404" pitchFamily="49" charset="0"/>
                <a:cs typeface="Courier New" panose="02070309020205020404" pitchFamily="49" charset="0"/>
              </a:rPr>
              <a:t>Object myObject = new Circle();</a:t>
            </a:r>
          </a:p>
          <a:p>
            <a:pPr marL="432" indent="0">
              <a:spcBef>
                <a:spcPts val="600"/>
              </a:spcBef>
              <a:buNone/>
            </a:pPr>
            <a:r>
              <a:rPr lang="en-US" sz="2000" b="1" dirty="0">
                <a:latin typeface="Courier New" panose="02070309020205020404" pitchFamily="49" charset="0"/>
                <a:cs typeface="Courier New" panose="02070309020205020404" pitchFamily="49" charset="0"/>
              </a:rPr>
              <a:t>... // Some lines of code</a:t>
            </a:r>
          </a:p>
          <a:p>
            <a:pPr marL="263525" indent="-263525">
              <a:spcBef>
                <a:spcPts val="600"/>
              </a:spcBef>
              <a:buNone/>
            </a:pPr>
            <a:r>
              <a:rPr lang="en-US" sz="2000" b="1" dirty="0">
                <a:latin typeface="Courier New" panose="02070309020205020404" pitchFamily="49" charset="0"/>
                <a:cs typeface="Courier New" panose="02070309020205020404" pitchFamily="49" charset="0"/>
              </a:rPr>
              <a:t>/** Perform casting if myObject is an instance of Circle */</a:t>
            </a:r>
          </a:p>
          <a:p>
            <a:pPr marL="432" indent="0">
              <a:spcBef>
                <a:spcPts val="600"/>
              </a:spcBef>
              <a:buNone/>
            </a:pPr>
            <a:r>
              <a:rPr lang="en-US" sz="2000" b="1" dirty="0">
                <a:latin typeface="Courier New" panose="02070309020205020404" pitchFamily="49" charset="0"/>
                <a:cs typeface="Courier New" panose="02070309020205020404" pitchFamily="49" charset="0"/>
              </a:rPr>
              <a:t>if (myObject instanceof Circle) {</a:t>
            </a:r>
          </a:p>
          <a:p>
            <a:pPr marL="0" indent="263525">
              <a:spcBef>
                <a:spcPts val="600"/>
              </a:spcBef>
              <a:buNone/>
            </a:pPr>
            <a:r>
              <a:rPr lang="en-US" sz="2000" b="1" dirty="0">
                <a:latin typeface="Courier New" panose="02070309020205020404" pitchFamily="49" charset="0"/>
                <a:cs typeface="Courier New" panose="02070309020205020404" pitchFamily="49" charset="0"/>
              </a:rPr>
              <a:t>System.out.println("The circle diameter is " +</a:t>
            </a:r>
          </a:p>
          <a:p>
            <a:pPr marL="0" indent="542925">
              <a:spcBef>
                <a:spcPts val="600"/>
              </a:spcBef>
              <a:buNone/>
            </a:pPr>
            <a:r>
              <a:rPr lang="en-US" sz="2000" b="1" dirty="0">
                <a:latin typeface="Courier New" panose="02070309020205020404" pitchFamily="49" charset="0"/>
                <a:cs typeface="Courier New" panose="02070309020205020404" pitchFamily="49" charset="0"/>
              </a:rPr>
              <a:t>((Circle)myObject).getDiameter());</a:t>
            </a:r>
          </a:p>
          <a:p>
            <a:pPr marL="0" indent="265113">
              <a:spcBef>
                <a:spcPts val="600"/>
              </a:spcBef>
              <a:buNone/>
            </a:pPr>
            <a:r>
              <a:rPr lang="en-US" sz="2000" b="1" dirty="0">
                <a:latin typeface="Courier New" panose="02070309020205020404" pitchFamily="49" charset="0"/>
                <a:cs typeface="Courier New" panose="02070309020205020404" pitchFamily="49" charset="0"/>
              </a:rPr>
              <a:t>...</a:t>
            </a:r>
          </a:p>
          <a:p>
            <a:pPr marL="432" indent="0">
              <a:spcBef>
                <a:spcPts val="600"/>
              </a:spcBef>
              <a:buNone/>
            </a:pPr>
            <a:r>
              <a:rPr lang="en-U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326940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E5818D-C7DF-421C-BF8D-DD2F9DF57CA1}"/>
              </a:ext>
            </a:extLst>
          </p:cNvPr>
          <p:cNvSpPr>
            <a:spLocks noGrp="1"/>
          </p:cNvSpPr>
          <p:nvPr>
            <p:ph type="title"/>
          </p:nvPr>
        </p:nvSpPr>
        <p:spPr/>
        <p:txBody>
          <a:bodyPr/>
          <a:lstStyle/>
          <a:p>
            <a:r>
              <a:rPr lang="en-US" altLang="en-US" sz="3400" dirty="0">
                <a:cs typeface="Times New Roman" panose="02020603050405020304" pitchFamily="18" charset="0"/>
              </a:rPr>
              <a:t>Java 16 </a:t>
            </a:r>
            <a:r>
              <a:rPr lang="en-US" altLang="en-US" sz="3400" dirty="0">
                <a:latin typeface="Courier New" panose="02070309020205020404" pitchFamily="49" charset="0"/>
              </a:rPr>
              <a:t>instanceof</a:t>
            </a:r>
            <a:r>
              <a:rPr lang="en-US" altLang="en-US" sz="3400" dirty="0"/>
              <a:t> Pattern Matching</a:t>
            </a:r>
            <a:endParaRPr lang="en-US" sz="3400" dirty="0"/>
          </a:p>
        </p:txBody>
      </p:sp>
      <p:sp>
        <p:nvSpPr>
          <p:cNvPr id="5" name="Content Placeholder 4">
            <a:extLst>
              <a:ext uri="{FF2B5EF4-FFF2-40B4-BE49-F238E27FC236}">
                <a16:creationId xmlns:a16="http://schemas.microsoft.com/office/drawing/2014/main" id="{9B26C84D-CE9A-44D8-8688-70F2C2BA0EDF}"/>
              </a:ext>
            </a:extLst>
          </p:cNvPr>
          <p:cNvSpPr>
            <a:spLocks noGrp="1"/>
          </p:cNvSpPr>
          <p:nvPr>
            <p:ph sz="quarter" idx="13"/>
          </p:nvPr>
        </p:nvSpPr>
        <p:spPr>
          <a:xfrm>
            <a:off x="457200" y="1554921"/>
            <a:ext cx="8232775" cy="2737680"/>
          </a:xfrm>
        </p:spPr>
        <p:txBody>
          <a:bodyPr/>
          <a:lstStyle/>
          <a:p>
            <a:pPr marL="432" indent="0">
              <a:buNone/>
            </a:pPr>
            <a:r>
              <a:rPr lang="en-US" dirty="0">
                <a:solidFill>
                  <a:schemeClr val="tx1"/>
                </a:solidFill>
                <a:ea typeface="Times New Roman" panose="02020603050405020304" pitchFamily="18" charset="0"/>
                <a:cs typeface="Calibri" panose="020F0502020204030204" pitchFamily="34" charset="0"/>
              </a:rPr>
              <a:t>When using the if statement to test if an object is an instance of a class, you can specify a </a:t>
            </a:r>
            <a:r>
              <a:rPr lang="en-US" b="1" dirty="0">
                <a:solidFill>
                  <a:schemeClr val="tx1"/>
                </a:solidFill>
                <a:ea typeface="Times New Roman" panose="02020603050405020304" pitchFamily="18" charset="0"/>
                <a:cs typeface="Calibri" panose="020F0502020204030204" pitchFamily="34" charset="0"/>
              </a:rPr>
              <a:t>binding variable. </a:t>
            </a:r>
            <a:r>
              <a:rPr lang="en-US" dirty="0">
                <a:solidFill>
                  <a:schemeClr val="tx1"/>
                </a:solidFill>
                <a:ea typeface="Times New Roman" panose="02020603050405020304" pitchFamily="18" charset="0"/>
                <a:cs typeface="Calibri" panose="020F0502020204030204" pitchFamily="34" charset="0"/>
              </a:rPr>
              <a:t>If the result of the </a:t>
            </a:r>
            <a:r>
              <a:rPr lang="en-US"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instanceof</a:t>
            </a:r>
            <a:r>
              <a:rPr lang="en-US" dirty="0">
                <a:solidFill>
                  <a:schemeClr val="tx1"/>
                </a:solidFill>
                <a:ea typeface="Times New Roman" panose="02020603050405020304" pitchFamily="18" charset="0"/>
                <a:cs typeface="Calibri" panose="020F0502020204030204" pitchFamily="34" charset="0"/>
              </a:rPr>
              <a:t> operator is true, then the object being tested is assigned to the binding variable. This new syntax, known as </a:t>
            </a:r>
            <a:r>
              <a:rPr lang="en-US" b="1"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instanceof</a:t>
            </a:r>
            <a:r>
              <a:rPr lang="en-US" i="1" dirty="0">
                <a:solidFill>
                  <a:schemeClr val="tx1"/>
                </a:solidFill>
                <a:ea typeface="Times New Roman" panose="02020603050405020304" pitchFamily="18" charset="0"/>
                <a:cs typeface="Calibri" panose="020F0502020204030204" pitchFamily="34" charset="0"/>
              </a:rPr>
              <a:t> </a:t>
            </a:r>
            <a:r>
              <a:rPr lang="en-US" b="1" dirty="0">
                <a:solidFill>
                  <a:schemeClr val="tx1"/>
                </a:solidFill>
                <a:ea typeface="Times New Roman" panose="02020603050405020304" pitchFamily="18" charset="0"/>
                <a:cs typeface="Calibri" panose="020F0502020204030204" pitchFamily="34" charset="0"/>
              </a:rPr>
              <a:t>pattern matching, </a:t>
            </a:r>
            <a:r>
              <a:rPr lang="en-US" dirty="0">
                <a:solidFill>
                  <a:schemeClr val="tx1"/>
                </a:solidFill>
                <a:ea typeface="Times New Roman" panose="02020603050405020304" pitchFamily="18" charset="0"/>
                <a:cs typeface="Calibri" panose="020F0502020204030204" pitchFamily="34" charset="0"/>
              </a:rPr>
              <a:t>became a standard feature since Java 16. You can simplify the code in lines 15-24 using this new feature as follows:</a:t>
            </a:r>
            <a:endParaRPr lang="en-US" dirty="0">
              <a:solidFill>
                <a:schemeClr val="tx1"/>
              </a:solidFill>
            </a:endParaRPr>
          </a:p>
        </p:txBody>
      </p:sp>
    </p:spTree>
    <p:extLst>
      <p:ext uri="{BB962C8B-B14F-4D97-AF65-F5344CB8AC3E}">
        <p14:creationId xmlns:p14="http://schemas.microsoft.com/office/powerpoint/2010/main" val="37583131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57B040-B571-4BAA-9115-9A808FDDCEC8}"/>
              </a:ext>
            </a:extLst>
          </p:cNvPr>
          <p:cNvSpPr>
            <a:spLocks noGrp="1"/>
          </p:cNvSpPr>
          <p:nvPr>
            <p:ph type="title"/>
          </p:nvPr>
        </p:nvSpPr>
        <p:spPr/>
        <p:txBody>
          <a:bodyPr/>
          <a:lstStyle/>
          <a:p>
            <a:r>
              <a:rPr lang="en-US" altLang="en-US" sz="3400" dirty="0"/>
              <a:t>Java 16 New Features on </a:t>
            </a:r>
            <a:r>
              <a:rPr lang="en-US" altLang="en-US" sz="3400" dirty="0">
                <a:latin typeface="Courier New" panose="02070309020205020404" pitchFamily="49" charset="0"/>
              </a:rPr>
              <a:t>instanceof</a:t>
            </a:r>
            <a:endParaRPr lang="en-US" sz="3400" dirty="0"/>
          </a:p>
        </p:txBody>
      </p:sp>
      <p:sp>
        <p:nvSpPr>
          <p:cNvPr id="5" name="Content Placeholder 4">
            <a:extLst>
              <a:ext uri="{FF2B5EF4-FFF2-40B4-BE49-F238E27FC236}">
                <a16:creationId xmlns:a16="http://schemas.microsoft.com/office/drawing/2014/main" id="{BF4D513D-7844-461A-993C-89D3CAD309B5}"/>
              </a:ext>
            </a:extLst>
          </p:cNvPr>
          <p:cNvSpPr>
            <a:spLocks noGrp="1"/>
          </p:cNvSpPr>
          <p:nvPr>
            <p:ph sz="quarter" idx="13"/>
          </p:nvPr>
        </p:nvSpPr>
        <p:spPr>
          <a:xfrm>
            <a:off x="457200" y="1554921"/>
            <a:ext cx="8232775" cy="3365422"/>
          </a:xfrm>
        </p:spPr>
        <p:txBody>
          <a:bodyPr/>
          <a:lstStyle/>
          <a:p>
            <a:pPr marL="0" indent="0">
              <a:spcBef>
                <a:spcPts val="0"/>
              </a:spcBef>
              <a:buNone/>
            </a:pPr>
            <a:r>
              <a:rPr lang="en-US" sz="20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if (myObject instanceof Circle circle) {</a:t>
            </a:r>
          </a:p>
          <a:p>
            <a:pPr marL="0" indent="0">
              <a:spcBef>
                <a:spcPts val="0"/>
              </a:spcBef>
              <a:buNone/>
            </a:pPr>
            <a:r>
              <a:rPr lang="en-US" sz="20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System.out.println("The circle area is " +</a:t>
            </a:r>
          </a:p>
          <a:p>
            <a:pPr marL="0" indent="0">
              <a:spcBef>
                <a:spcPts val="0"/>
              </a:spcBef>
              <a:buNone/>
            </a:pPr>
            <a:r>
              <a:rPr lang="en-US" sz="20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circle.getArea());</a:t>
            </a:r>
          </a:p>
          <a:p>
            <a:pPr marL="0" indent="0">
              <a:spcBef>
                <a:spcPts val="0"/>
              </a:spcBef>
              <a:buNone/>
            </a:pPr>
            <a:r>
              <a:rPr lang="en-US" sz="20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System.out.println("The circle diameter is " +</a:t>
            </a:r>
          </a:p>
          <a:p>
            <a:pPr marL="0" indent="0">
              <a:spcBef>
                <a:spcPts val="0"/>
              </a:spcBef>
              <a:buNone/>
            </a:pPr>
            <a:r>
              <a:rPr lang="en-US" sz="20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circle.getDiameter</a:t>
            </a:r>
            <a:r>
              <a:rPr lang="en-US" sz="20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p>
          <a:p>
            <a:pPr marL="0" indent="0">
              <a:spcBef>
                <a:spcPts val="0"/>
              </a:spcBef>
              <a:buNone/>
            </a:pPr>
            <a:r>
              <a:rPr lang="en-US" sz="20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p>
          <a:p>
            <a:pPr marL="0" indent="0">
              <a:spcBef>
                <a:spcPts val="0"/>
              </a:spcBef>
              <a:buNone/>
            </a:pPr>
            <a:r>
              <a:rPr lang="en-US" sz="20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else if (myObject instanceof Rectangle rectangle) {</a:t>
            </a:r>
          </a:p>
          <a:p>
            <a:pPr marL="0" indent="0">
              <a:spcBef>
                <a:spcPts val="0"/>
              </a:spcBef>
              <a:buNone/>
            </a:pPr>
            <a:r>
              <a:rPr lang="en-US" sz="20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System.out.println("The rectangle area is " +</a:t>
            </a:r>
          </a:p>
          <a:p>
            <a:pPr marL="0" indent="0">
              <a:spcBef>
                <a:spcPts val="0"/>
              </a:spcBef>
              <a:buNone/>
            </a:pPr>
            <a:r>
              <a:rPr lang="en-US" sz="20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rectangle.getArea</a:t>
            </a:r>
            <a:r>
              <a:rPr lang="en-US" sz="20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p>
          <a:p>
            <a:pPr marL="0" indent="0">
              <a:spcBef>
                <a:spcPts val="0"/>
              </a:spcBef>
              <a:buNone/>
            </a:pPr>
            <a:r>
              <a:rPr lang="en-US" sz="20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endParaRPr lang="en-US" sz="2000" dirty="0">
              <a:solidFill>
                <a:schemeClr val="tx1"/>
              </a:solidFill>
            </a:endParaRPr>
          </a:p>
        </p:txBody>
      </p:sp>
    </p:spTree>
    <p:extLst>
      <p:ext uri="{BB962C8B-B14F-4D97-AF65-F5344CB8AC3E}">
        <p14:creationId xmlns:p14="http://schemas.microsoft.com/office/powerpoint/2010/main" val="2816382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C64974D-6F24-46C7-8D22-3B6044F414D4}"/>
              </a:ext>
            </a:extLst>
          </p:cNvPr>
          <p:cNvSpPr>
            <a:spLocks noGrp="1" noChangeArrowheads="1"/>
          </p:cNvSpPr>
          <p:nvPr>
            <p:ph type="title" idx="4294967295"/>
          </p:nvPr>
        </p:nvSpPr>
        <p:spPr/>
        <p:txBody>
          <a:bodyPr/>
          <a:lstStyle/>
          <a:p>
            <a:r>
              <a:rPr lang="en-US" altLang="en-US"/>
              <a:t>What is Inheritance?</a:t>
            </a:r>
            <a:br>
              <a:rPr lang="en-US" altLang="en-US"/>
            </a:br>
            <a:r>
              <a:rPr lang="en-US" altLang="en-US" sz="2800"/>
              <a:t>Generalization vs. Specialization</a:t>
            </a:r>
          </a:p>
        </p:txBody>
      </p:sp>
      <p:sp>
        <p:nvSpPr>
          <p:cNvPr id="5123" name="Rectangle 3">
            <a:extLst>
              <a:ext uri="{FF2B5EF4-FFF2-40B4-BE49-F238E27FC236}">
                <a16:creationId xmlns:a16="http://schemas.microsoft.com/office/drawing/2014/main" id="{64C48312-9D8A-4F71-BB13-F637B9880990}"/>
              </a:ext>
            </a:extLst>
          </p:cNvPr>
          <p:cNvSpPr>
            <a:spLocks noGrp="1" noChangeArrowheads="1"/>
          </p:cNvSpPr>
          <p:nvPr>
            <p:ph type="body" idx="4294967295"/>
          </p:nvPr>
        </p:nvSpPr>
        <p:spPr/>
        <p:txBody>
          <a:bodyPr/>
          <a:lstStyle/>
          <a:p>
            <a:pPr>
              <a:lnSpc>
                <a:spcPct val="80000"/>
              </a:lnSpc>
              <a:buFont typeface="Wingdings" panose="05000000000000000000" pitchFamily="2" charset="2"/>
              <a:buChar char="Ø"/>
            </a:pPr>
            <a:r>
              <a:rPr lang="en-US" altLang="en-US" sz="2400" dirty="0"/>
              <a:t>Real-life objects are typically specialized versions of other more general objects. </a:t>
            </a:r>
          </a:p>
          <a:p>
            <a:pPr>
              <a:lnSpc>
                <a:spcPct val="80000"/>
              </a:lnSpc>
              <a:buFont typeface="Wingdings" panose="05000000000000000000" pitchFamily="2" charset="2"/>
              <a:buChar char="Ø"/>
            </a:pPr>
            <a:r>
              <a:rPr lang="en-US" altLang="en-US" sz="2400" dirty="0"/>
              <a:t>The term “Geometric Objects” describes a very general type of Geometric Objects with numerous characteristics.</a:t>
            </a:r>
          </a:p>
          <a:p>
            <a:pPr>
              <a:lnSpc>
                <a:spcPct val="80000"/>
              </a:lnSpc>
              <a:buFont typeface="Wingdings" panose="05000000000000000000" pitchFamily="2" charset="2"/>
              <a:buChar char="Ø"/>
            </a:pPr>
            <a:r>
              <a:rPr lang="en-US" altLang="en-US" sz="2400" dirty="0"/>
              <a:t>Circles and Rectangles are Geometric Objects </a:t>
            </a:r>
          </a:p>
          <a:p>
            <a:pPr lvl="1">
              <a:lnSpc>
                <a:spcPct val="80000"/>
              </a:lnSpc>
              <a:buFont typeface="Wingdings" panose="05000000000000000000" pitchFamily="2" charset="2"/>
              <a:buChar char="Ø"/>
            </a:pPr>
            <a:r>
              <a:rPr lang="en-US" altLang="en-US" sz="2400" dirty="0"/>
              <a:t>They share the general characteristics of an Geometric Objects (color, filled, date created) .</a:t>
            </a:r>
          </a:p>
          <a:p>
            <a:pPr lvl="1">
              <a:lnSpc>
                <a:spcPct val="80000"/>
              </a:lnSpc>
              <a:buFont typeface="Wingdings" panose="05000000000000000000" pitchFamily="2" charset="2"/>
              <a:buChar char="Ø"/>
            </a:pPr>
            <a:r>
              <a:rPr lang="en-US" altLang="en-US" sz="2400" dirty="0"/>
              <a:t>However, they have special characteristics of their own.</a:t>
            </a:r>
          </a:p>
          <a:p>
            <a:pPr lvl="2">
              <a:lnSpc>
                <a:spcPct val="80000"/>
              </a:lnSpc>
              <a:buFont typeface="Wingdings" panose="05000000000000000000" pitchFamily="2" charset="2"/>
              <a:buChar char="Ø"/>
            </a:pPr>
            <a:r>
              <a:rPr lang="en-US" altLang="en-US" dirty="0"/>
              <a:t>Circles have a radius</a:t>
            </a:r>
          </a:p>
          <a:p>
            <a:pPr lvl="2">
              <a:lnSpc>
                <a:spcPct val="80000"/>
              </a:lnSpc>
              <a:buFont typeface="Wingdings" panose="05000000000000000000" pitchFamily="2" charset="2"/>
              <a:buChar char="Ø"/>
            </a:pPr>
            <a:r>
              <a:rPr lang="en-US" altLang="en-US" dirty="0"/>
              <a:t>Rectangles have height and width.</a:t>
            </a:r>
          </a:p>
          <a:p>
            <a:pPr>
              <a:lnSpc>
                <a:spcPct val="80000"/>
              </a:lnSpc>
              <a:buFont typeface="Wingdings" panose="05000000000000000000" pitchFamily="2" charset="2"/>
              <a:buChar char="Ø"/>
            </a:pPr>
            <a:r>
              <a:rPr lang="en-US" altLang="en-US" sz="2400" dirty="0"/>
              <a:t>Circles and Rectangles are specialized versions of an Geometric Objects .</a:t>
            </a:r>
          </a:p>
        </p:txBody>
      </p:sp>
    </p:spTree>
    <p:extLst>
      <p:ext uri="{BB962C8B-B14F-4D97-AF65-F5344CB8AC3E}">
        <p14:creationId xmlns:p14="http://schemas.microsoft.com/office/powerpoint/2010/main" val="36792272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A8B84-0BC3-4F54-B3F5-5F8E462C8DEF}"/>
              </a:ext>
            </a:extLst>
          </p:cNvPr>
          <p:cNvSpPr>
            <a:spLocks noGrp="1"/>
          </p:cNvSpPr>
          <p:nvPr>
            <p:ph type="title"/>
          </p:nvPr>
        </p:nvSpPr>
        <p:spPr/>
        <p:txBody>
          <a:bodyPr/>
          <a:lstStyle/>
          <a:p>
            <a:r>
              <a:rPr lang="en-US" dirty="0"/>
              <a:t>Tip</a:t>
            </a:r>
          </a:p>
        </p:txBody>
      </p:sp>
      <p:sp>
        <p:nvSpPr>
          <p:cNvPr id="3" name="Content Placeholder 2">
            <a:extLst>
              <a:ext uri="{FF2B5EF4-FFF2-40B4-BE49-F238E27FC236}">
                <a16:creationId xmlns:a16="http://schemas.microsoft.com/office/drawing/2014/main" id="{05641F5A-710D-45A9-A323-EA9F107B4B99}"/>
              </a:ext>
            </a:extLst>
          </p:cNvPr>
          <p:cNvSpPr>
            <a:spLocks noGrp="1"/>
          </p:cNvSpPr>
          <p:nvPr>
            <p:ph sz="quarter" idx="13"/>
          </p:nvPr>
        </p:nvSpPr>
        <p:spPr>
          <a:xfrm>
            <a:off x="457200" y="1554920"/>
            <a:ext cx="8232775" cy="2886451"/>
          </a:xfrm>
        </p:spPr>
        <p:txBody>
          <a:bodyPr/>
          <a:lstStyle/>
          <a:p>
            <a:pPr marL="432" indent="0">
              <a:buNone/>
            </a:pPr>
            <a:r>
              <a:rPr lang="en-US" altLang="en-US" dirty="0">
                <a:cs typeface="Times New Roman" panose="02020603050405020304" pitchFamily="18" charset="0"/>
              </a:rPr>
              <a:t>To help understand casting, you may also consider the analogy of fruit, apple, and orange with the Fruit class as the superclass for Apple and Orange. An apple is a fruit, so you can always safely assign an instance of Apple to a variable for Fruit. However, a fruit is not necessarily an apple, so you have to use explicit casting to assign an instance of Fruit to a variable of Apple.</a:t>
            </a:r>
          </a:p>
        </p:txBody>
      </p:sp>
    </p:spTree>
    <p:extLst>
      <p:ext uri="{BB962C8B-B14F-4D97-AF65-F5344CB8AC3E}">
        <p14:creationId xmlns:p14="http://schemas.microsoft.com/office/powerpoint/2010/main" val="31212205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213B3-79BF-4043-9FD9-2BD2CEE7B24C}"/>
              </a:ext>
            </a:extLst>
          </p:cNvPr>
          <p:cNvSpPr>
            <a:spLocks noGrp="1"/>
          </p:cNvSpPr>
          <p:nvPr>
            <p:ph type="title"/>
          </p:nvPr>
        </p:nvSpPr>
        <p:spPr/>
        <p:txBody>
          <a:bodyPr/>
          <a:lstStyle/>
          <a:p>
            <a:r>
              <a:rPr lang="en-US" sz="3200" dirty="0"/>
              <a:t>Example: Demonstrating Polymorphism and Casting</a:t>
            </a:r>
          </a:p>
        </p:txBody>
      </p:sp>
      <p:sp>
        <p:nvSpPr>
          <p:cNvPr id="3" name="Content Placeholder 2">
            <a:extLst>
              <a:ext uri="{FF2B5EF4-FFF2-40B4-BE49-F238E27FC236}">
                <a16:creationId xmlns:a16="http://schemas.microsoft.com/office/drawing/2014/main" id="{86D88072-BA4F-4D8F-AC81-910DFFF0D9E4}"/>
              </a:ext>
            </a:extLst>
          </p:cNvPr>
          <p:cNvSpPr>
            <a:spLocks noGrp="1"/>
          </p:cNvSpPr>
          <p:nvPr>
            <p:ph sz="quarter" idx="13"/>
          </p:nvPr>
        </p:nvSpPr>
        <p:spPr>
          <a:xfrm>
            <a:off x="457200" y="1552573"/>
            <a:ext cx="8229600" cy="2376000"/>
          </a:xfrm>
        </p:spPr>
        <p:txBody>
          <a:bodyPr/>
          <a:lstStyle/>
          <a:p>
            <a:pPr marL="432" indent="0">
              <a:buNone/>
            </a:pPr>
            <a:r>
              <a:rPr lang="en-US" altLang="en-US" dirty="0"/>
              <a:t>This example creates two geometric objects: a circle, and a rectangle, invokes the </a:t>
            </a:r>
            <a:r>
              <a:rPr lang="en-US" altLang="en-US" dirty="0" err="1">
                <a:latin typeface="Courier New" panose="02070309020205020404" pitchFamily="49" charset="0"/>
                <a:cs typeface="Courier New" panose="02070309020205020404" pitchFamily="49" charset="0"/>
              </a:rPr>
              <a:t>displayGeometricObject</a:t>
            </a:r>
            <a:r>
              <a:rPr lang="en-US" altLang="en-US" dirty="0"/>
              <a:t> method to display the objects. The </a:t>
            </a:r>
            <a:r>
              <a:rPr lang="en-US" altLang="en-US" dirty="0" err="1">
                <a:latin typeface="Courier New" panose="02070309020205020404" pitchFamily="49" charset="0"/>
                <a:cs typeface="Courier New" panose="02070309020205020404" pitchFamily="49" charset="0"/>
              </a:rPr>
              <a:t>displayGeometricObject</a:t>
            </a:r>
            <a:r>
              <a:rPr lang="en-US" altLang="en-US" dirty="0"/>
              <a:t> displays the area and diameter if the object is a circle, and displays area if the object is a rectangle.</a:t>
            </a:r>
          </a:p>
        </p:txBody>
      </p:sp>
      <p:sp>
        <p:nvSpPr>
          <p:cNvPr id="10" name="Text Placeholder 9">
            <a:extLst>
              <a:ext uri="{FF2B5EF4-FFF2-40B4-BE49-F238E27FC236}">
                <a16:creationId xmlns:a16="http://schemas.microsoft.com/office/drawing/2014/main" id="{9717DE0F-C95F-4628-8973-7C79FD5C20FA}"/>
              </a:ext>
            </a:extLst>
          </p:cNvPr>
          <p:cNvSpPr>
            <a:spLocks noGrp="1"/>
          </p:cNvSpPr>
          <p:nvPr>
            <p:ph type="body" sz="quarter" idx="20"/>
          </p:nvPr>
        </p:nvSpPr>
        <p:spPr>
          <a:xfrm>
            <a:off x="3370881" y="4308529"/>
            <a:ext cx="2088000" cy="540000"/>
          </a:xfrm>
        </p:spPr>
        <p:txBody>
          <a:bodyPr/>
          <a:lstStyle/>
          <a:p>
            <a:pPr marL="432" indent="0">
              <a:buNone/>
            </a:pPr>
            <a:r>
              <a:rPr lang="en-US" altLang="en-US">
                <a:hlinkClick r:id="rId3" tooltip="https://liveexample.pearsoncmg.com/html/CastingDemo.html"/>
              </a:rPr>
              <a:t>CastingDemo</a:t>
            </a:r>
          </a:p>
        </p:txBody>
      </p:sp>
    </p:spTree>
    <p:extLst>
      <p:ext uri="{BB962C8B-B14F-4D97-AF65-F5344CB8AC3E}">
        <p14:creationId xmlns:p14="http://schemas.microsoft.com/office/powerpoint/2010/main" val="676595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5BB0D-9CBF-43D6-8968-BDBA98FF9C65}"/>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rPr>
              <a:t>equals </a:t>
            </a:r>
            <a:r>
              <a:rPr lang="en-US" altLang="en-US" dirty="0"/>
              <a:t>Method</a:t>
            </a:r>
            <a:endParaRPr lang="en-US" dirty="0"/>
          </a:p>
        </p:txBody>
      </p:sp>
      <p:sp>
        <p:nvSpPr>
          <p:cNvPr id="3" name="Content Placeholder 2">
            <a:extLst>
              <a:ext uri="{FF2B5EF4-FFF2-40B4-BE49-F238E27FC236}">
                <a16:creationId xmlns:a16="http://schemas.microsoft.com/office/drawing/2014/main" id="{1D3C990F-90E9-44A1-956B-20C98E032C66}"/>
              </a:ext>
            </a:extLst>
          </p:cNvPr>
          <p:cNvSpPr>
            <a:spLocks noGrp="1"/>
          </p:cNvSpPr>
          <p:nvPr>
            <p:ph sz="quarter" idx="13"/>
          </p:nvPr>
        </p:nvSpPr>
        <p:spPr>
          <a:xfrm>
            <a:off x="457200" y="1552575"/>
            <a:ext cx="8208000" cy="684000"/>
          </a:xfrm>
        </p:spPr>
        <p:txBody>
          <a:bodyPr/>
          <a:lstStyle/>
          <a:p>
            <a:pPr marL="432" indent="0">
              <a:buNone/>
            </a:pPr>
            <a:r>
              <a:rPr lang="en-US" altLang="en-US" sz="1800"/>
              <a:t>The </a:t>
            </a:r>
            <a:r>
              <a:rPr lang="en-US" altLang="en-US" sz="1800">
                <a:latin typeface="Courier New" panose="02070309020205020404" pitchFamily="49" charset="0"/>
              </a:rPr>
              <a:t>equals()</a:t>
            </a:r>
            <a:r>
              <a:rPr lang="en-US" altLang="en-US" sz="1800"/>
              <a:t> method compares the contents of two objects. </a:t>
            </a:r>
            <a:r>
              <a:rPr lang="en-US" altLang="en-US" sz="1800">
                <a:cs typeface="Times New Roman" panose="02020603050405020304" pitchFamily="18" charset="0"/>
              </a:rPr>
              <a:t>The default implementation of the equals method in the Object class is as follows:</a:t>
            </a:r>
          </a:p>
        </p:txBody>
      </p:sp>
      <p:sp>
        <p:nvSpPr>
          <p:cNvPr id="4" name="Content Placeholder 3">
            <a:extLst>
              <a:ext uri="{FF2B5EF4-FFF2-40B4-BE49-F238E27FC236}">
                <a16:creationId xmlns:a16="http://schemas.microsoft.com/office/drawing/2014/main" id="{35C00B87-272E-44DC-816E-B415E1BF8F0B}"/>
              </a:ext>
            </a:extLst>
          </p:cNvPr>
          <p:cNvSpPr>
            <a:spLocks noGrp="1"/>
          </p:cNvSpPr>
          <p:nvPr>
            <p:ph sz="quarter" idx="14"/>
          </p:nvPr>
        </p:nvSpPr>
        <p:spPr>
          <a:xfrm>
            <a:off x="457200" y="2408002"/>
            <a:ext cx="4932000" cy="900000"/>
          </a:xfrm>
        </p:spPr>
        <p:txBody>
          <a:bodyPr tIns="0"/>
          <a:lstStyle/>
          <a:p>
            <a:pPr>
              <a:spcBef>
                <a:spcPts val="0"/>
              </a:spcBef>
              <a:buFont typeface="Monotype Sorts"/>
              <a:buNone/>
            </a:pPr>
            <a:r>
              <a:rPr lang="en-US" altLang="en-US" sz="1800" dirty="0">
                <a:latin typeface="Courier New" panose="02070309020205020404" pitchFamily="49" charset="0"/>
                <a:cs typeface="Times New Roman" panose="02020603050405020304" pitchFamily="18" charset="0"/>
              </a:rPr>
              <a:t>public boolean equals(Object obj){</a:t>
            </a:r>
          </a:p>
          <a:p>
            <a:pPr marL="255588" indent="7938">
              <a:spcBef>
                <a:spcPts val="0"/>
              </a:spcBef>
              <a:buFont typeface="Monotype Sorts"/>
              <a:buNone/>
            </a:pPr>
            <a:r>
              <a:rPr lang="en-US" altLang="en-US" sz="1800" dirty="0">
                <a:latin typeface="Courier New" panose="02070309020205020404" pitchFamily="49" charset="0"/>
                <a:cs typeface="Times New Roman" panose="02020603050405020304" pitchFamily="18" charset="0"/>
              </a:rPr>
              <a:t>return this == obj;</a:t>
            </a:r>
          </a:p>
          <a:p>
            <a:pPr>
              <a:spcBef>
                <a:spcPts val="0"/>
              </a:spcBef>
              <a:buFont typeface="Monotype Sorts"/>
              <a:buNone/>
            </a:pPr>
            <a:r>
              <a:rPr lang="en-US" altLang="en-US" sz="1800" dirty="0">
                <a:latin typeface="Courier New" panose="02070309020205020404" pitchFamily="49" charset="0"/>
                <a:cs typeface="Times New Roman" panose="02020603050405020304" pitchFamily="18" charset="0"/>
              </a:rPr>
              <a:t>}</a:t>
            </a:r>
          </a:p>
        </p:txBody>
      </p:sp>
      <p:sp>
        <p:nvSpPr>
          <p:cNvPr id="5" name="Content Placeholder 4">
            <a:extLst>
              <a:ext uri="{FF2B5EF4-FFF2-40B4-BE49-F238E27FC236}">
                <a16:creationId xmlns:a16="http://schemas.microsoft.com/office/drawing/2014/main" id="{9BD36927-2EC2-46FE-BA3C-CA07F9B48F19}"/>
              </a:ext>
            </a:extLst>
          </p:cNvPr>
          <p:cNvSpPr>
            <a:spLocks noGrp="1"/>
          </p:cNvSpPr>
          <p:nvPr>
            <p:ph sz="quarter" idx="15"/>
          </p:nvPr>
        </p:nvSpPr>
        <p:spPr>
          <a:xfrm>
            <a:off x="457201" y="3639230"/>
            <a:ext cx="2052000" cy="1764000"/>
          </a:xfrm>
        </p:spPr>
        <p:txBody>
          <a:bodyPr/>
          <a:lstStyle/>
          <a:p>
            <a:pPr marL="432" indent="0">
              <a:buNone/>
            </a:pPr>
            <a:r>
              <a:rPr lang="en-US" altLang="en-US" sz="1800" dirty="0">
                <a:solidFill>
                  <a:schemeClr val="tx1"/>
                </a:solidFill>
                <a:latin typeface="Courier New" panose="02070309020205020404" pitchFamily="49" charset="0"/>
                <a:cs typeface="Courier New" panose="02070309020205020404" pitchFamily="49" charset="0"/>
              </a:rPr>
              <a:t>For example, the equals method is overridden in the Circle class.</a:t>
            </a:r>
          </a:p>
        </p:txBody>
      </p:sp>
      <p:sp>
        <p:nvSpPr>
          <p:cNvPr id="6" name="Content Placeholder 5">
            <a:extLst>
              <a:ext uri="{FF2B5EF4-FFF2-40B4-BE49-F238E27FC236}">
                <a16:creationId xmlns:a16="http://schemas.microsoft.com/office/drawing/2014/main" id="{A396C824-B9DB-44E3-9844-B8889BAC6A98}"/>
              </a:ext>
            </a:extLst>
          </p:cNvPr>
          <p:cNvSpPr>
            <a:spLocks noGrp="1"/>
          </p:cNvSpPr>
          <p:nvPr>
            <p:ph sz="quarter" idx="16"/>
          </p:nvPr>
        </p:nvSpPr>
        <p:spPr>
          <a:xfrm>
            <a:off x="2898183" y="3600946"/>
            <a:ext cx="5760000" cy="2448000"/>
          </a:xfrm>
        </p:spPr>
        <p:txBody>
          <a:bodyPr tIns="0"/>
          <a:lstStyle/>
          <a:p>
            <a:pPr>
              <a:spcBef>
                <a:spcPts val="600"/>
              </a:spcBef>
              <a:buFont typeface="Monotype Sorts"/>
              <a:buNone/>
            </a:pPr>
            <a:r>
              <a:rPr lang="en-US" altLang="en-US" sz="1800" b="1" dirty="0">
                <a:solidFill>
                  <a:schemeClr val="tx1"/>
                </a:solidFill>
                <a:latin typeface="Courier New" panose="02070309020205020404" pitchFamily="49" charset="0"/>
                <a:cs typeface="Courier New" panose="02070309020205020404" pitchFamily="49" charset="0"/>
              </a:rPr>
              <a:t>public boolean equals(Object o) {</a:t>
            </a:r>
            <a:endParaRPr lang="en-US" altLang="en-US" sz="1800" b="1" dirty="0">
              <a:solidFill>
                <a:schemeClr val="tx1"/>
              </a:solidFill>
              <a:latin typeface="Courier New" panose="02070309020205020404" pitchFamily="49" charset="0"/>
              <a:cs typeface="Times New Roman" panose="02020603050405020304" pitchFamily="18" charset="0"/>
            </a:endParaRPr>
          </a:p>
          <a:p>
            <a:pPr marL="255588" indent="7938">
              <a:spcBef>
                <a:spcPts val="600"/>
              </a:spcBef>
              <a:buFont typeface="Monotype Sorts"/>
              <a:buNone/>
            </a:pPr>
            <a:r>
              <a:rPr lang="en-US" altLang="en-US" sz="1800" b="1" dirty="0">
                <a:solidFill>
                  <a:schemeClr val="tx1"/>
                </a:solidFill>
                <a:latin typeface="Courier New" panose="02070309020205020404" pitchFamily="49" charset="0"/>
                <a:cs typeface="Courier New" panose="02070309020205020404" pitchFamily="49" charset="0"/>
              </a:rPr>
              <a:t>if (o instanceof Circle) {</a:t>
            </a:r>
            <a:endParaRPr lang="en-US" altLang="en-US" sz="1800" b="1" dirty="0">
              <a:solidFill>
                <a:schemeClr val="tx1"/>
              </a:solidFill>
              <a:latin typeface="Courier New" panose="02070309020205020404" pitchFamily="49" charset="0"/>
              <a:cs typeface="Times New Roman" panose="02020603050405020304" pitchFamily="18" charset="0"/>
            </a:endParaRPr>
          </a:p>
          <a:p>
            <a:pPr marL="255588" indent="101600">
              <a:spcBef>
                <a:spcPts val="600"/>
              </a:spcBef>
              <a:buFont typeface="Monotype Sorts"/>
              <a:buNone/>
            </a:pPr>
            <a:r>
              <a:rPr lang="en-US" altLang="en-US" sz="1800" b="1" dirty="0">
                <a:solidFill>
                  <a:schemeClr val="tx1"/>
                </a:solidFill>
                <a:latin typeface="Courier New" panose="02070309020205020404" pitchFamily="49" charset="0"/>
                <a:cs typeface="Courier New" panose="02070309020205020404" pitchFamily="49" charset="0"/>
              </a:rPr>
              <a:t>  return radius ==((Circle)o).radius;</a:t>
            </a:r>
            <a:endParaRPr lang="en-US" altLang="en-US" sz="1800" b="1" dirty="0">
              <a:solidFill>
                <a:schemeClr val="tx1"/>
              </a:solidFill>
              <a:latin typeface="Courier New" panose="02070309020205020404" pitchFamily="49" charset="0"/>
              <a:cs typeface="Times New Roman" panose="02020603050405020304" pitchFamily="18" charset="0"/>
            </a:endParaRPr>
          </a:p>
          <a:p>
            <a:pPr marL="255588" indent="101600">
              <a:spcBef>
                <a:spcPts val="600"/>
              </a:spcBef>
              <a:buFont typeface="Monotype Sorts"/>
              <a:buNone/>
            </a:pPr>
            <a:r>
              <a:rPr lang="en-US" altLang="en-US" sz="1800" b="1" dirty="0">
                <a:solidFill>
                  <a:schemeClr val="tx1"/>
                </a:solidFill>
                <a:latin typeface="Courier New" panose="02070309020205020404" pitchFamily="49" charset="0"/>
                <a:cs typeface="Courier New" panose="02070309020205020404" pitchFamily="49" charset="0"/>
              </a:rPr>
              <a:t>}</a:t>
            </a:r>
            <a:endParaRPr lang="en-US" altLang="en-US" sz="1800" b="1" dirty="0">
              <a:solidFill>
                <a:schemeClr val="tx1"/>
              </a:solidFill>
              <a:latin typeface="Courier New" panose="02070309020205020404" pitchFamily="49" charset="0"/>
              <a:cs typeface="Times New Roman" panose="02020603050405020304" pitchFamily="18" charset="0"/>
            </a:endParaRPr>
          </a:p>
          <a:p>
            <a:pPr marL="255588" indent="101600">
              <a:spcBef>
                <a:spcPts val="600"/>
              </a:spcBef>
              <a:buFont typeface="Monotype Sorts"/>
              <a:buNone/>
            </a:pPr>
            <a:r>
              <a:rPr lang="en-US" altLang="en-US" sz="1800" b="1" dirty="0">
                <a:solidFill>
                  <a:schemeClr val="tx1"/>
                </a:solidFill>
                <a:latin typeface="Courier New" panose="02070309020205020404" pitchFamily="49" charset="0"/>
                <a:cs typeface="Courier New" panose="02070309020205020404" pitchFamily="49" charset="0"/>
              </a:rPr>
              <a:t>else</a:t>
            </a:r>
            <a:endParaRPr lang="en-US" altLang="en-US" sz="1800" b="1" dirty="0">
              <a:solidFill>
                <a:schemeClr val="tx1"/>
              </a:solidFill>
              <a:latin typeface="Courier New" panose="02070309020205020404" pitchFamily="49" charset="0"/>
              <a:cs typeface="Times New Roman" panose="02020603050405020304" pitchFamily="18" charset="0"/>
            </a:endParaRPr>
          </a:p>
          <a:p>
            <a:pPr marL="255588" indent="287338">
              <a:spcBef>
                <a:spcPts val="600"/>
              </a:spcBef>
              <a:buFont typeface="Monotype Sorts"/>
              <a:buNone/>
            </a:pPr>
            <a:r>
              <a:rPr lang="en-US" altLang="en-US" sz="1800" b="1" dirty="0">
                <a:solidFill>
                  <a:schemeClr val="tx1"/>
                </a:solidFill>
                <a:latin typeface="Courier New" panose="02070309020205020404" pitchFamily="49" charset="0"/>
                <a:cs typeface="Courier New" panose="02070309020205020404" pitchFamily="49" charset="0"/>
              </a:rPr>
              <a:t> return false;</a:t>
            </a:r>
            <a:endParaRPr lang="en-US" altLang="en-US" sz="1800" b="1" dirty="0">
              <a:solidFill>
                <a:schemeClr val="tx1"/>
              </a:solidFill>
              <a:latin typeface="Courier New" panose="02070309020205020404" pitchFamily="49" charset="0"/>
              <a:cs typeface="Times New Roman" panose="02020603050405020304" pitchFamily="18" charset="0"/>
            </a:endParaRPr>
          </a:p>
          <a:p>
            <a:pPr>
              <a:spcBef>
                <a:spcPts val="600"/>
              </a:spcBef>
              <a:buFont typeface="Monotype Sorts"/>
              <a:buNone/>
            </a:pPr>
            <a:r>
              <a:rPr lang="en-US" altLang="en-US" sz="1800" b="1" dirty="0">
                <a:solidFill>
                  <a:schemeClr val="tx1"/>
                </a:solidFill>
                <a:latin typeface="Courier New" panose="02070309020205020404" pitchFamily="49" charset="0"/>
                <a:cs typeface="Times New Roman" panose="02020603050405020304" pitchFamily="18" charset="0"/>
              </a:rPr>
              <a:t>}</a:t>
            </a:r>
            <a:endParaRPr lang="en-US" altLang="en-US" sz="18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348657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CE4CE-327C-4B6F-8FFC-0E8182CF0B66}"/>
              </a:ext>
            </a:extLst>
          </p:cNvPr>
          <p:cNvSpPr>
            <a:spLocks noGrp="1"/>
          </p:cNvSpPr>
          <p:nvPr>
            <p:ph type="title"/>
          </p:nvPr>
        </p:nvSpPr>
        <p:spPr/>
        <p:txBody>
          <a:bodyPr/>
          <a:lstStyle/>
          <a:p>
            <a:r>
              <a:rPr lang="en-US" dirty="0"/>
              <a:t>Note </a:t>
            </a:r>
            <a:r>
              <a:rPr lang="en-US" sz="2000" b="0" dirty="0"/>
              <a:t>(3 of 4)</a:t>
            </a:r>
            <a:endParaRPr lang="en-US" sz="2000" dirty="0"/>
          </a:p>
        </p:txBody>
      </p:sp>
      <p:sp>
        <p:nvSpPr>
          <p:cNvPr id="3" name="Content Placeholder 2">
            <a:extLst>
              <a:ext uri="{FF2B5EF4-FFF2-40B4-BE49-F238E27FC236}">
                <a16:creationId xmlns:a16="http://schemas.microsoft.com/office/drawing/2014/main" id="{5478FEA8-2EE6-4351-8787-5D3DC74016E1}"/>
              </a:ext>
            </a:extLst>
          </p:cNvPr>
          <p:cNvSpPr>
            <a:spLocks noGrp="1"/>
          </p:cNvSpPr>
          <p:nvPr>
            <p:ph sz="quarter" idx="13"/>
          </p:nvPr>
        </p:nvSpPr>
        <p:spPr>
          <a:xfrm>
            <a:off x="457200" y="1554921"/>
            <a:ext cx="8232775" cy="3520662"/>
          </a:xfrm>
        </p:spPr>
        <p:txBody>
          <a:bodyPr/>
          <a:lstStyle/>
          <a:p>
            <a:pPr marL="432" indent="0">
              <a:buNone/>
            </a:pPr>
            <a:r>
              <a:rPr lang="en-US" altLang="en-US" dirty="0">
                <a:cs typeface="Times New Roman" panose="02020603050405020304" pitchFamily="18" charset="0"/>
              </a:rPr>
              <a:t>The </a:t>
            </a:r>
            <a:r>
              <a:rPr lang="en-US" altLang="en-US" dirty="0">
                <a:latin typeface="Courier New" panose="02070309020205020404" pitchFamily="49" charset="0"/>
                <a:cs typeface="Courier New" panose="02070309020205020404" pitchFamily="49" charset="0"/>
              </a:rPr>
              <a:t>==</a:t>
            </a:r>
            <a:r>
              <a:rPr lang="en-US" altLang="en-US" dirty="0">
                <a:cs typeface="Courier New" panose="02070309020205020404" pitchFamily="49" charset="0"/>
              </a:rPr>
              <a:t> comparison </a:t>
            </a:r>
            <a:r>
              <a:rPr lang="en-US" altLang="en-US" dirty="0">
                <a:cs typeface="Times New Roman" panose="02020603050405020304" pitchFamily="18" charset="0"/>
              </a:rPr>
              <a:t>operator is used for comparing two primitive data type values or for determining whether two objects have the same references. The equals method is intended to test whether two objects have the same contents, provided that the method is modified in the defining class of the objects. The </a:t>
            </a:r>
            <a:r>
              <a:rPr lang="en-US" altLang="en-US" dirty="0">
                <a:latin typeface="Courier New" panose="02070309020205020404" pitchFamily="49" charset="0"/>
                <a:cs typeface="Courier New" panose="02070309020205020404" pitchFamily="49" charset="0"/>
              </a:rPr>
              <a:t>==</a:t>
            </a:r>
            <a:r>
              <a:rPr lang="en-US" altLang="en-US" dirty="0">
                <a:cs typeface="Courier New" panose="02070309020205020404" pitchFamily="49" charset="0"/>
              </a:rPr>
              <a:t> operator </a:t>
            </a:r>
            <a:r>
              <a:rPr lang="en-US" altLang="en-US" dirty="0">
                <a:cs typeface="Times New Roman" panose="02020603050405020304" pitchFamily="18" charset="0"/>
              </a:rPr>
              <a:t>is stronger than the equals method, in that the </a:t>
            </a:r>
            <a:r>
              <a:rPr lang="en-US" altLang="en-US" dirty="0">
                <a:latin typeface="Courier New" panose="02070309020205020404" pitchFamily="49" charset="0"/>
                <a:cs typeface="Courier New" panose="02070309020205020404" pitchFamily="49" charset="0"/>
              </a:rPr>
              <a:t>==</a:t>
            </a:r>
            <a:r>
              <a:rPr lang="en-US" altLang="en-US" dirty="0">
                <a:cs typeface="Courier New" panose="02070309020205020404" pitchFamily="49" charset="0"/>
              </a:rPr>
              <a:t> operator </a:t>
            </a:r>
            <a:r>
              <a:rPr lang="en-US" altLang="en-US" dirty="0">
                <a:cs typeface="Times New Roman" panose="02020603050405020304" pitchFamily="18" charset="0"/>
              </a:rPr>
              <a:t>checks whether the two reference variables refer to the same object.</a:t>
            </a:r>
          </a:p>
        </p:txBody>
      </p:sp>
    </p:spTree>
    <p:extLst>
      <p:ext uri="{BB962C8B-B14F-4D97-AF65-F5344CB8AC3E}">
        <p14:creationId xmlns:p14="http://schemas.microsoft.com/office/powerpoint/2010/main" val="30485050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67D9B-6BE1-473D-9102-5EA2A881D6EA}"/>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ArrayList </a:t>
            </a:r>
            <a:r>
              <a:rPr lang="en-US" altLang="en-US" dirty="0"/>
              <a:t>Class</a:t>
            </a:r>
            <a:endParaRPr lang="en-US" dirty="0"/>
          </a:p>
        </p:txBody>
      </p:sp>
      <p:sp>
        <p:nvSpPr>
          <p:cNvPr id="3" name="Content Placeholder 2">
            <a:extLst>
              <a:ext uri="{FF2B5EF4-FFF2-40B4-BE49-F238E27FC236}">
                <a16:creationId xmlns:a16="http://schemas.microsoft.com/office/drawing/2014/main" id="{97DA04C8-9E89-462F-876D-F59D9C32407C}"/>
              </a:ext>
            </a:extLst>
          </p:cNvPr>
          <p:cNvSpPr>
            <a:spLocks noGrp="1"/>
          </p:cNvSpPr>
          <p:nvPr>
            <p:ph sz="quarter" idx="13"/>
          </p:nvPr>
        </p:nvSpPr>
        <p:spPr>
          <a:xfrm>
            <a:off x="457199" y="1556327"/>
            <a:ext cx="8255285" cy="1062887"/>
          </a:xfrm>
        </p:spPr>
        <p:txBody>
          <a:bodyPr/>
          <a:lstStyle/>
          <a:p>
            <a:pPr marL="432" indent="0">
              <a:buNone/>
            </a:pPr>
            <a:r>
              <a:rPr lang="en-US" altLang="en-US" sz="2000" dirty="0"/>
              <a:t>You can create an array to store objects. But the array’s size is fixed once the array is created. Java provides the </a:t>
            </a:r>
            <a:r>
              <a:rPr lang="en-US" altLang="en-US" sz="2000" dirty="0">
                <a:latin typeface="Courier New" panose="02070309020205020404" pitchFamily="49" charset="0"/>
                <a:cs typeface="Courier New" panose="02070309020205020404" pitchFamily="49" charset="0"/>
              </a:rPr>
              <a:t>ArrayList </a:t>
            </a:r>
            <a:r>
              <a:rPr lang="en-US" altLang="en-US" sz="2000" dirty="0">
                <a:cs typeface="Courier New" panose="02070309020205020404" pitchFamily="49" charset="0"/>
              </a:rPr>
              <a:t>class</a:t>
            </a:r>
            <a:r>
              <a:rPr lang="en-US" altLang="en-US" sz="2000" dirty="0">
                <a:latin typeface="Courier New" panose="02070309020205020404" pitchFamily="49" charset="0"/>
                <a:cs typeface="Courier New" panose="02070309020205020404" pitchFamily="49" charset="0"/>
              </a:rPr>
              <a:t> </a:t>
            </a:r>
            <a:r>
              <a:rPr lang="en-US" altLang="en-US" sz="2000" dirty="0"/>
              <a:t>that can be used to store an unlimited number of objects.</a:t>
            </a:r>
          </a:p>
        </p:txBody>
      </p:sp>
      <p:pic>
        <p:nvPicPr>
          <p:cNvPr id="10" name="Picture 9" descr="The computer code shows the Array List Class. For long description in Notes pane, press F6.">
            <a:extLst>
              <a:ext uri="{FF2B5EF4-FFF2-40B4-BE49-F238E27FC236}">
                <a16:creationId xmlns:a16="http://schemas.microsoft.com/office/drawing/2014/main" id="{7BC3DA51-3C70-4D66-9636-3F366E14CC3F}"/>
              </a:ext>
            </a:extLst>
          </p:cNvPr>
          <p:cNvPicPr>
            <a:picLocks noChangeAspect="1"/>
          </p:cNvPicPr>
          <p:nvPr/>
        </p:nvPicPr>
        <p:blipFill>
          <a:blip r:embed="rId3"/>
          <a:stretch>
            <a:fillRect/>
          </a:stretch>
        </p:blipFill>
        <p:spPr>
          <a:xfrm>
            <a:off x="1466850" y="2751753"/>
            <a:ext cx="6210300" cy="3524250"/>
          </a:xfrm>
          <a:prstGeom prst="rect">
            <a:avLst/>
          </a:prstGeom>
        </p:spPr>
      </p:pic>
    </p:spTree>
    <p:extLst>
      <p:ext uri="{BB962C8B-B14F-4D97-AF65-F5344CB8AC3E}">
        <p14:creationId xmlns:p14="http://schemas.microsoft.com/office/powerpoint/2010/main" val="27626535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F75C7-CEAA-437F-92E2-330EC89465B2}"/>
              </a:ext>
            </a:extLst>
          </p:cNvPr>
          <p:cNvSpPr>
            <a:spLocks noGrp="1"/>
          </p:cNvSpPr>
          <p:nvPr>
            <p:ph type="title"/>
          </p:nvPr>
        </p:nvSpPr>
        <p:spPr/>
        <p:txBody>
          <a:bodyPr/>
          <a:lstStyle/>
          <a:p>
            <a:r>
              <a:rPr lang="en-US" dirty="0"/>
              <a:t>Generic Type</a:t>
            </a:r>
          </a:p>
        </p:txBody>
      </p:sp>
      <p:sp>
        <p:nvSpPr>
          <p:cNvPr id="3" name="Content Placeholder 2">
            <a:extLst>
              <a:ext uri="{FF2B5EF4-FFF2-40B4-BE49-F238E27FC236}">
                <a16:creationId xmlns:a16="http://schemas.microsoft.com/office/drawing/2014/main" id="{3C64C95F-FF59-431E-B079-E603D07C1E7E}"/>
              </a:ext>
            </a:extLst>
          </p:cNvPr>
          <p:cNvSpPr>
            <a:spLocks noGrp="1"/>
          </p:cNvSpPr>
          <p:nvPr>
            <p:ph sz="quarter" idx="13"/>
          </p:nvPr>
        </p:nvSpPr>
        <p:spPr>
          <a:xfrm>
            <a:off x="457200" y="1552575"/>
            <a:ext cx="8299342" cy="1692000"/>
          </a:xfrm>
        </p:spPr>
        <p:txBody>
          <a:bodyPr/>
          <a:lstStyle/>
          <a:p>
            <a:pPr marL="432" indent="0">
              <a:buNone/>
            </a:pPr>
            <a:r>
              <a:rPr lang="en-US" altLang="en-US" sz="2000" dirty="0">
                <a:latin typeface="Courier New" panose="02070309020205020404" pitchFamily="49" charset="0"/>
                <a:cs typeface="Courier New" panose="02070309020205020404" pitchFamily="49" charset="0"/>
              </a:rPr>
              <a:t>ArrayList </a:t>
            </a:r>
            <a:r>
              <a:rPr lang="en-US" altLang="en-US" sz="2000" dirty="0"/>
              <a:t>is known as a generic class with a generic type E. You can specify a concrete type to replace E when creating an </a:t>
            </a:r>
            <a:r>
              <a:rPr lang="en-US" altLang="en-US" sz="2000" dirty="0">
                <a:latin typeface="Courier New" panose="02070309020205020404" pitchFamily="49" charset="0"/>
                <a:cs typeface="Courier New" panose="02070309020205020404" pitchFamily="49" charset="0"/>
              </a:rPr>
              <a:t>ArrayList.</a:t>
            </a:r>
            <a:r>
              <a:rPr lang="en-US" altLang="en-US" sz="2000" dirty="0"/>
              <a:t> For example, the following statement creates an </a:t>
            </a:r>
            <a:r>
              <a:rPr lang="en-US" altLang="en-US" sz="2000" dirty="0">
                <a:latin typeface="Courier New" panose="02070309020205020404" pitchFamily="49" charset="0"/>
                <a:cs typeface="Courier New" panose="02070309020205020404" pitchFamily="49" charset="0"/>
              </a:rPr>
              <a:t>ArrayList</a:t>
            </a:r>
            <a:r>
              <a:rPr lang="en-US" altLang="en-US" sz="2000" dirty="0"/>
              <a:t> and assigns its reference to variable cities. This </a:t>
            </a:r>
            <a:r>
              <a:rPr lang="en-US" altLang="en-US" sz="2000" dirty="0">
                <a:latin typeface="Courier New" panose="02070309020205020404" pitchFamily="49" charset="0"/>
                <a:cs typeface="Courier New" panose="02070309020205020404" pitchFamily="49" charset="0"/>
              </a:rPr>
              <a:t>ArrayList</a:t>
            </a:r>
            <a:r>
              <a:rPr lang="en-US" altLang="en-US" sz="2000" dirty="0"/>
              <a:t> object can be used to store strings.</a:t>
            </a:r>
          </a:p>
        </p:txBody>
      </p:sp>
      <p:sp>
        <p:nvSpPr>
          <p:cNvPr id="4" name="Content Placeholder 3">
            <a:extLst>
              <a:ext uri="{FF2B5EF4-FFF2-40B4-BE49-F238E27FC236}">
                <a16:creationId xmlns:a16="http://schemas.microsoft.com/office/drawing/2014/main" id="{1E4EBF5A-C8D6-4BF9-A80D-BD91CC20CDBA}"/>
              </a:ext>
            </a:extLst>
          </p:cNvPr>
          <p:cNvSpPr>
            <a:spLocks noGrp="1"/>
          </p:cNvSpPr>
          <p:nvPr>
            <p:ph sz="quarter" idx="14"/>
          </p:nvPr>
        </p:nvSpPr>
        <p:spPr>
          <a:xfrm>
            <a:off x="457200" y="3744734"/>
            <a:ext cx="8229600" cy="549315"/>
          </a:xfrm>
        </p:spPr>
        <p:txBody>
          <a:bodyPr/>
          <a:lstStyle/>
          <a:p>
            <a:pPr marL="432" indent="0">
              <a:buNone/>
            </a:pPr>
            <a:r>
              <a:rPr lang="en-US" altLang="en-US" sz="2000" dirty="0">
                <a:solidFill>
                  <a:schemeClr val="tx1"/>
                </a:solidFill>
                <a:latin typeface="Courier New" panose="02070309020205020404" pitchFamily="49" charset="0"/>
                <a:cs typeface="Courier New" panose="02070309020205020404" pitchFamily="49" charset="0"/>
              </a:rPr>
              <a:t>ArrayList&lt;String&gt; cities = </a:t>
            </a:r>
            <a:r>
              <a:rPr lang="en-US" altLang="en-US" sz="2000" b="1" dirty="0">
                <a:solidFill>
                  <a:schemeClr val="tx1"/>
                </a:solidFill>
                <a:latin typeface="Courier New" panose="02070309020205020404" pitchFamily="49" charset="0"/>
                <a:cs typeface="Courier New" panose="02070309020205020404" pitchFamily="49" charset="0"/>
              </a:rPr>
              <a:t>new</a:t>
            </a:r>
            <a:r>
              <a:rPr lang="en-US" altLang="en-US" sz="2000" dirty="0">
                <a:solidFill>
                  <a:schemeClr val="tx1"/>
                </a:solidFill>
                <a:latin typeface="Courier New" panose="02070309020205020404" pitchFamily="49" charset="0"/>
                <a:cs typeface="Courier New" panose="02070309020205020404" pitchFamily="49" charset="0"/>
              </a:rPr>
              <a:t> ArrayList&lt;String&gt;();</a:t>
            </a:r>
          </a:p>
        </p:txBody>
      </p:sp>
      <p:sp>
        <p:nvSpPr>
          <p:cNvPr id="5" name="Content Placeholder 4">
            <a:extLst>
              <a:ext uri="{FF2B5EF4-FFF2-40B4-BE49-F238E27FC236}">
                <a16:creationId xmlns:a16="http://schemas.microsoft.com/office/drawing/2014/main" id="{A46E4BA3-C6B9-4FF4-BE1C-DC6CE75D9805}"/>
              </a:ext>
            </a:extLst>
          </p:cNvPr>
          <p:cNvSpPr>
            <a:spLocks noGrp="1"/>
          </p:cNvSpPr>
          <p:nvPr>
            <p:ph sz="quarter" idx="15"/>
          </p:nvPr>
        </p:nvSpPr>
        <p:spPr>
          <a:xfrm>
            <a:off x="472697" y="4463592"/>
            <a:ext cx="7200000" cy="468000"/>
          </a:xfrm>
        </p:spPr>
        <p:txBody>
          <a:bodyPr/>
          <a:lstStyle/>
          <a:p>
            <a:pPr marL="432" indent="0">
              <a:buNone/>
            </a:pPr>
            <a:r>
              <a:rPr lang="en-US" altLang="en-US" sz="2000" dirty="0">
                <a:solidFill>
                  <a:schemeClr val="tx1"/>
                </a:solidFill>
                <a:latin typeface="Courier New" panose="02070309020205020404" pitchFamily="49" charset="0"/>
                <a:cs typeface="Courier New" panose="02070309020205020404" pitchFamily="49" charset="0"/>
              </a:rPr>
              <a:t>ArrayList&lt;String&gt; cities = </a:t>
            </a:r>
            <a:r>
              <a:rPr lang="en-US" altLang="en-US" sz="2000" b="1" dirty="0">
                <a:solidFill>
                  <a:schemeClr val="tx1"/>
                </a:solidFill>
                <a:latin typeface="Courier New" panose="02070309020205020404" pitchFamily="49" charset="0"/>
                <a:cs typeface="Courier New" panose="02070309020205020404" pitchFamily="49" charset="0"/>
              </a:rPr>
              <a:t>new</a:t>
            </a:r>
            <a:r>
              <a:rPr lang="en-US" altLang="en-US" sz="2000" dirty="0">
                <a:solidFill>
                  <a:schemeClr val="tx1"/>
                </a:solidFill>
                <a:latin typeface="Courier New" panose="02070309020205020404" pitchFamily="49" charset="0"/>
                <a:cs typeface="Courier New" panose="02070309020205020404" pitchFamily="49" charset="0"/>
              </a:rPr>
              <a:t> ArrayList&lt;&gt;();</a:t>
            </a:r>
          </a:p>
        </p:txBody>
      </p:sp>
      <p:sp>
        <p:nvSpPr>
          <p:cNvPr id="10" name="Text Placeholder 9">
            <a:extLst>
              <a:ext uri="{FF2B5EF4-FFF2-40B4-BE49-F238E27FC236}">
                <a16:creationId xmlns:a16="http://schemas.microsoft.com/office/drawing/2014/main" id="{3D711E71-98A4-4A5F-8E83-212A388CBE90}"/>
              </a:ext>
            </a:extLst>
          </p:cNvPr>
          <p:cNvSpPr>
            <a:spLocks noGrp="1"/>
          </p:cNvSpPr>
          <p:nvPr>
            <p:ph type="body" sz="quarter" idx="20"/>
          </p:nvPr>
        </p:nvSpPr>
        <p:spPr>
          <a:xfrm>
            <a:off x="3560736" y="5463260"/>
            <a:ext cx="1832900" cy="468000"/>
          </a:xfrm>
        </p:spPr>
        <p:txBody>
          <a:bodyPr/>
          <a:lstStyle/>
          <a:p>
            <a:pPr marL="432" indent="0">
              <a:buNone/>
            </a:pPr>
            <a:r>
              <a:rPr lang="en-US" altLang="en-US" sz="2000">
                <a:hlinkClick r:id="rId3" tooltip="https://liveexample.pearsoncmg.com/html/TestArrayList.html"/>
              </a:rPr>
              <a:t>TestArrayList</a:t>
            </a:r>
          </a:p>
        </p:txBody>
      </p:sp>
    </p:spTree>
    <p:extLst>
      <p:ext uri="{BB962C8B-B14F-4D97-AF65-F5344CB8AC3E}">
        <p14:creationId xmlns:p14="http://schemas.microsoft.com/office/powerpoint/2010/main" val="35180423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46FCB-9D4C-4B1F-8C06-1051073828B7}"/>
              </a:ext>
            </a:extLst>
          </p:cNvPr>
          <p:cNvSpPr>
            <a:spLocks noGrp="1"/>
          </p:cNvSpPr>
          <p:nvPr>
            <p:ph type="title"/>
          </p:nvPr>
        </p:nvSpPr>
        <p:spPr/>
        <p:txBody>
          <a:bodyPr/>
          <a:lstStyle/>
          <a:p>
            <a:r>
              <a:rPr lang="en-US" sz="3200" dirty="0"/>
              <a:t>Differences and Similarities Between </a:t>
            </a:r>
            <a:r>
              <a:rPr lang="en-US" sz="3200" dirty="0">
                <a:cs typeface="Courier New" panose="02070309020205020404" pitchFamily="49" charset="0"/>
              </a:rPr>
              <a:t>Arrays</a:t>
            </a:r>
            <a:r>
              <a:rPr lang="en-US" sz="3200" dirty="0"/>
              <a:t> and </a:t>
            </a:r>
            <a:r>
              <a:rPr lang="en-US" sz="3200" dirty="0">
                <a:cs typeface="Courier New" panose="02070309020205020404" pitchFamily="49" charset="0"/>
              </a:rPr>
              <a:t>ArrayList</a:t>
            </a:r>
          </a:p>
        </p:txBody>
      </p:sp>
      <p:graphicFrame>
        <p:nvGraphicFramePr>
          <p:cNvPr id="5" name="Table 4">
            <a:extLst>
              <a:ext uri="{FF2B5EF4-FFF2-40B4-BE49-F238E27FC236}">
                <a16:creationId xmlns:a16="http://schemas.microsoft.com/office/drawing/2014/main" id="{AABFAC8F-FE95-66A6-C402-440792FB5DEA}"/>
              </a:ext>
            </a:extLst>
          </p:cNvPr>
          <p:cNvGraphicFramePr>
            <a:graphicFrameLocks noGrp="1"/>
          </p:cNvGraphicFramePr>
          <p:nvPr/>
        </p:nvGraphicFramePr>
        <p:xfrm>
          <a:off x="457200" y="1600200"/>
          <a:ext cx="8229600" cy="3908425"/>
        </p:xfrm>
        <a:graphic>
          <a:graphicData uri="http://schemas.openxmlformats.org/drawingml/2006/table">
            <a:tbl>
              <a:tblPr firstRow="1" bandRow="1">
                <a:tableStyleId>{40F9630F-82C1-40B7-BC3A-925EFCFF5E92}</a:tableStyleId>
              </a:tblPr>
              <a:tblGrid>
                <a:gridCol w="2743200">
                  <a:extLst>
                    <a:ext uri="{9D8B030D-6E8A-4147-A177-3AD203B41FA5}">
                      <a16:colId xmlns:a16="http://schemas.microsoft.com/office/drawing/2014/main" val="1404912955"/>
                    </a:ext>
                  </a:extLst>
                </a:gridCol>
                <a:gridCol w="2743200">
                  <a:extLst>
                    <a:ext uri="{9D8B030D-6E8A-4147-A177-3AD203B41FA5}">
                      <a16:colId xmlns:a16="http://schemas.microsoft.com/office/drawing/2014/main" val="3721344083"/>
                    </a:ext>
                  </a:extLst>
                </a:gridCol>
                <a:gridCol w="2743200">
                  <a:extLst>
                    <a:ext uri="{9D8B030D-6E8A-4147-A177-3AD203B41FA5}">
                      <a16:colId xmlns:a16="http://schemas.microsoft.com/office/drawing/2014/main" val="1705640939"/>
                    </a:ext>
                  </a:extLst>
                </a:gridCol>
              </a:tblGrid>
              <a:tr h="370840">
                <a:tc>
                  <a:txBody>
                    <a:bodyPr/>
                    <a:lstStyle/>
                    <a:p>
                      <a:r>
                        <a:rPr lang="en-US" sz="1400" b="1" i="0" u="none" strike="noStrike" cap="none" noProof="0" dirty="0">
                          <a:solidFill>
                            <a:schemeClr val="tx1"/>
                          </a:solidFill>
                          <a:effectLst/>
                          <a:latin typeface="+mn-lt"/>
                          <a:ea typeface="Arial"/>
                          <a:cs typeface="Arial"/>
                          <a:sym typeface="Arial"/>
                        </a:rPr>
                        <a:t>Operation </a:t>
                      </a:r>
                      <a:endParaRPr lang="en-US" noProof="0" dirty="0">
                        <a:solidFill>
                          <a:schemeClr val="tx1"/>
                        </a:solidFill>
                        <a:latin typeface="+mn-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1" i="0" u="none" strike="noStrike" cap="none" noProof="0" dirty="0">
                          <a:solidFill>
                            <a:schemeClr val="tx1"/>
                          </a:solidFill>
                          <a:effectLst/>
                          <a:latin typeface="+mn-lt"/>
                          <a:ea typeface="Arial"/>
                          <a:cs typeface="Arial"/>
                          <a:sym typeface="Arial"/>
                        </a:rPr>
                        <a:t> Array</a:t>
                      </a:r>
                      <a:endParaRPr lang="en-US" noProof="0" dirty="0">
                        <a:solidFill>
                          <a:schemeClr val="tx1"/>
                        </a:solidFill>
                        <a:latin typeface="+mn-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1" i="0" u="none" strike="noStrike" cap="none" noProof="0" dirty="0">
                          <a:solidFill>
                            <a:schemeClr val="tx1"/>
                          </a:solidFill>
                          <a:effectLst/>
                          <a:latin typeface="+mn-lt"/>
                          <a:ea typeface="Arial"/>
                          <a:cs typeface="Arial"/>
                          <a:sym typeface="Arial"/>
                        </a:rPr>
                        <a:t>ArrayList</a:t>
                      </a:r>
                      <a:endParaRPr lang="en-US" noProof="0" dirty="0">
                        <a:solidFill>
                          <a:schemeClr val="tx1"/>
                        </a:solidFill>
                        <a:latin typeface="+mn-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39976149"/>
                  </a:ext>
                </a:extLst>
              </a:tr>
              <a:tr h="370840">
                <a:tc>
                  <a:txBody>
                    <a:bodyPr/>
                    <a:lstStyle/>
                    <a:p>
                      <a:r>
                        <a:rPr lang="en-US" sz="1400" b="0" i="0" u="none" strike="noStrike" cap="none" noProof="0" dirty="0">
                          <a:solidFill>
                            <a:schemeClr val="tx1"/>
                          </a:solidFill>
                          <a:effectLst/>
                          <a:latin typeface="+mn-lt"/>
                          <a:ea typeface="Arial"/>
                          <a:cs typeface="Arial"/>
                          <a:sym typeface="Arial"/>
                        </a:rPr>
                        <a:t>Creating an array/ArrayList </a:t>
                      </a:r>
                      <a:endParaRPr lang="en-US" noProof="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cap="none" noProof="0" dirty="0">
                          <a:solidFill>
                            <a:schemeClr val="tx1"/>
                          </a:solidFill>
                          <a:effectLst/>
                          <a:latin typeface="Courier New" panose="02070309020205020404" pitchFamily="49" charset="0"/>
                          <a:ea typeface="Arial"/>
                          <a:cs typeface="Courier New" panose="02070309020205020404" pitchFamily="49" charset="0"/>
                          <a:sym typeface="Arial"/>
                        </a:rPr>
                        <a:t>String[] a = </a:t>
                      </a:r>
                      <a:r>
                        <a:rPr lang="en-US" sz="1400" b="1" i="0" u="none" strike="noStrike" cap="none" noProof="0" dirty="0">
                          <a:solidFill>
                            <a:schemeClr val="tx1"/>
                          </a:solidFill>
                          <a:effectLst/>
                          <a:latin typeface="Courier New" panose="02070309020205020404" pitchFamily="49" charset="0"/>
                          <a:ea typeface="Arial"/>
                          <a:cs typeface="Courier New" panose="02070309020205020404" pitchFamily="49" charset="0"/>
                          <a:sym typeface="Arial"/>
                        </a:rPr>
                        <a:t>new</a:t>
                      </a:r>
                      <a:r>
                        <a:rPr lang="en-US" sz="1400" b="0" i="0" u="none" strike="noStrike" cap="none" noProof="0" dirty="0">
                          <a:solidFill>
                            <a:schemeClr val="tx1"/>
                          </a:solidFill>
                          <a:effectLst/>
                          <a:latin typeface="Courier New" panose="02070309020205020404" pitchFamily="49" charset="0"/>
                          <a:ea typeface="Arial"/>
                          <a:cs typeface="Courier New" panose="02070309020205020404" pitchFamily="49" charset="0"/>
                          <a:sym typeface="Arial"/>
                        </a:rPr>
                        <a:t> String[</a:t>
                      </a:r>
                      <a:r>
                        <a:rPr lang="en-US" sz="1400" b="1" i="0" u="none" strike="noStrike" cap="none" noProof="0" dirty="0">
                          <a:solidFill>
                            <a:schemeClr val="tx1"/>
                          </a:solidFill>
                          <a:effectLst/>
                          <a:latin typeface="Courier New" panose="02070309020205020404" pitchFamily="49" charset="0"/>
                          <a:ea typeface="Arial"/>
                          <a:cs typeface="Courier New" panose="02070309020205020404" pitchFamily="49" charset="0"/>
                          <a:sym typeface="Arial"/>
                        </a:rPr>
                        <a:t>10</a:t>
                      </a:r>
                      <a:r>
                        <a:rPr lang="en-US" sz="1400" b="0" i="0" u="none" strike="noStrike" cap="none" noProof="0" dirty="0">
                          <a:solidFill>
                            <a:schemeClr val="tx1"/>
                          </a:solidFill>
                          <a:effectLst/>
                          <a:latin typeface="Courier New" panose="02070309020205020404" pitchFamily="49" charset="0"/>
                          <a:ea typeface="Arial"/>
                          <a:cs typeface="Courier New" panose="02070309020205020404" pitchFamily="49" charset="0"/>
                          <a:sym typeface="Arial"/>
                        </a:rPr>
                        <a:t>]</a:t>
                      </a:r>
                      <a:endParaRPr lang="en-US" noProof="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cap="none" noProof="0" dirty="0">
                          <a:solidFill>
                            <a:schemeClr val="tx1"/>
                          </a:solidFill>
                          <a:effectLst/>
                          <a:latin typeface="Courier New" panose="02070309020205020404" pitchFamily="49" charset="0"/>
                          <a:ea typeface="Arial"/>
                          <a:cs typeface="Courier New" panose="02070309020205020404" pitchFamily="49" charset="0"/>
                          <a:sym typeface="Arial"/>
                        </a:rPr>
                        <a:t>ArrayList&lt;String&gt; list = </a:t>
                      </a:r>
                      <a:r>
                        <a:rPr lang="en-US" sz="1400" b="1" i="0" u="none" strike="noStrike" cap="none" noProof="0" dirty="0">
                          <a:solidFill>
                            <a:schemeClr val="tx1"/>
                          </a:solidFill>
                          <a:effectLst/>
                          <a:latin typeface="Courier New" panose="02070309020205020404" pitchFamily="49" charset="0"/>
                          <a:ea typeface="Arial"/>
                          <a:cs typeface="Courier New" panose="02070309020205020404" pitchFamily="49" charset="0"/>
                          <a:sym typeface="Arial"/>
                        </a:rPr>
                        <a:t>new</a:t>
                      </a:r>
                      <a:r>
                        <a:rPr lang="en-US" sz="1400" b="0" i="0" u="none" strike="noStrike" cap="none" noProof="0" dirty="0">
                          <a:solidFill>
                            <a:schemeClr val="tx1"/>
                          </a:solidFill>
                          <a:effectLst/>
                          <a:latin typeface="Courier New" panose="02070309020205020404" pitchFamily="49" charset="0"/>
                          <a:ea typeface="Arial"/>
                          <a:cs typeface="Courier New" panose="02070309020205020404" pitchFamily="49" charset="0"/>
                          <a:sym typeface="Arial"/>
                        </a:rPr>
                        <a:t> ArrayList&lt;&gt;();</a:t>
                      </a:r>
                      <a:endParaRPr lang="en-US" noProof="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554115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noProof="0" dirty="0">
                          <a:solidFill>
                            <a:schemeClr val="tx1"/>
                          </a:solidFill>
                          <a:latin typeface="+mn-lt"/>
                          <a:ea typeface="Arial"/>
                          <a:cs typeface="Arial"/>
                          <a:sym typeface="Arial"/>
                        </a:rPr>
                        <a:t>Accessing an element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cap="none" noProof="0" dirty="0">
                          <a:solidFill>
                            <a:schemeClr val="tx1"/>
                          </a:solidFill>
                          <a:effectLst/>
                          <a:latin typeface="Courier New" panose="02070309020205020404" pitchFamily="49" charset="0"/>
                          <a:ea typeface="Arial"/>
                          <a:cs typeface="Courier New" panose="02070309020205020404" pitchFamily="49" charset="0"/>
                          <a:sym typeface="Arial"/>
                        </a:rPr>
                        <a:t>a[index]</a:t>
                      </a:r>
                      <a:endParaRPr lang="en-US" noProof="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noProof="0" dirty="0">
                          <a:solidFill>
                            <a:schemeClr val="tx1"/>
                          </a:solidFill>
                          <a:effectLst/>
                          <a:latin typeface="Courier New" panose="02070309020205020404" pitchFamily="49" charset="0"/>
                          <a:ea typeface="Arial"/>
                          <a:cs typeface="Courier New" panose="02070309020205020404" pitchFamily="49" charset="0"/>
                          <a:sym typeface="Arial"/>
                        </a:rPr>
                        <a:t>list.get(index);</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61680821"/>
                  </a:ext>
                </a:extLst>
              </a:tr>
              <a:tr h="370840">
                <a:tc>
                  <a:txBody>
                    <a:bodyPr/>
                    <a:lstStyle/>
                    <a:p>
                      <a:r>
                        <a:rPr lang="en-US" sz="1400" b="0" i="0" u="none" strike="noStrike" cap="none" baseline="0" noProof="0" dirty="0">
                          <a:solidFill>
                            <a:schemeClr val="tx1"/>
                          </a:solidFill>
                          <a:latin typeface="+mn-lt"/>
                          <a:ea typeface="Arial"/>
                          <a:cs typeface="Arial"/>
                          <a:sym typeface="Arial"/>
                        </a:rPr>
                        <a:t>Updating an element</a:t>
                      </a:r>
                      <a:endParaRPr lang="en-US" noProof="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cap="none" noProof="0" dirty="0">
                          <a:solidFill>
                            <a:schemeClr val="tx1"/>
                          </a:solidFill>
                          <a:effectLst/>
                          <a:latin typeface="Courier New" panose="02070309020205020404" pitchFamily="49" charset="0"/>
                          <a:ea typeface="Arial"/>
                          <a:cs typeface="Courier New" panose="02070309020205020404" pitchFamily="49" charset="0"/>
                          <a:sym typeface="Arial"/>
                        </a:rPr>
                        <a:t>a[index] = </a:t>
                      </a:r>
                      <a:r>
                        <a:rPr lang="en-US" sz="1400" b="1" i="0" u="none" strike="noStrike" cap="none" noProof="0" dirty="0">
                          <a:solidFill>
                            <a:schemeClr val="tx1"/>
                          </a:solidFill>
                          <a:effectLst/>
                          <a:latin typeface="Courier New" panose="02070309020205020404" pitchFamily="49" charset="0"/>
                          <a:ea typeface="Arial"/>
                          <a:cs typeface="Courier New" panose="02070309020205020404" pitchFamily="49" charset="0"/>
                          <a:sym typeface="Arial"/>
                        </a:rPr>
                        <a:t>"London"</a:t>
                      </a:r>
                      <a:r>
                        <a:rPr lang="en-US" sz="1400" b="0" i="0" u="none" strike="noStrike" cap="none" noProof="0" dirty="0">
                          <a:solidFill>
                            <a:schemeClr val="tx1"/>
                          </a:solidFill>
                          <a:effectLst/>
                          <a:latin typeface="Courier New" panose="02070309020205020404" pitchFamily="49" charset="0"/>
                          <a:ea typeface="Arial"/>
                          <a:cs typeface="Courier New" panose="02070309020205020404" pitchFamily="49" charset="0"/>
                          <a:sym typeface="Arial"/>
                        </a:rPr>
                        <a:t>;</a:t>
                      </a:r>
                      <a:endParaRPr lang="en-US" noProof="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cap="none" noProof="0" dirty="0">
                          <a:solidFill>
                            <a:schemeClr val="tx1"/>
                          </a:solidFill>
                          <a:effectLst/>
                          <a:latin typeface="Courier New" panose="02070309020205020404" pitchFamily="49" charset="0"/>
                          <a:ea typeface="Arial"/>
                          <a:cs typeface="Courier New" panose="02070309020205020404" pitchFamily="49" charset="0"/>
                          <a:sym typeface="Arial"/>
                        </a:rPr>
                        <a:t>list.set(index, </a:t>
                      </a:r>
                      <a:r>
                        <a:rPr lang="en-US" sz="1400" b="1" i="0" u="none" strike="noStrike" cap="none" noProof="0" dirty="0">
                          <a:solidFill>
                            <a:schemeClr val="tx1"/>
                          </a:solidFill>
                          <a:effectLst/>
                          <a:latin typeface="Courier New" panose="02070309020205020404" pitchFamily="49" charset="0"/>
                          <a:ea typeface="Arial"/>
                          <a:cs typeface="Courier New" panose="02070309020205020404" pitchFamily="49" charset="0"/>
                          <a:sym typeface="Arial"/>
                        </a:rPr>
                        <a:t>"London"</a:t>
                      </a:r>
                      <a:r>
                        <a:rPr lang="en-US" sz="1400" b="0" i="0" u="none" strike="noStrike" cap="none" noProof="0" dirty="0">
                          <a:solidFill>
                            <a:schemeClr val="tx1"/>
                          </a:solidFill>
                          <a:effectLst/>
                          <a:latin typeface="Courier New" panose="02070309020205020404" pitchFamily="49" charset="0"/>
                          <a:ea typeface="Arial"/>
                          <a:cs typeface="Courier New" panose="02070309020205020404" pitchFamily="49" charset="0"/>
                          <a:sym typeface="Arial"/>
                        </a:rPr>
                        <a:t>);</a:t>
                      </a:r>
                      <a:endParaRPr lang="en-US" noProof="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32266792"/>
                  </a:ext>
                </a:extLst>
              </a:tr>
              <a:tr h="3270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noProof="0" dirty="0">
                          <a:solidFill>
                            <a:schemeClr val="tx1"/>
                          </a:solidFill>
                          <a:latin typeface="+mn-lt"/>
                          <a:ea typeface="Arial"/>
                          <a:cs typeface="Arial"/>
                          <a:sym typeface="Arial"/>
                        </a:rPr>
                        <a:t>Returning size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cap="none" noProof="0" dirty="0">
                          <a:solidFill>
                            <a:schemeClr val="tx1"/>
                          </a:solidFill>
                          <a:effectLst/>
                          <a:latin typeface="Courier New" panose="02070309020205020404" pitchFamily="49" charset="0"/>
                          <a:ea typeface="Arial"/>
                          <a:cs typeface="Courier New" panose="02070309020205020404" pitchFamily="49" charset="0"/>
                          <a:sym typeface="Arial"/>
                        </a:rPr>
                        <a:t>a.length</a:t>
                      </a:r>
                      <a:endParaRPr lang="en-US" noProof="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cap="none" noProof="0" dirty="0">
                          <a:solidFill>
                            <a:schemeClr val="tx1"/>
                          </a:solidFill>
                          <a:effectLst/>
                          <a:latin typeface="Courier New" panose="02070309020205020404" pitchFamily="49" charset="0"/>
                          <a:ea typeface="Arial"/>
                          <a:cs typeface="Courier New" panose="02070309020205020404" pitchFamily="49" charset="0"/>
                          <a:sym typeface="Arial"/>
                        </a:rPr>
                        <a:t>list.size();</a:t>
                      </a:r>
                      <a:endParaRPr lang="en-US" noProof="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27944017"/>
                  </a:ext>
                </a:extLst>
              </a:tr>
              <a:tr h="2774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noProof="0" dirty="0">
                          <a:solidFill>
                            <a:schemeClr val="tx1"/>
                          </a:solidFill>
                          <a:latin typeface="+mn-lt"/>
                          <a:ea typeface="Arial"/>
                          <a:cs typeface="Arial"/>
                          <a:sym typeface="Arial"/>
                        </a:rPr>
                        <a:t>Adding a new element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 noProof="0" dirty="0">
                          <a:solidFill>
                            <a:schemeClr val="tx1"/>
                          </a:solidFill>
                          <a:latin typeface="Arial Black" panose="020B0A04020102020204" pitchFamily="34" charset="0"/>
                          <a:cs typeface="Courier New" panose="02070309020205020404" pitchFamily="49" charset="0"/>
                        </a:rPr>
                        <a:t>Blank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cap="none" noProof="0" dirty="0">
                          <a:solidFill>
                            <a:schemeClr val="tx1"/>
                          </a:solidFill>
                          <a:effectLst/>
                          <a:latin typeface="Courier New" panose="02070309020205020404" pitchFamily="49" charset="0"/>
                          <a:ea typeface="Arial"/>
                          <a:cs typeface="Courier New" panose="02070309020205020404" pitchFamily="49" charset="0"/>
                          <a:sym typeface="Arial"/>
                        </a:rPr>
                        <a:t>list.add(</a:t>
                      </a:r>
                      <a:r>
                        <a:rPr lang="en-US" sz="1400" b="1" i="0" u="none" strike="noStrike" cap="none" noProof="0" dirty="0">
                          <a:solidFill>
                            <a:schemeClr val="tx1"/>
                          </a:solidFill>
                          <a:effectLst/>
                          <a:latin typeface="Courier New" panose="02070309020205020404" pitchFamily="49" charset="0"/>
                          <a:ea typeface="Arial"/>
                          <a:cs typeface="Courier New" panose="02070309020205020404" pitchFamily="49" charset="0"/>
                          <a:sym typeface="Arial"/>
                        </a:rPr>
                        <a:t>"London"</a:t>
                      </a:r>
                      <a:r>
                        <a:rPr lang="en-US" sz="1400" b="0" i="0" u="none" strike="noStrike" cap="none" noProof="0" dirty="0">
                          <a:solidFill>
                            <a:schemeClr val="tx1"/>
                          </a:solidFill>
                          <a:effectLst/>
                          <a:latin typeface="Courier New" panose="02070309020205020404" pitchFamily="49" charset="0"/>
                          <a:ea typeface="Arial"/>
                          <a:cs typeface="Courier New" panose="02070309020205020404" pitchFamily="49" charset="0"/>
                          <a:sym typeface="Arial"/>
                        </a:rPr>
                        <a:t>);</a:t>
                      </a:r>
                      <a:endParaRPr lang="en-US" noProof="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103147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noProof="0" dirty="0">
                          <a:solidFill>
                            <a:schemeClr val="tx1"/>
                          </a:solidFill>
                          <a:latin typeface="+mn-lt"/>
                          <a:ea typeface="Arial"/>
                          <a:cs typeface="Arial"/>
                          <a:sym typeface="Arial"/>
                        </a:rPr>
                        <a:t>Inserting a new element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 b="0" i="0" u="none" strike="noStrike" cap="none" noProof="0" dirty="0">
                          <a:solidFill>
                            <a:schemeClr val="tx1"/>
                          </a:solidFill>
                          <a:latin typeface="Arial Black" panose="020B0A04020102020204" pitchFamily="34" charset="0"/>
                          <a:ea typeface="Arial"/>
                          <a:cs typeface="Courier New" panose="02070309020205020404" pitchFamily="49" charset="0"/>
                          <a:sym typeface="Arial"/>
                        </a:rPr>
                        <a:t>Blank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cap="none" noProof="0" dirty="0">
                          <a:solidFill>
                            <a:schemeClr val="tx1"/>
                          </a:solidFill>
                          <a:effectLst/>
                          <a:latin typeface="Courier New" panose="02070309020205020404" pitchFamily="49" charset="0"/>
                          <a:ea typeface="Arial"/>
                          <a:cs typeface="Courier New" panose="02070309020205020404" pitchFamily="49" charset="0"/>
                          <a:sym typeface="Arial"/>
                        </a:rPr>
                        <a:t>list.add(index, </a:t>
                      </a:r>
                      <a:r>
                        <a:rPr lang="en-US" sz="1400" b="1" i="0" u="none" strike="noStrike" cap="none" noProof="0" dirty="0">
                          <a:solidFill>
                            <a:schemeClr val="tx1"/>
                          </a:solidFill>
                          <a:effectLst/>
                          <a:latin typeface="Courier New" panose="02070309020205020404" pitchFamily="49" charset="0"/>
                          <a:ea typeface="Arial"/>
                          <a:cs typeface="Courier New" panose="02070309020205020404" pitchFamily="49" charset="0"/>
                          <a:sym typeface="Arial"/>
                        </a:rPr>
                        <a:t>"London"</a:t>
                      </a:r>
                      <a:r>
                        <a:rPr lang="en-US" sz="1400" b="0" i="0" u="none" strike="noStrike" cap="none" noProof="0" dirty="0">
                          <a:solidFill>
                            <a:schemeClr val="tx1"/>
                          </a:solidFill>
                          <a:effectLst/>
                          <a:latin typeface="Courier New" panose="02070309020205020404" pitchFamily="49" charset="0"/>
                          <a:ea typeface="Arial"/>
                          <a:cs typeface="Courier New" panose="02070309020205020404" pitchFamily="49" charset="0"/>
                          <a:sym typeface="Arial"/>
                        </a:rPr>
                        <a:t>);</a:t>
                      </a:r>
                      <a:endParaRPr lang="en-US" noProof="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62422082"/>
                  </a:ext>
                </a:extLst>
              </a:tr>
              <a:tr h="1263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noProof="0" dirty="0">
                          <a:solidFill>
                            <a:schemeClr val="tx1"/>
                          </a:solidFill>
                          <a:latin typeface="+mn-lt"/>
                          <a:ea typeface="Arial"/>
                          <a:cs typeface="Arial"/>
                          <a:sym typeface="Arial"/>
                        </a:rPr>
                        <a:t>Removing an element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 b="0" i="0" u="none" strike="noStrike" cap="none" noProof="0" dirty="0">
                          <a:solidFill>
                            <a:schemeClr val="tx1"/>
                          </a:solidFill>
                          <a:latin typeface="Arial Black" panose="020B0A04020102020204" pitchFamily="34" charset="0"/>
                          <a:ea typeface="Arial"/>
                          <a:cs typeface="Courier New" panose="02070309020205020404" pitchFamily="49" charset="0"/>
                          <a:sym typeface="Arial"/>
                        </a:rPr>
                        <a:t>Blank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cap="none" noProof="0" dirty="0">
                          <a:solidFill>
                            <a:schemeClr val="tx1"/>
                          </a:solidFill>
                          <a:effectLst/>
                          <a:latin typeface="Courier New" panose="02070309020205020404" pitchFamily="49" charset="0"/>
                          <a:ea typeface="Arial"/>
                          <a:cs typeface="Courier New" panose="02070309020205020404" pitchFamily="49" charset="0"/>
                          <a:sym typeface="Arial"/>
                        </a:rPr>
                        <a:t>list.remove(index);</a:t>
                      </a:r>
                      <a:endParaRPr lang="en-US" noProof="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38140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noProof="0" dirty="0">
                          <a:solidFill>
                            <a:schemeClr val="tx1"/>
                          </a:solidFill>
                          <a:latin typeface="+mn-lt"/>
                          <a:ea typeface="Arial"/>
                          <a:cs typeface="Arial"/>
                          <a:sym typeface="Arial"/>
                        </a:rPr>
                        <a:t>Removing an element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 b="0" i="0" u="none" strike="noStrike" cap="none" noProof="0" dirty="0">
                          <a:solidFill>
                            <a:schemeClr val="tx1"/>
                          </a:solidFill>
                          <a:latin typeface="Arial Black" panose="020B0A04020102020204" pitchFamily="34" charset="0"/>
                          <a:ea typeface="Arial"/>
                          <a:cs typeface="Courier New" panose="02070309020205020404" pitchFamily="49" charset="0"/>
                          <a:sym typeface="Arial"/>
                        </a:rPr>
                        <a:t>Blank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cap="none" noProof="0" dirty="0">
                          <a:solidFill>
                            <a:schemeClr val="tx1"/>
                          </a:solidFill>
                          <a:effectLst/>
                          <a:latin typeface="Courier New" panose="02070309020205020404" pitchFamily="49" charset="0"/>
                          <a:ea typeface="Arial"/>
                          <a:cs typeface="Courier New" panose="02070309020205020404" pitchFamily="49" charset="0"/>
                          <a:sym typeface="Arial"/>
                        </a:rPr>
                        <a:t>list.remove(Object);</a:t>
                      </a:r>
                      <a:endParaRPr lang="en-US" noProof="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8890998"/>
                  </a:ext>
                </a:extLst>
              </a:tr>
              <a:tr h="2965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noProof="0" dirty="0">
                          <a:solidFill>
                            <a:schemeClr val="tx1"/>
                          </a:solidFill>
                          <a:latin typeface="+mn-lt"/>
                          <a:ea typeface="Arial"/>
                          <a:cs typeface="Arial"/>
                          <a:sym typeface="Arial"/>
                        </a:rPr>
                        <a:t>Removing all elements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 b="0" i="0" u="none" strike="noStrike" cap="none" noProof="0" dirty="0">
                          <a:solidFill>
                            <a:schemeClr val="tx1"/>
                          </a:solidFill>
                          <a:latin typeface="Arial Black" panose="020B0A04020102020204" pitchFamily="34" charset="0"/>
                          <a:ea typeface="Arial"/>
                          <a:cs typeface="Courier New" panose="02070309020205020404" pitchFamily="49" charset="0"/>
                          <a:sym typeface="Arial"/>
                        </a:rPr>
                        <a:t>Blank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cap="none" noProof="0" dirty="0">
                          <a:solidFill>
                            <a:schemeClr val="tx1"/>
                          </a:solidFill>
                          <a:effectLst/>
                          <a:latin typeface="Courier New" panose="02070309020205020404" pitchFamily="49" charset="0"/>
                          <a:ea typeface="Arial"/>
                          <a:cs typeface="Courier New" panose="02070309020205020404" pitchFamily="49" charset="0"/>
                          <a:sym typeface="Arial"/>
                        </a:rPr>
                        <a:t>list.clear();</a:t>
                      </a:r>
                      <a:endParaRPr lang="en-US" noProof="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94190956"/>
                  </a:ext>
                </a:extLst>
              </a:tr>
            </a:tbl>
          </a:graphicData>
        </a:graphic>
      </p:graphicFrame>
      <p:sp>
        <p:nvSpPr>
          <p:cNvPr id="10" name="Text Placeholder 9">
            <a:extLst>
              <a:ext uri="{FF2B5EF4-FFF2-40B4-BE49-F238E27FC236}">
                <a16:creationId xmlns:a16="http://schemas.microsoft.com/office/drawing/2014/main" id="{4AB02F6E-471D-4894-9524-8D468FDAAA53}"/>
              </a:ext>
            </a:extLst>
          </p:cNvPr>
          <p:cNvSpPr>
            <a:spLocks noGrp="1"/>
          </p:cNvSpPr>
          <p:nvPr>
            <p:ph type="body" sz="quarter" idx="20"/>
          </p:nvPr>
        </p:nvSpPr>
        <p:spPr>
          <a:xfrm>
            <a:off x="3556861" y="5731167"/>
            <a:ext cx="2580468" cy="581079"/>
          </a:xfrm>
        </p:spPr>
        <p:txBody>
          <a:bodyPr/>
          <a:lstStyle/>
          <a:p>
            <a:pPr marL="432" indent="0">
              <a:buNone/>
            </a:pPr>
            <a:r>
              <a:rPr lang="en-US" altLang="en-US" dirty="0">
                <a:hlinkClick r:id="rId3" tooltip="https://liveexample.pearsoncmg.com/html/DistinctNumbers.html"/>
              </a:rPr>
              <a:t>DistinctNumbers</a:t>
            </a:r>
          </a:p>
        </p:txBody>
      </p:sp>
    </p:spTree>
    <p:extLst>
      <p:ext uri="{BB962C8B-B14F-4D97-AF65-F5344CB8AC3E}">
        <p14:creationId xmlns:p14="http://schemas.microsoft.com/office/powerpoint/2010/main" val="13286179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B0640-0271-4069-8BC1-316848CD6136}"/>
              </a:ext>
            </a:extLst>
          </p:cNvPr>
          <p:cNvSpPr>
            <a:spLocks noGrp="1"/>
          </p:cNvSpPr>
          <p:nvPr>
            <p:ph type="title"/>
          </p:nvPr>
        </p:nvSpPr>
        <p:spPr/>
        <p:txBody>
          <a:bodyPr/>
          <a:lstStyle/>
          <a:p>
            <a:r>
              <a:rPr lang="en-US" dirty="0"/>
              <a:t>Array Lists From/to Arrays</a:t>
            </a:r>
          </a:p>
        </p:txBody>
      </p:sp>
      <p:sp>
        <p:nvSpPr>
          <p:cNvPr id="3" name="Content Placeholder 2">
            <a:extLst>
              <a:ext uri="{FF2B5EF4-FFF2-40B4-BE49-F238E27FC236}">
                <a16:creationId xmlns:a16="http://schemas.microsoft.com/office/drawing/2014/main" id="{B92F36FD-0B55-47F3-9C9C-E2BD65AF3C27}"/>
              </a:ext>
            </a:extLst>
          </p:cNvPr>
          <p:cNvSpPr>
            <a:spLocks noGrp="1"/>
          </p:cNvSpPr>
          <p:nvPr>
            <p:ph sz="quarter" idx="13"/>
          </p:nvPr>
        </p:nvSpPr>
        <p:spPr>
          <a:xfrm>
            <a:off x="470451" y="1552575"/>
            <a:ext cx="7402688" cy="508700"/>
          </a:xfrm>
        </p:spPr>
        <p:txBody>
          <a:bodyPr/>
          <a:lstStyle/>
          <a:p>
            <a:pPr marL="432" indent="0">
              <a:buNone/>
            </a:pPr>
            <a:r>
              <a:rPr lang="en-US" altLang="en-US" dirty="0">
                <a:solidFill>
                  <a:schemeClr val="tx1"/>
                </a:solidFill>
              </a:rPr>
              <a:t>Creating an </a:t>
            </a:r>
            <a:r>
              <a:rPr lang="en-US" altLang="en-US" dirty="0">
                <a:solidFill>
                  <a:schemeClr val="tx1"/>
                </a:solidFill>
                <a:latin typeface="Courier New" panose="02070309020205020404" pitchFamily="49" charset="0"/>
                <a:cs typeface="Courier New" panose="02070309020205020404" pitchFamily="49" charset="0"/>
              </a:rPr>
              <a:t>ArrayList</a:t>
            </a:r>
            <a:r>
              <a:rPr lang="en-US" altLang="en-US" dirty="0">
                <a:solidFill>
                  <a:schemeClr val="tx1"/>
                </a:solidFill>
              </a:rPr>
              <a:t> from an </a:t>
            </a:r>
            <a:r>
              <a:rPr lang="en-US" altLang="en-US" dirty="0">
                <a:solidFill>
                  <a:schemeClr val="tx1"/>
                </a:solidFill>
                <a:latin typeface="Courier New" panose="02070309020205020404" pitchFamily="49" charset="0"/>
                <a:cs typeface="Courier New" panose="02070309020205020404" pitchFamily="49" charset="0"/>
              </a:rPr>
              <a:t>array</a:t>
            </a:r>
            <a:r>
              <a:rPr lang="en-US" altLang="en-US" dirty="0">
                <a:solidFill>
                  <a:schemeClr val="tx1"/>
                </a:solidFill>
              </a:rPr>
              <a:t> of objects:</a:t>
            </a:r>
          </a:p>
        </p:txBody>
      </p:sp>
      <p:sp>
        <p:nvSpPr>
          <p:cNvPr id="4" name="Content Placeholder 3">
            <a:extLst>
              <a:ext uri="{FF2B5EF4-FFF2-40B4-BE49-F238E27FC236}">
                <a16:creationId xmlns:a16="http://schemas.microsoft.com/office/drawing/2014/main" id="{E9FF3951-93AB-4600-B2F8-70870BE49DD5}"/>
              </a:ext>
            </a:extLst>
          </p:cNvPr>
          <p:cNvSpPr>
            <a:spLocks noGrp="1"/>
          </p:cNvSpPr>
          <p:nvPr>
            <p:ph sz="quarter" idx="14"/>
          </p:nvPr>
        </p:nvSpPr>
        <p:spPr>
          <a:xfrm>
            <a:off x="457200" y="2216772"/>
            <a:ext cx="8218488" cy="1440000"/>
          </a:xfrm>
        </p:spPr>
        <p:txBody>
          <a:bodyPr/>
          <a:lstStyle/>
          <a:p>
            <a:pPr marL="0" indent="0">
              <a:buFont typeface="Monotype Sorts"/>
              <a:buNone/>
            </a:pPr>
            <a:r>
              <a:rPr lang="en-US" altLang="en-US" dirty="0">
                <a:solidFill>
                  <a:schemeClr val="tx1"/>
                </a:solidFill>
                <a:latin typeface="Courier New" panose="02070309020205020404" pitchFamily="49" charset="0"/>
                <a:cs typeface="Courier New" panose="02070309020205020404" pitchFamily="49" charset="0"/>
              </a:rPr>
              <a:t>String[] array = {</a:t>
            </a:r>
            <a:r>
              <a:rPr lang="en-US" altLang="en-US" b="1" dirty="0">
                <a:solidFill>
                  <a:schemeClr val="tx1"/>
                </a:solidFill>
                <a:latin typeface="Courier New" panose="02070309020205020404" pitchFamily="49" charset="0"/>
                <a:cs typeface="Courier New" panose="02070309020205020404" pitchFamily="49" charset="0"/>
              </a:rPr>
              <a:t>"red"</a:t>
            </a:r>
            <a:r>
              <a:rPr lang="en-US" altLang="en-US" dirty="0">
                <a:solidFill>
                  <a:schemeClr val="tx1"/>
                </a:solidFill>
                <a:latin typeface="Courier New" panose="02070309020205020404" pitchFamily="49" charset="0"/>
                <a:cs typeface="Courier New" panose="02070309020205020404" pitchFamily="49" charset="0"/>
              </a:rPr>
              <a:t>, </a:t>
            </a:r>
            <a:r>
              <a:rPr lang="en-US" altLang="en-US" b="1" dirty="0">
                <a:solidFill>
                  <a:schemeClr val="tx1"/>
                </a:solidFill>
                <a:latin typeface="Courier New" panose="02070309020205020404" pitchFamily="49" charset="0"/>
                <a:cs typeface="Courier New" panose="02070309020205020404" pitchFamily="49" charset="0"/>
              </a:rPr>
              <a:t>"green", "blue"</a:t>
            </a:r>
            <a:r>
              <a:rPr lang="en-US" altLang="en-US" dirty="0">
                <a:solidFill>
                  <a:schemeClr val="tx1"/>
                </a:solidFill>
                <a:latin typeface="Courier New" panose="02070309020205020404" pitchFamily="49" charset="0"/>
                <a:cs typeface="Courier New" panose="02070309020205020404" pitchFamily="49" charset="0"/>
              </a:rPr>
              <a:t>};</a:t>
            </a:r>
          </a:p>
          <a:p>
            <a:pPr marL="0" indent="263525">
              <a:buFont typeface="Monotype Sorts"/>
              <a:buNone/>
            </a:pPr>
            <a:r>
              <a:rPr lang="en-US" altLang="en-US" dirty="0">
                <a:solidFill>
                  <a:schemeClr val="tx1"/>
                </a:solidFill>
                <a:latin typeface="Courier New" panose="02070309020205020404" pitchFamily="49" charset="0"/>
                <a:cs typeface="Courier New" panose="02070309020205020404" pitchFamily="49" charset="0"/>
              </a:rPr>
              <a:t>ArrayList&lt;String&gt; list = </a:t>
            </a:r>
            <a:r>
              <a:rPr lang="en-US" altLang="en-US" b="1" dirty="0">
                <a:solidFill>
                  <a:schemeClr val="tx1"/>
                </a:solidFill>
                <a:latin typeface="Courier New" panose="02070309020205020404" pitchFamily="49" charset="0"/>
                <a:cs typeface="Courier New" panose="02070309020205020404" pitchFamily="49" charset="0"/>
              </a:rPr>
              <a:t>new</a:t>
            </a:r>
            <a:r>
              <a:rPr lang="en-US" altLang="en-US" dirty="0">
                <a:solidFill>
                  <a:schemeClr val="tx1"/>
                </a:solidFill>
                <a:latin typeface="Courier New" panose="02070309020205020404" pitchFamily="49" charset="0"/>
                <a:cs typeface="Courier New" panose="02070309020205020404" pitchFamily="49" charset="0"/>
              </a:rPr>
              <a:t> ArrayList&lt;&gt;(Arrays.asList(array));</a:t>
            </a:r>
          </a:p>
        </p:txBody>
      </p:sp>
      <p:sp>
        <p:nvSpPr>
          <p:cNvPr id="5" name="Content Placeholder 4">
            <a:extLst>
              <a:ext uri="{FF2B5EF4-FFF2-40B4-BE49-F238E27FC236}">
                <a16:creationId xmlns:a16="http://schemas.microsoft.com/office/drawing/2014/main" id="{2692E69B-602E-4271-AF3B-1FB266C426E6}"/>
              </a:ext>
            </a:extLst>
          </p:cNvPr>
          <p:cNvSpPr>
            <a:spLocks noGrp="1"/>
          </p:cNvSpPr>
          <p:nvPr>
            <p:ph sz="quarter" idx="15"/>
          </p:nvPr>
        </p:nvSpPr>
        <p:spPr>
          <a:xfrm>
            <a:off x="457200" y="3875760"/>
            <a:ext cx="7415939" cy="517877"/>
          </a:xfrm>
        </p:spPr>
        <p:txBody>
          <a:bodyPr/>
          <a:lstStyle/>
          <a:p>
            <a:pPr marL="432" indent="0">
              <a:buNone/>
            </a:pPr>
            <a:r>
              <a:rPr lang="en-US" altLang="en-US" dirty="0">
                <a:solidFill>
                  <a:schemeClr val="tx1"/>
                </a:solidFill>
              </a:rPr>
              <a:t>Creating an </a:t>
            </a:r>
            <a:r>
              <a:rPr lang="en-US" altLang="en-US" dirty="0">
                <a:solidFill>
                  <a:schemeClr val="tx1"/>
                </a:solidFill>
                <a:latin typeface="Courier New" panose="02070309020205020404" pitchFamily="49" charset="0"/>
                <a:cs typeface="Courier New" panose="02070309020205020404" pitchFamily="49" charset="0"/>
              </a:rPr>
              <a:t>array</a:t>
            </a:r>
            <a:r>
              <a:rPr lang="en-US" altLang="en-US" dirty="0">
                <a:solidFill>
                  <a:schemeClr val="tx1"/>
                </a:solidFill>
              </a:rPr>
              <a:t> of objects from an </a:t>
            </a:r>
            <a:r>
              <a:rPr lang="en-US" altLang="en-US" dirty="0">
                <a:solidFill>
                  <a:schemeClr val="tx1"/>
                </a:solidFill>
                <a:latin typeface="Courier New" panose="02070309020205020404" pitchFamily="49" charset="0"/>
                <a:cs typeface="Courier New" panose="02070309020205020404" pitchFamily="49" charset="0"/>
              </a:rPr>
              <a:t>ArrayList</a:t>
            </a:r>
            <a:r>
              <a:rPr lang="en-US" altLang="en-US" dirty="0">
                <a:solidFill>
                  <a:schemeClr val="tx1"/>
                </a:solidFill>
              </a:rPr>
              <a:t>:</a:t>
            </a:r>
          </a:p>
        </p:txBody>
      </p:sp>
      <p:sp>
        <p:nvSpPr>
          <p:cNvPr id="6" name="Content Placeholder 5">
            <a:extLst>
              <a:ext uri="{FF2B5EF4-FFF2-40B4-BE49-F238E27FC236}">
                <a16:creationId xmlns:a16="http://schemas.microsoft.com/office/drawing/2014/main" id="{14227232-6AAA-4AEE-81DB-F37CE0F866A6}"/>
              </a:ext>
            </a:extLst>
          </p:cNvPr>
          <p:cNvSpPr>
            <a:spLocks noGrp="1"/>
          </p:cNvSpPr>
          <p:nvPr>
            <p:ph sz="quarter" idx="16"/>
          </p:nvPr>
        </p:nvSpPr>
        <p:spPr>
          <a:xfrm>
            <a:off x="470451" y="4596668"/>
            <a:ext cx="8328025" cy="1131576"/>
          </a:xfrm>
        </p:spPr>
        <p:txBody>
          <a:bodyPr/>
          <a:lstStyle/>
          <a:p>
            <a:pPr marL="255588" indent="7938">
              <a:buFont typeface="Monotype Sorts"/>
              <a:buNone/>
            </a:pPr>
            <a:r>
              <a:rPr lang="en-US" altLang="en-US">
                <a:solidFill>
                  <a:schemeClr val="tx1"/>
                </a:solidFill>
                <a:latin typeface="Courier New" panose="02070309020205020404" pitchFamily="49" charset="0"/>
                <a:cs typeface="Courier New" panose="02070309020205020404" pitchFamily="49" charset="0"/>
              </a:rPr>
              <a:t>String[] array1 = </a:t>
            </a:r>
            <a:r>
              <a:rPr lang="en-US" altLang="en-US" b="1">
                <a:solidFill>
                  <a:schemeClr val="tx1"/>
                </a:solidFill>
                <a:latin typeface="Courier New" panose="02070309020205020404" pitchFamily="49" charset="0"/>
                <a:cs typeface="Courier New" panose="02070309020205020404" pitchFamily="49" charset="0"/>
              </a:rPr>
              <a:t>new</a:t>
            </a:r>
            <a:r>
              <a:rPr lang="en-US" altLang="en-US">
                <a:solidFill>
                  <a:schemeClr val="tx1"/>
                </a:solidFill>
                <a:latin typeface="Courier New" panose="02070309020205020404" pitchFamily="49" charset="0"/>
                <a:cs typeface="Courier New" panose="02070309020205020404" pitchFamily="49" charset="0"/>
              </a:rPr>
              <a:t> String[list.size()];</a:t>
            </a:r>
          </a:p>
          <a:p>
            <a:pPr marL="255588" indent="7938">
              <a:buFont typeface="Monotype Sorts"/>
              <a:buNone/>
            </a:pPr>
            <a:r>
              <a:rPr lang="en-US" altLang="en-US">
                <a:solidFill>
                  <a:schemeClr val="tx1"/>
                </a:solidFill>
                <a:latin typeface="Courier New" panose="02070309020205020404" pitchFamily="49" charset="0"/>
                <a:cs typeface="Courier New" panose="02070309020205020404" pitchFamily="49" charset="0"/>
              </a:rPr>
              <a:t>list.toArray(array1);</a:t>
            </a:r>
          </a:p>
        </p:txBody>
      </p:sp>
    </p:spTree>
    <p:extLst>
      <p:ext uri="{BB962C8B-B14F-4D97-AF65-F5344CB8AC3E}">
        <p14:creationId xmlns:p14="http://schemas.microsoft.com/office/powerpoint/2010/main" val="29112862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196C9-DFD3-4442-84CC-CF706D8DB6A1}"/>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max</a:t>
            </a:r>
            <a:r>
              <a:rPr lang="en-US" dirty="0"/>
              <a:t> and </a:t>
            </a:r>
            <a:r>
              <a:rPr lang="en-US" dirty="0">
                <a:latin typeface="Courier New" panose="02070309020205020404" pitchFamily="49" charset="0"/>
                <a:cs typeface="Courier New" panose="02070309020205020404" pitchFamily="49" charset="0"/>
              </a:rPr>
              <a:t>min </a:t>
            </a:r>
            <a:r>
              <a:rPr lang="en-US" dirty="0"/>
              <a:t>in an </a:t>
            </a:r>
            <a:r>
              <a:rPr lang="en-US" dirty="0">
                <a:latin typeface="Courier New" panose="02070309020205020404" pitchFamily="49" charset="0"/>
                <a:cs typeface="Courier New" panose="02070309020205020404" pitchFamily="49" charset="0"/>
              </a:rPr>
              <a:t>Array List</a:t>
            </a:r>
          </a:p>
        </p:txBody>
      </p:sp>
      <p:sp>
        <p:nvSpPr>
          <p:cNvPr id="3" name="Content Placeholder 2">
            <a:extLst>
              <a:ext uri="{FF2B5EF4-FFF2-40B4-BE49-F238E27FC236}">
                <a16:creationId xmlns:a16="http://schemas.microsoft.com/office/drawing/2014/main" id="{EF18E703-D0E3-439E-9389-5B4B20969A62}"/>
              </a:ext>
            </a:extLst>
          </p:cNvPr>
          <p:cNvSpPr>
            <a:spLocks noGrp="1"/>
          </p:cNvSpPr>
          <p:nvPr>
            <p:ph sz="quarter" idx="13"/>
          </p:nvPr>
        </p:nvSpPr>
        <p:spPr>
          <a:xfrm>
            <a:off x="457200" y="1556327"/>
            <a:ext cx="8229600" cy="1692000"/>
          </a:xfrm>
        </p:spPr>
        <p:txBody>
          <a:bodyPr/>
          <a:lstStyle/>
          <a:p>
            <a:pPr marL="0" indent="0">
              <a:spcBef>
                <a:spcPct val="40000"/>
              </a:spcBef>
              <a:spcAft>
                <a:spcPts val="1200"/>
              </a:spcAft>
              <a:buFont typeface="Monotype Sorts"/>
              <a:buNone/>
            </a:pPr>
            <a:r>
              <a:rPr lang="en-US" altLang="en-US" sz="2200" dirty="0">
                <a:solidFill>
                  <a:schemeClr val="tx1"/>
                </a:solidFill>
                <a:latin typeface="Courier New" panose="02070309020205020404" pitchFamily="49" charset="0"/>
                <a:cs typeface="Courier New" panose="02070309020205020404" pitchFamily="49" charset="0"/>
              </a:rPr>
              <a:t>String[] array = {</a:t>
            </a:r>
            <a:r>
              <a:rPr lang="en-US" altLang="en-US" sz="2200" b="1" dirty="0">
                <a:solidFill>
                  <a:schemeClr val="tx1"/>
                </a:solidFill>
                <a:latin typeface="Courier New" panose="02070309020205020404" pitchFamily="49" charset="0"/>
                <a:cs typeface="Courier New" panose="02070309020205020404" pitchFamily="49" charset="0"/>
              </a:rPr>
              <a:t>"red"</a:t>
            </a:r>
            <a:r>
              <a:rPr lang="en-US" altLang="en-US" sz="2200" dirty="0">
                <a:solidFill>
                  <a:schemeClr val="tx1"/>
                </a:solidFill>
                <a:latin typeface="Courier New" panose="02070309020205020404" pitchFamily="49" charset="0"/>
                <a:cs typeface="Courier New" panose="02070309020205020404" pitchFamily="49" charset="0"/>
              </a:rPr>
              <a:t>, </a:t>
            </a:r>
            <a:r>
              <a:rPr lang="en-US" altLang="en-US" sz="2200" b="1" dirty="0">
                <a:solidFill>
                  <a:schemeClr val="tx1"/>
                </a:solidFill>
                <a:latin typeface="Courier New" panose="02070309020205020404" pitchFamily="49" charset="0"/>
                <a:cs typeface="Courier New" panose="02070309020205020404" pitchFamily="49" charset="0"/>
              </a:rPr>
              <a:t>"green", "blue"</a:t>
            </a:r>
            <a:r>
              <a:rPr lang="en-US" altLang="en-US" sz="2200" dirty="0">
                <a:solidFill>
                  <a:schemeClr val="tx1"/>
                </a:solidFill>
                <a:latin typeface="Courier New" panose="02070309020205020404" pitchFamily="49" charset="0"/>
                <a:cs typeface="Courier New" panose="02070309020205020404" pitchFamily="49" charset="0"/>
              </a:rPr>
              <a:t>};</a:t>
            </a:r>
          </a:p>
          <a:p>
            <a:pPr marL="0" indent="0">
              <a:buFont typeface="Monotype Sorts"/>
              <a:buNone/>
            </a:pPr>
            <a:r>
              <a:rPr lang="en-US" altLang="en-US" sz="2200" dirty="0">
                <a:solidFill>
                  <a:schemeClr val="tx1"/>
                </a:solidFill>
                <a:latin typeface="Courier New" panose="02070309020205020404" pitchFamily="49" charset="0"/>
                <a:cs typeface="Courier New" panose="02070309020205020404" pitchFamily="49" charset="0"/>
              </a:rPr>
              <a:t>System.out.pritnln(java.util.Collections.max(</a:t>
            </a:r>
          </a:p>
          <a:p>
            <a:pPr marL="255588" indent="7938">
              <a:buFont typeface="Monotype Sorts"/>
              <a:buNone/>
            </a:pPr>
            <a:r>
              <a:rPr lang="en-US" altLang="en-US" sz="2200" dirty="0">
                <a:solidFill>
                  <a:schemeClr val="tx1"/>
                </a:solidFill>
                <a:latin typeface="Courier New" panose="02070309020205020404" pitchFamily="49" charset="0"/>
                <a:cs typeface="Courier New" panose="02070309020205020404" pitchFamily="49" charset="0"/>
              </a:rPr>
              <a:t>new ArrayList&lt;String&gt;(Arrays.asList(array)));</a:t>
            </a:r>
          </a:p>
        </p:txBody>
      </p:sp>
      <p:sp>
        <p:nvSpPr>
          <p:cNvPr id="4" name="Content Placeholder 3">
            <a:extLst>
              <a:ext uri="{FF2B5EF4-FFF2-40B4-BE49-F238E27FC236}">
                <a16:creationId xmlns:a16="http://schemas.microsoft.com/office/drawing/2014/main" id="{4328FF75-EB19-4D58-88F7-1A81C9C5C077}"/>
              </a:ext>
            </a:extLst>
          </p:cNvPr>
          <p:cNvSpPr>
            <a:spLocks noGrp="1"/>
          </p:cNvSpPr>
          <p:nvPr>
            <p:ph sz="quarter" idx="14"/>
          </p:nvPr>
        </p:nvSpPr>
        <p:spPr>
          <a:xfrm>
            <a:off x="457200" y="3509672"/>
            <a:ext cx="8229600" cy="1913659"/>
          </a:xfrm>
        </p:spPr>
        <p:txBody>
          <a:bodyPr/>
          <a:lstStyle/>
          <a:p>
            <a:pPr>
              <a:spcBef>
                <a:spcPct val="40000"/>
              </a:spcBef>
              <a:spcAft>
                <a:spcPts val="1200"/>
              </a:spcAft>
              <a:buFont typeface="Monotype Sorts"/>
              <a:buNone/>
            </a:pPr>
            <a:r>
              <a:rPr lang="en-US" altLang="en-US" sz="2200" dirty="0">
                <a:solidFill>
                  <a:schemeClr val="tx1"/>
                </a:solidFill>
                <a:latin typeface="Courier New" panose="02070309020205020404" pitchFamily="49" charset="0"/>
                <a:cs typeface="Courier New" panose="02070309020205020404" pitchFamily="49" charset="0"/>
              </a:rPr>
              <a:t>String[] array = {</a:t>
            </a:r>
            <a:r>
              <a:rPr lang="en-US" altLang="en-US" sz="2200" b="1" dirty="0">
                <a:solidFill>
                  <a:schemeClr val="tx1"/>
                </a:solidFill>
                <a:latin typeface="Courier New" panose="02070309020205020404" pitchFamily="49" charset="0"/>
                <a:cs typeface="Courier New" panose="02070309020205020404" pitchFamily="49" charset="0"/>
              </a:rPr>
              <a:t>"red"</a:t>
            </a:r>
            <a:r>
              <a:rPr lang="en-US" altLang="en-US" sz="2200" dirty="0">
                <a:solidFill>
                  <a:schemeClr val="tx1"/>
                </a:solidFill>
                <a:latin typeface="Courier New" panose="02070309020205020404" pitchFamily="49" charset="0"/>
                <a:cs typeface="Courier New" panose="02070309020205020404" pitchFamily="49" charset="0"/>
              </a:rPr>
              <a:t>, </a:t>
            </a:r>
            <a:r>
              <a:rPr lang="en-US" altLang="en-US" sz="2200" b="1" dirty="0">
                <a:solidFill>
                  <a:schemeClr val="tx1"/>
                </a:solidFill>
                <a:latin typeface="Courier New" panose="02070309020205020404" pitchFamily="49" charset="0"/>
                <a:cs typeface="Courier New" panose="02070309020205020404" pitchFamily="49" charset="0"/>
              </a:rPr>
              <a:t>"green", "blue"</a:t>
            </a:r>
            <a:r>
              <a:rPr lang="en-US" altLang="en-US" sz="2200" dirty="0">
                <a:solidFill>
                  <a:schemeClr val="tx1"/>
                </a:solidFill>
                <a:latin typeface="Courier New" panose="02070309020205020404" pitchFamily="49" charset="0"/>
                <a:cs typeface="Courier New" panose="02070309020205020404" pitchFamily="49" charset="0"/>
              </a:rPr>
              <a:t>};</a:t>
            </a:r>
          </a:p>
          <a:p>
            <a:pPr>
              <a:buFont typeface="Monotype Sorts"/>
              <a:buNone/>
            </a:pPr>
            <a:r>
              <a:rPr lang="en-US" altLang="en-US" sz="2200" dirty="0">
                <a:solidFill>
                  <a:schemeClr val="tx1"/>
                </a:solidFill>
                <a:latin typeface="Courier New" panose="02070309020205020404" pitchFamily="49" charset="0"/>
                <a:cs typeface="Courier New" panose="02070309020205020404" pitchFamily="49" charset="0"/>
              </a:rPr>
              <a:t>System.out.pritnln(java.util.Collections.min(</a:t>
            </a:r>
          </a:p>
          <a:p>
            <a:pPr marL="255588" indent="7938">
              <a:buFont typeface="Monotype Sorts"/>
              <a:buNone/>
            </a:pPr>
            <a:r>
              <a:rPr lang="en-US" altLang="en-US" sz="2200" dirty="0">
                <a:solidFill>
                  <a:schemeClr val="tx1"/>
                </a:solidFill>
                <a:latin typeface="Courier New" panose="02070309020205020404" pitchFamily="49" charset="0"/>
                <a:cs typeface="Courier New" panose="02070309020205020404" pitchFamily="49" charset="0"/>
              </a:rPr>
              <a:t>new ArrayList&lt;String&gt;(Arrays.asList(array)));</a:t>
            </a:r>
          </a:p>
        </p:txBody>
      </p:sp>
    </p:spTree>
    <p:extLst>
      <p:ext uri="{BB962C8B-B14F-4D97-AF65-F5344CB8AC3E}">
        <p14:creationId xmlns:p14="http://schemas.microsoft.com/office/powerpoint/2010/main" val="8102896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AC4C3-D97D-41D3-8B87-2C774A14FA85}"/>
              </a:ext>
            </a:extLst>
          </p:cNvPr>
          <p:cNvSpPr>
            <a:spLocks noGrp="1"/>
          </p:cNvSpPr>
          <p:nvPr>
            <p:ph type="title"/>
          </p:nvPr>
        </p:nvSpPr>
        <p:spPr/>
        <p:txBody>
          <a:bodyPr/>
          <a:lstStyle/>
          <a:p>
            <a:r>
              <a:rPr lang="en-US" dirty="0"/>
              <a:t>Shuffling an </a:t>
            </a:r>
            <a:r>
              <a:rPr lang="en-US" dirty="0">
                <a:latin typeface="Courier New" panose="02070309020205020404" pitchFamily="49" charset="0"/>
                <a:cs typeface="Courier New" panose="02070309020205020404" pitchFamily="49" charset="0"/>
              </a:rPr>
              <a:t>Array List</a:t>
            </a:r>
          </a:p>
        </p:txBody>
      </p:sp>
      <p:sp>
        <p:nvSpPr>
          <p:cNvPr id="3" name="Content Placeholder 2">
            <a:extLst>
              <a:ext uri="{FF2B5EF4-FFF2-40B4-BE49-F238E27FC236}">
                <a16:creationId xmlns:a16="http://schemas.microsoft.com/office/drawing/2014/main" id="{FE531470-DA51-4A8C-AB77-1029147BAA5F}"/>
              </a:ext>
            </a:extLst>
          </p:cNvPr>
          <p:cNvSpPr>
            <a:spLocks noGrp="1"/>
          </p:cNvSpPr>
          <p:nvPr>
            <p:ph sz="quarter" idx="13"/>
          </p:nvPr>
        </p:nvSpPr>
        <p:spPr>
          <a:xfrm>
            <a:off x="457200" y="1554920"/>
            <a:ext cx="8232775" cy="2448000"/>
          </a:xfrm>
        </p:spPr>
        <p:txBody>
          <a:bodyPr/>
          <a:lstStyle/>
          <a:p>
            <a:pPr marL="0" indent="0">
              <a:buFont typeface="Monotype Sorts"/>
              <a:buNone/>
            </a:pPr>
            <a:r>
              <a:rPr lang="en-US" altLang="en-US" sz="2000" dirty="0">
                <a:solidFill>
                  <a:schemeClr val="tx1"/>
                </a:solidFill>
                <a:latin typeface="Courier New" panose="02070309020205020404" pitchFamily="49" charset="0"/>
                <a:cs typeface="Courier New" panose="02070309020205020404" pitchFamily="49" charset="0"/>
              </a:rPr>
              <a:t>Integer[] array = {</a:t>
            </a:r>
            <a:r>
              <a:rPr lang="en-US" altLang="en-US" sz="2000" b="1" dirty="0">
                <a:solidFill>
                  <a:schemeClr val="tx1"/>
                </a:solidFill>
                <a:latin typeface="Courier New" panose="02070309020205020404" pitchFamily="49" charset="0"/>
                <a:cs typeface="Courier New" panose="02070309020205020404" pitchFamily="49" charset="0"/>
              </a:rPr>
              <a:t>3</a:t>
            </a:r>
            <a:r>
              <a:rPr lang="en-US" altLang="en-US" sz="2000" dirty="0">
                <a:solidFill>
                  <a:schemeClr val="tx1"/>
                </a:solidFill>
                <a:latin typeface="Courier New" panose="02070309020205020404" pitchFamily="49" charset="0"/>
                <a:cs typeface="Courier New" panose="02070309020205020404" pitchFamily="49" charset="0"/>
              </a:rPr>
              <a:t>, </a:t>
            </a:r>
            <a:r>
              <a:rPr lang="en-US" altLang="en-US" sz="2000" b="1" dirty="0">
                <a:solidFill>
                  <a:schemeClr val="tx1"/>
                </a:solidFill>
                <a:latin typeface="Courier New" panose="02070309020205020404" pitchFamily="49" charset="0"/>
                <a:cs typeface="Courier New" panose="02070309020205020404" pitchFamily="49" charset="0"/>
              </a:rPr>
              <a:t>5</a:t>
            </a:r>
            <a:r>
              <a:rPr lang="en-US" altLang="en-US" sz="2000" dirty="0">
                <a:solidFill>
                  <a:schemeClr val="tx1"/>
                </a:solidFill>
                <a:latin typeface="Courier New" panose="02070309020205020404" pitchFamily="49" charset="0"/>
                <a:cs typeface="Courier New" panose="02070309020205020404" pitchFamily="49" charset="0"/>
              </a:rPr>
              <a:t>,</a:t>
            </a:r>
            <a:r>
              <a:rPr lang="en-US" altLang="en-US" sz="2000" b="1" dirty="0">
                <a:solidFill>
                  <a:schemeClr val="tx1"/>
                </a:solidFill>
                <a:latin typeface="Courier New" panose="02070309020205020404" pitchFamily="49" charset="0"/>
                <a:cs typeface="Courier New" panose="02070309020205020404" pitchFamily="49" charset="0"/>
              </a:rPr>
              <a:t> 95</a:t>
            </a:r>
            <a:r>
              <a:rPr lang="en-US" altLang="en-US" sz="2000" dirty="0">
                <a:solidFill>
                  <a:schemeClr val="tx1"/>
                </a:solidFill>
                <a:latin typeface="Courier New" panose="02070309020205020404" pitchFamily="49" charset="0"/>
                <a:cs typeface="Courier New" panose="02070309020205020404" pitchFamily="49" charset="0"/>
              </a:rPr>
              <a:t>, </a:t>
            </a:r>
            <a:r>
              <a:rPr lang="en-US" altLang="en-US" sz="2000" b="1" dirty="0">
                <a:solidFill>
                  <a:schemeClr val="tx1"/>
                </a:solidFill>
                <a:latin typeface="Courier New" panose="02070309020205020404" pitchFamily="49" charset="0"/>
                <a:cs typeface="Courier New" panose="02070309020205020404" pitchFamily="49" charset="0"/>
              </a:rPr>
              <a:t>4</a:t>
            </a:r>
            <a:r>
              <a:rPr lang="en-US" altLang="en-US" sz="2000" dirty="0">
                <a:solidFill>
                  <a:schemeClr val="tx1"/>
                </a:solidFill>
                <a:latin typeface="Courier New" panose="02070309020205020404" pitchFamily="49" charset="0"/>
                <a:cs typeface="Courier New" panose="02070309020205020404" pitchFamily="49" charset="0"/>
              </a:rPr>
              <a:t>, </a:t>
            </a:r>
            <a:r>
              <a:rPr lang="en-US" altLang="en-US" sz="2000" b="1" dirty="0">
                <a:solidFill>
                  <a:schemeClr val="tx1"/>
                </a:solidFill>
                <a:latin typeface="Courier New" panose="02070309020205020404" pitchFamily="49" charset="0"/>
                <a:cs typeface="Courier New" panose="02070309020205020404" pitchFamily="49" charset="0"/>
              </a:rPr>
              <a:t>15</a:t>
            </a:r>
            <a:r>
              <a:rPr lang="en-US" altLang="en-US" sz="2000" dirty="0">
                <a:solidFill>
                  <a:schemeClr val="tx1"/>
                </a:solidFill>
                <a:latin typeface="Courier New" panose="02070309020205020404" pitchFamily="49" charset="0"/>
                <a:cs typeface="Courier New" panose="02070309020205020404" pitchFamily="49" charset="0"/>
              </a:rPr>
              <a:t>, </a:t>
            </a:r>
            <a:r>
              <a:rPr lang="en-US" altLang="en-US" sz="2000" b="1" dirty="0">
                <a:solidFill>
                  <a:schemeClr val="tx1"/>
                </a:solidFill>
                <a:latin typeface="Courier New" panose="02070309020205020404" pitchFamily="49" charset="0"/>
                <a:cs typeface="Courier New" panose="02070309020205020404" pitchFamily="49" charset="0"/>
              </a:rPr>
              <a:t>34</a:t>
            </a:r>
            <a:r>
              <a:rPr lang="en-US" altLang="en-US" sz="2000" dirty="0">
                <a:solidFill>
                  <a:schemeClr val="tx1"/>
                </a:solidFill>
                <a:latin typeface="Courier New" panose="02070309020205020404" pitchFamily="49" charset="0"/>
                <a:cs typeface="Courier New" panose="02070309020205020404" pitchFamily="49" charset="0"/>
              </a:rPr>
              <a:t>, </a:t>
            </a:r>
            <a:r>
              <a:rPr lang="en-US" altLang="en-US" sz="2000" b="1" dirty="0">
                <a:solidFill>
                  <a:schemeClr val="tx1"/>
                </a:solidFill>
                <a:latin typeface="Courier New" panose="02070309020205020404" pitchFamily="49" charset="0"/>
                <a:cs typeface="Courier New" panose="02070309020205020404" pitchFamily="49" charset="0"/>
              </a:rPr>
              <a:t>3</a:t>
            </a:r>
            <a:r>
              <a:rPr lang="en-US" altLang="en-US" sz="2000" dirty="0">
                <a:solidFill>
                  <a:schemeClr val="tx1"/>
                </a:solidFill>
                <a:latin typeface="Courier New" panose="02070309020205020404" pitchFamily="49" charset="0"/>
                <a:cs typeface="Courier New" panose="02070309020205020404" pitchFamily="49" charset="0"/>
              </a:rPr>
              <a:t>, </a:t>
            </a:r>
            <a:r>
              <a:rPr lang="en-US" altLang="en-US" sz="2000" b="1" dirty="0">
                <a:solidFill>
                  <a:schemeClr val="tx1"/>
                </a:solidFill>
                <a:latin typeface="Courier New" panose="02070309020205020404" pitchFamily="49" charset="0"/>
                <a:cs typeface="Courier New" panose="02070309020205020404" pitchFamily="49" charset="0"/>
              </a:rPr>
              <a:t>6</a:t>
            </a:r>
            <a:r>
              <a:rPr lang="en-US" altLang="en-US" sz="2000" dirty="0">
                <a:solidFill>
                  <a:schemeClr val="tx1"/>
                </a:solidFill>
                <a:latin typeface="Courier New" panose="02070309020205020404" pitchFamily="49" charset="0"/>
                <a:cs typeface="Courier New" panose="02070309020205020404" pitchFamily="49" charset="0"/>
              </a:rPr>
              <a:t>, </a:t>
            </a:r>
            <a:r>
              <a:rPr lang="en-US" altLang="en-US" sz="2000" b="1" dirty="0">
                <a:solidFill>
                  <a:schemeClr val="tx1"/>
                </a:solidFill>
                <a:latin typeface="Courier New" panose="02070309020205020404" pitchFamily="49" charset="0"/>
                <a:cs typeface="Courier New" panose="02070309020205020404" pitchFamily="49" charset="0"/>
              </a:rPr>
              <a:t>5</a:t>
            </a:r>
            <a:r>
              <a:rPr lang="en-US" altLang="en-US" sz="2000" dirty="0">
                <a:solidFill>
                  <a:schemeClr val="tx1"/>
                </a:solidFill>
                <a:latin typeface="Courier New" panose="02070309020205020404" pitchFamily="49" charset="0"/>
                <a:cs typeface="Courier New" panose="02070309020205020404" pitchFamily="49" charset="0"/>
              </a:rPr>
              <a:t>};</a:t>
            </a:r>
          </a:p>
          <a:p>
            <a:pPr marL="0" indent="0">
              <a:buFont typeface="Monotype Sorts"/>
              <a:buNone/>
            </a:pPr>
            <a:r>
              <a:rPr lang="en-US" altLang="en-US" sz="2000" dirty="0">
                <a:solidFill>
                  <a:schemeClr val="tx1"/>
                </a:solidFill>
                <a:latin typeface="Courier New" panose="02070309020205020404" pitchFamily="49" charset="0"/>
                <a:cs typeface="Courier New" panose="02070309020205020404" pitchFamily="49" charset="0"/>
              </a:rPr>
              <a:t>ArrayList&lt;Integer&gt; list = </a:t>
            </a:r>
            <a:r>
              <a:rPr lang="en-US" altLang="en-US" sz="2000" b="1" dirty="0">
                <a:solidFill>
                  <a:schemeClr val="tx1"/>
                </a:solidFill>
                <a:latin typeface="Courier New" panose="02070309020205020404" pitchFamily="49" charset="0"/>
                <a:cs typeface="Courier New" panose="02070309020205020404" pitchFamily="49" charset="0"/>
              </a:rPr>
              <a:t>new</a:t>
            </a:r>
            <a:endParaRPr lang="en-US" altLang="en-US" sz="2000" dirty="0">
              <a:solidFill>
                <a:schemeClr val="tx1"/>
              </a:solidFill>
              <a:latin typeface="Courier New" panose="02070309020205020404" pitchFamily="49" charset="0"/>
              <a:cs typeface="Courier New" panose="02070309020205020404" pitchFamily="49" charset="0"/>
            </a:endParaRPr>
          </a:p>
          <a:p>
            <a:pPr marL="0" indent="263525">
              <a:buFont typeface="Monotype Sorts"/>
              <a:buNone/>
            </a:pPr>
            <a:r>
              <a:rPr lang="en-US" altLang="en-US" sz="2000" dirty="0">
                <a:solidFill>
                  <a:schemeClr val="tx1"/>
                </a:solidFill>
                <a:latin typeface="Courier New" panose="02070309020205020404" pitchFamily="49" charset="0"/>
                <a:cs typeface="Courier New" panose="02070309020205020404" pitchFamily="49" charset="0"/>
              </a:rPr>
              <a:t>ArrayList&lt;&gt;(Arrays.asList(array));</a:t>
            </a:r>
          </a:p>
          <a:p>
            <a:pPr marL="0" indent="0">
              <a:buFont typeface="Monotype Sorts"/>
              <a:buNone/>
            </a:pPr>
            <a:r>
              <a:rPr lang="en-US" altLang="en-US" sz="2000" dirty="0" err="1">
                <a:solidFill>
                  <a:schemeClr val="tx1"/>
                </a:solidFill>
                <a:latin typeface="Courier New" panose="02070309020205020404" pitchFamily="49" charset="0"/>
                <a:cs typeface="Courier New" panose="02070309020205020404" pitchFamily="49" charset="0"/>
              </a:rPr>
              <a:t>java.util.Collections.shuffle</a:t>
            </a:r>
            <a:r>
              <a:rPr lang="en-US" altLang="en-US" sz="2000" dirty="0">
                <a:solidFill>
                  <a:schemeClr val="tx1"/>
                </a:solidFill>
                <a:latin typeface="Courier New" panose="02070309020205020404" pitchFamily="49" charset="0"/>
                <a:cs typeface="Courier New" panose="02070309020205020404" pitchFamily="49" charset="0"/>
              </a:rPr>
              <a:t>(list);</a:t>
            </a:r>
          </a:p>
          <a:p>
            <a:pPr marL="0" indent="0">
              <a:buFont typeface="Monotype Sorts"/>
              <a:buNone/>
            </a:pPr>
            <a:r>
              <a:rPr lang="en-US" altLang="en-US" sz="2000" dirty="0" err="1">
                <a:solidFill>
                  <a:schemeClr val="tx1"/>
                </a:solidFill>
                <a:latin typeface="Courier New" panose="02070309020205020404" pitchFamily="49" charset="0"/>
                <a:cs typeface="Courier New" panose="02070309020205020404" pitchFamily="49" charset="0"/>
              </a:rPr>
              <a:t>System.out.println</a:t>
            </a:r>
            <a:r>
              <a:rPr lang="en-US" altLang="en-US" sz="2000" dirty="0">
                <a:solidFill>
                  <a:schemeClr val="tx1"/>
                </a:solidFill>
                <a:latin typeface="Courier New" panose="02070309020205020404" pitchFamily="49" charset="0"/>
                <a:cs typeface="Courier New" panose="02070309020205020404" pitchFamily="49" charset="0"/>
              </a:rPr>
              <a:t>(list);</a:t>
            </a:r>
          </a:p>
        </p:txBody>
      </p:sp>
    </p:spTree>
    <p:extLst>
      <p:ext uri="{BB962C8B-B14F-4D97-AF65-F5344CB8AC3E}">
        <p14:creationId xmlns:p14="http://schemas.microsoft.com/office/powerpoint/2010/main" val="3531818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a:extLst>
              <a:ext uri="{FF2B5EF4-FFF2-40B4-BE49-F238E27FC236}">
                <a16:creationId xmlns:a16="http://schemas.microsoft.com/office/drawing/2014/main" id="{42EBAD70-FCBD-44D0-AAB7-73092FC947A3}"/>
              </a:ext>
            </a:extLst>
          </p:cNvPr>
          <p:cNvSpPr>
            <a:spLocks noGrp="1" noChangeArrowheads="1"/>
          </p:cNvSpPr>
          <p:nvPr>
            <p:ph type="title" idx="4294967295"/>
          </p:nvPr>
        </p:nvSpPr>
        <p:spPr/>
        <p:txBody>
          <a:bodyPr/>
          <a:lstStyle/>
          <a:p>
            <a:r>
              <a:rPr lang="en-US" altLang="en-US"/>
              <a:t>Inheritance</a:t>
            </a:r>
          </a:p>
        </p:txBody>
      </p:sp>
      <p:sp>
        <p:nvSpPr>
          <p:cNvPr id="6148" name="Rectangle 1027">
            <a:extLst>
              <a:ext uri="{FF2B5EF4-FFF2-40B4-BE49-F238E27FC236}">
                <a16:creationId xmlns:a16="http://schemas.microsoft.com/office/drawing/2014/main" id="{1CEA4BE7-9D9E-4979-8F25-7E1D0698CAF1}"/>
              </a:ext>
            </a:extLst>
          </p:cNvPr>
          <p:cNvSpPr>
            <a:spLocks noChangeArrowheads="1"/>
          </p:cNvSpPr>
          <p:nvPr/>
        </p:nvSpPr>
        <p:spPr bwMode="auto">
          <a:xfrm>
            <a:off x="3581400" y="1447800"/>
            <a:ext cx="2209800" cy="11430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dirty="0" err="1"/>
              <a:t>GeometricObject</a:t>
            </a:r>
            <a:endParaRPr lang="en-US" altLang="en-US" dirty="0"/>
          </a:p>
        </p:txBody>
      </p:sp>
      <p:sp>
        <p:nvSpPr>
          <p:cNvPr id="6149" name="Rectangle 1029">
            <a:extLst>
              <a:ext uri="{FF2B5EF4-FFF2-40B4-BE49-F238E27FC236}">
                <a16:creationId xmlns:a16="http://schemas.microsoft.com/office/drawing/2014/main" id="{F99D96DE-B239-4399-8FD2-59BDEA7A5FAA}"/>
              </a:ext>
            </a:extLst>
          </p:cNvPr>
          <p:cNvSpPr>
            <a:spLocks noChangeArrowheads="1"/>
          </p:cNvSpPr>
          <p:nvPr/>
        </p:nvSpPr>
        <p:spPr bwMode="auto">
          <a:xfrm>
            <a:off x="4724400" y="3429000"/>
            <a:ext cx="1981200" cy="11430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dirty="0"/>
              <a:t>Rectangle</a:t>
            </a:r>
          </a:p>
        </p:txBody>
      </p:sp>
      <p:sp>
        <p:nvSpPr>
          <p:cNvPr id="6150" name="Rectangle 1030">
            <a:extLst>
              <a:ext uri="{FF2B5EF4-FFF2-40B4-BE49-F238E27FC236}">
                <a16:creationId xmlns:a16="http://schemas.microsoft.com/office/drawing/2014/main" id="{1003E537-599C-4E95-A65F-2DA405637050}"/>
              </a:ext>
            </a:extLst>
          </p:cNvPr>
          <p:cNvSpPr>
            <a:spLocks noChangeArrowheads="1"/>
          </p:cNvSpPr>
          <p:nvPr/>
        </p:nvSpPr>
        <p:spPr bwMode="auto">
          <a:xfrm>
            <a:off x="2514600" y="3429000"/>
            <a:ext cx="1981200" cy="11430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dirty="0"/>
              <a:t>Circle</a:t>
            </a:r>
          </a:p>
        </p:txBody>
      </p:sp>
      <p:cxnSp>
        <p:nvCxnSpPr>
          <p:cNvPr id="2" name="AutoShape 1031">
            <a:extLst>
              <a:ext uri="{FF2B5EF4-FFF2-40B4-BE49-F238E27FC236}">
                <a16:creationId xmlns:a16="http://schemas.microsoft.com/office/drawing/2014/main" id="{F2CE52E8-2A34-406C-96FB-479347E28206}"/>
              </a:ext>
            </a:extLst>
          </p:cNvPr>
          <p:cNvCxnSpPr>
            <a:cxnSpLocks noChangeShapeType="1"/>
            <a:stCxn id="6150" idx="0"/>
            <a:endCxn id="6148" idx="2"/>
          </p:cNvCxnSpPr>
          <p:nvPr/>
        </p:nvCxnSpPr>
        <p:spPr bwMode="auto">
          <a:xfrm rot="5400000" flipH="1" flipV="1">
            <a:off x="3676650" y="2419350"/>
            <a:ext cx="838200" cy="1181100"/>
          </a:xfrm>
          <a:prstGeom prst="bentConnector3">
            <a:avLst>
              <a:gd name="adj1" fmla="val 50000"/>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51" name="AutoShape 1032">
            <a:extLst>
              <a:ext uri="{FF2B5EF4-FFF2-40B4-BE49-F238E27FC236}">
                <a16:creationId xmlns:a16="http://schemas.microsoft.com/office/drawing/2014/main" id="{2FC7A637-C122-4033-A697-FBDE633E1E74}"/>
              </a:ext>
            </a:extLst>
          </p:cNvPr>
          <p:cNvCxnSpPr>
            <a:cxnSpLocks noChangeShapeType="1"/>
            <a:stCxn id="6149" idx="0"/>
            <a:endCxn id="6148" idx="2"/>
          </p:cNvCxnSpPr>
          <p:nvPr/>
        </p:nvCxnSpPr>
        <p:spPr bwMode="auto">
          <a:xfrm rot="16200000" flipV="1">
            <a:off x="4781550" y="2495550"/>
            <a:ext cx="838200" cy="1028700"/>
          </a:xfrm>
          <a:prstGeom prst="bentConnector3">
            <a:avLst>
              <a:gd name="adj1" fmla="val 50000"/>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6152" name="Group 1044">
            <a:extLst>
              <a:ext uri="{FF2B5EF4-FFF2-40B4-BE49-F238E27FC236}">
                <a16:creationId xmlns:a16="http://schemas.microsoft.com/office/drawing/2014/main" id="{AB8D4D12-D89E-4FA4-AB8F-80F6E0D12C19}"/>
              </a:ext>
            </a:extLst>
          </p:cNvPr>
          <p:cNvGrpSpPr>
            <a:grpSpLocks/>
          </p:cNvGrpSpPr>
          <p:nvPr/>
        </p:nvGrpSpPr>
        <p:grpSpPr bwMode="auto">
          <a:xfrm>
            <a:off x="228600" y="2019300"/>
            <a:ext cx="3352800" cy="1236663"/>
            <a:chOff x="144" y="1272"/>
            <a:chExt cx="2112" cy="779"/>
          </a:xfrm>
        </p:grpSpPr>
        <p:sp>
          <p:nvSpPr>
            <p:cNvPr id="6158" name="Text Box 1033">
              <a:extLst>
                <a:ext uri="{FF2B5EF4-FFF2-40B4-BE49-F238E27FC236}">
                  <a16:creationId xmlns:a16="http://schemas.microsoft.com/office/drawing/2014/main" id="{6F3B4C94-BB9F-417F-81A0-53B0C0B5231C}"/>
                </a:ext>
              </a:extLst>
            </p:cNvPr>
            <p:cNvSpPr txBox="1">
              <a:spLocks noChangeArrowheads="1"/>
            </p:cNvSpPr>
            <p:nvPr/>
          </p:nvSpPr>
          <p:spPr bwMode="auto">
            <a:xfrm>
              <a:off x="144" y="1295"/>
              <a:ext cx="1776"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solidFill>
                    <a:srgbClr val="CA0C48"/>
                  </a:solidFill>
                  <a:latin typeface="Times New Roman" panose="02020603050405020304" pitchFamily="18" charset="0"/>
                </a:rPr>
                <a:t>Contains those attributes and methods that are shared by all Geometric Objects.</a:t>
              </a:r>
            </a:p>
          </p:txBody>
        </p:sp>
        <p:cxnSp>
          <p:nvCxnSpPr>
            <p:cNvPr id="6159" name="AutoShape 1034">
              <a:extLst>
                <a:ext uri="{FF2B5EF4-FFF2-40B4-BE49-F238E27FC236}">
                  <a16:creationId xmlns:a16="http://schemas.microsoft.com/office/drawing/2014/main" id="{E2408618-E8A0-4254-85F5-E1C324B29829}"/>
                </a:ext>
              </a:extLst>
            </p:cNvPr>
            <p:cNvCxnSpPr>
              <a:cxnSpLocks noChangeShapeType="1"/>
              <a:endCxn id="6148" idx="1"/>
            </p:cNvCxnSpPr>
            <p:nvPr/>
          </p:nvCxnSpPr>
          <p:spPr bwMode="auto">
            <a:xfrm flipV="1">
              <a:off x="1584" y="1272"/>
              <a:ext cx="672" cy="401"/>
            </a:xfrm>
            <a:prstGeom prst="bentConnector3">
              <a:avLst>
                <a:gd name="adj1" fmla="val 50000"/>
              </a:avLst>
            </a:prstGeom>
            <a:noFill/>
            <a:ln w="25400">
              <a:solidFill>
                <a:srgbClr val="CA0C48"/>
              </a:solidFill>
              <a:miter lim="800000"/>
              <a:headEnd/>
              <a:tailEnd type="triangle" w="med" len="med"/>
            </a:ln>
            <a:extLst>
              <a:ext uri="{909E8E84-426E-40DD-AFC4-6F175D3DCCD1}">
                <a14:hiddenFill xmlns:a14="http://schemas.microsoft.com/office/drawing/2010/main">
                  <a:noFill/>
                </a14:hiddenFill>
              </a:ext>
            </a:extLst>
          </p:spPr>
        </p:cxnSp>
      </p:grpSp>
      <p:grpSp>
        <p:nvGrpSpPr>
          <p:cNvPr id="6153" name="Group 1043">
            <a:extLst>
              <a:ext uri="{FF2B5EF4-FFF2-40B4-BE49-F238E27FC236}">
                <a16:creationId xmlns:a16="http://schemas.microsoft.com/office/drawing/2014/main" id="{24B194A0-02C9-45A3-B29E-CECDBB60DADE}"/>
              </a:ext>
            </a:extLst>
          </p:cNvPr>
          <p:cNvGrpSpPr>
            <a:grpSpLocks/>
          </p:cNvGrpSpPr>
          <p:nvPr/>
        </p:nvGrpSpPr>
        <p:grpSpPr bwMode="auto">
          <a:xfrm>
            <a:off x="381000" y="4000500"/>
            <a:ext cx="8305800" cy="1954213"/>
            <a:chOff x="240" y="2520"/>
            <a:chExt cx="5232" cy="1231"/>
          </a:xfrm>
        </p:grpSpPr>
        <p:sp>
          <p:nvSpPr>
            <p:cNvPr id="6154" name="Text Box 1035">
              <a:extLst>
                <a:ext uri="{FF2B5EF4-FFF2-40B4-BE49-F238E27FC236}">
                  <a16:creationId xmlns:a16="http://schemas.microsoft.com/office/drawing/2014/main" id="{A648FB92-467B-4888-A374-799069CC372C}"/>
                </a:ext>
              </a:extLst>
            </p:cNvPr>
            <p:cNvSpPr txBox="1">
              <a:spLocks noChangeArrowheads="1"/>
            </p:cNvSpPr>
            <p:nvPr/>
          </p:nvSpPr>
          <p:spPr bwMode="auto">
            <a:xfrm>
              <a:off x="240" y="3256"/>
              <a:ext cx="216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solidFill>
                    <a:srgbClr val="CA0C48"/>
                  </a:solidFill>
                  <a:latin typeface="Times New Roman" panose="02020603050405020304" pitchFamily="18" charset="0"/>
                </a:rPr>
                <a:t>Contains those attributes and methods that specific to a Circle.</a:t>
              </a:r>
            </a:p>
          </p:txBody>
        </p:sp>
        <p:cxnSp>
          <p:nvCxnSpPr>
            <p:cNvPr id="6155" name="AutoShape 1037">
              <a:extLst>
                <a:ext uri="{FF2B5EF4-FFF2-40B4-BE49-F238E27FC236}">
                  <a16:creationId xmlns:a16="http://schemas.microsoft.com/office/drawing/2014/main" id="{BD2E1EB9-68E7-425F-8371-AA72575F6FC6}"/>
                </a:ext>
              </a:extLst>
            </p:cNvPr>
            <p:cNvCxnSpPr>
              <a:cxnSpLocks noChangeShapeType="1"/>
              <a:stCxn id="6154" idx="0"/>
              <a:endCxn id="6150" idx="1"/>
            </p:cNvCxnSpPr>
            <p:nvPr/>
          </p:nvCxnSpPr>
          <p:spPr bwMode="auto">
            <a:xfrm rot="5400000" flipH="1" flipV="1">
              <a:off x="1084" y="2756"/>
              <a:ext cx="736" cy="264"/>
            </a:xfrm>
            <a:prstGeom prst="bentConnector2">
              <a:avLst/>
            </a:prstGeom>
            <a:noFill/>
            <a:ln w="25400">
              <a:solidFill>
                <a:srgbClr val="CA0C48"/>
              </a:solidFill>
              <a:miter lim="800000"/>
              <a:headEnd/>
              <a:tailEnd type="triangle" w="med" len="med"/>
            </a:ln>
            <a:extLst>
              <a:ext uri="{909E8E84-426E-40DD-AFC4-6F175D3DCCD1}">
                <a14:hiddenFill xmlns:a14="http://schemas.microsoft.com/office/drawing/2010/main">
                  <a:noFill/>
                </a14:hiddenFill>
              </a:ext>
            </a:extLst>
          </p:spPr>
        </p:cxnSp>
        <p:sp>
          <p:nvSpPr>
            <p:cNvPr id="6156" name="Text Box 1036">
              <a:extLst>
                <a:ext uri="{FF2B5EF4-FFF2-40B4-BE49-F238E27FC236}">
                  <a16:creationId xmlns:a16="http://schemas.microsoft.com/office/drawing/2014/main" id="{03E30C43-9BE9-427F-AD5B-6AAAE239213A}"/>
                </a:ext>
              </a:extLst>
            </p:cNvPr>
            <p:cNvSpPr txBox="1">
              <a:spLocks noChangeArrowheads="1"/>
            </p:cNvSpPr>
            <p:nvPr/>
          </p:nvSpPr>
          <p:spPr bwMode="auto">
            <a:xfrm>
              <a:off x="3456" y="3168"/>
              <a:ext cx="2016" cy="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solidFill>
                    <a:srgbClr val="CA0C48"/>
                  </a:solidFill>
                  <a:latin typeface="Times New Roman" panose="02020603050405020304" pitchFamily="18" charset="0"/>
                </a:rPr>
                <a:t>Contains those attributes and methods that are specific to a Rectangle.</a:t>
              </a:r>
            </a:p>
          </p:txBody>
        </p:sp>
        <p:cxnSp>
          <p:nvCxnSpPr>
            <p:cNvPr id="6157" name="AutoShape 1038">
              <a:extLst>
                <a:ext uri="{FF2B5EF4-FFF2-40B4-BE49-F238E27FC236}">
                  <a16:creationId xmlns:a16="http://schemas.microsoft.com/office/drawing/2014/main" id="{BAF7FAD7-BEB0-4C69-B1A4-24185CBBE350}"/>
                </a:ext>
              </a:extLst>
            </p:cNvPr>
            <p:cNvCxnSpPr>
              <a:cxnSpLocks noChangeShapeType="1"/>
              <a:stCxn id="6156" idx="0"/>
              <a:endCxn id="6149" idx="3"/>
            </p:cNvCxnSpPr>
            <p:nvPr/>
          </p:nvCxnSpPr>
          <p:spPr bwMode="auto">
            <a:xfrm rot="5400000" flipH="1">
              <a:off x="4020" y="2724"/>
              <a:ext cx="648" cy="240"/>
            </a:xfrm>
            <a:prstGeom prst="bentConnector2">
              <a:avLst/>
            </a:prstGeom>
            <a:noFill/>
            <a:ln w="25400">
              <a:solidFill>
                <a:srgbClr val="CA0C48"/>
              </a:solidFill>
              <a:miter lim="800000"/>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8982277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8358D-EB9E-4346-88A9-971D545D941D}"/>
              </a:ext>
            </a:extLst>
          </p:cNvPr>
          <p:cNvSpPr>
            <a:spLocks noGrp="1"/>
          </p:cNvSpPr>
          <p:nvPr>
            <p:ph type="title"/>
          </p:nvPr>
        </p:nvSpPr>
        <p:spPr/>
        <p:txBody>
          <a:bodyPr/>
          <a:lstStyle/>
          <a:p>
            <a:r>
              <a:rPr lang="en-US" dirty="0"/>
              <a:t>Stack Animation</a:t>
            </a:r>
          </a:p>
        </p:txBody>
      </p:sp>
      <p:sp>
        <p:nvSpPr>
          <p:cNvPr id="10" name="Text Placeholder 9">
            <a:extLst>
              <a:ext uri="{FF2B5EF4-FFF2-40B4-BE49-F238E27FC236}">
                <a16:creationId xmlns:a16="http://schemas.microsoft.com/office/drawing/2014/main" id="{B160DB47-BC8D-4C55-A1EA-0A5DA530519C}"/>
              </a:ext>
            </a:extLst>
          </p:cNvPr>
          <p:cNvSpPr>
            <a:spLocks noGrp="1"/>
          </p:cNvSpPr>
          <p:nvPr>
            <p:ph type="body" sz="quarter" idx="20"/>
          </p:nvPr>
        </p:nvSpPr>
        <p:spPr>
          <a:xfrm>
            <a:off x="457200" y="1495694"/>
            <a:ext cx="7829550" cy="523606"/>
          </a:xfrm>
        </p:spPr>
        <p:txBody>
          <a:bodyPr/>
          <a:lstStyle/>
          <a:p>
            <a:pPr marL="0" indent="0">
              <a:spcBef>
                <a:spcPct val="0"/>
              </a:spcBef>
              <a:buClrTx/>
              <a:buSzTx/>
              <a:buFontTx/>
              <a:buNone/>
            </a:pPr>
            <a:r>
              <a:rPr lang="en-US" altLang="en-US" sz="2000">
                <a:solidFill>
                  <a:schemeClr val="tx1"/>
                </a:solidFill>
                <a:hlinkClick r:id="rId3" tooltip="https://liveexample.pearsoncmg.com/dsanimation/StackeBook.html"/>
              </a:rPr>
              <a:t>https://liveexample.pearsoncmg.com/dsanimation/StackeBook.html</a:t>
            </a:r>
          </a:p>
        </p:txBody>
      </p:sp>
      <p:pic>
        <p:nvPicPr>
          <p:cNvPr id="6" name="Picture 5" descr="An object shows the Stack Animation and it has a column for 4 digits. The digits are 5, 3, 3 and 4 but the digit 5 represents the Top. ">
            <a:extLst>
              <a:ext uri="{FF2B5EF4-FFF2-40B4-BE49-F238E27FC236}">
                <a16:creationId xmlns:a16="http://schemas.microsoft.com/office/drawing/2014/main" id="{B71E1DAC-207C-4446-B217-FCA175C520DF}"/>
              </a:ext>
            </a:extLst>
          </p:cNvPr>
          <p:cNvPicPr>
            <a:picLocks noChangeAspect="1"/>
          </p:cNvPicPr>
          <p:nvPr/>
        </p:nvPicPr>
        <p:blipFill>
          <a:blip r:embed="rId4"/>
          <a:stretch>
            <a:fillRect/>
          </a:stretch>
        </p:blipFill>
        <p:spPr>
          <a:xfrm>
            <a:off x="501885" y="2192937"/>
            <a:ext cx="7892261" cy="3804978"/>
          </a:xfrm>
          <a:prstGeom prst="rect">
            <a:avLst/>
          </a:prstGeom>
        </p:spPr>
      </p:pic>
    </p:spTree>
    <p:extLst>
      <p:ext uri="{BB962C8B-B14F-4D97-AF65-F5344CB8AC3E}">
        <p14:creationId xmlns:p14="http://schemas.microsoft.com/office/powerpoint/2010/main" val="26218721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85C3A-875A-4E5F-851F-68F46ECD049B}"/>
              </a:ext>
            </a:extLst>
          </p:cNvPr>
          <p:cNvSpPr>
            <a:spLocks noGrp="1"/>
          </p:cNvSpPr>
          <p:nvPr>
            <p:ph type="title"/>
          </p:nvPr>
        </p:nvSpPr>
        <p:spPr/>
        <p:txBody>
          <a:bodyPr/>
          <a:lstStyle/>
          <a:p>
            <a:r>
              <a:rPr lang="en-US" altLang="en-US" dirty="0"/>
              <a:t>The </a:t>
            </a:r>
            <a:r>
              <a:rPr lang="en-US" altLang="en-US" u="sng" dirty="0">
                <a:latin typeface="Courier New" panose="02070309020205020404" pitchFamily="49" charset="0"/>
                <a:cs typeface="Courier New" panose="02070309020205020404" pitchFamily="49" charset="0"/>
              </a:rPr>
              <a:t>MyStack</a:t>
            </a:r>
            <a:r>
              <a:rPr lang="en-US" altLang="en-US" dirty="0"/>
              <a:t> Classes</a:t>
            </a:r>
            <a:endParaRPr lang="en-US" dirty="0"/>
          </a:p>
        </p:txBody>
      </p:sp>
      <p:sp>
        <p:nvSpPr>
          <p:cNvPr id="3" name="Content Placeholder 2">
            <a:extLst>
              <a:ext uri="{FF2B5EF4-FFF2-40B4-BE49-F238E27FC236}">
                <a16:creationId xmlns:a16="http://schemas.microsoft.com/office/drawing/2014/main" id="{179D5073-D396-4093-B173-60296C97A3FA}"/>
              </a:ext>
            </a:extLst>
          </p:cNvPr>
          <p:cNvSpPr>
            <a:spLocks noGrp="1"/>
          </p:cNvSpPr>
          <p:nvPr>
            <p:ph sz="quarter" idx="13"/>
          </p:nvPr>
        </p:nvSpPr>
        <p:spPr>
          <a:xfrm>
            <a:off x="457200" y="1552575"/>
            <a:ext cx="3417376" cy="539696"/>
          </a:xfrm>
        </p:spPr>
        <p:txBody>
          <a:bodyPr/>
          <a:lstStyle/>
          <a:p>
            <a:pPr marL="432" indent="0">
              <a:buNone/>
            </a:pPr>
            <a:r>
              <a:rPr lang="en-US" altLang="en-US"/>
              <a:t>A stack to hold objects.</a:t>
            </a:r>
          </a:p>
        </p:txBody>
      </p:sp>
      <p:sp>
        <p:nvSpPr>
          <p:cNvPr id="10" name="Text Placeholder 9">
            <a:extLst>
              <a:ext uri="{FF2B5EF4-FFF2-40B4-BE49-F238E27FC236}">
                <a16:creationId xmlns:a16="http://schemas.microsoft.com/office/drawing/2014/main" id="{9196AC9B-92EE-4106-85CC-E1A3BFC462B3}"/>
              </a:ext>
            </a:extLst>
          </p:cNvPr>
          <p:cNvSpPr>
            <a:spLocks noGrp="1"/>
          </p:cNvSpPr>
          <p:nvPr>
            <p:ph type="body" sz="quarter" idx="20"/>
          </p:nvPr>
        </p:nvSpPr>
        <p:spPr>
          <a:xfrm>
            <a:off x="457200" y="2285946"/>
            <a:ext cx="1387098" cy="565581"/>
          </a:xfrm>
        </p:spPr>
        <p:txBody>
          <a:bodyPr/>
          <a:lstStyle/>
          <a:p>
            <a:pPr marL="432" indent="0">
              <a:buNone/>
            </a:pPr>
            <a:r>
              <a:rPr lang="en-US" altLang="en-US" dirty="0">
                <a:hlinkClick r:id="rId3" tooltip="https://liveexample.pearsoncmg.com/html/MyStack.html"/>
              </a:rPr>
              <a:t>MyStack</a:t>
            </a:r>
          </a:p>
        </p:txBody>
      </p:sp>
      <p:pic>
        <p:nvPicPr>
          <p:cNvPr id="7" name="Picture 6" descr="The computer code shows the My Stack Classes. For long description in Notes pane, press F6.">
            <a:extLst>
              <a:ext uri="{FF2B5EF4-FFF2-40B4-BE49-F238E27FC236}">
                <a16:creationId xmlns:a16="http://schemas.microsoft.com/office/drawing/2014/main" id="{4398ECED-62AF-4B3C-AA37-FADE3F9ED40F}"/>
              </a:ext>
            </a:extLst>
          </p:cNvPr>
          <p:cNvPicPr>
            <a:picLocks noChangeAspect="1"/>
          </p:cNvPicPr>
          <p:nvPr/>
        </p:nvPicPr>
        <p:blipFill>
          <a:blip r:embed="rId4"/>
          <a:stretch>
            <a:fillRect/>
          </a:stretch>
        </p:blipFill>
        <p:spPr>
          <a:xfrm>
            <a:off x="815593" y="2978094"/>
            <a:ext cx="7543800" cy="3257550"/>
          </a:xfrm>
          <a:prstGeom prst="rect">
            <a:avLst/>
          </a:prstGeom>
        </p:spPr>
      </p:pic>
    </p:spTree>
    <p:extLst>
      <p:ext uri="{BB962C8B-B14F-4D97-AF65-F5344CB8AC3E}">
        <p14:creationId xmlns:p14="http://schemas.microsoft.com/office/powerpoint/2010/main" val="32054442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AD230-F010-4296-B5DD-0E907AF3B7B2}"/>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rPr>
              <a:t>protected</a:t>
            </a:r>
            <a:r>
              <a:rPr lang="en-US" altLang="en-US" dirty="0"/>
              <a:t> Modifier</a:t>
            </a:r>
            <a:endParaRPr lang="en-US" dirty="0"/>
          </a:p>
        </p:txBody>
      </p:sp>
      <p:sp>
        <p:nvSpPr>
          <p:cNvPr id="3" name="Content Placeholder 2">
            <a:extLst>
              <a:ext uri="{FF2B5EF4-FFF2-40B4-BE49-F238E27FC236}">
                <a16:creationId xmlns:a16="http://schemas.microsoft.com/office/drawing/2014/main" id="{664462FD-5B1C-49FA-9F24-D9B36626FFAB}"/>
              </a:ext>
            </a:extLst>
          </p:cNvPr>
          <p:cNvSpPr>
            <a:spLocks noGrp="1"/>
          </p:cNvSpPr>
          <p:nvPr>
            <p:ph sz="quarter" idx="13"/>
          </p:nvPr>
        </p:nvSpPr>
        <p:spPr>
          <a:xfrm>
            <a:off x="457200" y="1556326"/>
            <a:ext cx="8229600" cy="2634674"/>
          </a:xfrm>
        </p:spPr>
        <p:txBody>
          <a:bodyPr/>
          <a:lstStyle/>
          <a:p>
            <a:r>
              <a:rPr lang="en-US" dirty="0">
                <a:solidFill>
                  <a:schemeClr val="tx1"/>
                </a:solidFill>
              </a:rPr>
              <a:t>The </a:t>
            </a:r>
            <a:r>
              <a:rPr lang="en-US" dirty="0">
                <a:solidFill>
                  <a:schemeClr val="tx1"/>
                </a:solidFill>
                <a:latin typeface="Courier New" panose="02070309020205020404" pitchFamily="49" charset="0"/>
                <a:cs typeface="Courier New" panose="02070309020205020404" pitchFamily="49" charset="0"/>
              </a:rPr>
              <a:t>protected </a:t>
            </a:r>
            <a:r>
              <a:rPr lang="en-US" dirty="0">
                <a:solidFill>
                  <a:schemeClr val="tx1"/>
                </a:solidFill>
              </a:rPr>
              <a:t>modifier can be applied on data and methods in a class. A protected data or a protected method in a public class can be accessed by any class in the same package or its subclasses, even if the subclasses are in a different package.</a:t>
            </a:r>
          </a:p>
          <a:p>
            <a:r>
              <a:rPr lang="en-US" dirty="0">
                <a:solidFill>
                  <a:schemeClr val="tx1"/>
                </a:solidFill>
              </a:rPr>
              <a:t>private, default, protected, public</a:t>
            </a:r>
          </a:p>
        </p:txBody>
      </p:sp>
      <p:pic>
        <p:nvPicPr>
          <p:cNvPr id="8" name="Picture 7" descr="A right arrow labeled, visibility increases. The text below the arrow reads, private, none (if no modifier is used), protected public.">
            <a:extLst>
              <a:ext uri="{FF2B5EF4-FFF2-40B4-BE49-F238E27FC236}">
                <a16:creationId xmlns:a16="http://schemas.microsoft.com/office/drawing/2014/main" id="{3A07F04D-5974-4F32-B439-630C1E66E71E}"/>
              </a:ext>
            </a:extLst>
          </p:cNvPr>
          <p:cNvPicPr>
            <a:picLocks noChangeAspect="1"/>
          </p:cNvPicPr>
          <p:nvPr/>
        </p:nvPicPr>
        <p:blipFill>
          <a:blip r:embed="rId3"/>
          <a:stretch>
            <a:fillRect/>
          </a:stretch>
        </p:blipFill>
        <p:spPr>
          <a:xfrm>
            <a:off x="457200" y="4587418"/>
            <a:ext cx="8229600" cy="1247775"/>
          </a:xfrm>
          <a:prstGeom prst="rect">
            <a:avLst/>
          </a:prstGeom>
        </p:spPr>
      </p:pic>
    </p:spTree>
    <p:extLst>
      <p:ext uri="{BB962C8B-B14F-4D97-AF65-F5344CB8AC3E}">
        <p14:creationId xmlns:p14="http://schemas.microsoft.com/office/powerpoint/2010/main" val="13874425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A0A6D-A14D-402B-B679-86FD43790892}"/>
              </a:ext>
            </a:extLst>
          </p:cNvPr>
          <p:cNvSpPr>
            <a:spLocks noGrp="1"/>
          </p:cNvSpPr>
          <p:nvPr>
            <p:ph type="title"/>
          </p:nvPr>
        </p:nvSpPr>
        <p:spPr/>
        <p:txBody>
          <a:bodyPr/>
          <a:lstStyle/>
          <a:p>
            <a:r>
              <a:rPr lang="en-US" dirty="0"/>
              <a:t>Accessibility Summary</a:t>
            </a:r>
          </a:p>
        </p:txBody>
      </p:sp>
      <p:graphicFrame>
        <p:nvGraphicFramePr>
          <p:cNvPr id="4" name="Table 4">
            <a:extLst>
              <a:ext uri="{FF2B5EF4-FFF2-40B4-BE49-F238E27FC236}">
                <a16:creationId xmlns:a16="http://schemas.microsoft.com/office/drawing/2014/main" id="{2AF5589D-8501-455B-B348-2279C96A98AC}"/>
              </a:ext>
            </a:extLst>
          </p:cNvPr>
          <p:cNvGraphicFramePr>
            <a:graphicFrameLocks noGrp="1"/>
          </p:cNvGraphicFramePr>
          <p:nvPr>
            <p:ph sz="quarter" idx="13"/>
            <p:extLst>
              <p:ext uri="{D42A27DB-BD31-4B8C-83A1-F6EECF244321}">
                <p14:modId xmlns:p14="http://schemas.microsoft.com/office/powerpoint/2010/main" val="714509573"/>
              </p:ext>
            </p:extLst>
          </p:nvPr>
        </p:nvGraphicFramePr>
        <p:xfrm>
          <a:off x="457200" y="1554163"/>
          <a:ext cx="8232775" cy="3005137"/>
        </p:xfrm>
        <a:graphic>
          <a:graphicData uri="http://schemas.openxmlformats.org/drawingml/2006/table">
            <a:tbl>
              <a:tblPr firstRow="1" bandRow="1">
                <a:tableStyleId>{40F9630F-82C1-40B7-BC3A-925EFCFF5E92}</a:tableStyleId>
              </a:tblPr>
              <a:tblGrid>
                <a:gridCol w="1646555">
                  <a:extLst>
                    <a:ext uri="{9D8B030D-6E8A-4147-A177-3AD203B41FA5}">
                      <a16:colId xmlns:a16="http://schemas.microsoft.com/office/drawing/2014/main" val="97732189"/>
                    </a:ext>
                  </a:extLst>
                </a:gridCol>
                <a:gridCol w="1646555">
                  <a:extLst>
                    <a:ext uri="{9D8B030D-6E8A-4147-A177-3AD203B41FA5}">
                      <a16:colId xmlns:a16="http://schemas.microsoft.com/office/drawing/2014/main" val="679820586"/>
                    </a:ext>
                  </a:extLst>
                </a:gridCol>
                <a:gridCol w="1646555">
                  <a:extLst>
                    <a:ext uri="{9D8B030D-6E8A-4147-A177-3AD203B41FA5}">
                      <a16:colId xmlns:a16="http://schemas.microsoft.com/office/drawing/2014/main" val="773659406"/>
                    </a:ext>
                  </a:extLst>
                </a:gridCol>
                <a:gridCol w="1646555">
                  <a:extLst>
                    <a:ext uri="{9D8B030D-6E8A-4147-A177-3AD203B41FA5}">
                      <a16:colId xmlns:a16="http://schemas.microsoft.com/office/drawing/2014/main" val="2945286290"/>
                    </a:ext>
                  </a:extLst>
                </a:gridCol>
                <a:gridCol w="1646555">
                  <a:extLst>
                    <a:ext uri="{9D8B030D-6E8A-4147-A177-3AD203B41FA5}">
                      <a16:colId xmlns:a16="http://schemas.microsoft.com/office/drawing/2014/main" val="397180605"/>
                    </a:ext>
                  </a:extLst>
                </a:gridCol>
              </a:tblGrid>
              <a:tr h="370840">
                <a:tc>
                  <a:txBody>
                    <a:bodyPr/>
                    <a:lstStyle/>
                    <a:p>
                      <a:pPr marL="0" indent="0">
                        <a:buFont typeface="Arial" panose="020B0604020202020204" pitchFamily="34" charset="0"/>
                        <a:buNone/>
                      </a:pPr>
                      <a:r>
                        <a:rPr lang="en-US" sz="1800" b="1" i="0" u="none" strike="noStrike" cap="none" noProof="0" dirty="0">
                          <a:solidFill>
                            <a:schemeClr val="dk1"/>
                          </a:solidFill>
                          <a:effectLst/>
                          <a:latin typeface="+mn-lt"/>
                          <a:ea typeface="Arial"/>
                          <a:cs typeface="Arial"/>
                          <a:sym typeface="Arial"/>
                        </a:rPr>
                        <a:t>Modifier on members in a class</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Font typeface="Arial" panose="020B0604020202020204" pitchFamily="34" charset="0"/>
                        <a:buNone/>
                      </a:pPr>
                      <a:r>
                        <a:rPr lang="en-US" sz="1800" b="1" i="0" u="none" strike="noStrike" cap="none" noProof="0" dirty="0">
                          <a:solidFill>
                            <a:schemeClr val="dk1"/>
                          </a:solidFill>
                          <a:effectLst/>
                          <a:latin typeface="+mn-lt"/>
                          <a:ea typeface="Arial"/>
                          <a:cs typeface="Arial"/>
                          <a:sym typeface="Arial"/>
                        </a:rPr>
                        <a:t>Accessed from the same class</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Font typeface="Arial" panose="020B0604020202020204" pitchFamily="34" charset="0"/>
                        <a:buNone/>
                      </a:pPr>
                      <a:r>
                        <a:rPr lang="en-US" sz="1800" b="1" i="0" u="none" strike="noStrike" cap="none" noProof="0" dirty="0">
                          <a:solidFill>
                            <a:schemeClr val="dk1"/>
                          </a:solidFill>
                          <a:effectLst/>
                          <a:latin typeface="+mn-lt"/>
                          <a:ea typeface="Arial"/>
                          <a:cs typeface="Arial"/>
                          <a:sym typeface="Arial"/>
                        </a:rPr>
                        <a:t>Accessed from the same package</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Font typeface="Arial" panose="020B0604020202020204" pitchFamily="34" charset="0"/>
                        <a:buNone/>
                      </a:pPr>
                      <a:r>
                        <a:rPr lang="en-US" sz="1800" b="1" i="0" u="none" strike="noStrike" cap="none" noProof="0" dirty="0">
                          <a:solidFill>
                            <a:schemeClr val="dk1"/>
                          </a:solidFill>
                          <a:effectLst/>
                          <a:latin typeface="+mn-lt"/>
                          <a:ea typeface="Arial"/>
                          <a:cs typeface="Arial"/>
                          <a:sym typeface="Arial"/>
                        </a:rPr>
                        <a:t>Accessed from a subclass</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Font typeface="Arial" panose="020B0604020202020204" pitchFamily="34" charset="0"/>
                        <a:buNone/>
                      </a:pPr>
                      <a:r>
                        <a:rPr lang="en-US" sz="1800" b="1" i="0" u="none" strike="noStrike" cap="none" noProof="0" dirty="0">
                          <a:solidFill>
                            <a:schemeClr val="dk1"/>
                          </a:solidFill>
                          <a:effectLst/>
                          <a:latin typeface="+mn-lt"/>
                          <a:ea typeface="Arial"/>
                          <a:cs typeface="Arial"/>
                          <a:sym typeface="Arial"/>
                        </a:rPr>
                        <a:t>Accessed from a different package</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85998572"/>
                  </a:ext>
                </a:extLst>
              </a:tr>
              <a:tr h="4765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cap="none" noProof="0" dirty="0">
                          <a:solidFill>
                            <a:schemeClr val="dk1"/>
                          </a:solidFill>
                          <a:effectLst/>
                          <a:latin typeface="+mn-lt"/>
                          <a:ea typeface="Arial"/>
                          <a:cs typeface="Arial"/>
                          <a:sym typeface="Arial"/>
                        </a:rPr>
                        <a:t>public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400" noProof="0" dirty="0">
                          <a:latin typeface="Arial Black" panose="020B0A04020102020204" pitchFamily="34" charset="0"/>
                        </a:rPr>
                        <a:t>sign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 b="0" i="0" u="none" strike="noStrike" cap="none" noProof="0" dirty="0">
                          <a:solidFill>
                            <a:schemeClr val="dk1"/>
                          </a:solidFill>
                          <a:latin typeface="Arial Black" panose="020B0A04020102020204" pitchFamily="34" charset="0"/>
                          <a:ea typeface="Arial"/>
                          <a:cs typeface="Arial"/>
                          <a:sym typeface="Arial"/>
                        </a:rPr>
                        <a:t>sign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 b="0" i="0" u="none" strike="noStrike" cap="none" noProof="0" dirty="0">
                          <a:solidFill>
                            <a:schemeClr val="dk1"/>
                          </a:solidFill>
                          <a:latin typeface="Arial Black" panose="020B0A04020102020204" pitchFamily="34" charset="0"/>
                          <a:ea typeface="Arial"/>
                          <a:cs typeface="Arial"/>
                          <a:sym typeface="Arial"/>
                        </a:rPr>
                        <a:t>sign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 b="0" i="0" u="none" strike="noStrike" cap="none" noProof="0" dirty="0">
                          <a:solidFill>
                            <a:schemeClr val="dk1"/>
                          </a:solidFill>
                          <a:latin typeface="Arial Black" panose="020B0A04020102020204" pitchFamily="34" charset="0"/>
                          <a:ea typeface="Arial"/>
                          <a:cs typeface="Arial"/>
                          <a:sym typeface="Arial"/>
                        </a:rPr>
                        <a:t>sign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469789653"/>
                  </a:ext>
                </a:extLst>
              </a:tr>
              <a:tr h="450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cap="none" noProof="0" dirty="0">
                          <a:solidFill>
                            <a:schemeClr val="dk1"/>
                          </a:solidFill>
                          <a:effectLst/>
                          <a:latin typeface="+mn-lt"/>
                          <a:ea typeface="Arial"/>
                          <a:cs typeface="Arial"/>
                          <a:sym typeface="Arial"/>
                        </a:rPr>
                        <a:t>protected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 b="0" i="0" u="none" strike="noStrike" cap="none" noProof="0" dirty="0">
                          <a:solidFill>
                            <a:schemeClr val="dk1"/>
                          </a:solidFill>
                          <a:latin typeface="Arial Black" panose="020B0A04020102020204" pitchFamily="34" charset="0"/>
                          <a:ea typeface="Arial"/>
                          <a:cs typeface="Arial"/>
                          <a:sym typeface="Arial"/>
                        </a:rPr>
                        <a:t>sign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 b="0" i="0" u="none" strike="noStrike" cap="none" noProof="0" dirty="0">
                          <a:solidFill>
                            <a:schemeClr val="dk1"/>
                          </a:solidFill>
                          <a:latin typeface="Arial Black" panose="020B0A04020102020204" pitchFamily="34" charset="0"/>
                          <a:ea typeface="Arial"/>
                          <a:cs typeface="Arial"/>
                          <a:sym typeface="Arial"/>
                        </a:rPr>
                        <a:t>sign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 b="0" i="0" u="none" strike="noStrike" cap="none" noProof="0" dirty="0">
                          <a:solidFill>
                            <a:schemeClr val="dk1"/>
                          </a:solidFill>
                          <a:latin typeface="Arial Black" panose="020B0A04020102020204" pitchFamily="34" charset="0"/>
                          <a:ea typeface="Arial"/>
                          <a:cs typeface="Arial"/>
                          <a:sym typeface="Arial"/>
                        </a:rPr>
                        <a:t>sign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00" noProof="0" dirty="0">
                          <a:latin typeface="+mn-lt"/>
                        </a:rPr>
                        <a:t>Blank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291209577"/>
                  </a:ext>
                </a:extLst>
              </a:tr>
              <a:tr h="4699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cap="none" noProof="0" dirty="0">
                          <a:solidFill>
                            <a:schemeClr val="dk1"/>
                          </a:solidFill>
                          <a:effectLst/>
                          <a:latin typeface="+mn-lt"/>
                          <a:ea typeface="Arial"/>
                          <a:cs typeface="Arial"/>
                          <a:sym typeface="Arial"/>
                        </a:rPr>
                        <a:t>default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 b="0" i="0" u="none" strike="noStrike" cap="none" noProof="0" dirty="0">
                          <a:solidFill>
                            <a:schemeClr val="dk1"/>
                          </a:solidFill>
                          <a:latin typeface="Arial Black" panose="020B0A04020102020204" pitchFamily="34" charset="0"/>
                          <a:ea typeface="Arial"/>
                          <a:cs typeface="Arial"/>
                          <a:sym typeface="Arial"/>
                        </a:rPr>
                        <a:t>sign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 b="0" i="0" u="none" strike="noStrike" cap="none" noProof="0" dirty="0">
                          <a:solidFill>
                            <a:schemeClr val="dk1"/>
                          </a:solidFill>
                          <a:latin typeface="Arial Black" panose="020B0A04020102020204" pitchFamily="34" charset="0"/>
                          <a:ea typeface="Arial"/>
                          <a:cs typeface="Arial"/>
                          <a:sym typeface="Arial"/>
                        </a:rPr>
                        <a:t>sign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00" b="0" i="0" u="none" strike="noStrike" cap="none" noProof="0" dirty="0">
                          <a:solidFill>
                            <a:schemeClr val="dk1"/>
                          </a:solidFill>
                          <a:latin typeface="+mn-lt"/>
                          <a:ea typeface="Arial"/>
                          <a:cs typeface="Arial"/>
                          <a:sym typeface="Arial"/>
                        </a:rPr>
                        <a:t>Blank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00" b="0" i="0" u="none" strike="noStrike" cap="none" noProof="0" dirty="0">
                          <a:solidFill>
                            <a:schemeClr val="dk1"/>
                          </a:solidFill>
                          <a:latin typeface="+mn-lt"/>
                          <a:ea typeface="Arial"/>
                          <a:cs typeface="Arial"/>
                          <a:sym typeface="Arial"/>
                        </a:rPr>
                        <a:t>Blank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668858403"/>
                  </a:ext>
                </a:extLst>
              </a:tr>
              <a:tr h="4191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cap="none" noProof="0" dirty="0">
                          <a:solidFill>
                            <a:schemeClr val="dk1"/>
                          </a:solidFill>
                          <a:effectLst/>
                          <a:latin typeface="+mn-lt"/>
                          <a:ea typeface="Arial"/>
                          <a:cs typeface="Arial"/>
                          <a:sym typeface="Arial"/>
                        </a:rPr>
                        <a:t>private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 b="0" i="0" u="none" strike="noStrike" cap="none" noProof="0" dirty="0">
                          <a:solidFill>
                            <a:schemeClr val="dk1"/>
                          </a:solidFill>
                          <a:latin typeface="Arial Black" panose="020B0A04020102020204" pitchFamily="34" charset="0"/>
                          <a:ea typeface="Arial"/>
                          <a:cs typeface="Arial"/>
                          <a:sym typeface="Arial"/>
                        </a:rPr>
                        <a:t>sign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00" b="0" i="0" u="none" strike="noStrike" cap="none" noProof="0" dirty="0">
                          <a:solidFill>
                            <a:schemeClr val="dk1"/>
                          </a:solidFill>
                          <a:latin typeface="+mn-lt"/>
                          <a:ea typeface="Arial"/>
                          <a:cs typeface="Arial"/>
                          <a:sym typeface="Arial"/>
                        </a:rPr>
                        <a:t>Blank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00" b="0" i="0" u="none" strike="noStrike" cap="none" noProof="0" dirty="0">
                          <a:solidFill>
                            <a:schemeClr val="dk1"/>
                          </a:solidFill>
                          <a:latin typeface="+mn-lt"/>
                          <a:ea typeface="Arial"/>
                          <a:cs typeface="Arial"/>
                          <a:sym typeface="Arial"/>
                        </a:rPr>
                        <a:t>Blank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00" b="0" i="0" u="none" strike="noStrike" cap="none" noProof="0" dirty="0">
                          <a:solidFill>
                            <a:schemeClr val="dk1"/>
                          </a:solidFill>
                          <a:latin typeface="+mn-lt"/>
                          <a:ea typeface="Arial"/>
                          <a:cs typeface="Arial"/>
                          <a:sym typeface="Arial"/>
                        </a:rPr>
                        <a:t>Blank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36858300"/>
                  </a:ext>
                </a:extLst>
              </a:tr>
            </a:tbl>
          </a:graphicData>
        </a:graphic>
      </p:graphicFrame>
      <p:graphicFrame>
        <p:nvGraphicFramePr>
          <p:cNvPr id="5" name="Object 4">
            <a:extLst>
              <a:ext uri="{FF2B5EF4-FFF2-40B4-BE49-F238E27FC236}">
                <a16:creationId xmlns:a16="http://schemas.microsoft.com/office/drawing/2014/main" id="{681E5710-2CBB-411C-8238-11D4FECF3996}"/>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056910976"/>
              </p:ext>
            </p:extLst>
          </p:nvPr>
        </p:nvGraphicFramePr>
        <p:xfrm>
          <a:off x="2745708" y="2818552"/>
          <a:ext cx="312272" cy="336291"/>
        </p:xfrm>
        <a:graphic>
          <a:graphicData uri="http://schemas.openxmlformats.org/presentationml/2006/ole">
            <mc:AlternateContent xmlns:mc="http://schemas.openxmlformats.org/markup-compatibility/2006">
              <mc:Choice xmlns:v="urn:schemas-microsoft-com:vml" Requires="v">
                <p:oleObj spid="_x0000_s2080" name="Equation" r:id="rId3" imgW="164880" imgH="177480" progId="Equation.DSMT4">
                  <p:embed/>
                </p:oleObj>
              </mc:Choice>
              <mc:Fallback>
                <p:oleObj name="Equation" r:id="rId3" imgW="164880" imgH="177480" progId="Equation.DSMT4">
                  <p:embed/>
                  <p:pic>
                    <p:nvPicPr>
                      <p:cNvPr id="5" name="Object 4">
                        <a:extLst>
                          <a:ext uri="{FF2B5EF4-FFF2-40B4-BE49-F238E27FC236}">
                            <a16:creationId xmlns:a16="http://schemas.microsoft.com/office/drawing/2014/main" id="{681E5710-2CBB-411C-8238-11D4FECF3996}"/>
                          </a:ext>
                          <a:ext uri="{C183D7F6-B498-43B3-948B-1728B52AA6E4}">
                            <adec:decorative xmlns:adec="http://schemas.microsoft.com/office/drawing/2017/decorative" val="1"/>
                          </a:ext>
                        </a:extLst>
                      </p:cNvPr>
                      <p:cNvPicPr/>
                      <p:nvPr/>
                    </p:nvPicPr>
                    <p:blipFill>
                      <a:blip r:embed="rId4"/>
                      <a:stretch>
                        <a:fillRect/>
                      </a:stretch>
                    </p:blipFill>
                    <p:spPr>
                      <a:xfrm>
                        <a:off x="2745708" y="2818552"/>
                        <a:ext cx="312272" cy="336291"/>
                      </a:xfrm>
                      <a:prstGeom prst="rect">
                        <a:avLst/>
                      </a:prstGeom>
                      <a:solidFill>
                        <a:schemeClr val="bg1"/>
                      </a:solidFill>
                    </p:spPr>
                  </p:pic>
                </p:oleObj>
              </mc:Fallback>
            </mc:AlternateContent>
          </a:graphicData>
        </a:graphic>
      </p:graphicFrame>
      <p:graphicFrame>
        <p:nvGraphicFramePr>
          <p:cNvPr id="6" name="Object 5">
            <a:extLst>
              <a:ext uri="{FF2B5EF4-FFF2-40B4-BE49-F238E27FC236}">
                <a16:creationId xmlns:a16="http://schemas.microsoft.com/office/drawing/2014/main" id="{B10BD06F-AC94-45EE-8AEF-5C618A266355}"/>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409792381"/>
              </p:ext>
            </p:extLst>
          </p:nvPr>
        </p:nvGraphicFramePr>
        <p:xfrm>
          <a:off x="4391377" y="2819822"/>
          <a:ext cx="312272" cy="336291"/>
        </p:xfrm>
        <a:graphic>
          <a:graphicData uri="http://schemas.openxmlformats.org/presentationml/2006/ole">
            <mc:AlternateContent xmlns:mc="http://schemas.openxmlformats.org/markup-compatibility/2006">
              <mc:Choice xmlns:v="urn:schemas-microsoft-com:vml" Requires="v">
                <p:oleObj spid="_x0000_s2081" name="Equation" r:id="rId5" imgW="164880" imgH="177480" progId="Equation.DSMT4">
                  <p:embed/>
                </p:oleObj>
              </mc:Choice>
              <mc:Fallback>
                <p:oleObj name="Equation" r:id="rId5" imgW="164880" imgH="177480" progId="Equation.DSMT4">
                  <p:embed/>
                  <p:pic>
                    <p:nvPicPr>
                      <p:cNvPr id="6" name="Object 5">
                        <a:extLst>
                          <a:ext uri="{FF2B5EF4-FFF2-40B4-BE49-F238E27FC236}">
                            <a16:creationId xmlns:a16="http://schemas.microsoft.com/office/drawing/2014/main" id="{B10BD06F-AC94-45EE-8AEF-5C618A266355}"/>
                          </a:ext>
                          <a:ext uri="{C183D7F6-B498-43B3-948B-1728B52AA6E4}">
                            <adec:decorative xmlns:adec="http://schemas.microsoft.com/office/drawing/2017/decorative" val="1"/>
                          </a:ext>
                        </a:extLst>
                      </p:cNvPr>
                      <p:cNvPicPr/>
                      <p:nvPr/>
                    </p:nvPicPr>
                    <p:blipFill>
                      <a:blip r:embed="rId4"/>
                      <a:stretch>
                        <a:fillRect/>
                      </a:stretch>
                    </p:blipFill>
                    <p:spPr>
                      <a:xfrm>
                        <a:off x="4391377" y="2819822"/>
                        <a:ext cx="312272" cy="336291"/>
                      </a:xfrm>
                      <a:prstGeom prst="rect">
                        <a:avLst/>
                      </a:prstGeom>
                      <a:solidFill>
                        <a:schemeClr val="bg1"/>
                      </a:solidFill>
                    </p:spPr>
                  </p:pic>
                </p:oleObj>
              </mc:Fallback>
            </mc:AlternateContent>
          </a:graphicData>
        </a:graphic>
      </p:graphicFrame>
      <p:graphicFrame>
        <p:nvGraphicFramePr>
          <p:cNvPr id="7" name="Object 6">
            <a:extLst>
              <a:ext uri="{FF2B5EF4-FFF2-40B4-BE49-F238E27FC236}">
                <a16:creationId xmlns:a16="http://schemas.microsoft.com/office/drawing/2014/main" id="{2D3C118B-730E-414A-9A9D-F85787C15F21}"/>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550961575"/>
              </p:ext>
            </p:extLst>
          </p:nvPr>
        </p:nvGraphicFramePr>
        <p:xfrm>
          <a:off x="6087244" y="2764930"/>
          <a:ext cx="312272" cy="336291"/>
        </p:xfrm>
        <a:graphic>
          <a:graphicData uri="http://schemas.openxmlformats.org/presentationml/2006/ole">
            <mc:AlternateContent xmlns:mc="http://schemas.openxmlformats.org/markup-compatibility/2006">
              <mc:Choice xmlns:v="urn:schemas-microsoft-com:vml" Requires="v">
                <p:oleObj spid="_x0000_s2082" name="Equation" r:id="rId6" imgW="164880" imgH="177480" progId="Equation.DSMT4">
                  <p:embed/>
                </p:oleObj>
              </mc:Choice>
              <mc:Fallback>
                <p:oleObj name="Equation" r:id="rId6" imgW="164880" imgH="177480" progId="Equation.DSMT4">
                  <p:embed/>
                  <p:pic>
                    <p:nvPicPr>
                      <p:cNvPr id="7" name="Object 6">
                        <a:extLst>
                          <a:ext uri="{FF2B5EF4-FFF2-40B4-BE49-F238E27FC236}">
                            <a16:creationId xmlns:a16="http://schemas.microsoft.com/office/drawing/2014/main" id="{2D3C118B-730E-414A-9A9D-F85787C15F21}"/>
                          </a:ext>
                          <a:ext uri="{C183D7F6-B498-43B3-948B-1728B52AA6E4}">
                            <adec:decorative xmlns:adec="http://schemas.microsoft.com/office/drawing/2017/decorative" val="1"/>
                          </a:ext>
                        </a:extLst>
                      </p:cNvPr>
                      <p:cNvPicPr/>
                      <p:nvPr/>
                    </p:nvPicPr>
                    <p:blipFill>
                      <a:blip r:embed="rId4"/>
                      <a:stretch>
                        <a:fillRect/>
                      </a:stretch>
                    </p:blipFill>
                    <p:spPr>
                      <a:xfrm>
                        <a:off x="6087244" y="2764930"/>
                        <a:ext cx="312272" cy="336291"/>
                      </a:xfrm>
                      <a:prstGeom prst="rect">
                        <a:avLst/>
                      </a:prstGeom>
                      <a:solidFill>
                        <a:schemeClr val="bg1"/>
                      </a:solidFill>
                    </p:spPr>
                  </p:pic>
                </p:oleObj>
              </mc:Fallback>
            </mc:AlternateContent>
          </a:graphicData>
        </a:graphic>
      </p:graphicFrame>
      <p:graphicFrame>
        <p:nvGraphicFramePr>
          <p:cNvPr id="8" name="Object 7">
            <a:extLst>
              <a:ext uri="{FF2B5EF4-FFF2-40B4-BE49-F238E27FC236}">
                <a16:creationId xmlns:a16="http://schemas.microsoft.com/office/drawing/2014/main" id="{FD904136-8F89-4F3C-89D2-3A9C6C2E72B6}"/>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4232305909"/>
              </p:ext>
            </p:extLst>
          </p:nvPr>
        </p:nvGraphicFramePr>
        <p:xfrm>
          <a:off x="7762233" y="2779345"/>
          <a:ext cx="312272" cy="336291"/>
        </p:xfrm>
        <a:graphic>
          <a:graphicData uri="http://schemas.openxmlformats.org/presentationml/2006/ole">
            <mc:AlternateContent xmlns:mc="http://schemas.openxmlformats.org/markup-compatibility/2006">
              <mc:Choice xmlns:v="urn:schemas-microsoft-com:vml" Requires="v">
                <p:oleObj spid="_x0000_s2083" name="Equation" r:id="rId7" imgW="164880" imgH="177480" progId="Equation.DSMT4">
                  <p:embed/>
                </p:oleObj>
              </mc:Choice>
              <mc:Fallback>
                <p:oleObj name="Equation" r:id="rId7" imgW="164880" imgH="177480" progId="Equation.DSMT4">
                  <p:embed/>
                  <p:pic>
                    <p:nvPicPr>
                      <p:cNvPr id="8" name="Object 7">
                        <a:extLst>
                          <a:ext uri="{FF2B5EF4-FFF2-40B4-BE49-F238E27FC236}">
                            <a16:creationId xmlns:a16="http://schemas.microsoft.com/office/drawing/2014/main" id="{FD904136-8F89-4F3C-89D2-3A9C6C2E72B6}"/>
                          </a:ext>
                          <a:ext uri="{C183D7F6-B498-43B3-948B-1728B52AA6E4}">
                            <adec:decorative xmlns:adec="http://schemas.microsoft.com/office/drawing/2017/decorative" val="1"/>
                          </a:ext>
                        </a:extLst>
                      </p:cNvPr>
                      <p:cNvPicPr/>
                      <p:nvPr/>
                    </p:nvPicPr>
                    <p:blipFill>
                      <a:blip r:embed="rId4"/>
                      <a:stretch>
                        <a:fillRect/>
                      </a:stretch>
                    </p:blipFill>
                    <p:spPr>
                      <a:xfrm>
                        <a:off x="7762233" y="2779345"/>
                        <a:ext cx="312272" cy="336291"/>
                      </a:xfrm>
                      <a:prstGeom prst="rect">
                        <a:avLst/>
                      </a:prstGeom>
                      <a:solidFill>
                        <a:schemeClr val="bg1"/>
                      </a:solidFill>
                    </p:spPr>
                  </p:pic>
                </p:oleObj>
              </mc:Fallback>
            </mc:AlternateContent>
          </a:graphicData>
        </a:graphic>
      </p:graphicFrame>
      <p:graphicFrame>
        <p:nvGraphicFramePr>
          <p:cNvPr id="9" name="Object 8">
            <a:extLst>
              <a:ext uri="{FF2B5EF4-FFF2-40B4-BE49-F238E27FC236}">
                <a16:creationId xmlns:a16="http://schemas.microsoft.com/office/drawing/2014/main" id="{933E1144-CB7F-4AA3-91F0-71C28B21E78A}"/>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236402519"/>
              </p:ext>
            </p:extLst>
          </p:nvPr>
        </p:nvGraphicFramePr>
        <p:xfrm>
          <a:off x="2745708" y="3231302"/>
          <a:ext cx="312272" cy="336291"/>
        </p:xfrm>
        <a:graphic>
          <a:graphicData uri="http://schemas.openxmlformats.org/presentationml/2006/ole">
            <mc:AlternateContent xmlns:mc="http://schemas.openxmlformats.org/markup-compatibility/2006">
              <mc:Choice xmlns:v="urn:schemas-microsoft-com:vml" Requires="v">
                <p:oleObj spid="_x0000_s2084" name="Equation" r:id="rId8" imgW="164880" imgH="177480" progId="Equation.DSMT4">
                  <p:embed/>
                </p:oleObj>
              </mc:Choice>
              <mc:Fallback>
                <p:oleObj name="Equation" r:id="rId8" imgW="164880" imgH="177480" progId="Equation.DSMT4">
                  <p:embed/>
                  <p:pic>
                    <p:nvPicPr>
                      <p:cNvPr id="9" name="Object 8">
                        <a:extLst>
                          <a:ext uri="{FF2B5EF4-FFF2-40B4-BE49-F238E27FC236}">
                            <a16:creationId xmlns:a16="http://schemas.microsoft.com/office/drawing/2014/main" id="{933E1144-CB7F-4AA3-91F0-71C28B21E78A}"/>
                          </a:ext>
                          <a:ext uri="{C183D7F6-B498-43B3-948B-1728B52AA6E4}">
                            <adec:decorative xmlns:adec="http://schemas.microsoft.com/office/drawing/2017/decorative" val="1"/>
                          </a:ext>
                        </a:extLst>
                      </p:cNvPr>
                      <p:cNvPicPr/>
                      <p:nvPr/>
                    </p:nvPicPr>
                    <p:blipFill>
                      <a:blip r:embed="rId4"/>
                      <a:stretch>
                        <a:fillRect/>
                      </a:stretch>
                    </p:blipFill>
                    <p:spPr>
                      <a:xfrm>
                        <a:off x="2745708" y="3231302"/>
                        <a:ext cx="312272" cy="336291"/>
                      </a:xfrm>
                      <a:prstGeom prst="rect">
                        <a:avLst/>
                      </a:prstGeom>
                      <a:solidFill>
                        <a:schemeClr val="bg1"/>
                      </a:solidFill>
                    </p:spPr>
                  </p:pic>
                </p:oleObj>
              </mc:Fallback>
            </mc:AlternateContent>
          </a:graphicData>
        </a:graphic>
      </p:graphicFrame>
      <p:graphicFrame>
        <p:nvGraphicFramePr>
          <p:cNvPr id="10" name="Object 9">
            <a:extLst>
              <a:ext uri="{FF2B5EF4-FFF2-40B4-BE49-F238E27FC236}">
                <a16:creationId xmlns:a16="http://schemas.microsoft.com/office/drawing/2014/main" id="{658218F5-ED86-4D1B-9C10-5DA0879162DD}"/>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944041578"/>
              </p:ext>
            </p:extLst>
          </p:nvPr>
        </p:nvGraphicFramePr>
        <p:xfrm>
          <a:off x="4391377" y="3312745"/>
          <a:ext cx="312272" cy="336291"/>
        </p:xfrm>
        <a:graphic>
          <a:graphicData uri="http://schemas.openxmlformats.org/presentationml/2006/ole">
            <mc:AlternateContent xmlns:mc="http://schemas.openxmlformats.org/markup-compatibility/2006">
              <mc:Choice xmlns:v="urn:schemas-microsoft-com:vml" Requires="v">
                <p:oleObj spid="_x0000_s2085" name="Equation" r:id="rId9" imgW="164880" imgH="177480" progId="Equation.DSMT4">
                  <p:embed/>
                </p:oleObj>
              </mc:Choice>
              <mc:Fallback>
                <p:oleObj name="Equation" r:id="rId9" imgW="164880" imgH="177480" progId="Equation.DSMT4">
                  <p:embed/>
                  <p:pic>
                    <p:nvPicPr>
                      <p:cNvPr id="10" name="Object 9">
                        <a:extLst>
                          <a:ext uri="{FF2B5EF4-FFF2-40B4-BE49-F238E27FC236}">
                            <a16:creationId xmlns:a16="http://schemas.microsoft.com/office/drawing/2014/main" id="{658218F5-ED86-4D1B-9C10-5DA0879162DD}"/>
                          </a:ext>
                          <a:ext uri="{C183D7F6-B498-43B3-948B-1728B52AA6E4}">
                            <adec:decorative xmlns:adec="http://schemas.microsoft.com/office/drawing/2017/decorative" val="1"/>
                          </a:ext>
                        </a:extLst>
                      </p:cNvPr>
                      <p:cNvPicPr/>
                      <p:nvPr/>
                    </p:nvPicPr>
                    <p:blipFill>
                      <a:blip r:embed="rId4"/>
                      <a:stretch>
                        <a:fillRect/>
                      </a:stretch>
                    </p:blipFill>
                    <p:spPr>
                      <a:xfrm>
                        <a:off x="4391377" y="3312745"/>
                        <a:ext cx="312272" cy="336291"/>
                      </a:xfrm>
                      <a:prstGeom prst="rect">
                        <a:avLst/>
                      </a:prstGeom>
                      <a:solidFill>
                        <a:schemeClr val="bg1"/>
                      </a:solidFill>
                    </p:spPr>
                  </p:pic>
                </p:oleObj>
              </mc:Fallback>
            </mc:AlternateContent>
          </a:graphicData>
        </a:graphic>
      </p:graphicFrame>
      <p:graphicFrame>
        <p:nvGraphicFramePr>
          <p:cNvPr id="11" name="Object 10">
            <a:extLst>
              <a:ext uri="{FF2B5EF4-FFF2-40B4-BE49-F238E27FC236}">
                <a16:creationId xmlns:a16="http://schemas.microsoft.com/office/drawing/2014/main" id="{25480457-F3E8-45A9-AEBA-C24B7932FFEA}"/>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492557809"/>
              </p:ext>
            </p:extLst>
          </p:nvPr>
        </p:nvGraphicFramePr>
        <p:xfrm>
          <a:off x="6098533" y="3255595"/>
          <a:ext cx="312272" cy="336291"/>
        </p:xfrm>
        <a:graphic>
          <a:graphicData uri="http://schemas.openxmlformats.org/presentationml/2006/ole">
            <mc:AlternateContent xmlns:mc="http://schemas.openxmlformats.org/markup-compatibility/2006">
              <mc:Choice xmlns:v="urn:schemas-microsoft-com:vml" Requires="v">
                <p:oleObj spid="_x0000_s2086" name="Equation" r:id="rId10" imgW="164880" imgH="177480" progId="Equation.DSMT4">
                  <p:embed/>
                </p:oleObj>
              </mc:Choice>
              <mc:Fallback>
                <p:oleObj name="Equation" r:id="rId10" imgW="164880" imgH="177480" progId="Equation.DSMT4">
                  <p:embed/>
                  <p:pic>
                    <p:nvPicPr>
                      <p:cNvPr id="11" name="Object 10">
                        <a:extLst>
                          <a:ext uri="{FF2B5EF4-FFF2-40B4-BE49-F238E27FC236}">
                            <a16:creationId xmlns:a16="http://schemas.microsoft.com/office/drawing/2014/main" id="{25480457-F3E8-45A9-AEBA-C24B7932FFEA}"/>
                          </a:ext>
                          <a:ext uri="{C183D7F6-B498-43B3-948B-1728B52AA6E4}">
                            <adec:decorative xmlns:adec="http://schemas.microsoft.com/office/drawing/2017/decorative" val="1"/>
                          </a:ext>
                        </a:extLst>
                      </p:cNvPr>
                      <p:cNvPicPr/>
                      <p:nvPr/>
                    </p:nvPicPr>
                    <p:blipFill>
                      <a:blip r:embed="rId4"/>
                      <a:stretch>
                        <a:fillRect/>
                      </a:stretch>
                    </p:blipFill>
                    <p:spPr>
                      <a:xfrm>
                        <a:off x="6098533" y="3255595"/>
                        <a:ext cx="312272" cy="336291"/>
                      </a:xfrm>
                      <a:prstGeom prst="rect">
                        <a:avLst/>
                      </a:prstGeom>
                      <a:solidFill>
                        <a:schemeClr val="bg1"/>
                      </a:solidFill>
                    </p:spPr>
                  </p:pic>
                </p:oleObj>
              </mc:Fallback>
            </mc:AlternateContent>
          </a:graphicData>
        </a:graphic>
      </p:graphicFrame>
      <p:graphicFrame>
        <p:nvGraphicFramePr>
          <p:cNvPr id="12" name="Object 11">
            <a:extLst>
              <a:ext uri="{FF2B5EF4-FFF2-40B4-BE49-F238E27FC236}">
                <a16:creationId xmlns:a16="http://schemas.microsoft.com/office/drawing/2014/main" id="{BF6FBE0C-5F73-4E63-A6D5-CC2BA1E05671}"/>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444028294"/>
              </p:ext>
            </p:extLst>
          </p:nvPr>
        </p:nvGraphicFramePr>
        <p:xfrm>
          <a:off x="2745708" y="3707811"/>
          <a:ext cx="312272" cy="336291"/>
        </p:xfrm>
        <a:graphic>
          <a:graphicData uri="http://schemas.openxmlformats.org/presentationml/2006/ole">
            <mc:AlternateContent xmlns:mc="http://schemas.openxmlformats.org/markup-compatibility/2006">
              <mc:Choice xmlns:v="urn:schemas-microsoft-com:vml" Requires="v">
                <p:oleObj spid="_x0000_s2087" name="Equation" r:id="rId11" imgW="164880" imgH="177480" progId="Equation.DSMT4">
                  <p:embed/>
                </p:oleObj>
              </mc:Choice>
              <mc:Fallback>
                <p:oleObj name="Equation" r:id="rId11" imgW="164880" imgH="177480" progId="Equation.DSMT4">
                  <p:embed/>
                  <p:pic>
                    <p:nvPicPr>
                      <p:cNvPr id="12" name="Object 11">
                        <a:extLst>
                          <a:ext uri="{FF2B5EF4-FFF2-40B4-BE49-F238E27FC236}">
                            <a16:creationId xmlns:a16="http://schemas.microsoft.com/office/drawing/2014/main" id="{BF6FBE0C-5F73-4E63-A6D5-CC2BA1E05671}"/>
                          </a:ext>
                          <a:ext uri="{C183D7F6-B498-43B3-948B-1728B52AA6E4}">
                            <adec:decorative xmlns:adec="http://schemas.microsoft.com/office/drawing/2017/decorative" val="1"/>
                          </a:ext>
                        </a:extLst>
                      </p:cNvPr>
                      <p:cNvPicPr/>
                      <p:nvPr/>
                    </p:nvPicPr>
                    <p:blipFill>
                      <a:blip r:embed="rId4"/>
                      <a:stretch>
                        <a:fillRect/>
                      </a:stretch>
                    </p:blipFill>
                    <p:spPr>
                      <a:xfrm>
                        <a:off x="2745708" y="3707811"/>
                        <a:ext cx="312272" cy="336291"/>
                      </a:xfrm>
                      <a:prstGeom prst="rect">
                        <a:avLst/>
                      </a:prstGeom>
                      <a:solidFill>
                        <a:schemeClr val="bg1"/>
                      </a:solidFill>
                    </p:spPr>
                  </p:pic>
                </p:oleObj>
              </mc:Fallback>
            </mc:AlternateContent>
          </a:graphicData>
        </a:graphic>
      </p:graphicFrame>
      <p:graphicFrame>
        <p:nvGraphicFramePr>
          <p:cNvPr id="13" name="Object 12">
            <a:extLst>
              <a:ext uri="{FF2B5EF4-FFF2-40B4-BE49-F238E27FC236}">
                <a16:creationId xmlns:a16="http://schemas.microsoft.com/office/drawing/2014/main" id="{C473B2FE-5C9D-434A-9BBA-CEB3A3988ED6}"/>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910546406"/>
              </p:ext>
            </p:extLst>
          </p:nvPr>
        </p:nvGraphicFramePr>
        <p:xfrm>
          <a:off x="4391377" y="3739302"/>
          <a:ext cx="312272" cy="336291"/>
        </p:xfrm>
        <a:graphic>
          <a:graphicData uri="http://schemas.openxmlformats.org/presentationml/2006/ole">
            <mc:AlternateContent xmlns:mc="http://schemas.openxmlformats.org/markup-compatibility/2006">
              <mc:Choice xmlns:v="urn:schemas-microsoft-com:vml" Requires="v">
                <p:oleObj spid="_x0000_s2088" name="Equation" r:id="rId12" imgW="164880" imgH="177480" progId="Equation.DSMT4">
                  <p:embed/>
                </p:oleObj>
              </mc:Choice>
              <mc:Fallback>
                <p:oleObj name="Equation" r:id="rId12" imgW="164880" imgH="177480" progId="Equation.DSMT4">
                  <p:embed/>
                  <p:pic>
                    <p:nvPicPr>
                      <p:cNvPr id="13" name="Object 12">
                        <a:extLst>
                          <a:ext uri="{FF2B5EF4-FFF2-40B4-BE49-F238E27FC236}">
                            <a16:creationId xmlns:a16="http://schemas.microsoft.com/office/drawing/2014/main" id="{C473B2FE-5C9D-434A-9BBA-CEB3A3988ED6}"/>
                          </a:ext>
                          <a:ext uri="{C183D7F6-B498-43B3-948B-1728B52AA6E4}">
                            <adec:decorative xmlns:adec="http://schemas.microsoft.com/office/drawing/2017/decorative" val="1"/>
                          </a:ext>
                        </a:extLst>
                      </p:cNvPr>
                      <p:cNvPicPr/>
                      <p:nvPr/>
                    </p:nvPicPr>
                    <p:blipFill>
                      <a:blip r:embed="rId4"/>
                      <a:stretch>
                        <a:fillRect/>
                      </a:stretch>
                    </p:blipFill>
                    <p:spPr>
                      <a:xfrm>
                        <a:off x="4391377" y="3739302"/>
                        <a:ext cx="312272" cy="336291"/>
                      </a:xfrm>
                      <a:prstGeom prst="rect">
                        <a:avLst/>
                      </a:prstGeom>
                      <a:solidFill>
                        <a:schemeClr val="bg1"/>
                      </a:solidFill>
                    </p:spPr>
                  </p:pic>
                </p:oleObj>
              </mc:Fallback>
            </mc:AlternateContent>
          </a:graphicData>
        </a:graphic>
      </p:graphicFrame>
      <p:graphicFrame>
        <p:nvGraphicFramePr>
          <p:cNvPr id="14" name="Object 13">
            <a:extLst>
              <a:ext uri="{FF2B5EF4-FFF2-40B4-BE49-F238E27FC236}">
                <a16:creationId xmlns:a16="http://schemas.microsoft.com/office/drawing/2014/main" id="{10C83851-243F-446D-B2C1-027CF3AE3A9B}"/>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155677822"/>
              </p:ext>
            </p:extLst>
          </p:nvPr>
        </p:nvGraphicFramePr>
        <p:xfrm>
          <a:off x="2745708" y="4196502"/>
          <a:ext cx="312272" cy="336291"/>
        </p:xfrm>
        <a:graphic>
          <a:graphicData uri="http://schemas.openxmlformats.org/presentationml/2006/ole">
            <mc:AlternateContent xmlns:mc="http://schemas.openxmlformats.org/markup-compatibility/2006">
              <mc:Choice xmlns:v="urn:schemas-microsoft-com:vml" Requires="v">
                <p:oleObj spid="_x0000_s2089" name="Equation" r:id="rId13" imgW="164880" imgH="177480" progId="Equation.DSMT4">
                  <p:embed/>
                </p:oleObj>
              </mc:Choice>
              <mc:Fallback>
                <p:oleObj name="Equation" r:id="rId13" imgW="164880" imgH="177480" progId="Equation.DSMT4">
                  <p:embed/>
                  <p:pic>
                    <p:nvPicPr>
                      <p:cNvPr id="14" name="Object 13">
                        <a:extLst>
                          <a:ext uri="{FF2B5EF4-FFF2-40B4-BE49-F238E27FC236}">
                            <a16:creationId xmlns:a16="http://schemas.microsoft.com/office/drawing/2014/main" id="{10C83851-243F-446D-B2C1-027CF3AE3A9B}"/>
                          </a:ext>
                          <a:ext uri="{C183D7F6-B498-43B3-948B-1728B52AA6E4}">
                            <adec:decorative xmlns:adec="http://schemas.microsoft.com/office/drawing/2017/decorative" val="1"/>
                          </a:ext>
                        </a:extLst>
                      </p:cNvPr>
                      <p:cNvPicPr/>
                      <p:nvPr/>
                    </p:nvPicPr>
                    <p:blipFill>
                      <a:blip r:embed="rId4"/>
                      <a:stretch>
                        <a:fillRect/>
                      </a:stretch>
                    </p:blipFill>
                    <p:spPr>
                      <a:xfrm>
                        <a:off x="2745708" y="4196502"/>
                        <a:ext cx="312272" cy="336291"/>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25476213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1C693-05A4-401E-8EF8-9B9124CBEDB3}"/>
              </a:ext>
            </a:extLst>
          </p:cNvPr>
          <p:cNvSpPr>
            <a:spLocks noGrp="1"/>
          </p:cNvSpPr>
          <p:nvPr>
            <p:ph type="title"/>
          </p:nvPr>
        </p:nvSpPr>
        <p:spPr/>
        <p:txBody>
          <a:bodyPr/>
          <a:lstStyle/>
          <a:p>
            <a:r>
              <a:rPr lang="en-US" altLang="en-US" dirty="0"/>
              <a:t>Visibility Modifiers</a:t>
            </a:r>
            <a:endParaRPr lang="en-US" dirty="0"/>
          </a:p>
        </p:txBody>
      </p:sp>
      <p:pic>
        <p:nvPicPr>
          <p:cNvPr id="6" name="Picture 5" descr="The computer code shows the Visibility Modifiers. For long description in Notes pane, press F6.">
            <a:extLst>
              <a:ext uri="{FF2B5EF4-FFF2-40B4-BE49-F238E27FC236}">
                <a16:creationId xmlns:a16="http://schemas.microsoft.com/office/drawing/2014/main" id="{BBF56778-FB8B-426C-815D-66688F9A0270}"/>
              </a:ext>
            </a:extLst>
          </p:cNvPr>
          <p:cNvPicPr>
            <a:picLocks noChangeAspect="1"/>
          </p:cNvPicPr>
          <p:nvPr/>
        </p:nvPicPr>
        <p:blipFill>
          <a:blip r:embed="rId3"/>
          <a:stretch>
            <a:fillRect/>
          </a:stretch>
        </p:blipFill>
        <p:spPr>
          <a:xfrm>
            <a:off x="623823" y="1659298"/>
            <a:ext cx="7896354" cy="4500295"/>
          </a:xfrm>
          <a:prstGeom prst="rect">
            <a:avLst/>
          </a:prstGeom>
        </p:spPr>
      </p:pic>
    </p:spTree>
    <p:extLst>
      <p:ext uri="{BB962C8B-B14F-4D97-AF65-F5344CB8AC3E}">
        <p14:creationId xmlns:p14="http://schemas.microsoft.com/office/powerpoint/2010/main" val="38230206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1F1ED-1063-49DE-B45B-A32CABFF676B}"/>
              </a:ext>
            </a:extLst>
          </p:cNvPr>
          <p:cNvSpPr>
            <a:spLocks noGrp="1"/>
          </p:cNvSpPr>
          <p:nvPr>
            <p:ph type="title"/>
          </p:nvPr>
        </p:nvSpPr>
        <p:spPr/>
        <p:txBody>
          <a:bodyPr/>
          <a:lstStyle/>
          <a:p>
            <a:r>
              <a:rPr lang="en-US" sz="3200" dirty="0"/>
              <a:t>A Subclass Cannot Weaken the Accessibility</a:t>
            </a:r>
          </a:p>
        </p:txBody>
      </p:sp>
      <p:sp>
        <p:nvSpPr>
          <p:cNvPr id="3" name="Content Placeholder 2">
            <a:extLst>
              <a:ext uri="{FF2B5EF4-FFF2-40B4-BE49-F238E27FC236}">
                <a16:creationId xmlns:a16="http://schemas.microsoft.com/office/drawing/2014/main" id="{D9923C9E-A7E4-4D5A-9B02-904D28994B16}"/>
              </a:ext>
            </a:extLst>
          </p:cNvPr>
          <p:cNvSpPr>
            <a:spLocks noGrp="1"/>
          </p:cNvSpPr>
          <p:nvPr>
            <p:ph sz="quarter" idx="13"/>
          </p:nvPr>
        </p:nvSpPr>
        <p:spPr>
          <a:xfrm>
            <a:off x="457200" y="1554921"/>
            <a:ext cx="8232775" cy="2523594"/>
          </a:xfrm>
        </p:spPr>
        <p:txBody>
          <a:bodyPr/>
          <a:lstStyle/>
          <a:p>
            <a:pPr marL="432" indent="0">
              <a:buNone/>
            </a:pPr>
            <a:r>
              <a:rPr lang="en-US" dirty="0"/>
              <a:t>A subclass may override a protected method in its superclass and change its visibility to public. However, a subclass cannot weaken the accessibility of a method defined in the superclass. For example, if a method is defined as public in the superclass, it must be defined as public in the subclass.</a:t>
            </a:r>
          </a:p>
        </p:txBody>
      </p:sp>
    </p:spTree>
    <p:extLst>
      <p:ext uri="{BB962C8B-B14F-4D97-AF65-F5344CB8AC3E}">
        <p14:creationId xmlns:p14="http://schemas.microsoft.com/office/powerpoint/2010/main" val="2364559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1F1ED-1063-49DE-B45B-A32CABFF676B}"/>
              </a:ext>
            </a:extLst>
          </p:cNvPr>
          <p:cNvSpPr>
            <a:spLocks noGrp="1"/>
          </p:cNvSpPr>
          <p:nvPr>
            <p:ph type="title"/>
          </p:nvPr>
        </p:nvSpPr>
        <p:spPr/>
        <p:txBody>
          <a:bodyPr/>
          <a:lstStyle/>
          <a:p>
            <a:r>
              <a:rPr lang="en-US" dirty="0"/>
              <a:t>Note </a:t>
            </a:r>
            <a:r>
              <a:rPr lang="en-US" sz="2000" b="0" dirty="0"/>
              <a:t>(4 of 4)</a:t>
            </a:r>
            <a:endParaRPr lang="en-US" sz="2000" dirty="0"/>
          </a:p>
        </p:txBody>
      </p:sp>
      <p:sp>
        <p:nvSpPr>
          <p:cNvPr id="3" name="Content Placeholder 2">
            <a:extLst>
              <a:ext uri="{FF2B5EF4-FFF2-40B4-BE49-F238E27FC236}">
                <a16:creationId xmlns:a16="http://schemas.microsoft.com/office/drawing/2014/main" id="{D9923C9E-A7E4-4D5A-9B02-904D28994B16}"/>
              </a:ext>
            </a:extLst>
          </p:cNvPr>
          <p:cNvSpPr>
            <a:spLocks noGrp="1"/>
          </p:cNvSpPr>
          <p:nvPr>
            <p:ph sz="quarter" idx="13"/>
          </p:nvPr>
        </p:nvSpPr>
        <p:spPr>
          <a:xfrm>
            <a:off x="457200" y="1554920"/>
            <a:ext cx="8232775" cy="1768851"/>
          </a:xfrm>
        </p:spPr>
        <p:txBody>
          <a:bodyPr/>
          <a:lstStyle/>
          <a:p>
            <a:pPr marL="0" indent="0">
              <a:spcBef>
                <a:spcPct val="50000"/>
              </a:spcBef>
              <a:buClrTx/>
              <a:buSzTx/>
              <a:buFontTx/>
              <a:buNone/>
            </a:pPr>
            <a:r>
              <a:rPr lang="en-US" altLang="en-US" dirty="0">
                <a:cs typeface="Times New Roman" panose="02020603050405020304" pitchFamily="18" charset="0"/>
              </a:rPr>
              <a:t>The modifiers are used on classes and class members (data and methods), except that the </a:t>
            </a:r>
            <a:r>
              <a:rPr lang="en-US" altLang="en-US" b="1" dirty="0">
                <a:latin typeface="Courier New" panose="02070309020205020404" pitchFamily="49" charset="0"/>
                <a:cs typeface="Courier New" panose="02070309020205020404" pitchFamily="49" charset="0"/>
              </a:rPr>
              <a:t>final</a:t>
            </a:r>
            <a:r>
              <a:rPr lang="en-US" altLang="en-US" dirty="0">
                <a:cs typeface="Times New Roman" panose="02020603050405020304" pitchFamily="18" charset="0"/>
              </a:rPr>
              <a:t> modifier can also be used on local variables in a method. A final local variable is a constant inside a method.</a:t>
            </a:r>
          </a:p>
        </p:txBody>
      </p:sp>
    </p:spTree>
    <p:extLst>
      <p:ext uri="{BB962C8B-B14F-4D97-AF65-F5344CB8AC3E}">
        <p14:creationId xmlns:p14="http://schemas.microsoft.com/office/powerpoint/2010/main" val="7650319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FA4F0-10DA-412E-A361-316825531E9D}"/>
              </a:ext>
            </a:extLst>
          </p:cNvPr>
          <p:cNvSpPr>
            <a:spLocks noGrp="1"/>
          </p:cNvSpPr>
          <p:nvPr>
            <p:ph type="title"/>
          </p:nvPr>
        </p:nvSpPr>
        <p:spPr/>
        <p:txBody>
          <a:bodyPr/>
          <a:lstStyle/>
          <a:p>
            <a:r>
              <a:rPr lang="en-US" altLang="en-US"/>
              <a:t>The </a:t>
            </a:r>
            <a:r>
              <a:rPr lang="en-US" altLang="en-US">
                <a:latin typeface="Courier New" panose="02070309020205020404" pitchFamily="49" charset="0"/>
              </a:rPr>
              <a:t>final</a:t>
            </a:r>
            <a:r>
              <a:rPr lang="en-US" altLang="en-US"/>
              <a:t> Modifier</a:t>
            </a:r>
            <a:endParaRPr lang="en-US"/>
          </a:p>
        </p:txBody>
      </p:sp>
      <p:sp>
        <p:nvSpPr>
          <p:cNvPr id="3" name="Content Placeholder 2">
            <a:extLst>
              <a:ext uri="{FF2B5EF4-FFF2-40B4-BE49-F238E27FC236}">
                <a16:creationId xmlns:a16="http://schemas.microsoft.com/office/drawing/2014/main" id="{3D4702AA-086C-40A6-B66A-85A2C59F67E4}"/>
              </a:ext>
            </a:extLst>
          </p:cNvPr>
          <p:cNvSpPr>
            <a:spLocks noGrp="1"/>
          </p:cNvSpPr>
          <p:nvPr>
            <p:ph sz="quarter" idx="13"/>
          </p:nvPr>
        </p:nvSpPr>
        <p:spPr>
          <a:xfrm>
            <a:off x="457200" y="1552575"/>
            <a:ext cx="5680129" cy="524198"/>
          </a:xfrm>
        </p:spPr>
        <p:txBody>
          <a:bodyPr/>
          <a:lstStyle/>
          <a:p>
            <a:r>
              <a:rPr lang="en-US" altLang="en-US">
                <a:solidFill>
                  <a:schemeClr val="tx1"/>
                </a:solidFill>
              </a:rPr>
              <a:t>The </a:t>
            </a:r>
            <a:r>
              <a:rPr lang="en-US" altLang="en-US">
                <a:solidFill>
                  <a:schemeClr val="tx1"/>
                </a:solidFill>
                <a:latin typeface="Courier New" panose="02070309020205020404" pitchFamily="49" charset="0"/>
              </a:rPr>
              <a:t>final</a:t>
            </a:r>
            <a:r>
              <a:rPr lang="en-US" altLang="en-US">
                <a:solidFill>
                  <a:schemeClr val="tx1"/>
                </a:solidFill>
              </a:rPr>
              <a:t> class cannot be extended:</a:t>
            </a:r>
          </a:p>
        </p:txBody>
      </p:sp>
      <p:sp>
        <p:nvSpPr>
          <p:cNvPr id="4" name="Content Placeholder 3">
            <a:extLst>
              <a:ext uri="{FF2B5EF4-FFF2-40B4-BE49-F238E27FC236}">
                <a16:creationId xmlns:a16="http://schemas.microsoft.com/office/drawing/2014/main" id="{57E1CAF4-F758-4CD6-9A36-163FA7988005}"/>
              </a:ext>
            </a:extLst>
          </p:cNvPr>
          <p:cNvSpPr>
            <a:spLocks noGrp="1"/>
          </p:cNvSpPr>
          <p:nvPr>
            <p:ph sz="quarter" idx="14"/>
          </p:nvPr>
        </p:nvSpPr>
        <p:spPr>
          <a:xfrm>
            <a:off x="457200" y="2216771"/>
            <a:ext cx="4011769" cy="1615489"/>
          </a:xfrm>
        </p:spPr>
        <p:txBody>
          <a:bodyPr/>
          <a:lstStyle/>
          <a:p>
            <a:pPr marL="357188" indent="0">
              <a:buFont typeface="Monotype Sorts"/>
              <a:buNone/>
              <a:defRPr/>
            </a:pPr>
            <a:r>
              <a:rPr lang="en-US" altLang="en-US" dirty="0">
                <a:solidFill>
                  <a:schemeClr val="tx1"/>
                </a:solidFill>
                <a:latin typeface="Courier New" panose="02070309020205020404" pitchFamily="49" charset="0"/>
              </a:rPr>
              <a:t>final class Math {</a:t>
            </a:r>
          </a:p>
          <a:p>
            <a:pPr marL="357188" indent="449263">
              <a:buFont typeface="Monotype Sorts"/>
              <a:buNone/>
              <a:defRPr/>
            </a:pPr>
            <a:r>
              <a:rPr lang="en-US" altLang="en-US" dirty="0">
                <a:solidFill>
                  <a:schemeClr val="tx1"/>
                </a:solidFill>
                <a:latin typeface="Courier New" panose="02070309020205020404" pitchFamily="49" charset="0"/>
              </a:rPr>
              <a:t>...</a:t>
            </a:r>
          </a:p>
          <a:p>
            <a:pPr marL="357188" indent="0">
              <a:buFont typeface="Monotype Sorts"/>
              <a:buNone/>
              <a:defRPr/>
            </a:pPr>
            <a:r>
              <a:rPr lang="en-US" altLang="en-US" dirty="0">
                <a:solidFill>
                  <a:schemeClr val="tx1"/>
                </a:solidFill>
                <a:latin typeface="Courier New" panose="02070309020205020404" pitchFamily="49" charset="0"/>
              </a:rPr>
              <a:t>}</a:t>
            </a:r>
            <a:endParaRPr lang="en-US" altLang="en-US" sz="3200" dirty="0">
              <a:solidFill>
                <a:schemeClr val="tx1"/>
              </a:solidFill>
            </a:endParaRPr>
          </a:p>
        </p:txBody>
      </p:sp>
      <p:sp>
        <p:nvSpPr>
          <p:cNvPr id="5" name="Content Placeholder 4">
            <a:extLst>
              <a:ext uri="{FF2B5EF4-FFF2-40B4-BE49-F238E27FC236}">
                <a16:creationId xmlns:a16="http://schemas.microsoft.com/office/drawing/2014/main" id="{17518CE6-270E-4924-8333-CCF844D7C7AE}"/>
              </a:ext>
            </a:extLst>
          </p:cNvPr>
          <p:cNvSpPr>
            <a:spLocks noGrp="1"/>
          </p:cNvSpPr>
          <p:nvPr>
            <p:ph sz="quarter" idx="15"/>
          </p:nvPr>
        </p:nvSpPr>
        <p:spPr>
          <a:xfrm>
            <a:off x="457200" y="3949201"/>
            <a:ext cx="5339166" cy="533642"/>
          </a:xfrm>
        </p:spPr>
        <p:txBody>
          <a:bodyPr/>
          <a:lstStyle/>
          <a:p>
            <a:r>
              <a:rPr lang="en-US" altLang="en-US">
                <a:solidFill>
                  <a:schemeClr val="tx1"/>
                </a:solidFill>
              </a:rPr>
              <a:t>The </a:t>
            </a:r>
            <a:r>
              <a:rPr lang="en-US" altLang="en-US">
                <a:solidFill>
                  <a:schemeClr val="tx1"/>
                </a:solidFill>
                <a:latin typeface="Courier New" panose="02070309020205020404" pitchFamily="49" charset="0"/>
              </a:rPr>
              <a:t>final</a:t>
            </a:r>
            <a:r>
              <a:rPr lang="en-US" altLang="en-US">
                <a:solidFill>
                  <a:schemeClr val="tx1"/>
                </a:solidFill>
              </a:rPr>
              <a:t> variable is a constant:</a:t>
            </a:r>
            <a:endParaRPr lang="en-US">
              <a:solidFill>
                <a:schemeClr val="tx1"/>
              </a:solidFill>
            </a:endParaRPr>
          </a:p>
        </p:txBody>
      </p:sp>
      <p:sp>
        <p:nvSpPr>
          <p:cNvPr id="6" name="Content Placeholder 5">
            <a:extLst>
              <a:ext uri="{FF2B5EF4-FFF2-40B4-BE49-F238E27FC236}">
                <a16:creationId xmlns:a16="http://schemas.microsoft.com/office/drawing/2014/main" id="{6396B2D0-8EE7-4FD6-AE4D-E18593D50E73}"/>
              </a:ext>
            </a:extLst>
          </p:cNvPr>
          <p:cNvSpPr>
            <a:spLocks noGrp="1"/>
          </p:cNvSpPr>
          <p:nvPr>
            <p:ph sz="quarter" idx="16"/>
          </p:nvPr>
        </p:nvSpPr>
        <p:spPr>
          <a:xfrm>
            <a:off x="457200" y="4647706"/>
            <a:ext cx="8097864" cy="534922"/>
          </a:xfrm>
        </p:spPr>
        <p:txBody>
          <a:bodyPr/>
          <a:lstStyle/>
          <a:p>
            <a:pPr marL="0" indent="357188">
              <a:buNone/>
            </a:pPr>
            <a:r>
              <a:rPr lang="en-US" altLang="en-US" dirty="0">
                <a:solidFill>
                  <a:schemeClr val="tx1"/>
                </a:solidFill>
                <a:latin typeface="Courier New" panose="02070309020205020404" pitchFamily="49" charset="0"/>
              </a:rPr>
              <a:t>final static double PI = 3.14159;</a:t>
            </a:r>
            <a:endParaRPr lang="en-US" altLang="en-US" sz="3200" dirty="0">
              <a:solidFill>
                <a:schemeClr val="tx1"/>
              </a:solidFill>
            </a:endParaRPr>
          </a:p>
        </p:txBody>
      </p:sp>
      <p:sp>
        <p:nvSpPr>
          <p:cNvPr id="7" name="Content Placeholder 6">
            <a:extLst>
              <a:ext uri="{FF2B5EF4-FFF2-40B4-BE49-F238E27FC236}">
                <a16:creationId xmlns:a16="http://schemas.microsoft.com/office/drawing/2014/main" id="{10FEC9C8-A9CE-4CC2-835D-093AF4CE23CF}"/>
              </a:ext>
            </a:extLst>
          </p:cNvPr>
          <p:cNvSpPr>
            <a:spLocks noGrp="1"/>
          </p:cNvSpPr>
          <p:nvPr>
            <p:ph sz="quarter" idx="17"/>
          </p:nvPr>
        </p:nvSpPr>
        <p:spPr>
          <a:xfrm>
            <a:off x="457200" y="5315000"/>
            <a:ext cx="7787898" cy="897914"/>
          </a:xfrm>
        </p:spPr>
        <p:txBody>
          <a:bodyPr/>
          <a:lstStyle/>
          <a:p>
            <a:r>
              <a:rPr lang="en-US" altLang="en-US">
                <a:solidFill>
                  <a:schemeClr val="tx1"/>
                </a:solidFill>
              </a:rPr>
              <a:t>The </a:t>
            </a:r>
            <a:r>
              <a:rPr lang="en-US" altLang="en-US">
                <a:solidFill>
                  <a:schemeClr val="tx1"/>
                </a:solidFill>
                <a:latin typeface="Courier New" panose="02070309020205020404" pitchFamily="49" charset="0"/>
              </a:rPr>
              <a:t>final</a:t>
            </a:r>
            <a:r>
              <a:rPr lang="en-US" altLang="en-US">
                <a:solidFill>
                  <a:schemeClr val="tx1"/>
                </a:solidFill>
              </a:rPr>
              <a:t> method cannot be overridden by its subclasses.</a:t>
            </a:r>
          </a:p>
        </p:txBody>
      </p:sp>
    </p:spTree>
    <p:extLst>
      <p:ext uri="{BB962C8B-B14F-4D97-AF65-F5344CB8AC3E}">
        <p14:creationId xmlns:p14="http://schemas.microsoft.com/office/powerpoint/2010/main" val="2380866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4F090-50A0-4228-A339-2DD46C4AB5FC}"/>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Superclasses</a:t>
            </a:r>
            <a:r>
              <a:rPr lang="en-US" dirty="0"/>
              <a:t> and </a:t>
            </a:r>
            <a:r>
              <a:rPr lang="en-US" dirty="0">
                <a:latin typeface="Courier New" panose="02070309020205020404" pitchFamily="49" charset="0"/>
                <a:cs typeface="Courier New" panose="02070309020205020404" pitchFamily="49" charset="0"/>
              </a:rPr>
              <a:t>Subclasses</a:t>
            </a:r>
          </a:p>
        </p:txBody>
      </p:sp>
      <p:pic>
        <p:nvPicPr>
          <p:cNvPr id="6" name="Picture 5" descr="A left upward side computer code shows the Super classes and Subclasses. For long description in Notes pane, press F6.">
            <a:extLst>
              <a:ext uri="{FF2B5EF4-FFF2-40B4-BE49-F238E27FC236}">
                <a16:creationId xmlns:a16="http://schemas.microsoft.com/office/drawing/2014/main" id="{72E0481E-F1E7-4AF0-93CB-03C1AA433398}"/>
              </a:ext>
            </a:extLst>
          </p:cNvPr>
          <p:cNvPicPr>
            <a:picLocks noChangeAspect="1"/>
          </p:cNvPicPr>
          <p:nvPr/>
        </p:nvPicPr>
        <p:blipFill>
          <a:blip r:embed="rId3"/>
          <a:stretch>
            <a:fillRect/>
          </a:stretch>
        </p:blipFill>
        <p:spPr>
          <a:xfrm>
            <a:off x="533501" y="1640877"/>
            <a:ext cx="4467917" cy="4576669"/>
          </a:xfrm>
          <a:prstGeom prst="rect">
            <a:avLst/>
          </a:prstGeom>
        </p:spPr>
      </p:pic>
      <p:sp>
        <p:nvSpPr>
          <p:cNvPr id="10" name="Text Placeholder 9">
            <a:extLst>
              <a:ext uri="{FF2B5EF4-FFF2-40B4-BE49-F238E27FC236}">
                <a16:creationId xmlns:a16="http://schemas.microsoft.com/office/drawing/2014/main" id="{7EB8EDFF-2820-4069-B39A-B76F58624E81}"/>
              </a:ext>
            </a:extLst>
          </p:cNvPr>
          <p:cNvSpPr>
            <a:spLocks noGrp="1"/>
          </p:cNvSpPr>
          <p:nvPr>
            <p:ph type="body" sz="quarter" idx="20"/>
          </p:nvPr>
        </p:nvSpPr>
        <p:spPr>
          <a:xfrm>
            <a:off x="5619135" y="3250608"/>
            <a:ext cx="2521975" cy="554476"/>
          </a:xfrm>
        </p:spPr>
        <p:txBody>
          <a:bodyPr/>
          <a:lstStyle/>
          <a:p>
            <a:pPr marL="432" indent="0">
              <a:buNone/>
            </a:pPr>
            <a:r>
              <a:rPr lang="en-US" altLang="en-US" dirty="0">
                <a:hlinkClick r:id="rId4" tooltip="https://liveexample.pearsoncmg.com/html/SimpleGeometricObject.html"/>
              </a:rPr>
              <a:t>GeometricObject</a:t>
            </a:r>
          </a:p>
        </p:txBody>
      </p:sp>
      <p:sp>
        <p:nvSpPr>
          <p:cNvPr id="11" name="Text Placeholder 10">
            <a:extLst>
              <a:ext uri="{FF2B5EF4-FFF2-40B4-BE49-F238E27FC236}">
                <a16:creationId xmlns:a16="http://schemas.microsoft.com/office/drawing/2014/main" id="{FF8C2AD2-EEA6-4099-A0BB-55EA3B2840D7}"/>
              </a:ext>
            </a:extLst>
          </p:cNvPr>
          <p:cNvSpPr>
            <a:spLocks noGrp="1"/>
          </p:cNvSpPr>
          <p:nvPr>
            <p:ph type="body" sz="quarter" idx="21"/>
          </p:nvPr>
        </p:nvSpPr>
        <p:spPr>
          <a:xfrm>
            <a:off x="5619135" y="3914764"/>
            <a:ext cx="1017639" cy="496503"/>
          </a:xfrm>
        </p:spPr>
        <p:txBody>
          <a:bodyPr/>
          <a:lstStyle/>
          <a:p>
            <a:pPr marL="432" indent="0">
              <a:buNone/>
            </a:pPr>
            <a:r>
              <a:rPr lang="en-US" altLang="en-US" dirty="0">
                <a:hlinkClick r:id="rId5" tooltip="https://liveexample.pearsoncmg.com/html/CircleFromSimpleGeometricObject.html"/>
              </a:rPr>
              <a:t>Circle</a:t>
            </a:r>
          </a:p>
        </p:txBody>
      </p:sp>
      <p:sp>
        <p:nvSpPr>
          <p:cNvPr id="12" name="Text Placeholder 11">
            <a:extLst>
              <a:ext uri="{FF2B5EF4-FFF2-40B4-BE49-F238E27FC236}">
                <a16:creationId xmlns:a16="http://schemas.microsoft.com/office/drawing/2014/main" id="{5913E357-DAD2-4A72-872F-B9396DEEB175}"/>
              </a:ext>
            </a:extLst>
          </p:cNvPr>
          <p:cNvSpPr>
            <a:spLocks noGrp="1"/>
          </p:cNvSpPr>
          <p:nvPr>
            <p:ph type="body" sz="quarter" idx="22"/>
          </p:nvPr>
        </p:nvSpPr>
        <p:spPr>
          <a:xfrm>
            <a:off x="5619135" y="4676893"/>
            <a:ext cx="1563329" cy="507632"/>
          </a:xfrm>
        </p:spPr>
        <p:txBody>
          <a:bodyPr/>
          <a:lstStyle/>
          <a:p>
            <a:pPr marL="432" indent="0">
              <a:buNone/>
            </a:pPr>
            <a:r>
              <a:rPr lang="en-US" altLang="en-US" dirty="0">
                <a:hlinkClick r:id="rId6" tooltip="https://liveexample.pearsoncmg.com/html/RectangleFromSimpleGeometricObject.html"/>
              </a:rPr>
              <a:t>Rectangle</a:t>
            </a:r>
          </a:p>
        </p:txBody>
      </p:sp>
      <p:sp>
        <p:nvSpPr>
          <p:cNvPr id="13" name="Text Placeholder 12">
            <a:extLst>
              <a:ext uri="{FF2B5EF4-FFF2-40B4-BE49-F238E27FC236}">
                <a16:creationId xmlns:a16="http://schemas.microsoft.com/office/drawing/2014/main" id="{51FA94CF-4FC0-48FD-A477-BABD9F334967}"/>
              </a:ext>
            </a:extLst>
          </p:cNvPr>
          <p:cNvSpPr>
            <a:spLocks noGrp="1"/>
          </p:cNvSpPr>
          <p:nvPr>
            <p:ph type="body" sz="quarter" idx="23"/>
          </p:nvPr>
        </p:nvSpPr>
        <p:spPr>
          <a:xfrm>
            <a:off x="5619136" y="5469476"/>
            <a:ext cx="3129578" cy="547132"/>
          </a:xfrm>
        </p:spPr>
        <p:txBody>
          <a:bodyPr/>
          <a:lstStyle/>
          <a:p>
            <a:pPr marL="432" indent="0">
              <a:buNone/>
            </a:pPr>
            <a:r>
              <a:rPr lang="en-US" altLang="en-US" dirty="0">
                <a:hlinkClick r:id="rId7" tooltip="https://liveexample.pearsoncmg.com/html/TestCircleRectangle.html"/>
              </a:rPr>
              <a:t>TestCircleRectangle</a:t>
            </a:r>
          </a:p>
        </p:txBody>
      </p:sp>
    </p:spTree>
    <p:extLst>
      <p:ext uri="{BB962C8B-B14F-4D97-AF65-F5344CB8AC3E}">
        <p14:creationId xmlns:p14="http://schemas.microsoft.com/office/powerpoint/2010/main" val="544319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871E4-8B26-469B-8774-ADA7EDA1C7B3}"/>
              </a:ext>
            </a:extLst>
          </p:cNvPr>
          <p:cNvSpPr>
            <a:spLocks noGrp="1"/>
          </p:cNvSpPr>
          <p:nvPr>
            <p:ph type="title"/>
          </p:nvPr>
        </p:nvSpPr>
        <p:spPr/>
        <p:txBody>
          <a:bodyPr/>
          <a:lstStyle/>
          <a:p>
            <a:r>
              <a:rPr lang="en-US" sz="3200" dirty="0"/>
              <a:t>Are Superclass’s Constructor Inherited?</a:t>
            </a:r>
          </a:p>
        </p:txBody>
      </p:sp>
      <p:sp>
        <p:nvSpPr>
          <p:cNvPr id="3" name="Content Placeholder 2">
            <a:extLst>
              <a:ext uri="{FF2B5EF4-FFF2-40B4-BE49-F238E27FC236}">
                <a16:creationId xmlns:a16="http://schemas.microsoft.com/office/drawing/2014/main" id="{A006D4CE-0921-4C75-A22A-D3825C6B1B1D}"/>
              </a:ext>
            </a:extLst>
          </p:cNvPr>
          <p:cNvSpPr>
            <a:spLocks noGrp="1"/>
          </p:cNvSpPr>
          <p:nvPr>
            <p:ph sz="quarter" idx="13"/>
          </p:nvPr>
        </p:nvSpPr>
        <p:spPr>
          <a:xfrm>
            <a:off x="457200" y="1556327"/>
            <a:ext cx="5799762" cy="1618387"/>
          </a:xfrm>
        </p:spPr>
        <p:txBody>
          <a:bodyPr/>
          <a:lstStyle/>
          <a:p>
            <a:pPr marL="432" indent="0">
              <a:buNone/>
            </a:pPr>
            <a:r>
              <a:rPr lang="en-US" sz="2200" dirty="0"/>
              <a:t>No. They are not inherited.</a:t>
            </a:r>
          </a:p>
          <a:p>
            <a:pPr marL="432" indent="0">
              <a:buNone/>
            </a:pPr>
            <a:r>
              <a:rPr lang="en-US" sz="2200" dirty="0"/>
              <a:t>They are invoked explicitly or implicitly.</a:t>
            </a:r>
          </a:p>
          <a:p>
            <a:pPr marL="432" indent="0">
              <a:buNone/>
            </a:pPr>
            <a:r>
              <a:rPr lang="en-US" sz="2200" dirty="0"/>
              <a:t>Explicitly using the super keyword.</a:t>
            </a:r>
          </a:p>
        </p:txBody>
      </p:sp>
      <p:sp>
        <p:nvSpPr>
          <p:cNvPr id="4" name="Content Placeholder 3">
            <a:extLst>
              <a:ext uri="{FF2B5EF4-FFF2-40B4-BE49-F238E27FC236}">
                <a16:creationId xmlns:a16="http://schemas.microsoft.com/office/drawing/2014/main" id="{E5F7EE7D-1EA3-4A38-A2F0-FE95B5183414}"/>
              </a:ext>
            </a:extLst>
          </p:cNvPr>
          <p:cNvSpPr>
            <a:spLocks noGrp="1"/>
          </p:cNvSpPr>
          <p:nvPr>
            <p:ph sz="quarter" idx="14"/>
          </p:nvPr>
        </p:nvSpPr>
        <p:spPr>
          <a:xfrm>
            <a:off x="457200" y="3320985"/>
            <a:ext cx="8229600" cy="2178667"/>
          </a:xfrm>
        </p:spPr>
        <p:txBody>
          <a:bodyPr/>
          <a:lstStyle/>
          <a:p>
            <a:pPr marL="432" indent="0">
              <a:buNone/>
            </a:pPr>
            <a:r>
              <a:rPr lang="en-US" sz="2200" dirty="0"/>
              <a:t>A constructor is used to construct an instance of a class. Unlike properties and methods, a superclass's constructors are not inherited in the subclass. They can only be invoked from the subclasses' constructors, using the keyword super. </a:t>
            </a:r>
            <a:r>
              <a:rPr lang="en-US" sz="2200" b="1" dirty="0"/>
              <a:t>If the keyword super is not explicitly used, the superclass's no-</a:t>
            </a:r>
            <a:r>
              <a:rPr lang="en-US" sz="2200" b="1" dirty="0" err="1"/>
              <a:t>arg</a:t>
            </a:r>
            <a:r>
              <a:rPr lang="en-US" sz="2200" b="1" dirty="0"/>
              <a:t> constructor is automatically invoked.</a:t>
            </a:r>
          </a:p>
        </p:txBody>
      </p:sp>
    </p:spTree>
    <p:extLst>
      <p:ext uri="{BB962C8B-B14F-4D97-AF65-F5344CB8AC3E}">
        <p14:creationId xmlns:p14="http://schemas.microsoft.com/office/powerpoint/2010/main" val="461173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B4D4E-CDB1-4D7B-9CF9-418DD5D82F7C}"/>
              </a:ext>
            </a:extLst>
          </p:cNvPr>
          <p:cNvSpPr>
            <a:spLocks noGrp="1"/>
          </p:cNvSpPr>
          <p:nvPr>
            <p:ph type="title"/>
          </p:nvPr>
        </p:nvSpPr>
        <p:spPr/>
        <p:txBody>
          <a:bodyPr/>
          <a:lstStyle/>
          <a:p>
            <a:r>
              <a:rPr lang="en-US" sz="3200" dirty="0"/>
              <a:t>Superclass’s Constructor Is Always Invoked</a:t>
            </a:r>
          </a:p>
        </p:txBody>
      </p:sp>
      <p:sp>
        <p:nvSpPr>
          <p:cNvPr id="3" name="Content Placeholder 2">
            <a:extLst>
              <a:ext uri="{FF2B5EF4-FFF2-40B4-BE49-F238E27FC236}">
                <a16:creationId xmlns:a16="http://schemas.microsoft.com/office/drawing/2014/main" id="{3A766F83-39DF-4423-8C0B-DCDE6417E5DA}"/>
              </a:ext>
            </a:extLst>
          </p:cNvPr>
          <p:cNvSpPr>
            <a:spLocks noGrp="1"/>
          </p:cNvSpPr>
          <p:nvPr>
            <p:ph sz="quarter" idx="13"/>
          </p:nvPr>
        </p:nvSpPr>
        <p:spPr>
          <a:xfrm>
            <a:off x="457200" y="1552574"/>
            <a:ext cx="8316000" cy="1618329"/>
          </a:xfrm>
        </p:spPr>
        <p:txBody>
          <a:bodyPr/>
          <a:lstStyle/>
          <a:p>
            <a:pPr marL="432" indent="0">
              <a:buNone/>
            </a:pPr>
            <a:r>
              <a:rPr lang="en-US" altLang="en-US" dirty="0">
                <a:cs typeface="Times New Roman" panose="02020603050405020304" pitchFamily="18" charset="0"/>
              </a:rPr>
              <a:t>A constructor may invoke an overloaded constructor or its superclass’s constructor. If none of them is invoked explicitly, the compiler puts </a:t>
            </a:r>
            <a:r>
              <a:rPr lang="en-US" altLang="en-US" b="1" dirty="0">
                <a:latin typeface="Courier New" panose="02070309020205020404" pitchFamily="49" charset="0"/>
                <a:cs typeface="Courier New" panose="02070309020205020404" pitchFamily="49" charset="0"/>
              </a:rPr>
              <a:t>super()</a:t>
            </a:r>
            <a:r>
              <a:rPr lang="en-US" altLang="en-US" dirty="0">
                <a:latin typeface="Courier New" panose="02070309020205020404" pitchFamily="49" charset="0"/>
                <a:cs typeface="Courier New" panose="02070309020205020404" pitchFamily="49" charset="0"/>
              </a:rPr>
              <a:t> </a:t>
            </a:r>
            <a:r>
              <a:rPr lang="en-US" altLang="en-US" dirty="0">
                <a:cs typeface="Times New Roman" panose="02020603050405020304" pitchFamily="18" charset="0"/>
              </a:rPr>
              <a:t>as the first statement in the constructor. For example,</a:t>
            </a:r>
            <a:endParaRPr lang="en-US" altLang="en-US" sz="2000" dirty="0">
              <a:cs typeface="Times New Roman" panose="02020603050405020304" pitchFamily="18" charset="0"/>
            </a:endParaRPr>
          </a:p>
        </p:txBody>
      </p:sp>
      <p:pic>
        <p:nvPicPr>
          <p:cNvPr id="9" name="Picture 8" descr="A left upward side computer code shows the coding for Superclass's Constructor Is Always Invoked. For long description in Notes pane, press F6.">
            <a:extLst>
              <a:ext uri="{FF2B5EF4-FFF2-40B4-BE49-F238E27FC236}">
                <a16:creationId xmlns:a16="http://schemas.microsoft.com/office/drawing/2014/main" id="{208B0F80-CEC9-4C64-8E93-E0AC82ABF2CB}"/>
              </a:ext>
            </a:extLst>
          </p:cNvPr>
          <p:cNvPicPr>
            <a:picLocks noChangeAspect="1"/>
          </p:cNvPicPr>
          <p:nvPr/>
        </p:nvPicPr>
        <p:blipFill>
          <a:blip r:embed="rId3"/>
          <a:stretch>
            <a:fillRect/>
          </a:stretch>
        </p:blipFill>
        <p:spPr>
          <a:xfrm>
            <a:off x="1022758" y="3449105"/>
            <a:ext cx="7118551" cy="1044670"/>
          </a:xfrm>
          <a:prstGeom prst="rect">
            <a:avLst/>
          </a:prstGeom>
        </p:spPr>
      </p:pic>
      <p:pic>
        <p:nvPicPr>
          <p:cNvPr id="13" name="Picture 12" descr="A left downward side computer code shows the coding for 3 lines. For long description in Notes pane, press F6.">
            <a:extLst>
              <a:ext uri="{FF2B5EF4-FFF2-40B4-BE49-F238E27FC236}">
                <a16:creationId xmlns:a16="http://schemas.microsoft.com/office/drawing/2014/main" id="{BD9DA889-B680-4E7B-873A-0054B2497C59}"/>
              </a:ext>
            </a:extLst>
          </p:cNvPr>
          <p:cNvPicPr>
            <a:picLocks noChangeAspect="1"/>
          </p:cNvPicPr>
          <p:nvPr/>
        </p:nvPicPr>
        <p:blipFill>
          <a:blip r:embed="rId4"/>
          <a:stretch>
            <a:fillRect/>
          </a:stretch>
        </p:blipFill>
        <p:spPr>
          <a:xfrm>
            <a:off x="1019175" y="4827722"/>
            <a:ext cx="7105650" cy="1295400"/>
          </a:xfrm>
          <a:prstGeom prst="rect">
            <a:avLst/>
          </a:prstGeom>
        </p:spPr>
      </p:pic>
    </p:spTree>
    <p:extLst>
      <p:ext uri="{BB962C8B-B14F-4D97-AF65-F5344CB8AC3E}">
        <p14:creationId xmlns:p14="http://schemas.microsoft.com/office/powerpoint/2010/main" val="1271285705"/>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7C0A014A242A40A6712776A1B494A0" ma:contentTypeVersion="18" ma:contentTypeDescription="Create a new document." ma:contentTypeScope="" ma:versionID="4c6acf0bdd8d3c68de79bfafae2501c2">
  <xsd:schema xmlns:xsd="http://www.w3.org/2001/XMLSchema" xmlns:xs="http://www.w3.org/2001/XMLSchema" xmlns:p="http://schemas.microsoft.com/office/2006/metadata/properties" xmlns:ns2="bde507ab-19d9-42c9-b69f-59bb821f2f61" xmlns:ns3="2b22d00c-ba54-415e-ac47-142f0dfcf7e9" targetNamespace="http://schemas.microsoft.com/office/2006/metadata/properties" ma:root="true" ma:fieldsID="db735535aa43796101af087dcd28ba92" ns2:_="" ns3:_="">
    <xsd:import namespace="bde507ab-19d9-42c9-b69f-59bb821f2f61"/>
    <xsd:import namespace="2b22d00c-ba54-415e-ac47-142f0dfcf7e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e507ab-19d9-42c9-b69f-59bb821f2f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6342d94-4a90-4c9b-8c88-cb4c8647e98f"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b22d00c-ba54-415e-ac47-142f0dfcf7e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715ee8f1-b0c3-4805-b80a-d212239595e5}" ma:internalName="TaxCatchAll" ma:showField="CatchAllData" ma:web="2b22d00c-ba54-415e-ac47-142f0dfcf7e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de507ab-19d9-42c9-b69f-59bb821f2f61">
      <Terms xmlns="http://schemas.microsoft.com/office/infopath/2007/PartnerControls"/>
    </lcf76f155ced4ddcb4097134ff3c332f>
    <TaxCatchAll xmlns="2b22d00c-ba54-415e-ac47-142f0dfcf7e9" xsi:nil="true"/>
  </documentManagement>
</p:properties>
</file>

<file path=customXml/itemProps1.xml><?xml version="1.0" encoding="utf-8"?>
<ds:datastoreItem xmlns:ds="http://schemas.openxmlformats.org/officeDocument/2006/customXml" ds:itemID="{5D53FCC2-064E-4604-B5F4-9BB0D6D9E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e507ab-19d9-42c9-b69f-59bb821f2f61"/>
    <ds:schemaRef ds:uri="2b22d00c-ba54-415e-ac47-142f0dfcf7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D5F692-781C-4979-9678-32E8BCBB2BD7}">
  <ds:schemaRefs>
    <ds:schemaRef ds:uri="http://schemas.microsoft.com/sharepoint/v3/contenttype/forms"/>
  </ds:schemaRefs>
</ds:datastoreItem>
</file>

<file path=customXml/itemProps3.xml><?xml version="1.0" encoding="utf-8"?>
<ds:datastoreItem xmlns:ds="http://schemas.openxmlformats.org/officeDocument/2006/customXml" ds:itemID="{F1B24D8D-2477-42CF-BDFE-B533F394400E}">
  <ds:schemaRefs>
    <ds:schemaRef ds:uri="http://schemas.microsoft.com/office/2006/documentManagement/types"/>
    <ds:schemaRef ds:uri="http://purl.org/dc/elements/1.1/"/>
    <ds:schemaRef ds:uri="http://schemas.microsoft.com/office/infopath/2007/PartnerControls"/>
    <ds:schemaRef ds:uri="2b22d00c-ba54-415e-ac47-142f0dfcf7e9"/>
    <ds:schemaRef ds:uri="http://schemas.microsoft.com/office/2006/metadata/properties"/>
    <ds:schemaRef ds:uri="http://purl.org/dc/terms/"/>
    <ds:schemaRef ds:uri="http://schemas.openxmlformats.org/package/2006/metadata/core-properties"/>
    <ds:schemaRef ds:uri="bde507ab-19d9-42c9-b69f-59bb821f2f6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148508</TotalTime>
  <Words>9927</Words>
  <Application>Microsoft Office PowerPoint</Application>
  <PresentationFormat>On-screen Show (4:3)</PresentationFormat>
  <Paragraphs>465</Paragraphs>
  <Slides>67</Slides>
  <Notes>32</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67</vt:i4>
      </vt:variant>
    </vt:vector>
  </HeadingPairs>
  <TitlesOfParts>
    <vt:vector size="79" baseType="lpstr">
      <vt:lpstr>Wingdings</vt:lpstr>
      <vt:lpstr>Monotype Sorts</vt:lpstr>
      <vt:lpstr>Verdana</vt:lpstr>
      <vt:lpstr>Noto Sans Symbols</vt:lpstr>
      <vt:lpstr>Arial</vt:lpstr>
      <vt:lpstr>Times New Roman</vt:lpstr>
      <vt:lpstr>Helvetica Neue</vt:lpstr>
      <vt:lpstr>Courier New</vt:lpstr>
      <vt:lpstr>Arial Black</vt:lpstr>
      <vt:lpstr>USHE</vt:lpstr>
      <vt:lpstr>USHE_slide options</vt:lpstr>
      <vt:lpstr>Equation</vt:lpstr>
      <vt:lpstr>Introduction to Java Programming and Data Structures</vt:lpstr>
      <vt:lpstr>Motivations</vt:lpstr>
      <vt:lpstr>Objectives (1 of 2)</vt:lpstr>
      <vt:lpstr>Objectives (2 of 2)</vt:lpstr>
      <vt:lpstr>What is Inheritance? Generalization vs. Specialization</vt:lpstr>
      <vt:lpstr>Inheritance</vt:lpstr>
      <vt:lpstr>Superclasses and Subclasses</vt:lpstr>
      <vt:lpstr>Are Superclass’s Constructor Inherited?</vt:lpstr>
      <vt:lpstr>Superclass’s Constructor Is Always Invoked</vt:lpstr>
      <vt:lpstr>Using the Keyword super</vt:lpstr>
      <vt:lpstr>Caution</vt:lpstr>
      <vt:lpstr>Constructor Chaining (1 of 2)</vt:lpstr>
      <vt:lpstr>Constructor Chaining (2 of 2)</vt:lpstr>
      <vt:lpstr>Trace Execution (1 of 9)</vt:lpstr>
      <vt:lpstr>Trace Execution (2 of 9)</vt:lpstr>
      <vt:lpstr>Trace Execution (3 of 9)</vt:lpstr>
      <vt:lpstr>Trace Execution (4 of 9)</vt:lpstr>
      <vt:lpstr>Trace Execution (5 of 9)</vt:lpstr>
      <vt:lpstr>Trace Execution (6 of 9)</vt:lpstr>
      <vt:lpstr>Trace Execution (7 of 9)</vt:lpstr>
      <vt:lpstr>Trace Execution (8 of 9)</vt:lpstr>
      <vt:lpstr>Trace Execution (9 of 9)</vt:lpstr>
      <vt:lpstr>Example on the Impact of a Superclass Without no-arg Constructor</vt:lpstr>
      <vt:lpstr>Defining a Subclass</vt:lpstr>
      <vt:lpstr>Calling Superclass Methods</vt:lpstr>
      <vt:lpstr>Check Point</vt:lpstr>
      <vt:lpstr>Overriding Methods in the Superclass</vt:lpstr>
      <vt:lpstr>Note (1 of 4)</vt:lpstr>
      <vt:lpstr>Note (2 of 4)</vt:lpstr>
      <vt:lpstr>Overriding versus Overloading</vt:lpstr>
      <vt:lpstr>PowerPoint Presentation</vt:lpstr>
      <vt:lpstr>Check Point</vt:lpstr>
      <vt:lpstr>The Object Class and Its Methods</vt:lpstr>
      <vt:lpstr>The toString() Method in Object</vt:lpstr>
      <vt:lpstr>Polymorphism</vt:lpstr>
      <vt:lpstr>Polymorphism, Dynamic Binding and Generic Programming (1 of 2)</vt:lpstr>
      <vt:lpstr>Polymorphism, Dynamic Binding and Generic Programming (2 of 2)</vt:lpstr>
      <vt:lpstr>Dynamic Binding</vt:lpstr>
      <vt:lpstr>Method Matching versus Binding</vt:lpstr>
      <vt:lpstr>Check Point </vt:lpstr>
      <vt:lpstr>What is the output of the following code: </vt:lpstr>
      <vt:lpstr>Generic Programming (1 of 2)</vt:lpstr>
      <vt:lpstr>Generic Programming (2 of 2)</vt:lpstr>
      <vt:lpstr>Casting Objects</vt:lpstr>
      <vt:lpstr>Why Casting Is Necessary?</vt:lpstr>
      <vt:lpstr>Casting From Superclass to Subclass</vt:lpstr>
      <vt:lpstr>The instanceof Operator</vt:lpstr>
      <vt:lpstr>Java 16 instanceof Pattern Matching</vt:lpstr>
      <vt:lpstr>Java 16 New Features on instanceof</vt:lpstr>
      <vt:lpstr>Tip</vt:lpstr>
      <vt:lpstr>Example: Demonstrating Polymorphism and Casting</vt:lpstr>
      <vt:lpstr>The equals Method</vt:lpstr>
      <vt:lpstr>Note (3 of 4)</vt:lpstr>
      <vt:lpstr>The ArrayList Class</vt:lpstr>
      <vt:lpstr>Generic Type</vt:lpstr>
      <vt:lpstr>Differences and Similarities Between Arrays and ArrayList</vt:lpstr>
      <vt:lpstr>Array Lists From/to Arrays</vt:lpstr>
      <vt:lpstr>max and min in an Array List</vt:lpstr>
      <vt:lpstr>Shuffling an Array List</vt:lpstr>
      <vt:lpstr>Stack Animation</vt:lpstr>
      <vt:lpstr>The MyStack Classes</vt:lpstr>
      <vt:lpstr>The protected Modifier</vt:lpstr>
      <vt:lpstr>Accessibility Summary</vt:lpstr>
      <vt:lpstr>Visibility Modifiers</vt:lpstr>
      <vt:lpstr>A Subclass Cannot Weaken the Accessibility</vt:lpstr>
      <vt:lpstr>Note (4 of 4)</vt:lpstr>
      <vt:lpstr>The final Modifier</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and Data Structures, Thirteenth Edition, Chapter 11, Inheritance and Polymorphism</dc:title>
  <dc:subject>IT</dc:subject>
  <dc:creator>Liang</dc:creator>
  <cp:keywords>Introduction to Java Programming and Data Structures</cp:keywords>
  <dc:description>This deck contains code snippets and symbols, screen reader users may need to increase verbosity levels; Long description alt-text is inserted in the notes pane; This presentation contains the hyperlinks located in Notes Pane; Alt text for images/math equations within table cells have been placed behind the object intentionally to provide a better screen reader user experience.</dc:description>
  <cp:lastModifiedBy>Zartoshty, Bahram</cp:lastModifiedBy>
  <cp:revision>981</cp:revision>
  <cp:lastPrinted>2025-04-05T21:52:42Z</cp:lastPrinted>
  <dcterms:modified xsi:type="dcterms:W3CDTF">2025-04-05T22:03:22Z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0x010100D27C0A014A242A40A6712776A1B494A0</vt:lpwstr>
  </property>
</Properties>
</file>