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530" r:id="rId3"/>
    <p:sldId id="502" r:id="rId4"/>
    <p:sldId id="503" r:id="rId5"/>
    <p:sldId id="504" r:id="rId6"/>
    <p:sldId id="318" r:id="rId7"/>
    <p:sldId id="509" r:id="rId8"/>
    <p:sldId id="441" r:id="rId9"/>
    <p:sldId id="537" r:id="rId10"/>
    <p:sldId id="449" r:id="rId11"/>
    <p:sldId id="480" r:id="rId12"/>
    <p:sldId id="541" r:id="rId13"/>
    <p:sldId id="500" r:id="rId14"/>
    <p:sldId id="510" r:id="rId15"/>
    <p:sldId id="257" r:id="rId16"/>
    <p:sldId id="259" r:id="rId17"/>
    <p:sldId id="359" r:id="rId18"/>
    <p:sldId id="473" r:id="rId19"/>
    <p:sldId id="499" r:id="rId20"/>
    <p:sldId id="487" r:id="rId21"/>
    <p:sldId id="501" r:id="rId22"/>
    <p:sldId id="474" r:id="rId23"/>
    <p:sldId id="475" r:id="rId24"/>
    <p:sldId id="479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6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9" autoAdjust="0"/>
    <p:restoredTop sz="68662" autoAdjust="0"/>
  </p:normalViewPr>
  <p:slideViewPr>
    <p:cSldViewPr>
      <p:cViewPr varScale="1">
        <p:scale>
          <a:sx n="77" d="100"/>
          <a:sy n="77" d="100"/>
        </p:scale>
        <p:origin x="2472" y="96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63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268"/>
        <p:guide pos="30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E124648-0211-49D5-91C0-FF26F2E301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95" tIns="0" rIns="20295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B165795-F93F-484E-9CD7-DE2DAE0F4F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2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95" tIns="0" rIns="20295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4C9F400-41B3-4A83-ADA2-74C6566BE83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3AFF899-74DB-4E9F-AB86-080DE50A6C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2" y="4560570"/>
            <a:ext cx="536448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89" tIns="49044" rIns="98089" bIns="490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AAFCE28-8290-4C1F-9F34-7DF6F419D4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95" tIns="0" rIns="20295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BBF0753-B2CB-41E8-A7F9-8B5E20495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2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95" tIns="0" rIns="20295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B8378557-9440-479E-8829-B26054EBE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76829" indent="-298780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95121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73169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51217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29266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07314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585362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63411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Sets and Multimaps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76829" indent="-298780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95121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73169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51217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29266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07314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585362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63411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E45F359-FDD6-2C4C-B23F-D8A99FA33446}" type="datetime1">
              <a:rPr lang="en-US" sz="1400"/>
              <a:t>11/20/2024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76829" indent="-298780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95121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73169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51217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29266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07314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585362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63411" indent="-239024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056794-C82E-7E4E-960F-85BC54F63642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Courier New" panose="02070309020205020404" pitchFamily="49" charset="0"/>
              </a:rPr>
              <a:t>You can simplify the code in Lines 19-21 using a JDK 1.5 enhanced for loop without using an iterator, as follows:</a:t>
            </a: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for (Object element: set)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  </a:t>
            </a:r>
            <a:r>
              <a:rPr lang="en-US" altLang="en-US" dirty="0" err="1">
                <a:cs typeface="Times New Roman" panose="02020603050405020304" pitchFamily="18" charset="0"/>
              </a:rPr>
              <a:t>System.out.print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cs typeface="Times New Roman" panose="02020603050405020304" pitchFamily="18" charset="0"/>
              </a:rPr>
              <a:t>element.toString</a:t>
            </a:r>
            <a:r>
              <a:rPr lang="en-US" altLang="en-US" dirty="0">
                <a:cs typeface="Times New Roman" panose="02020603050405020304" pitchFamily="18" charset="0"/>
              </a:rPr>
              <a:t>() + " 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5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67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48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81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76829" indent="-298780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95121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73169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51217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29266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07314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585362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63411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Maps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76829" indent="-298780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95121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73169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51217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29266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07314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585362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63411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4273B8-01BA-B842-A81D-0E161D5BCB65}" type="datetime1">
              <a:rPr lang="en-US" sz="1400"/>
              <a:t>11/20/2024</a:t>
            </a:fld>
            <a:endParaRPr lang="en-US" sz="1400"/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76829" indent="-298780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95121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73169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51217" indent="-239024" defTabSz="100921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29266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07314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585362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63411" indent="-239024" algn="ctr" defTabSz="1009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B77E0FB-41B3-3E43-9315-872A851C0831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Synonyms for ADT Dictionary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Associative array</a:t>
            </a:r>
          </a:p>
          <a:p>
            <a:r>
              <a:rPr lang="en-US" dirty="0"/>
              <a:t>An entry in the dictionary contains</a:t>
            </a:r>
          </a:p>
          <a:p>
            <a:pPr lvl="1"/>
            <a:r>
              <a:rPr lang="en-US" dirty="0"/>
              <a:t>Keyword, search key</a:t>
            </a:r>
          </a:p>
          <a:p>
            <a:pPr lvl="1"/>
            <a:r>
              <a:rPr lang="en-US" dirty="0"/>
              <a:t>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58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is a container object that stores a collection of key/value pairs.</a:t>
            </a:r>
          </a:p>
          <a:p>
            <a:r>
              <a:rPr lang="en-US" dirty="0"/>
              <a:t>It enables fast retrieval, deletion, and updating of the pair using key</a:t>
            </a:r>
          </a:p>
          <a:p>
            <a:r>
              <a:rPr lang="en-US" dirty="0"/>
              <a:t>Keys are like indexes</a:t>
            </a:r>
          </a:p>
          <a:p>
            <a:r>
              <a:rPr lang="en-US" dirty="0"/>
              <a:t>In list indexes are integers</a:t>
            </a:r>
          </a:p>
          <a:p>
            <a:r>
              <a:rPr lang="en-US" dirty="0"/>
              <a:t>In map key can be any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91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694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145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types of maps:</a:t>
            </a:r>
          </a:p>
          <a:p>
            <a:r>
              <a:rPr lang="en-US" dirty="0"/>
              <a:t>HashMap, </a:t>
            </a:r>
            <a:r>
              <a:rPr lang="en-US" dirty="0" err="1"/>
              <a:t>LinkedHashMap</a:t>
            </a:r>
            <a:r>
              <a:rPr lang="en-US" dirty="0"/>
              <a:t>, and </a:t>
            </a:r>
            <a:r>
              <a:rPr lang="en-US" dirty="0" err="1"/>
              <a:t>TreeMap</a:t>
            </a:r>
            <a:r>
              <a:rPr lang="en-US" dirty="0"/>
              <a:t>.</a:t>
            </a:r>
          </a:p>
          <a:p>
            <a:r>
              <a:rPr lang="en-US" dirty="0"/>
              <a:t>Common features of the three are defined in the Map interface</a:t>
            </a:r>
          </a:p>
          <a:p>
            <a:r>
              <a:rPr lang="en-US" dirty="0"/>
              <a:t>Figure shows heir relationship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14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772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interface provides the methods for</a:t>
            </a:r>
          </a:p>
          <a:p>
            <a:r>
              <a:rPr lang="en-US" dirty="0"/>
              <a:t>Querying, updating, and getting a collection of values and a set of keys.</a:t>
            </a:r>
          </a:p>
          <a:p>
            <a:r>
              <a:rPr lang="en-US" dirty="0"/>
              <a:t>Update methods (clear, put, </a:t>
            </a:r>
            <a:r>
              <a:rPr lang="en-US" dirty="0" err="1"/>
              <a:t>putAll</a:t>
            </a:r>
            <a:r>
              <a:rPr lang="en-US" dirty="0"/>
              <a:t>, remove)</a:t>
            </a:r>
          </a:p>
          <a:p>
            <a:r>
              <a:rPr lang="en-US" dirty="0"/>
              <a:t>Query methods (</a:t>
            </a:r>
            <a:r>
              <a:rPr lang="en-US" dirty="0" err="1"/>
              <a:t>containKey</a:t>
            </a:r>
            <a:r>
              <a:rPr lang="en-US" dirty="0"/>
              <a:t>, </a:t>
            </a:r>
            <a:r>
              <a:rPr lang="en-US" dirty="0" err="1"/>
              <a:t>containsValue</a:t>
            </a:r>
            <a:r>
              <a:rPr lang="en-US" dirty="0"/>
              <a:t>, </a:t>
            </a:r>
            <a:r>
              <a:rPr lang="en-US" dirty="0" err="1"/>
              <a:t>isEmpt</a:t>
            </a:r>
            <a:r>
              <a:rPr lang="en-US" dirty="0"/>
              <a:t>, size)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968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Map.Entry</a:t>
            </a:r>
            <a:r>
              <a:rPr lang="en-US" dirty="0"/>
              <a:t> interface operates on an entry in the map</a:t>
            </a:r>
          </a:p>
          <a:p>
            <a:r>
              <a:rPr lang="en-US" dirty="0"/>
              <a:t>Java 8 added a default </a:t>
            </a:r>
            <a:r>
              <a:rPr lang="en-US" dirty="0" err="1"/>
              <a:t>forEach</a:t>
            </a:r>
            <a:r>
              <a:rPr lang="en-US" dirty="0"/>
              <a:t> method in the Map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537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213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336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1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10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90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87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38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setUnion</a:t>
            </a:r>
            <a:r>
              <a:rPr lang="en-US" dirty="0"/>
              <a:t>(set1, set2) { </a:t>
            </a:r>
          </a:p>
          <a:p>
            <a:r>
              <a:rPr lang="en-US" dirty="0"/>
              <a:t>  result = Create new, empty set </a:t>
            </a:r>
          </a:p>
          <a:p>
            <a:r>
              <a:rPr lang="en-US" dirty="0"/>
              <a:t> for each (element in set1) { </a:t>
            </a:r>
          </a:p>
          <a:p>
            <a:r>
              <a:rPr lang="en-US" dirty="0"/>
              <a:t>   Add element to result </a:t>
            </a:r>
          </a:p>
          <a:p>
            <a:r>
              <a:rPr lang="en-US" dirty="0"/>
              <a:t> } </a:t>
            </a:r>
          </a:p>
          <a:p>
            <a:endParaRPr lang="en-US" dirty="0"/>
          </a:p>
          <a:p>
            <a:r>
              <a:rPr lang="en-US" dirty="0"/>
              <a:t> for each (element in set2) </a:t>
            </a:r>
          </a:p>
          <a:p>
            <a:r>
              <a:rPr lang="en-US" dirty="0"/>
              <a:t> { </a:t>
            </a:r>
          </a:p>
          <a:p>
            <a:r>
              <a:rPr lang="en-US" dirty="0"/>
              <a:t>    Add element to result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result </a:t>
            </a:r>
          </a:p>
          <a:p>
            <a:r>
              <a:rPr lang="en-US" dirty="0"/>
              <a:t> } 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setIntersection</a:t>
            </a:r>
            <a:r>
              <a:rPr lang="en-US" dirty="0"/>
              <a:t>(set1, set2) </a:t>
            </a:r>
          </a:p>
          <a:p>
            <a:r>
              <a:rPr lang="en-US" dirty="0"/>
              <a:t> {  </a:t>
            </a:r>
          </a:p>
          <a:p>
            <a:r>
              <a:rPr lang="en-US" dirty="0"/>
              <a:t>    result = Create new, empty set </a:t>
            </a:r>
          </a:p>
          <a:p>
            <a:r>
              <a:rPr lang="en-US" dirty="0"/>
              <a:t>    for each (element in set1)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if (</a:t>
            </a:r>
            <a:r>
              <a:rPr lang="en-US" dirty="0" err="1"/>
              <a:t>setSearch</a:t>
            </a:r>
            <a:r>
              <a:rPr lang="en-US" dirty="0"/>
              <a:t>(set2, </a:t>
            </a:r>
            <a:r>
              <a:rPr lang="en-US" dirty="0" err="1"/>
              <a:t>element⇢key</a:t>
            </a:r>
            <a:r>
              <a:rPr lang="en-US" dirty="0"/>
              <a:t>) != null) </a:t>
            </a:r>
          </a:p>
          <a:p>
            <a:r>
              <a:rPr lang="en-US" dirty="0"/>
              <a:t>       { </a:t>
            </a:r>
          </a:p>
          <a:p>
            <a:r>
              <a:rPr lang="en-US" dirty="0"/>
              <a:t>           Add element to result 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result 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setDifference</a:t>
            </a:r>
            <a:r>
              <a:rPr lang="en-US" dirty="0"/>
              <a:t>(set1, set2) { </a:t>
            </a:r>
          </a:p>
          <a:p>
            <a:r>
              <a:rPr lang="en-US" dirty="0"/>
              <a:t>     result = Create new, empty set </a:t>
            </a:r>
          </a:p>
          <a:p>
            <a:r>
              <a:rPr lang="en-US" dirty="0"/>
              <a:t>     for each (element in set1) {</a:t>
            </a:r>
          </a:p>
          <a:p>
            <a:r>
              <a:rPr lang="en-US" dirty="0"/>
              <a:t>         if (</a:t>
            </a:r>
            <a:r>
              <a:rPr lang="en-US" dirty="0" err="1"/>
              <a:t>SetSearch</a:t>
            </a:r>
            <a:r>
              <a:rPr lang="en-US" dirty="0"/>
              <a:t>(set2, </a:t>
            </a:r>
            <a:r>
              <a:rPr lang="en-US" dirty="0" err="1"/>
              <a:t>element⇢key</a:t>
            </a:r>
            <a:r>
              <a:rPr lang="en-US" dirty="0"/>
              <a:t>) == null) {</a:t>
            </a:r>
          </a:p>
          <a:p>
            <a:r>
              <a:rPr lang="en-US" dirty="0"/>
              <a:t>           Add element to result 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return result</a:t>
            </a:r>
          </a:p>
          <a:p>
            <a:r>
              <a:rPr lang="en-US" dirty="0"/>
              <a:t>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606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257"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The Set interface extends the Collection interface. </a:t>
            </a:r>
          </a:p>
          <a:p>
            <a:pPr defTabSz="948257"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It does not introduce new methods or constants, but it stipulates that an instance of Set contains no duplicate elements. </a:t>
            </a:r>
          </a:p>
          <a:p>
            <a:pPr defTabSz="948257"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The concrete classes that implement Set must ensure that no duplicate elements can be added to the set. </a:t>
            </a:r>
          </a:p>
          <a:p>
            <a:pPr defTabSz="948257"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That is no two elements e1 and e2 can be in the set such that e1.equals(e2) is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55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378557-9440-479E-8829-B26054EBEED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6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A9275FD8-99B3-4BD2-B17A-8E4B44B9B3C8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3D1A0C5-827A-4574-9098-BF37B9E906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F978D1C5-6074-4AEE-9EE1-5CBEFC7EA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D7AEB0F-7D63-475E-A3D9-8F0F18284BA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D70D0F44-125B-4211-9DAC-D82837BE2A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CB4427B6-3457-4811-A753-8A97AC8888E9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5FEC7F5D-190E-49DD-A089-B831B9547F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3090130F-75ED-4FEE-BE37-8FC5D45BB5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441BA6D2-ECC7-4F7A-9C88-9A605E27A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22B6ED34-E7B3-493D-A49A-F7E8FB03F786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89517460-2AA2-4BB3-A6E1-D784A0387435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F7C3C643-0055-46AB-8A17-AC590C5590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D7972D40-3D8E-49C9-9037-3838F668103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1CA75D77-08E8-4832-A397-C68F6CF81E3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5F672A7A-1CD6-4641-B44A-5604D2B2194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0A594A2F-9AE7-4DD1-87DC-5C260D8FF8A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61B7D8D8-3DEE-43F9-A005-31CE50CDB08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14FAEDB0-A2FA-4148-BC8F-7EF5A558210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4F4A6759-586E-4591-9528-D31F6992787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46C6FD2A-A9B0-4B3A-BFBA-2216FD29266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5482845B-E0DA-4ACB-B9FC-18B98CBB81D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0BAFD626-F5FA-4483-A1DE-03C5D65926B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91568822-3584-4362-826B-E7B57685EC3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8F4C27F7-9E7C-4015-87B4-A2BCD7FED1B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31B04AD6-7122-4323-98D3-BD2867833F9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FB1C7E7F-F4DE-43CF-95E1-7B5F687A7B7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82F61D39-9F2B-4891-8954-14F653575DE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83AB55C1-9409-4EF5-B221-AFE0AE9D4A3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55C5569F-741A-4BA9-97DE-E532870E098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5DADB8B5-F5FA-4D93-A1EA-E728F92ECD6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D1FBCD43-A571-419E-A034-DA8EBF7CB90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8B81FF44-745A-4A59-A8BB-D32B7BD53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Eleventh Edition, (c) 2017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7CB577D9-1904-4E5A-BE04-948023F1C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DFCD1-2F21-4096-A56E-6F9D7C7158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3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84655F4B-CC9F-45F9-B8EF-B5F1D89FCA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B156249A-BC04-468C-B488-7D19A37258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D89B4-F174-44CE-8E72-F95E414A28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4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70DB0E04-3DE7-4359-9610-E1211B481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92B7EAB-D396-4A31-82C6-BA6267C279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D0834-88E1-4FBA-9FA4-B3FC48C38E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15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94207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226752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3971925"/>
            <a:ext cx="8229600" cy="2105025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10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4920"/>
            <a:ext cx="8232775" cy="4663335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32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29FF8FBC-5AE4-45E2-83E4-1E449CF87B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EB2B119A-E4C1-4352-877E-623307BF67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2E834-0FE6-4DA8-A92F-A1BB53AD8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26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91D6ABA-6522-4C0B-898C-A304A6EBD0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A918CBD-4B0A-452D-9C5B-EAEA47FB2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A8D11-857D-4FFD-B1E1-E0F2FC8AD4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27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DAD9963D-1187-4716-B9A2-A338E3F26B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F0CF4B4-7AF8-4338-BFA4-AC9F7402E2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5712D-FCA9-4D83-A6F9-A1A29E3E6E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3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47B6696-0242-485C-9AD4-51EAEAF842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EB33B521-DD63-4148-ABE4-9036BB6258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54CC-32EC-413B-BD24-256B4FD52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32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0895EDCB-9620-4915-92E1-B880D4AAB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82A83890-79C8-4199-AA83-12BA808F41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7424E-9C2C-47F8-9FC2-2202C13E6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86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2C563A6D-B7DC-4616-A812-1B791511BB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E9374E59-81EA-421A-A7CD-C2DA42B28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B1119-23BA-4198-B152-19DF100CE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56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FC9C63D4-5A2C-47BE-B17A-42BE7355D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77B814DB-190E-45FE-A823-63DECF2381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EAB6C-CC83-4F27-81E4-76521A594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40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F5FB2A0-6A48-4E99-8363-AC5EA43639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D3D722E3-05BC-4F5A-B86C-4FC9D7EAEC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C6D39-4587-4EC1-B2B5-CE47C4F989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86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F40882BE-2F59-4275-90FC-7707C11896B0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995BCBF4-796F-448C-BCD5-A7AB5C6E67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80B69AB1-29A8-4128-8205-ECFC658B7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6D724427-CA1F-46CD-BD74-4833D4096BC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C8EE8DBE-299B-478B-97E1-81D8B19C313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2FD3C7AF-58D2-46D0-A07F-5FD5F0B2026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7B335B2E-1D58-41A3-9A7B-3C151844AC1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6E113EE1-C9D1-4282-B240-E26BECA9A9B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7A3C02B1-CA6E-4FFB-AD52-482E0529C756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22A97403-3F2D-42A3-BD27-86BC49530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7AE7D252-F158-4B8C-80B5-1F33CB0E630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599E10A8-1925-45C9-8D5B-4040BBBC97A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8C58CE1D-C7BF-47DD-A84F-C5EF68AE80E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F58CDC6D-6E01-46E3-B450-5419E9320F8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9F116FA9-79F0-492B-9C2C-55FDB23216A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D8900CB3-65BB-4C9C-9B93-7477321ACA6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51567B24-75BC-4EDC-8A7B-FC93D61F0BD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C41E875B-B0E9-4A59-833E-608FCF5ED6E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81F27D77-9A1A-459E-9524-4922CCADA08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DFE59AAC-CC7E-4315-B3A1-8C23B5B56A3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1481CA01-D79B-42AB-AA85-7B986BB8244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774887A9-7C11-453D-A0BC-9CF4E293BF0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E104BC57-67D7-4F2E-92FC-76A7A96ACB9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2E083A5B-C026-4C2F-B683-591DA368B83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AD126647-729F-434A-977D-6F1CC733C14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1DF67679-C0F4-4325-AAED-4ACAB509351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A5151567-4CA4-452B-B19A-78D6BFCDF62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D3A76787-3A90-4D29-BB38-2D339717202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14CA2136-8570-46B0-9C2B-C9BB869A5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80D71434-C419-4085-B7CB-D63CF7081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9BD69971-9F64-4049-90BD-0F4AB9CBA6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EDEC09AF-1D4D-4C12-8CF9-8E9223718F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D2150B6-5DC4-4B71-996B-1785DF07C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7111F14D-2F3D-4EEF-B4C2-C2674224F4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</a:rPr>
              <a:t>Liang, Introduction to Java Programming, Eleventh Edition, (c) 2017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81" r:id="rId12"/>
    <p:sldLayoutId id="2147483782" r:id="rId13"/>
    <p:sldLayoutId id="214748378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TestHashSet.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estLinkedHashSet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TestTreeSet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ountKeywords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TestMap.ja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CountOccurrenceOfWords.jav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Sets and </a:t>
            </a:r>
            <a:r>
              <a:rPr lang="en-US" sz="1400" dirty="0" err="1"/>
              <a:t>Multimaps</a:t>
            </a:r>
            <a:endParaRPr lang="en-US" sz="1400" dirty="0"/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9A1E3D-F065-C748-B92A-1A58ED225A43}" type="slidenum">
              <a:rPr lang="en-US" sz="1400"/>
              <a:pPr eaLnBrk="1" hangingPunct="1"/>
              <a:t>1</a:t>
            </a:fld>
            <a:endParaRPr lang="en-US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Sets and Maps</a:t>
            </a:r>
          </a:p>
        </p:txBody>
      </p:sp>
      <p:pic>
        <p:nvPicPr>
          <p:cNvPr id="15364" name="Picture 251" descr="j02458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50" y="3200399"/>
            <a:ext cx="23412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DE9D9D73-F4A6-430D-969A-0733737F5C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7144C4-6E2F-44E7-9BE0-81827C656A0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B2CF182-C86C-4B7A-B904-0ADBEAC06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  <a:noFill/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Example: Using HashSet and Iterator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5D03D0B-6C79-47B4-9EBD-F761DFE2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6AF6BA44-442A-4551-9363-DF30D6B33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153400" cy="1905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This example creates a hash set filled with strings, and uses an iterator to traverse the elements in the list. </a:t>
            </a: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24259073-6E57-43B5-B70B-3F378001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>
            <a:extLst>
              <a:ext uri="{FF2B5EF4-FFF2-40B4-BE49-F238E27FC236}">
                <a16:creationId xmlns:a16="http://schemas.microsoft.com/office/drawing/2014/main" id="{6DD2F5EE-E42E-4ABA-ADED-C01B3BA19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1" name="Rectangle 8">
            <a:hlinkClick r:id="rId3" action="ppaction://hlinkfile"/>
            <a:extLst>
              <a:ext uri="{FF2B5EF4-FFF2-40B4-BE49-F238E27FC236}">
                <a16:creationId xmlns:a16="http://schemas.microsoft.com/office/drawing/2014/main" id="{9166C06F-F229-4DF3-91D7-33681B1D8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7" y="3905249"/>
            <a:ext cx="217646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/>
              <a:t>TestHashSet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1EE5E63A-A2FE-47EC-B8BC-893EC2C65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5CA12A-6EA4-46A1-87CF-A5EDC55EF35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A04A7E2-5CE3-4B85-83E8-94DB9CA4A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372600" cy="762000"/>
          </a:xfrm>
          <a:noFill/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Example: Using LinkedHashSet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9BE1D-8AEA-4B83-A0E1-8F74224A9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D9AF5CDB-91A9-4711-B890-51631775A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2286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This example creates a hash set filled with strings, and uses an iterator to traverse the elements in the list.</a:t>
            </a:r>
            <a:r>
              <a:rPr lang="en-US" altLang="en-US" sz="3600" dirty="0">
                <a:latin typeface="Courier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754FF91A-0DBC-4F8C-8371-A517EAF0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AB8837F9-B5B2-4513-8FC6-2EBE4E53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9" name="Rectangle 8">
            <a:hlinkClick r:id="rId3" action="ppaction://hlinkfile"/>
            <a:extLst>
              <a:ext uri="{FF2B5EF4-FFF2-40B4-BE49-F238E27FC236}">
                <a16:creationId xmlns:a16="http://schemas.microsoft.com/office/drawing/2014/main" id="{6F90A47F-958F-4A8C-AF5B-B32846A23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310188"/>
            <a:ext cx="217646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TestLinkedHashSet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DF187A-CC6C-4C66-9A05-A64A609C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The </a:t>
            </a:r>
            <a:r>
              <a:rPr lang="en-IN" sz="3200" dirty="0" err="1"/>
              <a:t>SortedSet</a:t>
            </a:r>
            <a:r>
              <a:rPr lang="en-IN" sz="3200" dirty="0"/>
              <a:t> Interface and the </a:t>
            </a:r>
            <a:r>
              <a:rPr lang="en-IN" sz="3200" dirty="0" err="1"/>
              <a:t>TreeSet</a:t>
            </a:r>
            <a:r>
              <a:rPr lang="en-IN" sz="3200" dirty="0"/>
              <a:t> Class </a:t>
            </a:r>
            <a:r>
              <a:rPr lang="en-IN" sz="2000" b="0" dirty="0"/>
              <a:t>(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F68C-DB45-4AA9-B068-44C218E0C1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2" indent="0">
              <a:buNone/>
            </a:pPr>
            <a:r>
              <a:rPr lang="en-US" altLang="en-US" dirty="0" err="1">
                <a:cs typeface="Times New Roman" panose="02020603050405020304" pitchFamily="18" charset="0"/>
              </a:rPr>
              <a:t>SortedSet</a:t>
            </a:r>
            <a:r>
              <a:rPr lang="en-US" altLang="en-US" dirty="0">
                <a:cs typeface="Times New Roman" panose="02020603050405020304" pitchFamily="18" charset="0"/>
              </a:rPr>
              <a:t> is a </a:t>
            </a:r>
            <a:r>
              <a:rPr lang="en-US" altLang="en-US" dirty="0" err="1">
                <a:cs typeface="Times New Roman" panose="02020603050405020304" pitchFamily="18" charset="0"/>
              </a:rPr>
              <a:t>subinterface</a:t>
            </a:r>
            <a:r>
              <a:rPr lang="en-US" altLang="en-US" dirty="0">
                <a:cs typeface="Times New Roman" panose="02020603050405020304" pitchFamily="18" charset="0"/>
              </a:rPr>
              <a:t> of Set, which guarantees that the elements in the set are sorted. </a:t>
            </a:r>
            <a:r>
              <a:rPr lang="en-US" altLang="en-US" dirty="0" err="1">
                <a:cs typeface="Times New Roman" panose="02020603050405020304" pitchFamily="18" charset="0"/>
              </a:rPr>
              <a:t>TreeSet</a:t>
            </a:r>
            <a:r>
              <a:rPr lang="en-US" altLang="en-US" dirty="0">
                <a:cs typeface="Times New Roman" panose="02020603050405020304" pitchFamily="18" charset="0"/>
              </a:rPr>
              <a:t> is a concrete class that implements the </a:t>
            </a:r>
            <a:r>
              <a:rPr lang="en-US" altLang="en-US" dirty="0" err="1">
                <a:cs typeface="Times New Roman" panose="02020603050405020304" pitchFamily="18" charset="0"/>
              </a:rPr>
              <a:t>SortedSet</a:t>
            </a:r>
            <a:r>
              <a:rPr lang="en-US" altLang="en-US" dirty="0">
                <a:cs typeface="Times New Roman" panose="02020603050405020304" pitchFamily="18" charset="0"/>
              </a:rPr>
              <a:t> interface. You can use an iterator to traverse the elements in the sorted order. The elements can be sorted in two ways.</a:t>
            </a:r>
          </a:p>
        </p:txBody>
      </p:sp>
      <p:sp>
        <p:nvSpPr>
          <p:cNvPr id="4" name="Rectangle 8">
            <a:hlinkClick r:id="rId3" action="ppaction://hlinkfile"/>
            <a:extLst>
              <a:ext uri="{FF2B5EF4-FFF2-40B4-BE49-F238E27FC236}">
                <a16:creationId xmlns:a16="http://schemas.microsoft.com/office/drawing/2014/main" id="{1552FA28-8820-4736-BABB-35735E11C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218255"/>
            <a:ext cx="213055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/>
              <a:t>TestTreeSetSet</a:t>
            </a:r>
            <a:endParaRPr lang="en-US" altLang="en-US" sz="2000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1A47C410-CFAE-46E0-A5ED-D0D67D6CE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b="57026"/>
          <a:stretch/>
        </p:blipFill>
        <p:spPr bwMode="auto">
          <a:xfrm>
            <a:off x="339725" y="3733800"/>
            <a:ext cx="8464550" cy="15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00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686AA4C6-90D5-48D9-8713-A272E197E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2CE18C-EA41-48A5-A23B-6F200182FF7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4049610-14B1-4F95-A1C9-5A52F43EB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85800"/>
          </a:xfrm>
          <a:noFill/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Counting Keywords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8F74562-872A-400E-A4D0-3C4B7A1F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FC6D627C-D68C-4E8C-B3E7-CEBF461D9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8990FC9C-62D7-4DC7-B694-30C8391C6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1" name="Rectangle 6">
            <a:extLst>
              <a:ext uri="{FF2B5EF4-FFF2-40B4-BE49-F238E27FC236}">
                <a16:creationId xmlns:a16="http://schemas.microsoft.com/office/drawing/2014/main" id="{F7063E9B-F52F-4C75-BB29-EEE21D69C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AB81FF4C-1E64-459C-BC9E-A26CE8040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125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Rectangle 8">
            <a:extLst>
              <a:ext uri="{FF2B5EF4-FFF2-40B4-BE49-F238E27FC236}">
                <a16:creationId xmlns:a16="http://schemas.microsoft.com/office/drawing/2014/main" id="{95AA4EA2-0741-48A6-9D64-34610900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125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4" name="Rectangle 11">
            <a:extLst>
              <a:ext uri="{FF2B5EF4-FFF2-40B4-BE49-F238E27FC236}">
                <a16:creationId xmlns:a16="http://schemas.microsoft.com/office/drawing/2014/main" id="{8DDBA8D1-1944-44FC-B369-700D9F2ED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2438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This section presents an application that counts the number of the keywords in a Java source file.</a:t>
            </a:r>
          </a:p>
        </p:txBody>
      </p:sp>
      <p:sp>
        <p:nvSpPr>
          <p:cNvPr id="13" name="Rectangle 8">
            <a:hlinkClick r:id="rId3" action="ppaction://hlinkfile"/>
            <a:extLst>
              <a:ext uri="{FF2B5EF4-FFF2-40B4-BE49-F238E27FC236}">
                <a16:creationId xmlns:a16="http://schemas.microsoft.com/office/drawing/2014/main" id="{95B9D434-9D31-4B25-80B1-1156F498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310188"/>
            <a:ext cx="217646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/>
              <a:t>CountKeywords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Maps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13CBAF6-FA04-3146-878B-26C617EB2EB3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Maps</a:t>
            </a:r>
          </a:p>
        </p:txBody>
      </p:sp>
      <p:pic>
        <p:nvPicPr>
          <p:cNvPr id="3077" name="Picture 383" descr="BS01041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1800"/>
            <a:ext cx="3160713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5EA5910C-7FAB-C8D0-19AF-EBDF0860B14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Dictionaries</a:t>
            </a:r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sz="half" idx="1"/>
          </p:nvPr>
        </p:nvSpPr>
        <p:spPr>
          <a:xfrm>
            <a:off x="400049" y="913012"/>
            <a:ext cx="4953249" cy="5031976"/>
          </a:xfrm>
          <a:prstGeom prst="rect">
            <a:avLst/>
          </a:prstGeom>
        </p:spPr>
        <p:txBody>
          <a:bodyPr/>
          <a:lstStyle/>
          <a:p>
            <a:r>
              <a:rPr dirty="0"/>
              <a:t>When you want to look up …</a:t>
            </a:r>
          </a:p>
          <a:p>
            <a:pPr lvl="1"/>
            <a:r>
              <a:rPr dirty="0"/>
              <a:t>The meaning of a word</a:t>
            </a:r>
          </a:p>
          <a:p>
            <a:pPr lvl="1"/>
            <a:r>
              <a:rPr dirty="0"/>
              <a:t>An address</a:t>
            </a:r>
          </a:p>
          <a:p>
            <a:pPr lvl="1"/>
            <a:r>
              <a:rPr dirty="0"/>
              <a:t>A phone number</a:t>
            </a:r>
          </a:p>
          <a:p>
            <a:pPr lvl="1"/>
            <a:r>
              <a:rPr dirty="0"/>
              <a:t>A contact on your phone</a:t>
            </a:r>
          </a:p>
          <a:p>
            <a:r>
              <a:rPr dirty="0"/>
              <a:t>These can be implemented in an ADT Dictionary</a:t>
            </a:r>
          </a:p>
        </p:txBody>
      </p:sp>
      <p:pic>
        <p:nvPicPr>
          <p:cNvPr id="51" name="A diagram illustrates the magnified view of a portion from a book that reads, computer A device for the processing and storage of information.&#10;&#10;Picture 1" descr="A diagram illustrates the magnified view of a portion from a book that reads, computer A device for the processing and storage of information.Picture 1"/>
          <p:cNvPicPr>
            <a:picLocks noChangeAspect="1"/>
          </p:cNvPicPr>
          <p:nvPr/>
        </p:nvPicPr>
        <p:blipFill>
          <a:blip r:embed="rId3"/>
          <a:srcRect t="1127" r="738" b="1145"/>
          <a:stretch>
            <a:fillRect/>
          </a:stretch>
        </p:blipFill>
        <p:spPr>
          <a:xfrm>
            <a:off x="3483226" y="3131335"/>
            <a:ext cx="5391942" cy="3295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4" extrusionOk="0">
                <a:moveTo>
                  <a:pt x="17742" y="0"/>
                </a:moveTo>
                <a:cubicBezTo>
                  <a:pt x="16907" y="0"/>
                  <a:pt x="16203" y="329"/>
                  <a:pt x="15593" y="1007"/>
                </a:cubicBezTo>
                <a:cubicBezTo>
                  <a:pt x="15462" y="1152"/>
                  <a:pt x="15329" y="1271"/>
                  <a:pt x="15296" y="1272"/>
                </a:cubicBezTo>
                <a:cubicBezTo>
                  <a:pt x="15263" y="1272"/>
                  <a:pt x="15240" y="1296"/>
                  <a:pt x="15245" y="1324"/>
                </a:cubicBezTo>
                <a:cubicBezTo>
                  <a:pt x="15265" y="1423"/>
                  <a:pt x="14049" y="3155"/>
                  <a:pt x="13997" y="3103"/>
                </a:cubicBezTo>
                <a:cubicBezTo>
                  <a:pt x="13968" y="3073"/>
                  <a:pt x="13959" y="3086"/>
                  <a:pt x="13977" y="3134"/>
                </a:cubicBezTo>
                <a:cubicBezTo>
                  <a:pt x="14013" y="3229"/>
                  <a:pt x="12722" y="5191"/>
                  <a:pt x="12624" y="5191"/>
                </a:cubicBezTo>
                <a:cubicBezTo>
                  <a:pt x="12591" y="5191"/>
                  <a:pt x="12564" y="5231"/>
                  <a:pt x="12564" y="5280"/>
                </a:cubicBezTo>
                <a:cubicBezTo>
                  <a:pt x="12564" y="5409"/>
                  <a:pt x="11239" y="7394"/>
                  <a:pt x="11153" y="7394"/>
                </a:cubicBezTo>
                <a:cubicBezTo>
                  <a:pt x="11112" y="7394"/>
                  <a:pt x="11049" y="7448"/>
                  <a:pt x="11015" y="7517"/>
                </a:cubicBezTo>
                <a:cubicBezTo>
                  <a:pt x="10980" y="7585"/>
                  <a:pt x="10971" y="7641"/>
                  <a:pt x="10993" y="7641"/>
                </a:cubicBezTo>
                <a:cubicBezTo>
                  <a:pt x="11014" y="7641"/>
                  <a:pt x="10991" y="7716"/>
                  <a:pt x="10940" y="7808"/>
                </a:cubicBezTo>
                <a:cubicBezTo>
                  <a:pt x="10890" y="7899"/>
                  <a:pt x="10817" y="7974"/>
                  <a:pt x="10780" y="7974"/>
                </a:cubicBezTo>
                <a:cubicBezTo>
                  <a:pt x="10742" y="7974"/>
                  <a:pt x="10717" y="8007"/>
                  <a:pt x="10724" y="8045"/>
                </a:cubicBezTo>
                <a:cubicBezTo>
                  <a:pt x="10744" y="8152"/>
                  <a:pt x="9580" y="9881"/>
                  <a:pt x="9526" y="9826"/>
                </a:cubicBezTo>
                <a:cubicBezTo>
                  <a:pt x="9499" y="9799"/>
                  <a:pt x="9492" y="9815"/>
                  <a:pt x="9510" y="9863"/>
                </a:cubicBezTo>
                <a:cubicBezTo>
                  <a:pt x="9548" y="9964"/>
                  <a:pt x="8733" y="11253"/>
                  <a:pt x="8646" y="11228"/>
                </a:cubicBezTo>
                <a:cubicBezTo>
                  <a:pt x="8614" y="11219"/>
                  <a:pt x="8572" y="11251"/>
                  <a:pt x="8553" y="11301"/>
                </a:cubicBezTo>
                <a:cubicBezTo>
                  <a:pt x="8532" y="11356"/>
                  <a:pt x="8448" y="11257"/>
                  <a:pt x="8340" y="11051"/>
                </a:cubicBezTo>
                <a:cubicBezTo>
                  <a:pt x="7951" y="10308"/>
                  <a:pt x="7722" y="10229"/>
                  <a:pt x="5838" y="10203"/>
                </a:cubicBezTo>
                <a:lnTo>
                  <a:pt x="4289" y="10182"/>
                </a:lnTo>
                <a:lnTo>
                  <a:pt x="3972" y="10718"/>
                </a:lnTo>
                <a:cubicBezTo>
                  <a:pt x="3797" y="11013"/>
                  <a:pt x="3631" y="11257"/>
                  <a:pt x="3605" y="11257"/>
                </a:cubicBezTo>
                <a:cubicBezTo>
                  <a:pt x="3579" y="11257"/>
                  <a:pt x="3530" y="11304"/>
                  <a:pt x="3495" y="11361"/>
                </a:cubicBezTo>
                <a:cubicBezTo>
                  <a:pt x="3461" y="11418"/>
                  <a:pt x="3451" y="11465"/>
                  <a:pt x="3475" y="11465"/>
                </a:cubicBezTo>
                <a:cubicBezTo>
                  <a:pt x="3499" y="11465"/>
                  <a:pt x="3478" y="11537"/>
                  <a:pt x="3427" y="11629"/>
                </a:cubicBezTo>
                <a:cubicBezTo>
                  <a:pt x="3377" y="11720"/>
                  <a:pt x="3288" y="11795"/>
                  <a:pt x="3232" y="11795"/>
                </a:cubicBezTo>
                <a:cubicBezTo>
                  <a:pt x="3176" y="11795"/>
                  <a:pt x="3145" y="11822"/>
                  <a:pt x="3164" y="11852"/>
                </a:cubicBezTo>
                <a:cubicBezTo>
                  <a:pt x="3210" y="11927"/>
                  <a:pt x="3048" y="12211"/>
                  <a:pt x="2959" y="12211"/>
                </a:cubicBezTo>
                <a:cubicBezTo>
                  <a:pt x="2920" y="12211"/>
                  <a:pt x="2901" y="12246"/>
                  <a:pt x="2916" y="12287"/>
                </a:cubicBezTo>
                <a:cubicBezTo>
                  <a:pt x="2940" y="12350"/>
                  <a:pt x="1594" y="14504"/>
                  <a:pt x="925" y="15473"/>
                </a:cubicBezTo>
                <a:cubicBezTo>
                  <a:pt x="807" y="15644"/>
                  <a:pt x="717" y="15827"/>
                  <a:pt x="724" y="15881"/>
                </a:cubicBezTo>
                <a:cubicBezTo>
                  <a:pt x="731" y="15934"/>
                  <a:pt x="663" y="16056"/>
                  <a:pt x="573" y="16151"/>
                </a:cubicBezTo>
                <a:cubicBezTo>
                  <a:pt x="459" y="16273"/>
                  <a:pt x="409" y="16388"/>
                  <a:pt x="408" y="16542"/>
                </a:cubicBezTo>
                <a:cubicBezTo>
                  <a:pt x="406" y="16791"/>
                  <a:pt x="317" y="16742"/>
                  <a:pt x="1979" y="17408"/>
                </a:cubicBezTo>
                <a:cubicBezTo>
                  <a:pt x="2496" y="17614"/>
                  <a:pt x="3228" y="17910"/>
                  <a:pt x="3605" y="18063"/>
                </a:cubicBezTo>
                <a:cubicBezTo>
                  <a:pt x="4553" y="18448"/>
                  <a:pt x="5286" y="18729"/>
                  <a:pt x="6091" y="19012"/>
                </a:cubicBezTo>
                <a:cubicBezTo>
                  <a:pt x="6817" y="19268"/>
                  <a:pt x="8754" y="20077"/>
                  <a:pt x="9772" y="20550"/>
                </a:cubicBezTo>
                <a:cubicBezTo>
                  <a:pt x="10107" y="20705"/>
                  <a:pt x="10418" y="20836"/>
                  <a:pt x="10464" y="20841"/>
                </a:cubicBezTo>
                <a:cubicBezTo>
                  <a:pt x="10509" y="20846"/>
                  <a:pt x="10607" y="20720"/>
                  <a:pt x="10681" y="20560"/>
                </a:cubicBezTo>
                <a:cubicBezTo>
                  <a:pt x="10756" y="20400"/>
                  <a:pt x="10933" y="20053"/>
                  <a:pt x="11073" y="19790"/>
                </a:cubicBezTo>
                <a:cubicBezTo>
                  <a:pt x="11214" y="19527"/>
                  <a:pt x="11432" y="19089"/>
                  <a:pt x="11559" y="18815"/>
                </a:cubicBezTo>
                <a:cubicBezTo>
                  <a:pt x="11686" y="18541"/>
                  <a:pt x="11812" y="18326"/>
                  <a:pt x="11839" y="18339"/>
                </a:cubicBezTo>
                <a:cubicBezTo>
                  <a:pt x="11865" y="18351"/>
                  <a:pt x="11873" y="18326"/>
                  <a:pt x="11856" y="18282"/>
                </a:cubicBezTo>
                <a:cubicBezTo>
                  <a:pt x="11818" y="18182"/>
                  <a:pt x="13134" y="15483"/>
                  <a:pt x="13205" y="15514"/>
                </a:cubicBezTo>
                <a:cubicBezTo>
                  <a:pt x="13234" y="15527"/>
                  <a:pt x="13240" y="15497"/>
                  <a:pt x="13221" y="15447"/>
                </a:cubicBezTo>
                <a:cubicBezTo>
                  <a:pt x="13202" y="15396"/>
                  <a:pt x="13243" y="15254"/>
                  <a:pt x="13312" y="15132"/>
                </a:cubicBezTo>
                <a:cubicBezTo>
                  <a:pt x="13567" y="14680"/>
                  <a:pt x="13866" y="13941"/>
                  <a:pt x="13839" y="13826"/>
                </a:cubicBezTo>
                <a:cubicBezTo>
                  <a:pt x="13823" y="13761"/>
                  <a:pt x="13719" y="13646"/>
                  <a:pt x="13605" y="13571"/>
                </a:cubicBezTo>
                <a:cubicBezTo>
                  <a:pt x="13383" y="13426"/>
                  <a:pt x="13245" y="13153"/>
                  <a:pt x="13361" y="13085"/>
                </a:cubicBezTo>
                <a:cubicBezTo>
                  <a:pt x="13397" y="13064"/>
                  <a:pt x="14545" y="12935"/>
                  <a:pt x="15913" y="12799"/>
                </a:cubicBezTo>
                <a:cubicBezTo>
                  <a:pt x="18669" y="12525"/>
                  <a:pt x="18828" y="12485"/>
                  <a:pt x="19542" y="11876"/>
                </a:cubicBezTo>
                <a:cubicBezTo>
                  <a:pt x="19752" y="11696"/>
                  <a:pt x="20048" y="11382"/>
                  <a:pt x="20199" y="11179"/>
                </a:cubicBezTo>
                <a:cubicBezTo>
                  <a:pt x="20351" y="10975"/>
                  <a:pt x="20500" y="10831"/>
                  <a:pt x="20529" y="10859"/>
                </a:cubicBezTo>
                <a:cubicBezTo>
                  <a:pt x="20559" y="10886"/>
                  <a:pt x="20569" y="10879"/>
                  <a:pt x="20548" y="10843"/>
                </a:cubicBezTo>
                <a:cubicBezTo>
                  <a:pt x="20496" y="10748"/>
                  <a:pt x="20708" y="10288"/>
                  <a:pt x="20774" y="10354"/>
                </a:cubicBezTo>
                <a:cubicBezTo>
                  <a:pt x="20807" y="10387"/>
                  <a:pt x="20813" y="10370"/>
                  <a:pt x="20791" y="10312"/>
                </a:cubicBezTo>
                <a:cubicBezTo>
                  <a:pt x="20770" y="10257"/>
                  <a:pt x="20816" y="10116"/>
                  <a:pt x="20898" y="9982"/>
                </a:cubicBezTo>
                <a:cubicBezTo>
                  <a:pt x="20976" y="9854"/>
                  <a:pt x="21042" y="9712"/>
                  <a:pt x="21042" y="9670"/>
                </a:cubicBezTo>
                <a:cubicBezTo>
                  <a:pt x="21043" y="9628"/>
                  <a:pt x="21097" y="9427"/>
                  <a:pt x="21163" y="9223"/>
                </a:cubicBezTo>
                <a:cubicBezTo>
                  <a:pt x="21438" y="8372"/>
                  <a:pt x="21535" y="7738"/>
                  <a:pt x="21561" y="6619"/>
                </a:cubicBezTo>
                <a:cubicBezTo>
                  <a:pt x="21600" y="4964"/>
                  <a:pt x="21403" y="3796"/>
                  <a:pt x="20890" y="2624"/>
                </a:cubicBezTo>
                <a:cubicBezTo>
                  <a:pt x="20741" y="2285"/>
                  <a:pt x="20629" y="1985"/>
                  <a:pt x="20641" y="1958"/>
                </a:cubicBezTo>
                <a:cubicBezTo>
                  <a:pt x="20652" y="1932"/>
                  <a:pt x="20645" y="1930"/>
                  <a:pt x="20626" y="1953"/>
                </a:cubicBezTo>
                <a:cubicBezTo>
                  <a:pt x="20571" y="2021"/>
                  <a:pt x="20356" y="1646"/>
                  <a:pt x="20391" y="1545"/>
                </a:cubicBezTo>
                <a:cubicBezTo>
                  <a:pt x="20409" y="1494"/>
                  <a:pt x="20406" y="1480"/>
                  <a:pt x="20385" y="1511"/>
                </a:cubicBezTo>
                <a:cubicBezTo>
                  <a:pt x="20364" y="1542"/>
                  <a:pt x="20209" y="1402"/>
                  <a:pt x="20040" y="1199"/>
                </a:cubicBezTo>
                <a:cubicBezTo>
                  <a:pt x="19357" y="375"/>
                  <a:pt x="18639" y="0"/>
                  <a:pt x="17742" y="0"/>
                </a:cubicBezTo>
                <a:close/>
                <a:moveTo>
                  <a:pt x="2705" y="21361"/>
                </a:moveTo>
                <a:cubicBezTo>
                  <a:pt x="2660" y="21353"/>
                  <a:pt x="2594" y="21375"/>
                  <a:pt x="2513" y="21429"/>
                </a:cubicBezTo>
                <a:cubicBezTo>
                  <a:pt x="2457" y="21465"/>
                  <a:pt x="2387" y="21463"/>
                  <a:pt x="2357" y="21423"/>
                </a:cubicBezTo>
                <a:cubicBezTo>
                  <a:pt x="2327" y="21384"/>
                  <a:pt x="2232" y="21385"/>
                  <a:pt x="2145" y="21426"/>
                </a:cubicBezTo>
                <a:cubicBezTo>
                  <a:pt x="2058" y="21467"/>
                  <a:pt x="1972" y="21474"/>
                  <a:pt x="1954" y="21444"/>
                </a:cubicBezTo>
                <a:cubicBezTo>
                  <a:pt x="1936" y="21414"/>
                  <a:pt x="1489" y="21390"/>
                  <a:pt x="960" y="21390"/>
                </a:cubicBezTo>
                <a:cubicBezTo>
                  <a:pt x="263" y="21390"/>
                  <a:pt x="0" y="21418"/>
                  <a:pt x="0" y="21488"/>
                </a:cubicBezTo>
                <a:cubicBezTo>
                  <a:pt x="0" y="21560"/>
                  <a:pt x="367" y="21586"/>
                  <a:pt x="1387" y="21592"/>
                </a:cubicBezTo>
                <a:cubicBezTo>
                  <a:pt x="2597" y="21600"/>
                  <a:pt x="2775" y="21586"/>
                  <a:pt x="2775" y="21475"/>
                </a:cubicBezTo>
                <a:cubicBezTo>
                  <a:pt x="2775" y="21407"/>
                  <a:pt x="2750" y="21369"/>
                  <a:pt x="2705" y="2136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r>
              <a:t>Specifications for the ADT Dictionary</a:t>
            </a:r>
          </a:p>
        </p:txBody>
      </p:sp>
      <p:sp>
        <p:nvSpPr>
          <p:cNvPr id="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25914" y="913012"/>
            <a:ext cx="5237808" cy="5031976"/>
          </a:xfrm>
          <a:prstGeom prst="rect">
            <a:avLst/>
          </a:prstGeom>
        </p:spPr>
        <p:txBody>
          <a:bodyPr/>
          <a:lstStyle/>
          <a:p>
            <a:r>
              <a:rPr dirty="0"/>
              <a:t>Dictionary Data</a:t>
            </a:r>
          </a:p>
          <a:p>
            <a:pPr lvl="1"/>
            <a:r>
              <a:rPr i="1" dirty="0"/>
              <a:t>Collection</a:t>
            </a:r>
            <a:r>
              <a:rPr dirty="0"/>
              <a:t> </a:t>
            </a:r>
            <a:r>
              <a:rPr i="1" dirty="0"/>
              <a:t>of pairs</a:t>
            </a:r>
            <a:r>
              <a:rPr dirty="0"/>
              <a:t>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dirty="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dirty="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dirty="0"/>
              <a:t> </a:t>
            </a:r>
            <a:br>
              <a:rPr dirty="0"/>
            </a:br>
            <a:r>
              <a:rPr dirty="0"/>
              <a:t>of objects </a:t>
            </a:r>
            <a:r>
              <a:rPr i="1" dirty="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dirty="0"/>
              <a:t> and </a:t>
            </a:r>
            <a:r>
              <a:rPr i="1" dirty="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dirty="0"/>
              <a:t>, </a:t>
            </a:r>
          </a:p>
          <a:p>
            <a:pPr lvl="2"/>
            <a:r>
              <a:rPr i="1" dirty="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dirty="0"/>
              <a:t> is the search key </a:t>
            </a:r>
          </a:p>
          <a:p>
            <a:pPr lvl="2"/>
            <a:r>
              <a:rPr i="1" dirty="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dirty="0"/>
              <a:t> is the corresponding value</a:t>
            </a:r>
          </a:p>
          <a:p>
            <a:pPr lvl="1"/>
            <a:r>
              <a:rPr i="1" dirty="0"/>
              <a:t>Number of pairs</a:t>
            </a:r>
            <a:r>
              <a:rPr dirty="0"/>
              <a:t> in the collection</a:t>
            </a:r>
          </a:p>
        </p:txBody>
      </p:sp>
      <p:pic>
        <p:nvPicPr>
          <p:cNvPr id="58" name="A diagram illustrates a dictionary object that contains a list of search keys. Each search key has a corresponding value.&#10;&#10;Picture 2" descr="A diagram illustrates a dictionary object that contains a list of search keys. Each search key has a corresponding value.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08" y="913012"/>
            <a:ext cx="3050220" cy="4067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Maps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fld id="{402EE811-ED52-D141-BF28-F52D2E781B77}" type="slidenum">
              <a:rPr lang="en-US" smtClean="0"/>
              <a:pPr eaLnBrk="1" hangingPunct="1"/>
              <a:t>17</a:t>
            </a:fld>
            <a:endParaRPr lang="en-US" sz="1400"/>
          </a:p>
        </p:txBody>
      </p:sp>
      <p:sp>
        <p:nvSpPr>
          <p:cNvPr id="410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Maps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005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>
                <a:ea typeface="+mn-ea"/>
              </a:rPr>
              <a:t>A map models a searchable collection of key-value entries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>
                <a:ea typeface="+mn-ea"/>
              </a:rPr>
              <a:t>The main operations of a map are for searching, inserting, and deleting items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>
                <a:ea typeface="+mn-ea"/>
              </a:rPr>
              <a:t>Multiple entries with the same key are </a:t>
            </a:r>
            <a:r>
              <a:rPr lang="en-US" dirty="0">
                <a:solidFill>
                  <a:schemeClr val="tx2"/>
                </a:solidFill>
                <a:ea typeface="+mn-ea"/>
              </a:rPr>
              <a:t>not</a:t>
            </a:r>
            <a:r>
              <a:rPr lang="en-US" dirty="0">
                <a:ea typeface="+mn-ea"/>
              </a:rPr>
              <a:t> allowed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>
                <a:ea typeface="+mn-ea"/>
              </a:rPr>
              <a:t>Applications: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address book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student-record database</a:t>
            </a:r>
          </a:p>
        </p:txBody>
      </p:sp>
      <p:pic>
        <p:nvPicPr>
          <p:cNvPr id="4102" name="Picture 2060" descr="j031217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304800"/>
            <a:ext cx="1425575" cy="1447800"/>
          </a:xfrm>
          <a:noFill/>
        </p:spPr>
      </p:pic>
      <p:sp>
        <p:nvSpPr>
          <p:cNvPr id="410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AB5BC24D-742D-4E77-9CB1-88A6561FA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49DF0E-77DB-44AA-95BD-C6247D319A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617F68D-C614-4B87-843F-5F2F8421A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685800"/>
          </a:xfrm>
          <a:noFill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The Map Interface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DBF53C2-B7B0-4055-99B1-3CBEFEAB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B3ED27B0-42B1-4D95-B6FB-F908583A4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96963"/>
            <a:ext cx="8534400" cy="1512887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The Map interface maps keys to the elements. The keys are like indexes. In List, the indexes are integer. In Map, the keys can be any objects. </a:t>
            </a:r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ABC9E4CE-58D1-4321-ACE8-8E67F82B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5" name="Rectangle 6">
            <a:extLst>
              <a:ext uri="{FF2B5EF4-FFF2-40B4-BE49-F238E27FC236}">
                <a16:creationId xmlns:a16="http://schemas.microsoft.com/office/drawing/2014/main" id="{534FC327-8961-4427-A23C-4DD98D14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C12A6D5D-FEDA-4C76-987B-F405C4C39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7" name="Rectangle 11">
            <a:extLst>
              <a:ext uri="{FF2B5EF4-FFF2-40B4-BE49-F238E27FC236}">
                <a16:creationId xmlns:a16="http://schemas.microsoft.com/office/drawing/2014/main" id="{1359BB72-BA2D-48F2-A070-61BF4F85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8" name="Rectangle 13">
            <a:extLst>
              <a:ext uri="{FF2B5EF4-FFF2-40B4-BE49-F238E27FC236}">
                <a16:creationId xmlns:a16="http://schemas.microsoft.com/office/drawing/2014/main" id="{4D416186-9BDF-4185-BCA9-CF87AD96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2539" name="Picture 13">
            <a:extLst>
              <a:ext uri="{FF2B5EF4-FFF2-40B4-BE49-F238E27FC236}">
                <a16:creationId xmlns:a16="http://schemas.microsoft.com/office/drawing/2014/main" id="{879266B1-D331-4C28-A3F6-FFDFCD43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67013"/>
            <a:ext cx="85248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6C1F7F2D-81BF-4514-A6B5-CE3288ED8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27D80D-4C74-4360-8897-E21683FA1BF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0194478-69A0-4493-909E-E5ABF3C4C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  <a:noFill/>
        </p:spPr>
        <p:txBody>
          <a:bodyPr/>
          <a:lstStyle/>
          <a:p>
            <a:r>
              <a:rPr lang="en-US" altLang="en-US"/>
              <a:t>Map Interface and Class Hierarchy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CD2CDC4-35B8-487F-B552-57F160511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846C4515-6DAA-4CE5-BCEA-752CEF84C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534400" cy="17526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An instance of Map represents a group of objects, each of which is associated with a key. You can get the object from a map using a key, and you have to use a key to put the object into the map. </a:t>
            </a:r>
            <a:endParaRPr lang="en-US" altLang="en-US" sz="2800" noProof="1">
              <a:cs typeface="Times New Roman" panose="02020603050405020304" pitchFamily="18" charset="0"/>
            </a:endParaRP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C0C48422-6929-4B69-80EA-DD86D44E3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37EDA6CA-D76D-4066-A60B-8DD5E422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846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3560" name="Picture 10">
            <a:extLst>
              <a:ext uri="{FF2B5EF4-FFF2-40B4-BE49-F238E27FC236}">
                <a16:creationId xmlns:a16="http://schemas.microsoft.com/office/drawing/2014/main" id="{14F35DFA-7CDA-4BF4-AC77-A26DD78C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78803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6E7E-ABD9-41E0-874E-DE671257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Motivations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CD39-0924-436E-935A-BF93BD607C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556326"/>
            <a:ext cx="8259097" cy="2573221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200" dirty="0"/>
              <a:t>The “</a:t>
            </a:r>
            <a:r>
              <a:rPr lang="en-US" altLang="en-US" sz="2200" b="1" dirty="0"/>
              <a:t>No</a:t>
            </a:r>
            <a:r>
              <a:rPr lang="en-US" altLang="en-US" sz="2200" dirty="0"/>
              <a:t>-</a:t>
            </a:r>
            <a:r>
              <a:rPr lang="en-US" altLang="en-US" sz="2200" b="1" dirty="0"/>
              <a:t>Fly</a:t>
            </a:r>
            <a:r>
              <a:rPr lang="en-US" altLang="en-US" sz="2200" dirty="0"/>
              <a:t>”</a:t>
            </a:r>
            <a:r>
              <a:rPr lang="en-US" altLang="en-US" sz="2200" b="1" dirty="0"/>
              <a:t> list</a:t>
            </a:r>
            <a:r>
              <a:rPr lang="en-US" altLang="en-US" sz="2200" dirty="0"/>
              <a:t> is a list, created and maintained by the U.S. government’s Terrorist Screening Center, of people who are not permitted to board a commercial aircraft for travel in or out of the United States. Suppose we need to write a program that checks whether a person is on the No-Fly list. You can use a list to store names in the No-Fly list. However, a more efficient data structure for this application is a </a:t>
            </a:r>
            <a:r>
              <a:rPr lang="en-US" altLang="en-US" sz="2200" b="1" dirty="0"/>
              <a:t>set</a:t>
            </a:r>
            <a:r>
              <a:rPr lang="en-US" altLang="en-US" sz="2200" dirty="0"/>
              <a:t>.</a:t>
            </a:r>
            <a:endParaRPr lang="en-US" altLang="en-US" sz="2200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A833-88FB-4003-84BB-00FD052A2B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4252434"/>
            <a:ext cx="8229600" cy="1838988"/>
          </a:xfrm>
        </p:spPr>
        <p:txBody>
          <a:bodyPr/>
          <a:lstStyle/>
          <a:p>
            <a:pPr marL="432" indent="0">
              <a:buNone/>
            </a:pPr>
            <a:r>
              <a:rPr lang="en-US" altLang="en-US" sz="2200" dirty="0"/>
              <a:t>Suppose your program also needs to store detailed information about terrorists in the No-Fly list. The detailed information such as gender, height, weight, and nationality can be retrieved using the name as the key. A </a:t>
            </a:r>
            <a:r>
              <a:rPr lang="en-US" altLang="en-US" sz="2200" b="1" dirty="0"/>
              <a:t>map </a:t>
            </a:r>
            <a:r>
              <a:rPr lang="en-US" altLang="en-US" sz="2200" dirty="0"/>
              <a:t>is an efficient data structure for such a task.</a:t>
            </a:r>
            <a:endParaRPr lang="en-US" altLang="en-US" sz="2200" noProof="1"/>
          </a:p>
        </p:txBody>
      </p:sp>
    </p:spTree>
    <p:extLst>
      <p:ext uri="{BB962C8B-B14F-4D97-AF65-F5344CB8AC3E}">
        <p14:creationId xmlns:p14="http://schemas.microsoft.com/office/powerpoint/2010/main" val="222219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9CF94C15-DAAA-4384-A072-28A890F9D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3F1280-D970-4FD0-9D11-CBE3AE9E15D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AA7F49E-CDD5-4992-B4E8-3B62614C5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1143000"/>
          </a:xfrm>
          <a:noFill/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Map Interface UML Diagram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C3F5EAC-EA10-43D5-AB14-E1C27D67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CF191BA8-3DD7-4132-AF60-492E6FC4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7013DF67-7284-4F05-A564-DD3961C3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A6386345-BF8B-42E8-8D63-0848C1918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4F3CDEB0-2CF7-4F7D-ADCD-F82882C5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5" name="Rectangle 11">
            <a:extLst>
              <a:ext uri="{FF2B5EF4-FFF2-40B4-BE49-F238E27FC236}">
                <a16:creationId xmlns:a16="http://schemas.microsoft.com/office/drawing/2014/main" id="{AEB5A779-E66E-49D3-ADB8-F817918E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6" name="Rectangle 14">
            <a:extLst>
              <a:ext uri="{FF2B5EF4-FFF2-40B4-BE49-F238E27FC236}">
                <a16:creationId xmlns:a16="http://schemas.microsoft.com/office/drawing/2014/main" id="{65124EF9-82DD-4C13-B5CC-80DC63E6A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0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4587" name="Picture 13">
            <a:extLst>
              <a:ext uri="{FF2B5EF4-FFF2-40B4-BE49-F238E27FC236}">
                <a16:creationId xmlns:a16="http://schemas.microsoft.com/office/drawing/2014/main" id="{B604B97E-9CB6-45A0-A889-D0297ADD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1600200"/>
            <a:ext cx="90090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3B19B288-7E23-47F4-A24B-1C90A489A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9E9F8D-D09B-4E53-9042-CADA5F93B03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EB26F81-03E5-42CD-9BF8-57A5875BB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76200"/>
            <a:ext cx="7924800" cy="609600"/>
          </a:xfrm>
          <a:noFill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Entry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290B886-A124-47DB-A14D-BC19CC0D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472E6FF9-714D-48C7-ACE3-FA520F513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7101C0AD-809C-4C32-96DB-563264FA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6">
            <a:extLst>
              <a:ext uri="{FF2B5EF4-FFF2-40B4-BE49-F238E27FC236}">
                <a16:creationId xmlns:a16="http://schemas.microsoft.com/office/drawing/2014/main" id="{71A73C27-2B51-4583-BB9E-F688497C6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2" name="Rectangle 7">
            <a:extLst>
              <a:ext uri="{FF2B5EF4-FFF2-40B4-BE49-F238E27FC236}">
                <a16:creationId xmlns:a16="http://schemas.microsoft.com/office/drawing/2014/main" id="{23051DF7-31DB-48C0-BB69-207BC7940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3" name="Rectangle 8">
            <a:extLst>
              <a:ext uri="{FF2B5EF4-FFF2-40B4-BE49-F238E27FC236}">
                <a16:creationId xmlns:a16="http://schemas.microsoft.com/office/drawing/2014/main" id="{753B1664-6510-4409-ADE8-2429B1A3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4" name="Rectangle 9">
            <a:extLst>
              <a:ext uri="{FF2B5EF4-FFF2-40B4-BE49-F238E27FC236}">
                <a16:creationId xmlns:a16="http://schemas.microsoft.com/office/drawing/2014/main" id="{221988CC-5D6C-44ED-9656-10854EF62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0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5" name="Rectangle 12">
            <a:extLst>
              <a:ext uri="{FF2B5EF4-FFF2-40B4-BE49-F238E27FC236}">
                <a16:creationId xmlns:a16="http://schemas.microsoft.com/office/drawing/2014/main" id="{356DB28C-110B-4C6B-89B4-0A270088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6636" name="Picture 2">
            <a:extLst>
              <a:ext uri="{FF2B5EF4-FFF2-40B4-BE49-F238E27FC236}">
                <a16:creationId xmlns:a16="http://schemas.microsoft.com/office/drawing/2014/main" id="{7588CF1E-875D-4888-823E-74BCEAD2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443038"/>
            <a:ext cx="8963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89DFCB3E-29D0-45CB-8469-2CC7FA4FDC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42FEEB-EA6C-412F-B242-7EBB0C70AF8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E433187-EC67-4C49-83BC-B47285BB2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  <a:noFill/>
        </p:spPr>
        <p:txBody>
          <a:bodyPr/>
          <a:lstStyle/>
          <a:p>
            <a:r>
              <a:rPr lang="en-US" altLang="en-US" sz="3600">
                <a:cs typeface="Times New Roman" panose="02020603050405020304" pitchFamily="18" charset="0"/>
              </a:rPr>
              <a:t>HashMap and TreeMap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041AF89-2394-4FCD-80E3-E42EA2B48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FCE3E92F-5E43-4A4C-9B2D-8EB022657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572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The HashMap and TreeMap classes are two concrete implementations of the Map interface. The HashMap class is efficient for locating a value, inserting a mapping, and deleting a mapping. The TreeMap class, implementing SortedMap, is efficient for traversing the keys in a sorted order. </a:t>
            </a: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12DFC18A-13D2-400E-A830-69A7625D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5" name="Rectangle 6">
            <a:extLst>
              <a:ext uri="{FF2B5EF4-FFF2-40B4-BE49-F238E27FC236}">
                <a16:creationId xmlns:a16="http://schemas.microsoft.com/office/drawing/2014/main" id="{C668968F-7ED6-4E98-A751-876A75BB7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6" name="Rectangle 7">
            <a:extLst>
              <a:ext uri="{FF2B5EF4-FFF2-40B4-BE49-F238E27FC236}">
                <a16:creationId xmlns:a16="http://schemas.microsoft.com/office/drawing/2014/main" id="{D48D3FA9-74DA-4FE2-B579-CEE82C596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7" name="Rectangle 8">
            <a:extLst>
              <a:ext uri="{FF2B5EF4-FFF2-40B4-BE49-F238E27FC236}">
                <a16:creationId xmlns:a16="http://schemas.microsoft.com/office/drawing/2014/main" id="{E9E0571A-C249-4D52-8657-3D29D1494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0B8DA2A2-A530-4B64-A4E6-E3B719D6B6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E420C-E753-4DC7-8698-65FCBFE448C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794F17A-C51C-4C34-B18E-5FE8C3FCF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1143000"/>
          </a:xfrm>
          <a:noFill/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Example: Using HashMap and TreeMap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035E8EB-14EB-4B57-AE45-210D6974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E2026017-DAED-4518-A4FA-EC30250E3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38100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This example creates a hash map that maps borrowers to mortgages. The program first creates a hash map with the borrower’s name as its key and mortgage as its value. The program then creates a tree map from the hash map, and displays the mappings in ascending order of the keys.</a:t>
            </a:r>
            <a:r>
              <a:rPr lang="en-US" altLang="en-US" sz="3600">
                <a:latin typeface="Courier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D6AFB4CF-F3A9-4997-AF07-35AC435A5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3" name="Rectangle 6">
            <a:extLst>
              <a:ext uri="{FF2B5EF4-FFF2-40B4-BE49-F238E27FC236}">
                <a16:creationId xmlns:a16="http://schemas.microsoft.com/office/drawing/2014/main" id="{DBD635EF-24BA-4195-B26F-D8BBCB5E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4" name="Rectangle 7">
            <a:extLst>
              <a:ext uri="{FF2B5EF4-FFF2-40B4-BE49-F238E27FC236}">
                <a16:creationId xmlns:a16="http://schemas.microsoft.com/office/drawing/2014/main" id="{669FB8C7-E4A2-407A-8543-853DDBAAB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5" name="Rectangle 8">
            <a:extLst>
              <a:ext uri="{FF2B5EF4-FFF2-40B4-BE49-F238E27FC236}">
                <a16:creationId xmlns:a16="http://schemas.microsoft.com/office/drawing/2014/main" id="{BCFAAC48-80D2-4A43-9C54-D427AF409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7" name="Rectangle 8">
            <a:hlinkClick r:id="rId3" action="ppaction://hlinkfile"/>
            <a:extLst>
              <a:ext uri="{FF2B5EF4-FFF2-40B4-BE49-F238E27FC236}">
                <a16:creationId xmlns:a16="http://schemas.microsoft.com/office/drawing/2014/main" id="{410769D0-FD09-422A-9393-91AF25A64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5576888"/>
            <a:ext cx="250031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TestMap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FFA5EFCB-B1C3-48B8-B4EC-4EF09B182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C1652-AE0C-4FBB-A5E2-DC5FB6DEEF1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26CAF24-A44C-4393-9457-0A9EA9D37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924800" cy="1371600"/>
          </a:xfrm>
          <a:noFill/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Counting the Occurrences of Words in a Text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81AA663-3B66-4F04-B229-1FD76A5A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3D2AD521-9A59-409B-B7EC-E60994785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4958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This program counts the occurrences of words in a text and displays the words and their occurrences in ascending order of the words. The program uses a hash map to store a pair consisting of a word and its count. For each word, check whether it is already a key in the map. If not, add the key and value 1 to the map. Otherwise, increase the value for the word (key) by 1 in the map. To sort the map, convert it to a tree map.  </a:t>
            </a:r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BF15B50C-A41F-4055-B29E-7D2F0605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7" name="Rectangle 6">
            <a:extLst>
              <a:ext uri="{FF2B5EF4-FFF2-40B4-BE49-F238E27FC236}">
                <a16:creationId xmlns:a16="http://schemas.microsoft.com/office/drawing/2014/main" id="{732BEB64-D212-4ABD-9476-3219201C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8" name="Rectangle 7">
            <a:extLst>
              <a:ext uri="{FF2B5EF4-FFF2-40B4-BE49-F238E27FC236}">
                <a16:creationId xmlns:a16="http://schemas.microsoft.com/office/drawing/2014/main" id="{AB002051-D0DA-46F5-AF64-44CC768FF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9" name="Rectangle 8">
            <a:extLst>
              <a:ext uri="{FF2B5EF4-FFF2-40B4-BE49-F238E27FC236}">
                <a16:creationId xmlns:a16="http://schemas.microsoft.com/office/drawing/2014/main" id="{B7B0F9A1-B884-40A7-AF56-621331B69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Rectangle 8">
            <a:extLst>
              <a:ext uri="{FF2B5EF4-FFF2-40B4-BE49-F238E27FC236}">
                <a16:creationId xmlns:a16="http://schemas.microsoft.com/office/drawing/2014/main" id="{2FD5C40C-F273-44C8-A6B7-5315CC849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810672"/>
            <a:ext cx="303371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hlinkClick r:id="rId3" action="ppaction://hlinkfile"/>
              </a:rPr>
              <a:t>CountOccurrenceOfWords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CDF7-72B6-497B-B9C3-732CB24B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Set abstract data type</a:t>
            </a:r>
            <a:br>
              <a:rPr lang="en-US" b="1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630D-9C2A-4A79-8A59-88F0973C9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set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is a collection of distinct elements. A set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add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operation adds an element to the set, provided an equal element doesn't already exist in the set. A set is an unordered collection. Ex: The set with integers 3, 7, and 9 is equivalent to the set with integers 9, 3 and 7.</a:t>
            </a:r>
          </a:p>
          <a:p>
            <a:r>
              <a:rPr lang="en-US" sz="3200" dirty="0">
                <a:latin typeface="Tahoma" charset="0"/>
              </a:rPr>
              <a:t>A </a:t>
            </a:r>
            <a:r>
              <a:rPr lang="en-US" sz="3200" b="1" dirty="0">
                <a:latin typeface="Tahoma" charset="0"/>
              </a:rPr>
              <a:t>multiset</a:t>
            </a:r>
            <a:r>
              <a:rPr lang="en-US" sz="3200" dirty="0">
                <a:latin typeface="Tahoma" charset="0"/>
              </a:rPr>
              <a:t> (also known as a </a:t>
            </a:r>
            <a:r>
              <a:rPr lang="en-US" sz="3200" b="1" dirty="0">
                <a:latin typeface="Tahoma" charset="0"/>
              </a:rPr>
              <a:t>bag</a:t>
            </a:r>
            <a:r>
              <a:rPr lang="en-US" sz="3200" dirty="0">
                <a:latin typeface="Tahoma" charset="0"/>
              </a:rPr>
              <a:t>) is a set-like container that allows duplicates.</a:t>
            </a:r>
          </a:p>
          <a:p>
            <a:pPr algn="l"/>
            <a:endParaRPr lang="en-US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3A0-E112-4454-B0E0-FE375EB4E1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32E834-0FE6-4DA8-A92F-A1BB53AD854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12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8D71-9A01-4C72-BB59-E6953BEC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93C4-9407-4BF2-BE25-87B06554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Which of the following is not a valid set?</a:t>
            </a:r>
          </a:p>
          <a:p>
            <a:r>
              <a:rPr lang="en-US" dirty="0"/>
              <a:t>{ 78, 32, 46, 57, 82 }</a:t>
            </a:r>
          </a:p>
          <a:p>
            <a:r>
              <a:rPr lang="en-US" dirty="0"/>
              <a:t>{ 34, 8, 92 }</a:t>
            </a:r>
          </a:p>
          <a:p>
            <a:r>
              <a:rPr lang="en-US" dirty="0"/>
              <a:t>{ 78, 28, 91, 28, 15 }</a:t>
            </a:r>
            <a:endParaRPr lang="en-US" dirty="0">
              <a:solidFill>
                <a:srgbClr val="37474F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9A5A-2873-4A67-89BC-908530489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32E834-0FE6-4DA8-A92F-A1BB53AD854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C1780-6D54-4286-98F1-F71FF883C2C0}"/>
              </a:ext>
            </a:extLst>
          </p:cNvPr>
          <p:cNvSpPr txBox="1"/>
          <p:nvPr/>
        </p:nvSpPr>
        <p:spPr>
          <a:xfrm>
            <a:off x="1744980" y="420249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E7D32"/>
                </a:solidFill>
                <a:effectLst/>
                <a:latin typeface="Roboto" panose="02000000000000000000" pitchFamily="2" charset="0"/>
              </a:rPr>
              <a:t>Correct</a:t>
            </a:r>
          </a:p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A set does not contain duplicates. { 78, 28, 91, 28, 15 } contains 28 twice and is therefore not a valid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3029-6627-422F-B14E-4472178B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C2F-A6D8-4EE8-B9A6-D536102A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keys</a:t>
            </a:r>
          </a:p>
          <a:p>
            <a:pPr lvl="1"/>
            <a:r>
              <a:rPr lang="en-US" dirty="0"/>
              <a:t>Elements may be:</a:t>
            </a:r>
          </a:p>
          <a:p>
            <a:pPr lvl="2"/>
            <a:r>
              <a:rPr lang="en-US" dirty="0"/>
              <a:t>Primitive data type (wrapped as an object)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Objects (distinguish elements based on an element’s </a:t>
            </a:r>
            <a:r>
              <a:rPr lang="en-US" b="1" dirty="0"/>
              <a:t>key value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2DB45-CAE4-4197-BA0A-4846B1CBBF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32E834-0FE6-4DA8-A92F-A1BB53AD854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7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>
                <a:latin typeface="Tahoma" charset="0"/>
              </a:rPr>
              <a:t>Set ADT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Sets and Multimaps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fld id="{71F55F5A-922A-0342-9462-7DA215A6FFBF}" type="slidenum">
              <a:rPr lang="en-US" smtClean="0"/>
              <a:pPr eaLnBrk="1" hangingPunct="1">
                <a:defRPr/>
              </a:pPr>
              <a:t>6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24000"/>
            <a:ext cx="7516167" cy="33042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770494"/>
            <a:ext cx="6019800" cy="17065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716F-0704-4CE1-9A6C-2317C88D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16B8-56A8-406E-B199-4D06B2AD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union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of sets X and Y, denoted as X ∪ Y, is a set that contains every element from X, every element from Y, and no additional elements. </a:t>
            </a:r>
          </a:p>
          <a:p>
            <a:pPr lvl="1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Ex: { 54, 19, 75 } ∪ { 75, 12 } = { 12, 19, 54, 75 }.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intersection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of sets X and Y, denoted as X ∩ Y, is a set that contains every element that is in both X and Y, and no additional elements. </a:t>
            </a:r>
          </a:p>
          <a:p>
            <a:pPr lvl="1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Ex: { 54, 19, 75 } ∩ { 75, 12 } = { 75 }.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difference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of sets X and Y, denoted as X \ Y, is a set that contains every element that is in X but not in Y, and no additional elements. </a:t>
            </a:r>
          </a:p>
          <a:p>
            <a:pPr lvl="1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Ex: { 54, 19, 75 } \ { 75, 12 } = { 54, 19 }.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The union and intersection operations are commutative, so X ∪ Y = Y ∪ X and X ∩ Y = Y ∩ X. The difference operation is not commutative.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69B4A-5B93-4E64-A2C2-D3EBDF6E1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32E834-0FE6-4DA8-A92F-A1BB53AD854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19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13630193-E46D-41B5-81FB-2EFD59BCF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7D4B96-685A-4E9D-AC2C-91BCF3CF17F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47F10C8-A46B-4964-BF40-738371667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  <a:noFill/>
        </p:spPr>
        <p:txBody>
          <a:bodyPr/>
          <a:lstStyle/>
          <a:p>
            <a:r>
              <a:rPr lang="en-US" altLang="en-US" dirty="0"/>
              <a:t>Review of Java Collection Framework hierarchy</a:t>
            </a: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EB243E25-4EC8-471D-8FBF-AB596FCC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CEEBDC6D-28C7-4281-A1D4-984441577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914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Set and List are subinterfaces of Collection.</a:t>
            </a:r>
          </a:p>
        </p:txBody>
      </p:sp>
      <p:sp>
        <p:nvSpPr>
          <p:cNvPr id="7174" name="Rectangle 9">
            <a:extLst>
              <a:ext uri="{FF2B5EF4-FFF2-40B4-BE49-F238E27FC236}">
                <a16:creationId xmlns:a16="http://schemas.microsoft.com/office/drawing/2014/main" id="{DFB3AD34-9BA5-4C24-9C02-E8AFBDA3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5" name="Rectangle 11">
            <a:extLst>
              <a:ext uri="{FF2B5EF4-FFF2-40B4-BE49-F238E27FC236}">
                <a16:creationId xmlns:a16="http://schemas.microsoft.com/office/drawing/2014/main" id="{7C83CBE8-3864-47F0-BB6E-4B0BF01F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6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7176" name="Picture 9">
            <a:extLst>
              <a:ext uri="{FF2B5EF4-FFF2-40B4-BE49-F238E27FC236}">
                <a16:creationId xmlns:a16="http://schemas.microsoft.com/office/drawing/2014/main" id="{EFCC3AEE-8406-4B43-9772-53343D15C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439988"/>
            <a:ext cx="84645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4758-AD83-406B-B704-600F7B92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HashSet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A985-B6EC-4F55-BA65-53285CA1D6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2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The HashSet class is a concrete class that implements Set. It can be used to store duplicate-free elements. For efficiency, objects added to a hash set need to implement the </a:t>
            </a:r>
            <a:r>
              <a:rPr lang="en-US" altLang="en-US" dirty="0" err="1">
                <a:cs typeface="Times New Roman" panose="02020603050405020304" pitchFamily="18" charset="0"/>
              </a:rPr>
              <a:t>hashCode</a:t>
            </a:r>
            <a:r>
              <a:rPr lang="en-US" altLang="en-US" dirty="0">
                <a:cs typeface="Times New Roman" panose="02020603050405020304" pitchFamily="18" charset="0"/>
              </a:rPr>
              <a:t> method in a manner that properly disperses the hash code.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0BDD954-3D6E-4DEC-B6E0-6B5671160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b="57026"/>
          <a:stretch/>
        </p:blipFill>
        <p:spPr bwMode="auto">
          <a:xfrm>
            <a:off x="339725" y="3733800"/>
            <a:ext cx="8464550" cy="15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5745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15156</TotalTime>
  <Words>1668</Words>
  <Application>Microsoft Office PowerPoint</Application>
  <PresentationFormat>On-screen Show (4:3)</PresentationFormat>
  <Paragraphs>201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Courier</vt:lpstr>
      <vt:lpstr>Courier New</vt:lpstr>
      <vt:lpstr>Monotype Sorts</vt:lpstr>
      <vt:lpstr>Roboto</vt:lpstr>
      <vt:lpstr>Tahoma</vt:lpstr>
      <vt:lpstr>Times New Roman</vt:lpstr>
      <vt:lpstr>Wingdings</vt:lpstr>
      <vt:lpstr>International</vt:lpstr>
      <vt:lpstr>Sets and Maps</vt:lpstr>
      <vt:lpstr>Motivations</vt:lpstr>
      <vt:lpstr>Set abstract data type </vt:lpstr>
      <vt:lpstr>1</vt:lpstr>
      <vt:lpstr>PowerPoint Presentation</vt:lpstr>
      <vt:lpstr>Set ADT</vt:lpstr>
      <vt:lpstr>Set operations</vt:lpstr>
      <vt:lpstr>Review of Java Collection Framework hierarchy</vt:lpstr>
      <vt:lpstr>The HashSet Class</vt:lpstr>
      <vt:lpstr>Example: Using HashSet and Iterator</vt:lpstr>
      <vt:lpstr>Example: Using LinkedHashSet</vt:lpstr>
      <vt:lpstr>The SortedSet Interface and the TreeSet Class (</vt:lpstr>
      <vt:lpstr>Case Study: Counting Keywords</vt:lpstr>
      <vt:lpstr>Maps</vt:lpstr>
      <vt:lpstr>Dictionaries</vt:lpstr>
      <vt:lpstr>Specifications for the ADT Dictionary</vt:lpstr>
      <vt:lpstr>Maps</vt:lpstr>
      <vt:lpstr>The Map Interface</vt:lpstr>
      <vt:lpstr>Map Interface and Class Hierarchy</vt:lpstr>
      <vt:lpstr>The Map Interface UML Diagram</vt:lpstr>
      <vt:lpstr>Entry</vt:lpstr>
      <vt:lpstr>HashMap and TreeMap</vt:lpstr>
      <vt:lpstr>Example: Using HashMap and TreeMap</vt:lpstr>
      <vt:lpstr>Case Study: Counting the Occurrences of Words in a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Java Data Structures</dc:title>
  <dc:creator>Y. Daniel Liang</dc:creator>
  <cp:lastModifiedBy>Zartoshty, Bahram</cp:lastModifiedBy>
  <cp:revision>221</cp:revision>
  <cp:lastPrinted>2024-04-17T19:03:01Z</cp:lastPrinted>
  <dcterms:created xsi:type="dcterms:W3CDTF">1995-06-10T17:31:50Z</dcterms:created>
  <dcterms:modified xsi:type="dcterms:W3CDTF">2024-11-20T19:59:10Z</dcterms:modified>
</cp:coreProperties>
</file>