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496" r:id="rId2"/>
    <p:sldId id="408" r:id="rId3"/>
    <p:sldId id="258" r:id="rId4"/>
    <p:sldId id="296" r:id="rId5"/>
    <p:sldId id="612" r:id="rId6"/>
    <p:sldId id="298" r:id="rId7"/>
    <p:sldId id="259" r:id="rId8"/>
    <p:sldId id="424" r:id="rId9"/>
    <p:sldId id="615" r:id="rId10"/>
    <p:sldId id="266" r:id="rId11"/>
    <p:sldId id="426" r:id="rId12"/>
    <p:sldId id="427" r:id="rId13"/>
    <p:sldId id="428" r:id="rId14"/>
    <p:sldId id="429" r:id="rId15"/>
    <p:sldId id="613" r:id="rId16"/>
    <p:sldId id="431" r:id="rId17"/>
    <p:sldId id="272" r:id="rId18"/>
    <p:sldId id="484" r:id="rId19"/>
    <p:sldId id="273" r:id="rId20"/>
    <p:sldId id="614" r:id="rId21"/>
    <p:sldId id="616" r:id="rId22"/>
    <p:sldId id="307" r:id="rId23"/>
    <p:sldId id="308" r:id="rId24"/>
    <p:sldId id="277" r:id="rId25"/>
    <p:sldId id="279" r:id="rId26"/>
    <p:sldId id="280" r:id="rId27"/>
    <p:sldId id="281" r:id="rId28"/>
    <p:sldId id="282" r:id="rId29"/>
    <p:sldId id="283" r:id="rId30"/>
    <p:sldId id="284" r:id="rId31"/>
    <p:sldId id="285" r:id="rId32"/>
    <p:sldId id="286" r:id="rId33"/>
    <p:sldId id="287" r:id="rId34"/>
    <p:sldId id="459" r:id="rId35"/>
    <p:sldId id="288" r:id="rId36"/>
    <p:sldId id="289" r:id="rId37"/>
    <p:sldId id="290" r:id="rId38"/>
    <p:sldId id="464" r:id="rId39"/>
    <p:sldId id="465" r:id="rId40"/>
    <p:sldId id="466" r:id="rId41"/>
    <p:sldId id="467" r:id="rId42"/>
    <p:sldId id="476" r:id="rId43"/>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2142" y="132"/>
      </p:cViewPr>
      <p:guideLst/>
    </p:cSldViewPr>
  </p:slideViewPr>
  <p:notesTextViewPr>
    <p:cViewPr>
      <p:scale>
        <a:sx n="1" d="1"/>
        <a:sy n="1" d="1"/>
      </p:scale>
      <p:origin x="0" y="0"/>
    </p:cViewPr>
  </p:notesTextViewPr>
  <p:notesViewPr>
    <p:cSldViewPr snapToGrid="0">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EB2230DC-A5EC-47DB-8214-6E948B4F40FE}" type="datetimeFigureOut">
              <a:rPr lang="en-US" smtClean="0"/>
              <a:t>4/2/2025</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D8E3E89B-5A81-47E3-9F0C-D83D49363FDC}" type="slidenum">
              <a:rPr lang="en-US" smtClean="0"/>
              <a:t>‹#›</a:t>
            </a:fld>
            <a:endParaRPr lang="en-US"/>
          </a:p>
        </p:txBody>
      </p:sp>
    </p:spTree>
    <p:extLst>
      <p:ext uri="{BB962C8B-B14F-4D97-AF65-F5344CB8AC3E}">
        <p14:creationId xmlns:p14="http://schemas.microsoft.com/office/powerpoint/2010/main" val="288923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IN" sz="1200" b="0" i="0" u="none" strike="noStrike" kern="1200" cap="none" dirty="0">
                <a:solidFill>
                  <a:schemeClr val="dk1"/>
                </a:solidFill>
                <a:effectLst/>
                <a:latin typeface="Arial"/>
                <a:ea typeface="Arial"/>
                <a:cs typeface="Arial"/>
                <a:sym typeface="Arial"/>
              </a:rPr>
              <a:t>Slides in this presentation contain hyperlinks. JAWS users should be able to get a list of links by using INSERT+F7</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92007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ComputeArea</a:t>
            </a:r>
            <a:r>
              <a:rPr lang="en-US" dirty="0"/>
              <a:t>: </a:t>
            </a:r>
            <a:r>
              <a:rPr lang="en-US" dirty="0">
                <a:hlinkClick r:id="rId3"/>
              </a:rPr>
              <a:t>https://liveexample.pearsoncmg.com/html/ComputeArea.html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55799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ltLang="en-US" sz="2400" dirty="0">
                <a:solidFill>
                  <a:srgbClr val="0000FF"/>
                </a:solidFill>
              </a:rPr>
              <a:t>Rules of operator precedence</a:t>
            </a:r>
          </a:p>
          <a:p>
            <a:pPr lvl="1"/>
            <a:r>
              <a:rPr lang="en-US" altLang="en-US" sz="2100" dirty="0">
                <a:solidFill>
                  <a:srgbClr val="000000"/>
                </a:solidFill>
              </a:rPr>
              <a:t>Multiplication, division and remainder operations are applied first. </a:t>
            </a:r>
          </a:p>
          <a:p>
            <a:pPr lvl="1"/>
            <a:r>
              <a:rPr lang="en-US" altLang="en-US" sz="2100" dirty="0">
                <a:solidFill>
                  <a:srgbClr val="000000"/>
                </a:solidFill>
              </a:rPr>
              <a:t>If an expression contains several such operations, they are applied from left to right. </a:t>
            </a:r>
          </a:p>
          <a:p>
            <a:pPr lvl="1"/>
            <a:r>
              <a:rPr lang="en-US" altLang="en-US" sz="2100" dirty="0">
                <a:solidFill>
                  <a:srgbClr val="000000"/>
                </a:solidFill>
              </a:rPr>
              <a:t>Multiplication, division and remainder operators have the same level of precedence.</a:t>
            </a:r>
          </a:p>
          <a:p>
            <a:pPr lvl="1"/>
            <a:r>
              <a:rPr lang="en-US" altLang="en-US" sz="2100" dirty="0">
                <a:solidFill>
                  <a:srgbClr val="000000"/>
                </a:solidFill>
              </a:rPr>
              <a:t>Addition and subtraction operations are applied next. </a:t>
            </a:r>
          </a:p>
          <a:p>
            <a:pPr lvl="1"/>
            <a:r>
              <a:rPr lang="en-US" altLang="en-US" sz="2100" dirty="0">
                <a:solidFill>
                  <a:srgbClr val="000000"/>
                </a:solidFill>
              </a:rPr>
              <a:t>If an expression contains several such operations, the operators are applied from left to right. </a:t>
            </a:r>
          </a:p>
          <a:p>
            <a:pPr lvl="1"/>
            <a:r>
              <a:rPr lang="en-US" altLang="en-US" sz="2100" dirty="0">
                <a:solidFill>
                  <a:srgbClr val="000000"/>
                </a:solidFill>
              </a:rPr>
              <a:t>Addition and subtraction operators have the same level of precedence.</a:t>
            </a:r>
          </a:p>
          <a:p>
            <a:r>
              <a:rPr lang="en-US" altLang="en-US" sz="2400" dirty="0">
                <a:solidFill>
                  <a:srgbClr val="000000"/>
                </a:solidFill>
              </a:rPr>
              <a:t>When we say that operators are applied from left to right, we are referring to their </a:t>
            </a:r>
            <a:r>
              <a:rPr lang="en-US" altLang="en-US" sz="2400" dirty="0">
                <a:solidFill>
                  <a:srgbClr val="0000FF"/>
                </a:solidFill>
              </a:rPr>
              <a:t>associativity</a:t>
            </a:r>
            <a:r>
              <a:rPr lang="en-US" altLang="en-US" sz="2400" dirty="0">
                <a:solidFill>
                  <a:srgbClr val="000000"/>
                </a:solidFill>
              </a:rPr>
              <a:t>. </a:t>
            </a:r>
          </a:p>
          <a:p>
            <a:r>
              <a:rPr lang="en-US" altLang="en-US" sz="2400" dirty="0">
                <a:solidFill>
                  <a:srgbClr val="000000"/>
                </a:solidFill>
              </a:rPr>
              <a:t>Some operators associate from right to left.  </a:t>
            </a:r>
          </a:p>
          <a:p>
            <a:endParaRPr lang="en-US" dirty="0"/>
          </a:p>
        </p:txBody>
      </p:sp>
      <p:sp>
        <p:nvSpPr>
          <p:cNvPr id="4" name="Slide Number Placeholder 3"/>
          <p:cNvSpPr>
            <a:spLocks noGrp="1"/>
          </p:cNvSpPr>
          <p:nvPr>
            <p:ph type="sldNum" sz="quarter" idx="10"/>
          </p:nvPr>
        </p:nvSpPr>
        <p:spPr/>
        <p:txBody>
          <a:bodyPr/>
          <a:lstStyle/>
          <a:p>
            <a:fld id="{D8E3E89B-5A81-47E3-9F0C-D83D49363FDC}" type="slidenum">
              <a:rPr lang="en-US" smtClean="0"/>
              <a:t>22</a:t>
            </a:fld>
            <a:endParaRPr lang="en-US"/>
          </a:p>
        </p:txBody>
      </p:sp>
    </p:spTree>
    <p:extLst>
      <p:ext uri="{BB962C8B-B14F-4D97-AF65-F5344CB8AC3E}">
        <p14:creationId xmlns:p14="http://schemas.microsoft.com/office/powerpoint/2010/main" val="3556240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23</a:t>
            </a:fld>
            <a:endParaRPr lang="en-US"/>
          </a:p>
        </p:txBody>
      </p:sp>
    </p:spTree>
    <p:extLst>
      <p:ext uri="{BB962C8B-B14F-4D97-AF65-F5344CB8AC3E}">
        <p14:creationId xmlns:p14="http://schemas.microsoft.com/office/powerpoint/2010/main" val="291767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24</a:t>
            </a:fld>
            <a:endParaRPr lang="en-US"/>
          </a:p>
        </p:txBody>
      </p:sp>
    </p:spTree>
    <p:extLst>
      <p:ext uri="{BB962C8B-B14F-4D97-AF65-F5344CB8AC3E}">
        <p14:creationId xmlns:p14="http://schemas.microsoft.com/office/powerpoint/2010/main" val="4084476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25</a:t>
            </a:fld>
            <a:endParaRPr lang="en-US"/>
          </a:p>
        </p:txBody>
      </p:sp>
    </p:spTree>
    <p:extLst>
      <p:ext uri="{BB962C8B-B14F-4D97-AF65-F5344CB8AC3E}">
        <p14:creationId xmlns:p14="http://schemas.microsoft.com/office/powerpoint/2010/main" val="89137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26</a:t>
            </a:fld>
            <a:endParaRPr lang="en-US"/>
          </a:p>
        </p:txBody>
      </p:sp>
    </p:spTree>
    <p:extLst>
      <p:ext uri="{BB962C8B-B14F-4D97-AF65-F5344CB8AC3E}">
        <p14:creationId xmlns:p14="http://schemas.microsoft.com/office/powerpoint/2010/main" val="424126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27</a:t>
            </a:fld>
            <a:endParaRPr lang="en-US"/>
          </a:p>
        </p:txBody>
      </p:sp>
    </p:spTree>
    <p:extLst>
      <p:ext uri="{BB962C8B-B14F-4D97-AF65-F5344CB8AC3E}">
        <p14:creationId xmlns:p14="http://schemas.microsoft.com/office/powerpoint/2010/main" val="1253114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496888" y="738188"/>
            <a:ext cx="6554787"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xfrm>
            <a:off x="1005862" y="4670160"/>
            <a:ext cx="5537156" cy="44230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300" tIns="49650" rIns="99300" bIns="49650"/>
          <a:lstStyle/>
          <a:p>
            <a:endParaRPr lang="en-US" altLang="en-US"/>
          </a:p>
        </p:txBody>
      </p:sp>
    </p:spTree>
    <p:extLst>
      <p:ext uri="{BB962C8B-B14F-4D97-AF65-F5344CB8AC3E}">
        <p14:creationId xmlns:p14="http://schemas.microsoft.com/office/powerpoint/2010/main" val="1781981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496888" y="738188"/>
            <a:ext cx="6554787"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xfrm>
            <a:off x="1005862" y="4670160"/>
            <a:ext cx="5537156" cy="44230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300" tIns="49650" rIns="99300" bIns="49650"/>
          <a:lstStyle/>
          <a:p>
            <a:endParaRPr lang="en-US" altLang="en-US"/>
          </a:p>
        </p:txBody>
      </p:sp>
    </p:spTree>
    <p:extLst>
      <p:ext uri="{BB962C8B-B14F-4D97-AF65-F5344CB8AC3E}">
        <p14:creationId xmlns:p14="http://schemas.microsoft.com/office/powerpoint/2010/main" val="3654208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496888" y="738188"/>
            <a:ext cx="6554787"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1005862" y="4670160"/>
            <a:ext cx="5537156" cy="44230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300" tIns="49650" rIns="99300" bIns="49650"/>
          <a:lstStyle/>
          <a:p>
            <a:endParaRPr lang="en-US" altLang="en-US"/>
          </a:p>
        </p:txBody>
      </p:sp>
    </p:spTree>
    <p:extLst>
      <p:ext uri="{BB962C8B-B14F-4D97-AF65-F5344CB8AC3E}">
        <p14:creationId xmlns:p14="http://schemas.microsoft.com/office/powerpoint/2010/main" val="89107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a:t>
            </a:fld>
            <a:endParaRPr lang="en-US"/>
          </a:p>
        </p:txBody>
      </p:sp>
    </p:spTree>
    <p:extLst>
      <p:ext uri="{BB962C8B-B14F-4D97-AF65-F5344CB8AC3E}">
        <p14:creationId xmlns:p14="http://schemas.microsoft.com/office/powerpoint/2010/main" val="1138018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31</a:t>
            </a:fld>
            <a:endParaRPr lang="en-US"/>
          </a:p>
        </p:txBody>
      </p:sp>
    </p:spTree>
    <p:extLst>
      <p:ext uri="{BB962C8B-B14F-4D97-AF65-F5344CB8AC3E}">
        <p14:creationId xmlns:p14="http://schemas.microsoft.com/office/powerpoint/2010/main" val="3143400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32</a:t>
            </a:fld>
            <a:endParaRPr lang="en-US"/>
          </a:p>
        </p:txBody>
      </p:sp>
    </p:spTree>
    <p:extLst>
      <p:ext uri="{BB962C8B-B14F-4D97-AF65-F5344CB8AC3E}">
        <p14:creationId xmlns:p14="http://schemas.microsoft.com/office/powerpoint/2010/main" val="1389517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33</a:t>
            </a:fld>
            <a:endParaRPr lang="en-US"/>
          </a:p>
        </p:txBody>
      </p:sp>
    </p:spTree>
    <p:extLst>
      <p:ext uri="{BB962C8B-B14F-4D97-AF65-F5344CB8AC3E}">
        <p14:creationId xmlns:p14="http://schemas.microsoft.com/office/powerpoint/2010/main" val="3277066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35</a:t>
            </a:fld>
            <a:endParaRPr lang="en-US"/>
          </a:p>
        </p:txBody>
      </p:sp>
    </p:spTree>
    <p:extLst>
      <p:ext uri="{BB962C8B-B14F-4D97-AF65-F5344CB8AC3E}">
        <p14:creationId xmlns:p14="http://schemas.microsoft.com/office/powerpoint/2010/main" val="2526255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36</a:t>
            </a:fld>
            <a:endParaRPr lang="en-US"/>
          </a:p>
        </p:txBody>
      </p:sp>
    </p:spTree>
    <p:extLst>
      <p:ext uri="{BB962C8B-B14F-4D97-AF65-F5344CB8AC3E}">
        <p14:creationId xmlns:p14="http://schemas.microsoft.com/office/powerpoint/2010/main" val="49162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37</a:t>
            </a:fld>
            <a:endParaRPr lang="en-US"/>
          </a:p>
        </p:txBody>
      </p:sp>
    </p:spTree>
    <p:extLst>
      <p:ext uri="{BB962C8B-B14F-4D97-AF65-F5344CB8AC3E}">
        <p14:creationId xmlns:p14="http://schemas.microsoft.com/office/powerpoint/2010/main" val="3571110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int number 1 = 1 semi colon</a:t>
            </a:r>
          </a:p>
          <a:p>
            <a:r>
              <a:rPr lang="en-IN" dirty="0"/>
              <a:t>(a) int number 12 = 2 semi colon</a:t>
            </a:r>
          </a:p>
          <a:p>
            <a:r>
              <a:rPr lang="en-IN" dirty="0"/>
              <a:t>double average = left parenthesis number 1 + number 2 right parenthesis over 2 semi colon</a:t>
            </a:r>
          </a:p>
          <a:p>
            <a:r>
              <a:rPr lang="en-IN" dirty="0"/>
              <a:t>System.out.println left parenthesis average right parenthesis semi colon</a:t>
            </a:r>
          </a:p>
          <a:p>
            <a:r>
              <a:rPr lang="en-IN" dirty="0"/>
              <a:t>(b) int number 1 = 1 semi colon</a:t>
            </a:r>
          </a:p>
          <a:p>
            <a:r>
              <a:rPr lang="en-IN" dirty="0"/>
              <a:t>(a) int number 12 = 2 semi colon</a:t>
            </a:r>
          </a:p>
          <a:p>
            <a:r>
              <a:rPr lang="en-IN" dirty="0"/>
              <a:t>double average = left parenthesis number 1 + number 2 right parenthesis over 2.0 semi colon</a:t>
            </a:r>
          </a:p>
          <a:p>
            <a:r>
              <a:rPr lang="en-IN" dirty="0"/>
              <a:t>System.out.println left parenthesis average right parenthesis semi colon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905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3DF19181-48BA-4BE5-9ADE-E2938CD401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4A34D9FF-0027-49DB-9572-2B03077E12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6740" name="Slide Number Placeholder 3">
            <a:extLst>
              <a:ext uri="{FF2B5EF4-FFF2-40B4-BE49-F238E27FC236}">
                <a16:creationId xmlns:a16="http://schemas.microsoft.com/office/drawing/2014/main" id="{A4F43C6D-4C02-4084-8FD3-EC8F1F553614}"/>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63233" indent="-293551" eaLnBrk="0" hangingPunct="0">
              <a:defRPr>
                <a:solidFill>
                  <a:schemeClr val="tx1"/>
                </a:solidFill>
                <a:latin typeface="Arial" panose="020B0604020202020204" pitchFamily="34" charset="0"/>
                <a:cs typeface="Arial" panose="020B0604020202020204" pitchFamily="34" charset="0"/>
              </a:defRPr>
            </a:lvl2pPr>
            <a:lvl3pPr marL="1174204" indent="-234841" eaLnBrk="0" hangingPunct="0">
              <a:defRPr>
                <a:solidFill>
                  <a:schemeClr val="tx1"/>
                </a:solidFill>
                <a:latin typeface="Arial" panose="020B0604020202020204" pitchFamily="34" charset="0"/>
                <a:cs typeface="Arial" panose="020B0604020202020204" pitchFamily="34" charset="0"/>
              </a:defRPr>
            </a:lvl3pPr>
            <a:lvl4pPr marL="1643885" indent="-234841" eaLnBrk="0" hangingPunct="0">
              <a:defRPr>
                <a:solidFill>
                  <a:schemeClr val="tx1"/>
                </a:solidFill>
                <a:latin typeface="Arial" panose="020B0604020202020204" pitchFamily="34" charset="0"/>
                <a:cs typeface="Arial" panose="020B0604020202020204" pitchFamily="34" charset="0"/>
              </a:defRPr>
            </a:lvl4pPr>
            <a:lvl5pPr marL="2113567" indent="-234841" eaLnBrk="0" hangingPunct="0">
              <a:defRPr>
                <a:solidFill>
                  <a:schemeClr val="tx1"/>
                </a:solidFill>
                <a:latin typeface="Arial" panose="020B0604020202020204" pitchFamily="34" charset="0"/>
                <a:cs typeface="Arial" panose="020B0604020202020204" pitchFamily="34" charset="0"/>
              </a:defRPr>
            </a:lvl5pPr>
            <a:lvl6pPr marL="2583249"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52930"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22612"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2293"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AB0BF5-CCD1-4C31-B6F9-7E98B89CAA19}"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749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4BCCE0DA-2821-45E9-99BF-40558CE3E9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3E891B65-B8EA-47A5-AB74-E76A0B1C31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8788" name="Slide Number Placeholder 3">
            <a:extLst>
              <a:ext uri="{FF2B5EF4-FFF2-40B4-BE49-F238E27FC236}">
                <a16:creationId xmlns:a16="http://schemas.microsoft.com/office/drawing/2014/main" id="{28AEC558-5EB4-4DC5-8ECC-B19B90C7C7F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63233" indent="-293551" eaLnBrk="0" hangingPunct="0">
              <a:defRPr>
                <a:solidFill>
                  <a:schemeClr val="tx1"/>
                </a:solidFill>
                <a:latin typeface="Arial" panose="020B0604020202020204" pitchFamily="34" charset="0"/>
                <a:cs typeface="Arial" panose="020B0604020202020204" pitchFamily="34" charset="0"/>
              </a:defRPr>
            </a:lvl2pPr>
            <a:lvl3pPr marL="1174204" indent="-234841" eaLnBrk="0" hangingPunct="0">
              <a:defRPr>
                <a:solidFill>
                  <a:schemeClr val="tx1"/>
                </a:solidFill>
                <a:latin typeface="Arial" panose="020B0604020202020204" pitchFamily="34" charset="0"/>
                <a:cs typeface="Arial" panose="020B0604020202020204" pitchFamily="34" charset="0"/>
              </a:defRPr>
            </a:lvl3pPr>
            <a:lvl4pPr marL="1643885" indent="-234841" eaLnBrk="0" hangingPunct="0">
              <a:defRPr>
                <a:solidFill>
                  <a:schemeClr val="tx1"/>
                </a:solidFill>
                <a:latin typeface="Arial" panose="020B0604020202020204" pitchFamily="34" charset="0"/>
                <a:cs typeface="Arial" panose="020B0604020202020204" pitchFamily="34" charset="0"/>
              </a:defRPr>
            </a:lvl4pPr>
            <a:lvl5pPr marL="2113567" indent="-234841" eaLnBrk="0" hangingPunct="0">
              <a:defRPr>
                <a:solidFill>
                  <a:schemeClr val="tx1"/>
                </a:solidFill>
                <a:latin typeface="Arial" panose="020B0604020202020204" pitchFamily="34" charset="0"/>
                <a:cs typeface="Arial" panose="020B0604020202020204" pitchFamily="34" charset="0"/>
              </a:defRPr>
            </a:lvl5pPr>
            <a:lvl6pPr marL="2583249"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52930"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22612"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2293"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C1F3EF-46CC-4D51-96B7-16F6400C2577}" type="slidenum">
              <a:rPr lang="en-US" altLang="en-US">
                <a:latin typeface="Calibri" panose="020F0502020204030204" pitchFamily="34" charset="0"/>
                <a:cs typeface="Calibri" panose="020F0502020204030204" pitchFamily="34" charset="0"/>
              </a:rPr>
              <a:pPr eaLnBrk="1" hangingPunct="1"/>
              <a:t>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899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7</a:t>
            </a:fld>
            <a:endParaRPr lang="en-US"/>
          </a:p>
        </p:txBody>
      </p:sp>
    </p:spTree>
    <p:extLst>
      <p:ext uri="{BB962C8B-B14F-4D97-AF65-F5344CB8AC3E}">
        <p14:creationId xmlns:p14="http://schemas.microsoft.com/office/powerpoint/2010/main" val="3825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Times New Roman" panose="02020603050405020304" pitchFamily="18" charset="0"/>
              </a:rPr>
              <a:t>A variable is a named storage location in the computer’s memory.</a:t>
            </a:r>
          </a:p>
          <a:p>
            <a:r>
              <a:rPr lang="en-US" altLang="en-US" dirty="0">
                <a:cs typeface="Times New Roman" panose="02020603050405020304" pitchFamily="18" charset="0"/>
              </a:rPr>
              <a:t>A literal is a value that is written into the code of a program.</a:t>
            </a:r>
          </a:p>
          <a:p>
            <a:r>
              <a:rPr lang="en-US" altLang="en-US" dirty="0">
                <a:cs typeface="Times New Roman" panose="02020603050405020304" pitchFamily="18" charset="0"/>
              </a:rPr>
              <a:t>Programmers determine the number and type of  variables a program will need.</a:t>
            </a:r>
          </a:p>
          <a:p>
            <a:endParaRPr lang="en-US" dirty="0"/>
          </a:p>
          <a:p>
            <a:pPr>
              <a:lnSpc>
                <a:spcPct val="90000"/>
              </a:lnSpc>
              <a:buFont typeface="Monotype Sorts" charset="2"/>
              <a:buNone/>
            </a:pPr>
            <a:r>
              <a:rPr lang="en-US" altLang="en-US" b="1" dirty="0">
                <a:latin typeface="Courier New" panose="02070309020205020404" pitchFamily="49" charset="0"/>
              </a:rPr>
              <a:t>int x;         // Declare x to be an</a:t>
            </a:r>
          </a:p>
          <a:p>
            <a:pPr>
              <a:lnSpc>
                <a:spcPct val="90000"/>
              </a:lnSpc>
              <a:buFont typeface="Monotype Sorts" charset="2"/>
              <a:buNone/>
            </a:pPr>
            <a:r>
              <a:rPr lang="en-US" altLang="en-US" b="1" dirty="0">
                <a:latin typeface="Courier New" panose="02070309020205020404" pitchFamily="49" charset="0"/>
              </a:rPr>
              <a:t>               // integer variable;</a:t>
            </a:r>
          </a:p>
          <a:p>
            <a:pPr>
              <a:lnSpc>
                <a:spcPct val="90000"/>
              </a:lnSpc>
              <a:spcBef>
                <a:spcPct val="50000"/>
              </a:spcBef>
              <a:buFont typeface="Monotype Sorts" charset="2"/>
              <a:buNone/>
            </a:pPr>
            <a:r>
              <a:rPr lang="en-US" altLang="en-US" b="1" dirty="0">
                <a:latin typeface="Courier New" panose="02070309020205020404" pitchFamily="49" charset="0"/>
              </a:rPr>
              <a:t>double radius; // Declare radius to</a:t>
            </a:r>
          </a:p>
          <a:p>
            <a:pPr>
              <a:lnSpc>
                <a:spcPct val="90000"/>
              </a:lnSpc>
              <a:buFont typeface="Monotype Sorts" charset="2"/>
              <a:buNone/>
            </a:pPr>
            <a:r>
              <a:rPr lang="en-US" altLang="en-US" b="1" dirty="0">
                <a:latin typeface="Courier New" panose="02070309020205020404" pitchFamily="49" charset="0"/>
              </a:rPr>
              <a:t>               // be a double variable;</a:t>
            </a:r>
          </a:p>
          <a:p>
            <a:pPr>
              <a:lnSpc>
                <a:spcPct val="90000"/>
              </a:lnSpc>
              <a:spcBef>
                <a:spcPct val="50000"/>
              </a:spcBef>
              <a:buFont typeface="Monotype Sorts" charset="2"/>
              <a:buNone/>
            </a:pPr>
            <a:r>
              <a:rPr lang="en-US" altLang="en-US" b="1" dirty="0">
                <a:latin typeface="Courier New" panose="02070309020205020404" pitchFamily="49" charset="0"/>
              </a:rPr>
              <a:t>char a;        // Declare a to be a</a:t>
            </a:r>
          </a:p>
          <a:p>
            <a:pPr>
              <a:lnSpc>
                <a:spcPct val="90000"/>
              </a:lnSpc>
              <a:buFont typeface="Monotype Sorts" charset="2"/>
              <a:buNone/>
            </a:pPr>
            <a:r>
              <a:rPr lang="en-US" altLang="en-US" b="1" dirty="0">
                <a:latin typeface="Courier New" panose="02070309020205020404" pitchFamily="49" charset="0"/>
              </a:rPr>
              <a:t>               // character variable;</a:t>
            </a:r>
          </a:p>
          <a:p>
            <a:endParaRPr lang="en-US" dirty="0"/>
          </a:p>
        </p:txBody>
      </p:sp>
      <p:sp>
        <p:nvSpPr>
          <p:cNvPr id="4" name="Slide Number Placeholder 3"/>
          <p:cNvSpPr>
            <a:spLocks noGrp="1"/>
          </p:cNvSpPr>
          <p:nvPr>
            <p:ph type="sldNum" sz="quarter" idx="10"/>
          </p:nvPr>
        </p:nvSpPr>
        <p:spPr/>
        <p:txBody>
          <a:bodyPr/>
          <a:lstStyle/>
          <a:p>
            <a:fld id="{D8E3E89B-5A81-47E3-9F0C-D83D49363FDC}" type="slidenum">
              <a:rPr lang="en-US" smtClean="0"/>
              <a:t>10</a:t>
            </a:fld>
            <a:endParaRPr lang="en-US"/>
          </a:p>
        </p:txBody>
      </p:sp>
    </p:spTree>
    <p:extLst>
      <p:ext uri="{BB962C8B-B14F-4D97-AF65-F5344CB8AC3E}">
        <p14:creationId xmlns:p14="http://schemas.microsoft.com/office/powerpoint/2010/main" val="256348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17</a:t>
            </a:fld>
            <a:endParaRPr lang="en-US"/>
          </a:p>
        </p:txBody>
      </p:sp>
    </p:spTree>
    <p:extLst>
      <p:ext uri="{BB962C8B-B14F-4D97-AF65-F5344CB8AC3E}">
        <p14:creationId xmlns:p14="http://schemas.microsoft.com/office/powerpoint/2010/main" val="256947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ComputeArea</a:t>
            </a:r>
            <a:r>
              <a:rPr lang="en-US" dirty="0"/>
              <a:t>: </a:t>
            </a:r>
            <a:r>
              <a:rPr lang="en-US" dirty="0">
                <a:hlinkClick r:id="rId3"/>
              </a:rPr>
              <a:t>https://liveexample.pearsoncmg.com/html/ComputeArea.html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3750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19</a:t>
            </a:fld>
            <a:endParaRPr lang="en-US"/>
          </a:p>
        </p:txBody>
      </p:sp>
    </p:spTree>
    <p:extLst>
      <p:ext uri="{BB962C8B-B14F-4D97-AF65-F5344CB8AC3E}">
        <p14:creationId xmlns:p14="http://schemas.microsoft.com/office/powerpoint/2010/main" val="22857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5EAA2-3C22-4503-BD02-45C6791068B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234131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5EAA2-3C22-4503-BD02-45C6791068B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360839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5EAA2-3C22-4503-BD02-45C6791068B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3234715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7" y="6408741"/>
            <a:ext cx="7044267" cy="365125"/>
          </a:xfrm>
        </p:spPr>
        <p:txBody>
          <a:bodyPr/>
          <a:lstStyle>
            <a:lvl1pPr>
              <a:defRPr/>
            </a:lvl1pPr>
          </a:lstStyle>
          <a:p>
            <a:pPr>
              <a:defRPr/>
            </a:pPr>
            <a:r>
              <a:rPr lang="en-US"/>
              <a: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3C43DE2E-F168-4EDD-8286-49B1FB5F10EC}" type="slidenum">
              <a:rPr lang="en-US" altLang="en-US" smtClean="0"/>
              <a:pPr/>
              <a:t>‹#›</a:t>
            </a:fld>
            <a:endParaRPr lang="en-US" altLang="en-US"/>
          </a:p>
        </p:txBody>
      </p:sp>
    </p:spTree>
    <p:extLst>
      <p:ext uri="{BB962C8B-B14F-4D97-AF65-F5344CB8AC3E}">
        <p14:creationId xmlns:p14="http://schemas.microsoft.com/office/powerpoint/2010/main" val="12017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609600" y="215371"/>
            <a:ext cx="109728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609600" y="958098"/>
            <a:ext cx="109728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609601" y="1600201"/>
            <a:ext cx="5863167"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6705600" y="1600200"/>
            <a:ext cx="48768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6705600" y="3252789"/>
            <a:ext cx="48768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609601" y="6400801"/>
            <a:ext cx="1335617"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796117" y="6400800"/>
            <a:ext cx="8786283"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2197546269"/>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34738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864262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227413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775003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57582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9333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5EAA2-3C22-4503-BD02-45C6791068B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411726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03940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361358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3 Content_1 link">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609600" y="1552576"/>
            <a:ext cx="109728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609600" y="1841637"/>
            <a:ext cx="109728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
        <p:nvSpPr>
          <p:cNvPr id="6" name="Text Placeholder 5"/>
          <p:cNvSpPr>
            <a:spLocks noGrp="1"/>
          </p:cNvSpPr>
          <p:nvPr>
            <p:ph type="body" sz="quarter" idx="15"/>
          </p:nvPr>
        </p:nvSpPr>
        <p:spPr>
          <a:xfrm>
            <a:off x="609600" y="2279650"/>
            <a:ext cx="10972800" cy="488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6"/>
          </p:nvPr>
        </p:nvSpPr>
        <p:spPr>
          <a:xfrm>
            <a:off x="609601" y="2871789"/>
            <a:ext cx="10843684" cy="72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01229185"/>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39404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609600" y="3971926"/>
            <a:ext cx="109728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654222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453709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234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2504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5EAA2-3C22-4503-BD02-45C6791068B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186697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5EAA2-3C22-4503-BD02-45C6791068B4}"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249143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5EAA2-3C22-4503-BD02-45C6791068B4}"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74374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5EAA2-3C22-4503-BD02-45C6791068B4}"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82221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5EAA2-3C22-4503-BD02-45C6791068B4}"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5998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5EAA2-3C22-4503-BD02-45C6791068B4}"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394293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5EAA2-3C22-4503-BD02-45C6791068B4}"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125854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5EAA2-3C22-4503-BD02-45C6791068B4}" type="datetimeFigureOut">
              <a:rPr lang="en-US" smtClean="0"/>
              <a:t>4/2/2025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66332-8965-4B56-BADB-0C1E1C9F255C}" type="slidenum">
              <a:rPr lang="en-US" smtClean="0"/>
              <a:t>‹#›</a:t>
            </a:fld>
            <a:endParaRPr lang="en-US"/>
          </a:p>
        </p:txBody>
      </p:sp>
    </p:spTree>
    <p:extLst>
      <p:ext uri="{BB962C8B-B14F-4D97-AF65-F5344CB8AC3E}">
        <p14:creationId xmlns:p14="http://schemas.microsoft.com/office/powerpoint/2010/main" val="282593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1981200" y="143693"/>
            <a:ext cx="7889967" cy="987333"/>
          </a:xfrm>
        </p:spPr>
        <p:txBody>
          <a:bodyPr anchor="ctr">
            <a:normAutofit fontScale="90000"/>
          </a:bodyP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1981200" y="1212419"/>
            <a:ext cx="8229600" cy="413524"/>
          </a:xfrm>
        </p:spPr>
        <p:txBody>
          <a:bodyPr anchor="ctr">
            <a:normAutofit fontScale="92500" lnSpcReduction="20000"/>
          </a:bodyPr>
          <a:lstStyle/>
          <a:p>
            <a:r>
              <a:rPr lang="en-US" dirty="0">
                <a:solidFill>
                  <a:schemeClr val="tx2"/>
                </a:solidFill>
              </a:rPr>
              <a:t>Thirteenth Edition</a:t>
            </a:r>
          </a:p>
        </p:txBody>
      </p:sp>
      <p:pic>
        <p:nvPicPr>
          <p:cNvPr id="9" name="Picture 8" descr="Front Cover: Introduction to Java Programming and Data Structures Thirteenth Edition by Liang.">
            <a:extLst>
              <a:ext uri="{FF2B5EF4-FFF2-40B4-BE49-F238E27FC236}">
                <a16:creationId xmlns:a16="http://schemas.microsoft.com/office/drawing/2014/main" id="{1D6A99BB-D7B6-4A11-BDAA-F40586EA8377}"/>
              </a:ext>
            </a:extLst>
          </p:cNvPr>
          <p:cNvPicPr>
            <a:picLocks noChangeAspect="1"/>
          </p:cNvPicPr>
          <p:nvPr/>
        </p:nvPicPr>
        <p:blipFill>
          <a:blip r:embed="rId3"/>
          <a:stretch>
            <a:fillRect/>
          </a:stretch>
        </p:blipFill>
        <p:spPr>
          <a:xfrm>
            <a:off x="2094807" y="1697634"/>
            <a:ext cx="3797134" cy="4523213"/>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6553200" y="1906105"/>
            <a:ext cx="3657600" cy="1186345"/>
          </a:xfrm>
        </p:spPr>
        <p:txBody>
          <a:bodyPr/>
          <a:lstStyle/>
          <a:p>
            <a:pPr marL="0"/>
            <a:r>
              <a:rPr lang="en-US" b="1" dirty="0">
                <a:latin typeface="+mn-lt"/>
              </a:rPr>
              <a:t>Chapter 2</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6553200" y="3252790"/>
            <a:ext cx="3657600" cy="1589177"/>
          </a:xfrm>
        </p:spPr>
        <p:txBody>
          <a:bodyPr/>
          <a:lstStyle/>
          <a:p>
            <a:r>
              <a:rPr lang="en-US" dirty="0"/>
              <a:t>Elementary Programming</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1839677" y="6420640"/>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3697000" y="6415232"/>
            <a:ext cx="6589712" cy="228600"/>
          </a:xfrm>
        </p:spPr>
        <p:txBody>
          <a:bodyPr>
            <a:normAutofit fontScale="92500" lnSpcReduction="10000"/>
          </a:bodyPr>
          <a:lstStyle/>
          <a:p>
            <a:pPr marL="0" indent="0"/>
            <a:r>
              <a:rPr lang="en-US" altLang="en-US">
                <a:latin typeface="Verdana"/>
                <a:cs typeface="Verdana" panose="020B0604030504040204" pitchFamily="34" charset="0"/>
              </a:rPr>
              <a:t>Copyright © </a:t>
            </a:r>
            <a:r>
              <a:rPr lang="en-US"/>
              <a:t>2024 </a:t>
            </a:r>
            <a:r>
              <a:rPr lang="en-US" altLang="en-US">
                <a:latin typeface="Verdana"/>
                <a:cs typeface="Verdana" panose="020B0604030504040204" pitchFamily="34" charset="0"/>
              </a:rPr>
              <a:t>Pearson Education, Inc. All Rights Reserved</a:t>
            </a:r>
          </a:p>
        </p:txBody>
      </p:sp>
    </p:spTree>
    <p:extLst>
      <p:ext uri="{BB962C8B-B14F-4D97-AF65-F5344CB8AC3E}">
        <p14:creationId xmlns:p14="http://schemas.microsoft.com/office/powerpoint/2010/main" val="15856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algn="ctr"/>
            <a:r>
              <a:rPr lang="en-US" altLang="en-US" dirty="0"/>
              <a:t>Memory Concepts</a:t>
            </a:r>
            <a:br>
              <a:rPr lang="en-US" altLang="en-US" dirty="0"/>
            </a:br>
            <a:r>
              <a:rPr lang="en-US" altLang="en-US" dirty="0"/>
              <a:t>Variables</a:t>
            </a:r>
          </a:p>
        </p:txBody>
      </p:sp>
      <p:sp>
        <p:nvSpPr>
          <p:cNvPr id="3" name="Content Placeholder 2"/>
          <p:cNvSpPr>
            <a:spLocks noGrp="1"/>
          </p:cNvSpPr>
          <p:nvPr>
            <p:ph idx="1"/>
          </p:nvPr>
        </p:nvSpPr>
        <p:spPr>
          <a:extLst>
            <a:ext uri="{909E8E84-426E-40dd-AFC4-6F175D3DCCD1}"/>
            <a:ext uri="{91240B29-F687-4f45-9708-019B960494DF}"/>
            <a:ext uri="{AF507438-7753-43e0-B8FC-AC1667EBCBE1}"/>
            <a:ext uri="{FAA26D3D-D897-4be2-8F04-BA451C77F1D7}"/>
          </a:extLst>
        </p:spPr>
        <p:txBody>
          <a:bodyPr>
            <a:normAutofit/>
          </a:bodyPr>
          <a:lstStyle/>
          <a:p>
            <a:r>
              <a:rPr lang="en-US" altLang="en-US" dirty="0">
                <a:solidFill>
                  <a:srgbClr val="000000"/>
                </a:solidFill>
              </a:rPr>
              <a:t>Variables</a:t>
            </a:r>
          </a:p>
          <a:p>
            <a:pPr lvl="1"/>
            <a:r>
              <a:rPr lang="en-US" altLang="en-US" dirty="0">
                <a:solidFill>
                  <a:srgbClr val="000000"/>
                </a:solidFill>
              </a:rPr>
              <a:t>Every variable has a </a:t>
            </a:r>
            <a:r>
              <a:rPr lang="en-US" altLang="en-US" dirty="0">
                <a:solidFill>
                  <a:srgbClr val="0000FF"/>
                </a:solidFill>
              </a:rPr>
              <a:t>name</a:t>
            </a:r>
            <a:r>
              <a:rPr lang="en-US" altLang="en-US" dirty="0">
                <a:solidFill>
                  <a:srgbClr val="000000"/>
                </a:solidFill>
              </a:rPr>
              <a:t>, a </a:t>
            </a:r>
            <a:r>
              <a:rPr lang="en-US" altLang="en-US" dirty="0">
                <a:solidFill>
                  <a:srgbClr val="0000FF"/>
                </a:solidFill>
              </a:rPr>
              <a:t>type</a:t>
            </a:r>
            <a:r>
              <a:rPr lang="en-US" altLang="en-US" dirty="0">
                <a:solidFill>
                  <a:srgbClr val="000000"/>
                </a:solidFill>
              </a:rPr>
              <a:t>, a </a:t>
            </a:r>
            <a:r>
              <a:rPr lang="en-US" altLang="en-US" dirty="0">
                <a:solidFill>
                  <a:srgbClr val="0000FF"/>
                </a:solidFill>
              </a:rPr>
              <a:t>size</a:t>
            </a:r>
            <a:r>
              <a:rPr lang="en-US" altLang="en-US" dirty="0">
                <a:solidFill>
                  <a:srgbClr val="000000"/>
                </a:solidFill>
              </a:rPr>
              <a:t> (in bytes) and a </a:t>
            </a:r>
            <a:r>
              <a:rPr lang="en-US" altLang="en-US" dirty="0">
                <a:solidFill>
                  <a:srgbClr val="0000FF"/>
                </a:solidFill>
              </a:rPr>
              <a:t>value</a:t>
            </a:r>
            <a:r>
              <a:rPr lang="en-US" altLang="en-US" dirty="0">
                <a:solidFill>
                  <a:srgbClr val="000000"/>
                </a:solidFill>
              </a:rPr>
              <a:t>.</a:t>
            </a:r>
          </a:p>
          <a:p>
            <a:pPr lvl="1"/>
            <a:r>
              <a:rPr lang="en-US" altLang="en-US" dirty="0">
                <a:solidFill>
                  <a:srgbClr val="000000"/>
                </a:solidFill>
              </a:rPr>
              <a:t>When a new value is placed into a variable, the new value replaces the previous value (if any) </a:t>
            </a:r>
          </a:p>
          <a:p>
            <a:pPr lvl="1"/>
            <a:r>
              <a:rPr lang="en-US" altLang="en-US" dirty="0">
                <a:solidFill>
                  <a:srgbClr val="000000"/>
                </a:solidFill>
              </a:rPr>
              <a:t>The previous value is lost, so this process is said to be </a:t>
            </a:r>
            <a:r>
              <a:rPr lang="en-US" altLang="en-US" i="1" dirty="0">
                <a:solidFill>
                  <a:srgbClr val="000000"/>
                </a:solidFill>
              </a:rPr>
              <a:t>destructive</a:t>
            </a:r>
            <a:r>
              <a:rPr lang="en-US" altLang="en-US" dirty="0">
                <a:solidFill>
                  <a:srgbClr val="000000"/>
                </a:solidFill>
              </a:rPr>
              <a:t>.</a:t>
            </a:r>
          </a:p>
          <a:p>
            <a:pPr>
              <a:defRPr/>
            </a:pPr>
            <a:r>
              <a:rPr lang="en-US" dirty="0">
                <a:ea typeface="ＭＳ Ｐゴシック" charset="0"/>
              </a:rPr>
              <a:t>Every variable must be declared before it can be used</a:t>
            </a:r>
          </a:p>
          <a:p>
            <a:pPr>
              <a:defRPr/>
            </a:pPr>
            <a:r>
              <a:rPr lang="en-US" dirty="0">
                <a:ea typeface="ＭＳ Ｐゴシック" charset="0"/>
              </a:rPr>
              <a:t>Syntax</a:t>
            </a:r>
          </a:p>
          <a:p>
            <a:pPr marL="457200" lvl="1" indent="0">
              <a:buNone/>
              <a:defRPr/>
            </a:pPr>
            <a:r>
              <a:rPr lang="en-US" dirty="0">
                <a:ea typeface="ＭＳ Ｐゴシック" charset="0"/>
              </a:rPr>
              <a:t>type name [= value ];</a:t>
            </a:r>
          </a:p>
          <a:p>
            <a:pPr marL="457200" lvl="1" indent="0">
              <a:buNone/>
              <a:defRPr/>
            </a:pPr>
            <a:endParaRPr lang="en-US" dirty="0">
              <a:ea typeface="ＭＳ Ｐゴシック" charset="0"/>
            </a:endParaRPr>
          </a:p>
        </p:txBody>
      </p:sp>
      <p:sp>
        <p:nvSpPr>
          <p:cNvPr id="7172"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D3C3949-E7FA-4FE8-AB46-F3179367B217}" type="slidenum">
              <a:rPr lang="en-US" altLang="en-US" sz="1400"/>
              <a:pPr>
                <a:spcBef>
                  <a:spcPct val="0"/>
                </a:spcBef>
                <a:buClrTx/>
                <a:buSzTx/>
                <a:buFontTx/>
                <a:buNone/>
              </a:pPr>
              <a:t>10</a:t>
            </a:fld>
            <a:endParaRPr lang="en-US" altLang="en-US" sz="1400"/>
          </a:p>
        </p:txBody>
      </p:sp>
    </p:spTree>
    <p:extLst>
      <p:ext uri="{BB962C8B-B14F-4D97-AF65-F5344CB8AC3E}">
        <p14:creationId xmlns:p14="http://schemas.microsoft.com/office/powerpoint/2010/main" val="379874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C1DC-3F4C-4DED-90E6-C5974052A14F}"/>
              </a:ext>
            </a:extLst>
          </p:cNvPr>
          <p:cNvSpPr>
            <a:spLocks noGrp="1"/>
          </p:cNvSpPr>
          <p:nvPr>
            <p:ph type="title"/>
          </p:nvPr>
        </p:nvSpPr>
        <p:spPr/>
        <p:txBody>
          <a:bodyPr/>
          <a:lstStyle/>
          <a:p>
            <a:r>
              <a:rPr lang="en-US" noProof="0" dirty="0"/>
              <a:t>Declaring Variables</a:t>
            </a:r>
          </a:p>
        </p:txBody>
      </p:sp>
      <p:sp>
        <p:nvSpPr>
          <p:cNvPr id="3" name="Content Placeholder 2">
            <a:extLst>
              <a:ext uri="{FF2B5EF4-FFF2-40B4-BE49-F238E27FC236}">
                <a16:creationId xmlns:a16="http://schemas.microsoft.com/office/drawing/2014/main" id="{3BFE9A72-D2E0-4D1C-815E-C779A7EC9606}"/>
              </a:ext>
            </a:extLst>
          </p:cNvPr>
          <p:cNvSpPr>
            <a:spLocks noGrp="1"/>
          </p:cNvSpPr>
          <p:nvPr>
            <p:ph sz="quarter" idx="13"/>
          </p:nvPr>
        </p:nvSpPr>
        <p:spPr>
          <a:xfrm>
            <a:off x="1981201" y="1554922"/>
            <a:ext cx="8232775" cy="3638870"/>
          </a:xfrm>
        </p:spPr>
        <p:txBody>
          <a:bodyPr/>
          <a:lstStyle/>
          <a:p>
            <a:pPr marL="432" indent="0">
              <a:buNone/>
            </a:pPr>
            <a:r>
              <a:rPr lang="en-US" b="1" noProof="0" dirty="0" err="1">
                <a:latin typeface="Courier New" panose="02070309020205020404" pitchFamily="49" charset="0"/>
                <a:cs typeface="Courier New" panose="02070309020205020404" pitchFamily="49" charset="0"/>
              </a:rPr>
              <a:t>int</a:t>
            </a:r>
            <a:r>
              <a:rPr lang="en-US" b="1" noProof="0" dirty="0">
                <a:latin typeface="Courier New" panose="02070309020205020404" pitchFamily="49" charset="0"/>
                <a:cs typeface="Courier New" panose="02070309020205020404" pitchFamily="49" charset="0"/>
              </a:rPr>
              <a:t> x;         // Declare x to be an</a:t>
            </a:r>
          </a:p>
          <a:p>
            <a:pPr marL="432" indent="0">
              <a:buNone/>
            </a:pPr>
            <a:r>
              <a:rPr lang="en-US" b="1" noProof="0" dirty="0">
                <a:latin typeface="Courier New" panose="02070309020205020404" pitchFamily="49" charset="0"/>
                <a:cs typeface="Courier New" panose="02070309020205020404" pitchFamily="49" charset="0"/>
              </a:rPr>
              <a:t>               // integer variable;</a:t>
            </a:r>
          </a:p>
          <a:p>
            <a:pPr marL="432" indent="0">
              <a:buNone/>
            </a:pPr>
            <a:r>
              <a:rPr lang="en-US" b="1" noProof="0" dirty="0">
                <a:latin typeface="Courier New" panose="02070309020205020404" pitchFamily="49" charset="0"/>
                <a:cs typeface="Courier New" panose="02070309020205020404" pitchFamily="49" charset="0"/>
              </a:rPr>
              <a:t>double radius; // Declare radius to</a:t>
            </a:r>
          </a:p>
          <a:p>
            <a:pPr marL="432" indent="0">
              <a:buNone/>
            </a:pPr>
            <a:r>
              <a:rPr lang="en-US" b="1" noProof="0" dirty="0">
                <a:latin typeface="Courier New" panose="02070309020205020404" pitchFamily="49" charset="0"/>
                <a:cs typeface="Courier New" panose="02070309020205020404" pitchFamily="49" charset="0"/>
              </a:rPr>
              <a:t>               // be a double variable;</a:t>
            </a:r>
          </a:p>
          <a:p>
            <a:pPr marL="432" indent="0">
              <a:buNone/>
            </a:pPr>
            <a:endParaRPr lang="en-US" b="1" noProof="0" dirty="0">
              <a:latin typeface="Courier New" panose="02070309020205020404" pitchFamily="49" charset="0"/>
              <a:cs typeface="Courier New" panose="02070309020205020404" pitchFamily="49" charset="0"/>
            </a:endParaRPr>
          </a:p>
          <a:p>
            <a:pPr marL="432" indent="0">
              <a:buNone/>
            </a:pPr>
            <a:endParaRPr lang="en-US" b="1" dirty="0">
              <a:latin typeface="Courier New" panose="02070309020205020404" pitchFamily="49" charset="0"/>
              <a:cs typeface="Courier New" panose="02070309020205020404" pitchFamily="49" charset="0"/>
            </a:endParaRPr>
          </a:p>
          <a:p>
            <a:pPr marL="432" indent="0">
              <a:buNone/>
            </a:pPr>
            <a:r>
              <a:rPr lang="en-US" b="1" noProof="0" dirty="0">
                <a:latin typeface="Courier New" panose="02070309020205020404" pitchFamily="49" charset="0"/>
                <a:cs typeface="Courier New" panose="02070309020205020404" pitchFamily="49" charset="0"/>
              </a:rPr>
              <a:t>char a;        // Declare a to be a</a:t>
            </a:r>
          </a:p>
          <a:p>
            <a:pPr marL="432" indent="0">
              <a:buNone/>
            </a:pPr>
            <a:r>
              <a:rPr lang="en-US" b="1" noProof="0" dirty="0">
                <a:latin typeface="Courier New" panose="02070309020205020404" pitchFamily="49" charset="0"/>
                <a:cs typeface="Courier New" panose="02070309020205020404" pitchFamily="49" charset="0"/>
              </a:rPr>
              <a:t>               // character variable;</a:t>
            </a:r>
          </a:p>
        </p:txBody>
      </p:sp>
      <p:pic>
        <p:nvPicPr>
          <p:cNvPr id="5" name="Picture 4">
            <a:extLst>
              <a:ext uri="{FF2B5EF4-FFF2-40B4-BE49-F238E27FC236}">
                <a16:creationId xmlns:a16="http://schemas.microsoft.com/office/drawing/2014/main" id="{1CAB219A-0862-4563-BE95-B30CCDE98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451" y="1382875"/>
            <a:ext cx="1434231" cy="1097279"/>
          </a:xfrm>
          <a:prstGeom prst="rect">
            <a:avLst/>
          </a:prstGeom>
        </p:spPr>
      </p:pic>
      <p:sp>
        <p:nvSpPr>
          <p:cNvPr id="6" name="TextBox 5">
            <a:extLst>
              <a:ext uri="{FF2B5EF4-FFF2-40B4-BE49-F238E27FC236}">
                <a16:creationId xmlns:a16="http://schemas.microsoft.com/office/drawing/2014/main" id="{4684DA8F-1F86-4CCF-846A-42370D16CAA7}"/>
              </a:ext>
            </a:extLst>
          </p:cNvPr>
          <p:cNvSpPr txBox="1"/>
          <p:nvPr/>
        </p:nvSpPr>
        <p:spPr>
          <a:xfrm>
            <a:off x="3942566" y="2016690"/>
            <a:ext cx="284052" cy="369332"/>
          </a:xfrm>
          <a:prstGeom prst="rect">
            <a:avLst/>
          </a:prstGeom>
          <a:noFill/>
        </p:spPr>
        <p:txBody>
          <a:bodyPr wrap="none" rtlCol="0">
            <a:spAutoFit/>
          </a:bodyPr>
          <a:lstStyle/>
          <a:p>
            <a:r>
              <a:rPr lang="en-US" dirty="0"/>
              <a:t>x</a:t>
            </a:r>
          </a:p>
        </p:txBody>
      </p:sp>
      <p:pic>
        <p:nvPicPr>
          <p:cNvPr id="7" name="Picture 6">
            <a:extLst>
              <a:ext uri="{FF2B5EF4-FFF2-40B4-BE49-F238E27FC236}">
                <a16:creationId xmlns:a16="http://schemas.microsoft.com/office/drawing/2014/main" id="{77473ABA-673A-42D6-8C7C-C77D0AA36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380" y="2941922"/>
            <a:ext cx="1434231" cy="1097279"/>
          </a:xfrm>
          <a:prstGeom prst="rect">
            <a:avLst/>
          </a:prstGeom>
        </p:spPr>
      </p:pic>
      <p:sp>
        <p:nvSpPr>
          <p:cNvPr id="8" name="TextBox 7">
            <a:extLst>
              <a:ext uri="{FF2B5EF4-FFF2-40B4-BE49-F238E27FC236}">
                <a16:creationId xmlns:a16="http://schemas.microsoft.com/office/drawing/2014/main" id="{BD4996A3-932F-4DE8-9211-4F6F609B504C}"/>
              </a:ext>
            </a:extLst>
          </p:cNvPr>
          <p:cNvSpPr txBox="1"/>
          <p:nvPr/>
        </p:nvSpPr>
        <p:spPr>
          <a:xfrm>
            <a:off x="3706091" y="3588356"/>
            <a:ext cx="757002" cy="369332"/>
          </a:xfrm>
          <a:prstGeom prst="rect">
            <a:avLst/>
          </a:prstGeom>
          <a:noFill/>
        </p:spPr>
        <p:txBody>
          <a:bodyPr wrap="none" rtlCol="0">
            <a:spAutoFit/>
          </a:bodyPr>
          <a:lstStyle/>
          <a:p>
            <a:r>
              <a:rPr lang="en-US" dirty="0"/>
              <a:t>radius</a:t>
            </a:r>
          </a:p>
        </p:txBody>
      </p:sp>
      <p:pic>
        <p:nvPicPr>
          <p:cNvPr id="9" name="Picture 8">
            <a:extLst>
              <a:ext uri="{FF2B5EF4-FFF2-40B4-BE49-F238E27FC236}">
                <a16:creationId xmlns:a16="http://schemas.microsoft.com/office/drawing/2014/main" id="{3A2426DA-7310-4F7F-882A-70C1530C5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476" y="4742947"/>
            <a:ext cx="1434231" cy="1097279"/>
          </a:xfrm>
          <a:prstGeom prst="rect">
            <a:avLst/>
          </a:prstGeom>
        </p:spPr>
      </p:pic>
      <p:sp>
        <p:nvSpPr>
          <p:cNvPr id="10" name="TextBox 9">
            <a:extLst>
              <a:ext uri="{FF2B5EF4-FFF2-40B4-BE49-F238E27FC236}">
                <a16:creationId xmlns:a16="http://schemas.microsoft.com/office/drawing/2014/main" id="{D7ED391E-56B4-4FF2-9F0B-01BBA95650BE}"/>
              </a:ext>
            </a:extLst>
          </p:cNvPr>
          <p:cNvSpPr txBox="1"/>
          <p:nvPr/>
        </p:nvSpPr>
        <p:spPr>
          <a:xfrm>
            <a:off x="3613189" y="5360999"/>
            <a:ext cx="295274"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126108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2263-EBE5-4BCA-A36E-74FBE0AE376F}"/>
              </a:ext>
            </a:extLst>
          </p:cNvPr>
          <p:cNvSpPr>
            <a:spLocks noGrp="1"/>
          </p:cNvSpPr>
          <p:nvPr>
            <p:ph type="title"/>
          </p:nvPr>
        </p:nvSpPr>
        <p:spPr/>
        <p:txBody>
          <a:bodyPr/>
          <a:lstStyle/>
          <a:p>
            <a:r>
              <a:rPr lang="en-US" noProof="0" dirty="0"/>
              <a:t>Assignment Statements</a:t>
            </a:r>
          </a:p>
        </p:txBody>
      </p:sp>
      <p:sp>
        <p:nvSpPr>
          <p:cNvPr id="3" name="Content Placeholder 2">
            <a:extLst>
              <a:ext uri="{FF2B5EF4-FFF2-40B4-BE49-F238E27FC236}">
                <a16:creationId xmlns:a16="http://schemas.microsoft.com/office/drawing/2014/main" id="{29ACDAEE-83E5-45C4-B7A9-0C3274C15AB4}"/>
              </a:ext>
            </a:extLst>
          </p:cNvPr>
          <p:cNvSpPr>
            <a:spLocks noGrp="1"/>
          </p:cNvSpPr>
          <p:nvPr>
            <p:ph sz="quarter" idx="13"/>
          </p:nvPr>
        </p:nvSpPr>
        <p:spPr>
          <a:xfrm>
            <a:off x="1359075" y="1554921"/>
            <a:ext cx="8854902" cy="4044213"/>
          </a:xfrm>
        </p:spPr>
        <p:txBody>
          <a:bodyPr>
            <a:normAutofit/>
          </a:bodyPr>
          <a:lstStyle/>
          <a:p>
            <a:pPr marL="432" indent="0">
              <a:buNone/>
            </a:pPr>
            <a:r>
              <a:rPr lang="en-US" b="1" noProof="0" dirty="0">
                <a:latin typeface="Courier New" panose="02070309020205020404" pitchFamily="49" charset="0"/>
                <a:cs typeface="Courier New" panose="02070309020205020404" pitchFamily="49" charset="0"/>
              </a:rPr>
              <a:t>x = 1;                    // Assign 1 to x;</a:t>
            </a:r>
          </a:p>
          <a:p>
            <a:pPr marL="432" indent="0">
              <a:buNone/>
            </a:pPr>
            <a:endParaRPr lang="en-US" b="1" noProof="0" dirty="0">
              <a:latin typeface="Courier New" panose="02070309020205020404" pitchFamily="49" charset="0"/>
              <a:cs typeface="Courier New" panose="02070309020205020404" pitchFamily="49" charset="0"/>
            </a:endParaRPr>
          </a:p>
          <a:p>
            <a:pPr marL="432" indent="0">
              <a:buNone/>
            </a:pPr>
            <a:endParaRPr lang="en-US" b="1" noProof="0" dirty="0">
              <a:latin typeface="Courier New" panose="02070309020205020404" pitchFamily="49" charset="0"/>
              <a:cs typeface="Courier New" panose="02070309020205020404" pitchFamily="49" charset="0"/>
            </a:endParaRPr>
          </a:p>
          <a:p>
            <a:pPr marL="432" indent="0">
              <a:buNone/>
            </a:pPr>
            <a:r>
              <a:rPr lang="en-US" sz="2000" b="1" noProof="0" dirty="0">
                <a:latin typeface="Courier New" panose="02070309020205020404" pitchFamily="49" charset="0"/>
                <a:cs typeface="Courier New" panose="02070309020205020404" pitchFamily="49" charset="0"/>
              </a:rPr>
              <a:t>radius = 1.0</a:t>
            </a:r>
            <a:r>
              <a:rPr lang="en-US" b="1" noProof="0" dirty="0">
                <a:latin typeface="Courier New" panose="02070309020205020404" pitchFamily="49" charset="0"/>
                <a:cs typeface="Courier New" panose="02070309020205020404" pitchFamily="49" charset="0"/>
              </a:rPr>
              <a:t>;            // Assign 1.0 to radius;</a:t>
            </a:r>
          </a:p>
          <a:p>
            <a:pPr marL="432" indent="0">
              <a:buNone/>
            </a:pPr>
            <a:endParaRPr lang="en-US" b="1" noProof="0" dirty="0">
              <a:latin typeface="Courier New" panose="02070309020205020404" pitchFamily="49" charset="0"/>
              <a:cs typeface="Courier New" panose="02070309020205020404" pitchFamily="49" charset="0"/>
            </a:endParaRPr>
          </a:p>
          <a:p>
            <a:pPr marL="432" indent="0">
              <a:buNone/>
            </a:pPr>
            <a:r>
              <a:rPr lang="en-US" b="1" noProof="0" dirty="0">
                <a:latin typeface="Courier New" panose="02070309020205020404" pitchFamily="49" charset="0"/>
                <a:cs typeface="Courier New" panose="02070309020205020404" pitchFamily="49" charset="0"/>
              </a:rPr>
              <a:t>Char a = 'A';        // Assign 'A' to a;</a:t>
            </a:r>
          </a:p>
        </p:txBody>
      </p:sp>
      <p:pic>
        <p:nvPicPr>
          <p:cNvPr id="4" name="Picture 3">
            <a:extLst>
              <a:ext uri="{FF2B5EF4-FFF2-40B4-BE49-F238E27FC236}">
                <a16:creationId xmlns:a16="http://schemas.microsoft.com/office/drawing/2014/main" id="{7E8F6385-A468-45D9-A87B-E9EF5E365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832" y="1312651"/>
            <a:ext cx="1434231" cy="1097279"/>
          </a:xfrm>
          <a:prstGeom prst="rect">
            <a:avLst/>
          </a:prstGeom>
        </p:spPr>
      </p:pic>
      <p:sp>
        <p:nvSpPr>
          <p:cNvPr id="5" name="TextBox 4">
            <a:extLst>
              <a:ext uri="{FF2B5EF4-FFF2-40B4-BE49-F238E27FC236}">
                <a16:creationId xmlns:a16="http://schemas.microsoft.com/office/drawing/2014/main" id="{C1A45BE1-57DE-4A9C-B39F-EA664BB58CB7}"/>
              </a:ext>
            </a:extLst>
          </p:cNvPr>
          <p:cNvSpPr txBox="1"/>
          <p:nvPr/>
        </p:nvSpPr>
        <p:spPr>
          <a:xfrm>
            <a:off x="4166947" y="1947797"/>
            <a:ext cx="295274" cy="369332"/>
          </a:xfrm>
          <a:prstGeom prst="rect">
            <a:avLst/>
          </a:prstGeom>
          <a:noFill/>
        </p:spPr>
        <p:txBody>
          <a:bodyPr wrap="none" rtlCol="0">
            <a:spAutoFit/>
          </a:bodyPr>
          <a:lstStyle/>
          <a:p>
            <a:r>
              <a:rPr lang="en-US" dirty="0"/>
              <a:t>a</a:t>
            </a:r>
          </a:p>
        </p:txBody>
      </p:sp>
      <p:sp>
        <p:nvSpPr>
          <p:cNvPr id="6" name="TextBox 5">
            <a:extLst>
              <a:ext uri="{FF2B5EF4-FFF2-40B4-BE49-F238E27FC236}">
                <a16:creationId xmlns:a16="http://schemas.microsoft.com/office/drawing/2014/main" id="{BE1F10EB-63DB-490D-BE65-CC07B74D5CCE}"/>
              </a:ext>
            </a:extLst>
          </p:cNvPr>
          <p:cNvSpPr txBox="1"/>
          <p:nvPr/>
        </p:nvSpPr>
        <p:spPr>
          <a:xfrm>
            <a:off x="4043517" y="1561663"/>
            <a:ext cx="301686" cy="369332"/>
          </a:xfrm>
          <a:prstGeom prst="rect">
            <a:avLst/>
          </a:prstGeom>
          <a:noFill/>
        </p:spPr>
        <p:txBody>
          <a:bodyPr wrap="none" rtlCol="0">
            <a:spAutoFit/>
          </a:bodyPr>
          <a:lstStyle/>
          <a:p>
            <a:r>
              <a:rPr lang="en-US" dirty="0"/>
              <a:t>1</a:t>
            </a:r>
          </a:p>
        </p:txBody>
      </p:sp>
      <p:cxnSp>
        <p:nvCxnSpPr>
          <p:cNvPr id="8" name="Straight Arrow Connector 7">
            <a:extLst>
              <a:ext uri="{FF2B5EF4-FFF2-40B4-BE49-F238E27FC236}">
                <a16:creationId xmlns:a16="http://schemas.microsoft.com/office/drawing/2014/main" id="{127D1564-F5AA-4D7B-A520-F5292B32C8E4}"/>
              </a:ext>
            </a:extLst>
          </p:cNvPr>
          <p:cNvCxnSpPr>
            <a:cxnSpLocks/>
            <a:endCxn id="6" idx="1"/>
          </p:cNvCxnSpPr>
          <p:nvPr/>
        </p:nvCxnSpPr>
        <p:spPr>
          <a:xfrm>
            <a:off x="2396663" y="1700446"/>
            <a:ext cx="1646854" cy="458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7E45745-B525-4ACB-8BA7-A7AFD4560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087" y="2426732"/>
            <a:ext cx="1434231" cy="1097279"/>
          </a:xfrm>
          <a:prstGeom prst="rect">
            <a:avLst/>
          </a:prstGeom>
        </p:spPr>
      </p:pic>
      <p:sp>
        <p:nvSpPr>
          <p:cNvPr id="11" name="TextBox 10">
            <a:extLst>
              <a:ext uri="{FF2B5EF4-FFF2-40B4-BE49-F238E27FC236}">
                <a16:creationId xmlns:a16="http://schemas.microsoft.com/office/drawing/2014/main" id="{C69A7D7C-9B30-43A3-98EB-10C52B5F6D1B}"/>
              </a:ext>
            </a:extLst>
          </p:cNvPr>
          <p:cNvSpPr txBox="1"/>
          <p:nvPr/>
        </p:nvSpPr>
        <p:spPr>
          <a:xfrm>
            <a:off x="4127061" y="3113750"/>
            <a:ext cx="757002" cy="369332"/>
          </a:xfrm>
          <a:prstGeom prst="rect">
            <a:avLst/>
          </a:prstGeom>
          <a:noFill/>
        </p:spPr>
        <p:txBody>
          <a:bodyPr wrap="none" rtlCol="0">
            <a:spAutoFit/>
          </a:bodyPr>
          <a:lstStyle/>
          <a:p>
            <a:r>
              <a:rPr lang="en-US" dirty="0"/>
              <a:t>radius</a:t>
            </a:r>
          </a:p>
        </p:txBody>
      </p:sp>
      <p:cxnSp>
        <p:nvCxnSpPr>
          <p:cNvPr id="12" name="Straight Arrow Connector 11">
            <a:extLst>
              <a:ext uri="{FF2B5EF4-FFF2-40B4-BE49-F238E27FC236}">
                <a16:creationId xmlns:a16="http://schemas.microsoft.com/office/drawing/2014/main" id="{E4EEA4E1-476B-4309-AA37-E5F4AFFE9BB0}"/>
              </a:ext>
            </a:extLst>
          </p:cNvPr>
          <p:cNvCxnSpPr>
            <a:cxnSpLocks/>
            <a:endCxn id="14" idx="1"/>
          </p:cNvCxnSpPr>
          <p:nvPr/>
        </p:nvCxnSpPr>
        <p:spPr>
          <a:xfrm flipV="1">
            <a:off x="3300608" y="2870430"/>
            <a:ext cx="926723" cy="24332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DB66A95-976D-456D-8881-8A530260B6D8}"/>
              </a:ext>
            </a:extLst>
          </p:cNvPr>
          <p:cNvSpPr txBox="1"/>
          <p:nvPr/>
        </p:nvSpPr>
        <p:spPr>
          <a:xfrm>
            <a:off x="4227331" y="2685764"/>
            <a:ext cx="476412" cy="369332"/>
          </a:xfrm>
          <a:prstGeom prst="rect">
            <a:avLst/>
          </a:prstGeom>
          <a:noFill/>
        </p:spPr>
        <p:txBody>
          <a:bodyPr wrap="none" rtlCol="0">
            <a:spAutoFit/>
          </a:bodyPr>
          <a:lstStyle/>
          <a:p>
            <a:r>
              <a:rPr lang="en-US" dirty="0"/>
              <a:t>1.0</a:t>
            </a:r>
          </a:p>
        </p:txBody>
      </p:sp>
      <p:pic>
        <p:nvPicPr>
          <p:cNvPr id="20" name="Picture 19">
            <a:extLst>
              <a:ext uri="{FF2B5EF4-FFF2-40B4-BE49-F238E27FC236}">
                <a16:creationId xmlns:a16="http://schemas.microsoft.com/office/drawing/2014/main" id="{AAD592A4-73C3-4301-968B-6CB4BC70F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4063" y="4395822"/>
            <a:ext cx="1434231" cy="1097279"/>
          </a:xfrm>
          <a:prstGeom prst="rect">
            <a:avLst/>
          </a:prstGeom>
        </p:spPr>
      </p:pic>
      <p:sp>
        <p:nvSpPr>
          <p:cNvPr id="21" name="TextBox 20">
            <a:extLst>
              <a:ext uri="{FF2B5EF4-FFF2-40B4-BE49-F238E27FC236}">
                <a16:creationId xmlns:a16="http://schemas.microsoft.com/office/drawing/2014/main" id="{25937C63-98A9-4BD1-A2CB-3FCF9B5B397B}"/>
              </a:ext>
            </a:extLst>
          </p:cNvPr>
          <p:cNvSpPr txBox="1"/>
          <p:nvPr/>
        </p:nvSpPr>
        <p:spPr>
          <a:xfrm>
            <a:off x="5669174" y="4993436"/>
            <a:ext cx="45719" cy="369332"/>
          </a:xfrm>
          <a:prstGeom prst="rect">
            <a:avLst/>
          </a:prstGeom>
          <a:noFill/>
        </p:spPr>
        <p:txBody>
          <a:bodyPr wrap="square" rtlCol="0">
            <a:spAutoFit/>
          </a:bodyPr>
          <a:lstStyle/>
          <a:p>
            <a:r>
              <a:rPr lang="en-US" dirty="0"/>
              <a:t>a</a:t>
            </a:r>
          </a:p>
        </p:txBody>
      </p:sp>
      <p:sp>
        <p:nvSpPr>
          <p:cNvPr id="24" name="TextBox 23">
            <a:extLst>
              <a:ext uri="{FF2B5EF4-FFF2-40B4-BE49-F238E27FC236}">
                <a16:creationId xmlns:a16="http://schemas.microsoft.com/office/drawing/2014/main" id="{077A33B0-072D-4C9D-8C1E-02892B77C54E}"/>
              </a:ext>
            </a:extLst>
          </p:cNvPr>
          <p:cNvSpPr txBox="1"/>
          <p:nvPr/>
        </p:nvSpPr>
        <p:spPr>
          <a:xfrm>
            <a:off x="5442320" y="4703848"/>
            <a:ext cx="317716" cy="369332"/>
          </a:xfrm>
          <a:prstGeom prst="rect">
            <a:avLst/>
          </a:prstGeom>
          <a:noFill/>
        </p:spPr>
        <p:txBody>
          <a:bodyPr wrap="none" rtlCol="0">
            <a:spAutoFit/>
          </a:bodyPr>
          <a:lstStyle/>
          <a:p>
            <a:r>
              <a:rPr lang="en-US" dirty="0"/>
              <a:t>A</a:t>
            </a:r>
          </a:p>
        </p:txBody>
      </p:sp>
      <p:cxnSp>
        <p:nvCxnSpPr>
          <p:cNvPr id="26" name="Straight Arrow Connector 25">
            <a:extLst>
              <a:ext uri="{FF2B5EF4-FFF2-40B4-BE49-F238E27FC236}">
                <a16:creationId xmlns:a16="http://schemas.microsoft.com/office/drawing/2014/main" id="{E7008088-9D61-4EA7-AAD0-B15006D7CDA7}"/>
              </a:ext>
            </a:extLst>
          </p:cNvPr>
          <p:cNvCxnSpPr>
            <a:cxnSpLocks/>
            <a:endCxn id="24" idx="1"/>
          </p:cNvCxnSpPr>
          <p:nvPr/>
        </p:nvCxnSpPr>
        <p:spPr>
          <a:xfrm>
            <a:off x="3449832" y="4196504"/>
            <a:ext cx="1992488" cy="6920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40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11B0-53D4-4889-A146-E15C635596B8}"/>
              </a:ext>
            </a:extLst>
          </p:cNvPr>
          <p:cNvSpPr>
            <a:spLocks noGrp="1"/>
          </p:cNvSpPr>
          <p:nvPr>
            <p:ph type="title"/>
          </p:nvPr>
        </p:nvSpPr>
        <p:spPr/>
        <p:txBody>
          <a:bodyPr/>
          <a:lstStyle/>
          <a:p>
            <a:r>
              <a:rPr lang="en-US" sz="3400" dirty="0"/>
              <a:t>Declaring and Initializing in One Step</a:t>
            </a:r>
          </a:p>
        </p:txBody>
      </p:sp>
      <p:sp>
        <p:nvSpPr>
          <p:cNvPr id="3" name="Content Placeholder 2">
            <a:extLst>
              <a:ext uri="{FF2B5EF4-FFF2-40B4-BE49-F238E27FC236}">
                <a16:creationId xmlns:a16="http://schemas.microsoft.com/office/drawing/2014/main" id="{426CC454-F36A-41CB-98D8-E703250E324C}"/>
              </a:ext>
            </a:extLst>
          </p:cNvPr>
          <p:cNvSpPr>
            <a:spLocks noGrp="1"/>
          </p:cNvSpPr>
          <p:nvPr>
            <p:ph sz="quarter" idx="13"/>
          </p:nvPr>
        </p:nvSpPr>
        <p:spPr>
          <a:xfrm>
            <a:off x="1981201" y="1554921"/>
            <a:ext cx="8232775" cy="1189868"/>
          </a:xfrm>
        </p:spPr>
        <p:txBody>
          <a:bodyPr/>
          <a:lstStyle/>
          <a:p>
            <a:r>
              <a:rPr lang="en-US" b="1" noProof="0" dirty="0" err="1">
                <a:latin typeface="Courier New" panose="02070309020205020404" pitchFamily="49" charset="0"/>
                <a:cs typeface="Courier New" panose="02070309020205020404" pitchFamily="49" charset="0"/>
              </a:rPr>
              <a:t>int</a:t>
            </a:r>
            <a:r>
              <a:rPr lang="en-US" b="1" noProof="0" dirty="0">
                <a:latin typeface="Courier New" panose="02070309020205020404" pitchFamily="49" charset="0"/>
                <a:cs typeface="Courier New" panose="02070309020205020404" pitchFamily="49" charset="0"/>
              </a:rPr>
              <a:t> x = 1;</a:t>
            </a:r>
          </a:p>
          <a:p>
            <a:r>
              <a:rPr lang="en-US" b="1" noProof="0" dirty="0">
                <a:latin typeface="Courier New" panose="02070309020205020404" pitchFamily="49" charset="0"/>
                <a:cs typeface="Courier New" panose="02070309020205020404" pitchFamily="49" charset="0"/>
              </a:rPr>
              <a:t>double d = 1.4;</a:t>
            </a:r>
          </a:p>
        </p:txBody>
      </p:sp>
    </p:spTree>
    <p:extLst>
      <p:ext uri="{BB962C8B-B14F-4D97-AF65-F5344CB8AC3E}">
        <p14:creationId xmlns:p14="http://schemas.microsoft.com/office/powerpoint/2010/main" val="321101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E41F-2731-49E9-80CD-8AF9BDA5A9F8}"/>
              </a:ext>
            </a:extLst>
          </p:cNvPr>
          <p:cNvSpPr>
            <a:spLocks noGrp="1"/>
          </p:cNvSpPr>
          <p:nvPr>
            <p:ph type="title"/>
          </p:nvPr>
        </p:nvSpPr>
        <p:spPr/>
        <p:txBody>
          <a:bodyPr/>
          <a:lstStyle/>
          <a:p>
            <a:r>
              <a:rPr lang="en-US" noProof="0" dirty="0"/>
              <a:t>Named Constants</a:t>
            </a:r>
          </a:p>
        </p:txBody>
      </p:sp>
      <p:sp>
        <p:nvSpPr>
          <p:cNvPr id="3" name="Content Placeholder 2">
            <a:extLst>
              <a:ext uri="{FF2B5EF4-FFF2-40B4-BE49-F238E27FC236}">
                <a16:creationId xmlns:a16="http://schemas.microsoft.com/office/drawing/2014/main" id="{410E1A43-2301-401C-AF2A-8DD32CDE7B30}"/>
              </a:ext>
            </a:extLst>
          </p:cNvPr>
          <p:cNvSpPr>
            <a:spLocks noGrp="1"/>
          </p:cNvSpPr>
          <p:nvPr>
            <p:ph sz="quarter" idx="13"/>
          </p:nvPr>
        </p:nvSpPr>
        <p:spPr>
          <a:xfrm>
            <a:off x="1981201" y="1554921"/>
            <a:ext cx="8232775" cy="1736920"/>
          </a:xfrm>
        </p:spPr>
        <p:txBody>
          <a:bodyPr/>
          <a:lstStyle/>
          <a:p>
            <a:pPr marL="432" indent="0">
              <a:buNone/>
            </a:pPr>
            <a:r>
              <a:rPr lang="en-US" b="1" noProof="0" dirty="0">
                <a:latin typeface="Courier New" panose="02070309020205020404" pitchFamily="49" charset="0"/>
                <a:cs typeface="Courier New" panose="02070309020205020404" pitchFamily="49" charset="0"/>
              </a:rPr>
              <a:t>final datatype CONSTANTNAME = VALUE;</a:t>
            </a:r>
          </a:p>
          <a:p>
            <a:pPr marL="432" indent="0">
              <a:buNone/>
            </a:pPr>
            <a:r>
              <a:rPr lang="en-US" b="1" noProof="0" dirty="0">
                <a:latin typeface="Courier New" panose="02070309020205020404" pitchFamily="49" charset="0"/>
                <a:cs typeface="Courier New" panose="02070309020205020404" pitchFamily="49" charset="0"/>
              </a:rPr>
              <a:t>final double PI = 3.14159;</a:t>
            </a:r>
          </a:p>
          <a:p>
            <a:pPr marL="432" indent="0">
              <a:buNone/>
            </a:pPr>
            <a:r>
              <a:rPr lang="en-US" b="1" noProof="0" dirty="0">
                <a:latin typeface="Courier New" panose="02070309020205020404" pitchFamily="49" charset="0"/>
                <a:cs typeface="Courier New" panose="02070309020205020404" pitchFamily="49" charset="0"/>
              </a:rPr>
              <a:t>final </a:t>
            </a:r>
            <a:r>
              <a:rPr lang="en-US" b="1" noProof="0" dirty="0" err="1">
                <a:latin typeface="Courier New" panose="02070309020205020404" pitchFamily="49" charset="0"/>
                <a:cs typeface="Courier New" panose="02070309020205020404" pitchFamily="49" charset="0"/>
              </a:rPr>
              <a:t>int</a:t>
            </a:r>
            <a:r>
              <a:rPr lang="en-US" b="1" noProof="0" dirty="0">
                <a:latin typeface="Courier New" panose="02070309020205020404" pitchFamily="49" charset="0"/>
                <a:cs typeface="Courier New" panose="02070309020205020404" pitchFamily="49" charset="0"/>
              </a:rPr>
              <a:t> SIZE = 3;</a:t>
            </a:r>
          </a:p>
        </p:txBody>
      </p:sp>
    </p:spTree>
    <p:extLst>
      <p:ext uri="{BB962C8B-B14F-4D97-AF65-F5344CB8AC3E}">
        <p14:creationId xmlns:p14="http://schemas.microsoft.com/office/powerpoint/2010/main" val="171418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755B-C84D-4E07-84DF-F2AC1A3DC791}"/>
              </a:ext>
            </a:extLst>
          </p:cNvPr>
          <p:cNvSpPr>
            <a:spLocks noGrp="1"/>
          </p:cNvSpPr>
          <p:nvPr>
            <p:ph type="title"/>
          </p:nvPr>
        </p:nvSpPr>
        <p:spPr/>
        <p:txBody>
          <a:bodyPr/>
          <a:lstStyle/>
          <a:p>
            <a:r>
              <a:rPr lang="en-US" noProof="0" dirty="0"/>
              <a:t>Naming Conventions </a:t>
            </a:r>
            <a:r>
              <a:rPr lang="en-US" sz="2000" b="0" dirty="0"/>
              <a:t>(1 of 2)</a:t>
            </a:r>
            <a:endParaRPr lang="en-US" b="0" noProof="0" dirty="0"/>
          </a:p>
        </p:txBody>
      </p:sp>
      <p:sp>
        <p:nvSpPr>
          <p:cNvPr id="3" name="Content Placeholder 2">
            <a:extLst>
              <a:ext uri="{FF2B5EF4-FFF2-40B4-BE49-F238E27FC236}">
                <a16:creationId xmlns:a16="http://schemas.microsoft.com/office/drawing/2014/main" id="{5BFD2A6E-5E40-425D-A8D0-EC7BEC810CC7}"/>
              </a:ext>
            </a:extLst>
          </p:cNvPr>
          <p:cNvSpPr>
            <a:spLocks noGrp="1"/>
          </p:cNvSpPr>
          <p:nvPr>
            <p:ph sz="quarter" idx="13"/>
          </p:nvPr>
        </p:nvSpPr>
        <p:spPr>
          <a:xfrm>
            <a:off x="1981200" y="1554921"/>
            <a:ext cx="7833360" cy="3443800"/>
          </a:xfrm>
        </p:spPr>
        <p:txBody>
          <a:bodyPr/>
          <a:lstStyle/>
          <a:p>
            <a:r>
              <a:rPr lang="en-US" noProof="0" dirty="0"/>
              <a:t>Choose meaningful and descriptive names.</a:t>
            </a:r>
          </a:p>
          <a:p>
            <a:r>
              <a:rPr lang="en-US" noProof="0" dirty="0"/>
              <a:t>Variables and method names:</a:t>
            </a:r>
          </a:p>
          <a:p>
            <a:pPr lvl="1"/>
            <a:r>
              <a:rPr lang="en-US" noProof="0" dirty="0"/>
              <a:t>Use lowercase. If the name consists of several words, concatenate all in one, use lowercase for the first word, and capitalize the first letter of each subsequent word in the name. For example, the variables </a:t>
            </a:r>
            <a:r>
              <a:rPr lang="en-US" noProof="0" dirty="0">
                <a:latin typeface="Courier New" panose="02070309020205020404" pitchFamily="49" charset="0"/>
                <a:cs typeface="Courier New" panose="02070309020205020404" pitchFamily="49" charset="0"/>
              </a:rPr>
              <a:t>radius</a:t>
            </a:r>
            <a:r>
              <a:rPr lang="en-US" noProof="0" dirty="0"/>
              <a:t> and </a:t>
            </a:r>
            <a:r>
              <a:rPr lang="en-US" noProof="0" dirty="0">
                <a:latin typeface="Courier New" panose="02070309020205020404" pitchFamily="49" charset="0"/>
                <a:cs typeface="Courier New" panose="02070309020205020404" pitchFamily="49" charset="0"/>
              </a:rPr>
              <a:t>area</a:t>
            </a:r>
            <a:r>
              <a:rPr lang="en-US" noProof="0" dirty="0"/>
              <a:t>, and the method </a:t>
            </a:r>
            <a:r>
              <a:rPr lang="en-US" noProof="0" dirty="0" err="1">
                <a:latin typeface="Courier New" panose="02070309020205020404" pitchFamily="49" charset="0"/>
                <a:cs typeface="Courier New" panose="02070309020205020404" pitchFamily="49" charset="0"/>
              </a:rPr>
              <a:t>computeArea</a:t>
            </a:r>
            <a:r>
              <a:rPr lang="en-US" noProof="0" dirty="0"/>
              <a:t>.</a:t>
            </a:r>
          </a:p>
        </p:txBody>
      </p:sp>
    </p:spTree>
    <p:extLst>
      <p:ext uri="{BB962C8B-B14F-4D97-AF65-F5344CB8AC3E}">
        <p14:creationId xmlns:p14="http://schemas.microsoft.com/office/powerpoint/2010/main" val="370278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D62A-D91B-4D05-BE76-1254DE28A040}"/>
              </a:ext>
            </a:extLst>
          </p:cNvPr>
          <p:cNvSpPr>
            <a:spLocks noGrp="1"/>
          </p:cNvSpPr>
          <p:nvPr>
            <p:ph type="title"/>
          </p:nvPr>
        </p:nvSpPr>
        <p:spPr/>
        <p:txBody>
          <a:bodyPr/>
          <a:lstStyle/>
          <a:p>
            <a:r>
              <a:rPr lang="en-US" noProof="0" dirty="0"/>
              <a:t>Naming Conventions </a:t>
            </a:r>
            <a:r>
              <a:rPr lang="en-US" sz="2000" b="0" dirty="0"/>
              <a:t>(2 of 2)</a:t>
            </a:r>
            <a:endParaRPr lang="en-US" b="0" noProof="0" dirty="0"/>
          </a:p>
        </p:txBody>
      </p:sp>
      <p:sp>
        <p:nvSpPr>
          <p:cNvPr id="3" name="Content Placeholder 2">
            <a:extLst>
              <a:ext uri="{FF2B5EF4-FFF2-40B4-BE49-F238E27FC236}">
                <a16:creationId xmlns:a16="http://schemas.microsoft.com/office/drawing/2014/main" id="{13B54DF8-A853-4AD0-9799-B78282583DE7}"/>
              </a:ext>
            </a:extLst>
          </p:cNvPr>
          <p:cNvSpPr>
            <a:spLocks noGrp="1"/>
          </p:cNvSpPr>
          <p:nvPr>
            <p:ph sz="quarter" idx="13"/>
          </p:nvPr>
        </p:nvSpPr>
        <p:spPr>
          <a:xfrm>
            <a:off x="1981201" y="1554921"/>
            <a:ext cx="8232775" cy="3096000"/>
          </a:xfrm>
        </p:spPr>
        <p:txBody>
          <a:bodyPr/>
          <a:lstStyle/>
          <a:p>
            <a:r>
              <a:rPr lang="en-US" noProof="0" dirty="0"/>
              <a:t>Class names:</a:t>
            </a:r>
          </a:p>
          <a:p>
            <a:pPr lvl="1"/>
            <a:r>
              <a:rPr lang="en-US" noProof="0" dirty="0"/>
              <a:t>Capitalize the first letter of each word in the name. For example, the class name </a:t>
            </a:r>
            <a:r>
              <a:rPr lang="en-US" noProof="0" dirty="0" err="1">
                <a:latin typeface="Courier New" panose="02070309020205020404" pitchFamily="49" charset="0"/>
                <a:cs typeface="Courier New" panose="02070309020205020404" pitchFamily="49" charset="0"/>
              </a:rPr>
              <a:t>ComputeArea</a:t>
            </a:r>
            <a:r>
              <a:rPr lang="en-US" noProof="0" dirty="0"/>
              <a:t>.</a:t>
            </a:r>
          </a:p>
          <a:p>
            <a:r>
              <a:rPr lang="en-US" noProof="0" dirty="0"/>
              <a:t>Constants:</a:t>
            </a:r>
          </a:p>
          <a:p>
            <a:pPr lvl="1"/>
            <a:r>
              <a:rPr lang="en-US" noProof="0" dirty="0"/>
              <a:t>Capitalize all letters in constants, and use underscores to connect words. For example, the constant </a:t>
            </a:r>
            <a:r>
              <a:rPr lang="en-US" noProof="0" dirty="0">
                <a:latin typeface="Courier New" panose="02070309020205020404" pitchFamily="49" charset="0"/>
                <a:cs typeface="Courier New" panose="02070309020205020404" pitchFamily="49" charset="0"/>
              </a:rPr>
              <a:t>PI and MAX_VALUE</a:t>
            </a:r>
          </a:p>
        </p:txBody>
      </p:sp>
    </p:spTree>
    <p:extLst>
      <p:ext uri="{BB962C8B-B14F-4D97-AF65-F5344CB8AC3E}">
        <p14:creationId xmlns:p14="http://schemas.microsoft.com/office/powerpoint/2010/main" val="2732831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422C0384-B13F-4465-A5E4-02F6CF412145}" type="slidenum">
              <a:rPr lang="en-US" altLang="en-US" sz="1400"/>
              <a:pPr>
                <a:spcBef>
                  <a:spcPct val="0"/>
                </a:spcBef>
                <a:buClrTx/>
                <a:buSzTx/>
                <a:buFontTx/>
                <a:buNone/>
              </a:pPr>
              <a:t>17</a:t>
            </a:fld>
            <a:endParaRPr lang="en-US" altLang="en-US" sz="1400"/>
          </a:p>
        </p:txBody>
      </p:sp>
      <p:sp>
        <p:nvSpPr>
          <p:cNvPr id="13315" name="Rectangle 2"/>
          <p:cNvSpPr>
            <a:spLocks noGrp="1" noChangeArrowheads="1"/>
          </p:cNvSpPr>
          <p:nvPr>
            <p:ph type="title"/>
          </p:nvPr>
        </p:nvSpPr>
        <p:spPr>
          <a:xfrm>
            <a:off x="2209800" y="317501"/>
            <a:ext cx="7772400" cy="538163"/>
          </a:xfrm>
        </p:spPr>
        <p:txBody>
          <a:bodyPr>
            <a:normAutofit fontScale="90000"/>
          </a:bodyPr>
          <a:lstStyle/>
          <a:p>
            <a:r>
              <a:rPr lang="en-US" altLang="en-US" sz="4000"/>
              <a:t>Numerical Data Types</a:t>
            </a:r>
          </a:p>
        </p:txBody>
      </p:sp>
      <p:sp>
        <p:nvSpPr>
          <p:cNvPr id="13316" name="Rectangle 7"/>
          <p:cNvSpPr>
            <a:spLocks noChangeArrowheads="1"/>
          </p:cNvSpPr>
          <p:nvPr/>
        </p:nvSpPr>
        <p:spPr bwMode="auto">
          <a:xfrm>
            <a:off x="1524001" y="191828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13317" name="Rectangle 9"/>
          <p:cNvSpPr>
            <a:spLocks noChangeArrowheads="1"/>
          </p:cNvSpPr>
          <p:nvPr/>
        </p:nvSpPr>
        <p:spPr bwMode="auto">
          <a:xfrm>
            <a:off x="1524001" y="198337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13318" name="Object 8"/>
          <p:cNvGraphicFramePr>
            <a:graphicFrameLocks noChangeAspect="1"/>
          </p:cNvGraphicFramePr>
          <p:nvPr/>
        </p:nvGraphicFramePr>
        <p:xfrm>
          <a:off x="1679575" y="1201739"/>
          <a:ext cx="8870950" cy="4016375"/>
        </p:xfrm>
        <a:graphic>
          <a:graphicData uri="http://schemas.openxmlformats.org/presentationml/2006/ole">
            <mc:AlternateContent xmlns:mc="http://schemas.openxmlformats.org/markup-compatibility/2006">
              <mc:Choice xmlns:v="urn:schemas-microsoft-com:vml" Requires="v">
                <p:oleObj spid="_x0000_s1034" name="Picture" r:id="rId4" imgW="5295900" imgH="2552700" progId="Word.Picture.8">
                  <p:embed/>
                </p:oleObj>
              </mc:Choice>
              <mc:Fallback>
                <p:oleObj name="Picture" r:id="rId4" imgW="5295900" imgH="25527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1201739"/>
                        <a:ext cx="887095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9117777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9D71-F07E-4EEE-BC86-1A00C35890A1}"/>
              </a:ext>
            </a:extLst>
          </p:cNvPr>
          <p:cNvSpPr>
            <a:spLocks noGrp="1"/>
          </p:cNvSpPr>
          <p:nvPr>
            <p:ph type="title"/>
          </p:nvPr>
        </p:nvSpPr>
        <p:spPr/>
        <p:txBody>
          <a:bodyPr/>
          <a:lstStyle/>
          <a:p>
            <a:r>
              <a:rPr lang="en-US" sz="3200" dirty="0"/>
              <a:t>Opening Problem</a:t>
            </a:r>
          </a:p>
        </p:txBody>
      </p:sp>
      <p:sp>
        <p:nvSpPr>
          <p:cNvPr id="11" name="Content Placeholder 10"/>
          <p:cNvSpPr>
            <a:spLocks noGrp="1"/>
          </p:cNvSpPr>
          <p:nvPr>
            <p:ph sz="quarter" idx="13"/>
          </p:nvPr>
        </p:nvSpPr>
        <p:spPr>
          <a:xfrm>
            <a:off x="1981200" y="1552575"/>
            <a:ext cx="8229600" cy="1116000"/>
          </a:xfrm>
        </p:spPr>
        <p:txBody>
          <a:bodyPr/>
          <a:lstStyle/>
          <a:p>
            <a:pPr marL="432" indent="0">
              <a:buNone/>
            </a:pPr>
            <a:r>
              <a:rPr lang="en-US" noProof="0" dirty="0"/>
              <a:t>Listing 2.1 Computing the Area of a Circle</a:t>
            </a:r>
          </a:p>
          <a:p>
            <a:pPr marL="432" indent="0">
              <a:buNone/>
            </a:pPr>
            <a:r>
              <a:rPr lang="en-US" noProof="0" dirty="0"/>
              <a:t>This program computes the area of the circle with radius 20.</a:t>
            </a:r>
          </a:p>
        </p:txBody>
      </p:sp>
      <p:sp>
        <p:nvSpPr>
          <p:cNvPr id="13" name="Text Placeholder 12"/>
          <p:cNvSpPr>
            <a:spLocks noGrp="1"/>
          </p:cNvSpPr>
          <p:nvPr>
            <p:ph type="body" sz="quarter" idx="15"/>
          </p:nvPr>
        </p:nvSpPr>
        <p:spPr>
          <a:xfrm>
            <a:off x="1981200" y="3343354"/>
            <a:ext cx="2286000" cy="601550"/>
          </a:xfrm>
        </p:spPr>
        <p:txBody>
          <a:bodyPr/>
          <a:lstStyle/>
          <a:p>
            <a:pPr marL="432" indent="0">
              <a:buNone/>
            </a:pPr>
            <a:r>
              <a:rPr lang="en-US" sz="2400" dirty="0" err="1">
                <a:hlinkClick r:id="rId3" tooltip="https://liveexample.pearsoncmg.com/html/ComputeArea.html"/>
              </a:rPr>
              <a:t>ComputeArea</a:t>
            </a:r>
            <a:endParaRPr lang="en-US" sz="2400" dirty="0"/>
          </a:p>
        </p:txBody>
      </p:sp>
      <p:sp>
        <p:nvSpPr>
          <p:cNvPr id="14" name="Content Placeholder 13"/>
          <p:cNvSpPr>
            <a:spLocks noGrp="1"/>
          </p:cNvSpPr>
          <p:nvPr>
            <p:ph sz="quarter" idx="16"/>
          </p:nvPr>
        </p:nvSpPr>
        <p:spPr>
          <a:xfrm>
            <a:off x="4533610" y="3308594"/>
            <a:ext cx="5651067" cy="1996831"/>
          </a:xfrm>
        </p:spPr>
        <p:txBody>
          <a:bodyPr/>
          <a:lstStyle/>
          <a:p>
            <a:pPr marL="457632" indent="-457200">
              <a:buAutoNum type="arabicParenR"/>
            </a:pPr>
            <a:r>
              <a:rPr lang="en-US" sz="2400" dirty="0"/>
              <a:t>radius = 20</a:t>
            </a:r>
          </a:p>
          <a:p>
            <a:pPr marL="457632" indent="-457200">
              <a:buAutoNum type="arabicParenR"/>
            </a:pPr>
            <a:r>
              <a:rPr lang="en-US" sz="2400" dirty="0"/>
              <a:t>area = radius * radius * 3.14159</a:t>
            </a:r>
          </a:p>
          <a:p>
            <a:pPr marL="457632" indent="-457200">
              <a:buAutoNum type="arabicParenR"/>
            </a:pPr>
            <a:r>
              <a:rPr lang="en-US" sz="2400" dirty="0"/>
              <a:t>Print area</a:t>
            </a:r>
          </a:p>
        </p:txBody>
      </p:sp>
    </p:spTree>
    <p:extLst>
      <p:ext uri="{BB962C8B-B14F-4D97-AF65-F5344CB8AC3E}">
        <p14:creationId xmlns:p14="http://schemas.microsoft.com/office/powerpoint/2010/main" val="381315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E2B50FF-D391-4233-8251-08306934EF55}" type="slidenum">
              <a:rPr lang="en-US" altLang="en-US" sz="1400"/>
              <a:pPr>
                <a:spcBef>
                  <a:spcPct val="0"/>
                </a:spcBef>
                <a:buClrTx/>
                <a:buSzTx/>
                <a:buFontTx/>
                <a:buNone/>
              </a:pPr>
              <a:t>19</a:t>
            </a:fld>
            <a:endParaRPr lang="en-US" altLang="en-US" sz="1400"/>
          </a:p>
        </p:txBody>
      </p:sp>
      <p:sp>
        <p:nvSpPr>
          <p:cNvPr id="14339" name="Rectangle 2"/>
          <p:cNvSpPr>
            <a:spLocks noGrp="1" noChangeArrowheads="1"/>
          </p:cNvSpPr>
          <p:nvPr>
            <p:ph type="title"/>
          </p:nvPr>
        </p:nvSpPr>
        <p:spPr>
          <a:xfrm>
            <a:off x="1755775" y="152400"/>
            <a:ext cx="8642350" cy="762000"/>
          </a:xfrm>
        </p:spPr>
        <p:txBody>
          <a:bodyPr/>
          <a:lstStyle/>
          <a:p>
            <a:r>
              <a:rPr lang="en-US" altLang="en-US"/>
              <a:t>Reading Numbers from the Keyboard</a:t>
            </a:r>
          </a:p>
        </p:txBody>
      </p:sp>
      <p:sp>
        <p:nvSpPr>
          <p:cNvPr id="14340" name="Rectangle 3"/>
          <p:cNvSpPr>
            <a:spLocks noGrp="1" noChangeArrowheads="1"/>
          </p:cNvSpPr>
          <p:nvPr>
            <p:ph type="body" idx="1"/>
          </p:nvPr>
        </p:nvSpPr>
        <p:spPr>
          <a:xfrm>
            <a:off x="1717675" y="1123950"/>
            <a:ext cx="8756650" cy="1460500"/>
          </a:xfrm>
        </p:spPr>
        <p:txBody>
          <a:bodyPr/>
          <a:lstStyle/>
          <a:p>
            <a:pPr marL="0" indent="0">
              <a:spcBef>
                <a:spcPct val="0"/>
              </a:spcBef>
              <a:buNone/>
            </a:pPr>
            <a:r>
              <a:rPr lang="en-US" altLang="en-US" b="1">
                <a:latin typeface="Courier New" panose="02070309020205020404" pitchFamily="49" charset="0"/>
                <a:cs typeface="Courier New" panose="02070309020205020404" pitchFamily="49" charset="0"/>
              </a:rPr>
              <a:t>Scanner input = new Scanner(System.in);</a:t>
            </a:r>
          </a:p>
          <a:p>
            <a:pPr marL="0" indent="0">
              <a:spcBef>
                <a:spcPct val="0"/>
              </a:spcBef>
              <a:buNone/>
            </a:pPr>
            <a:r>
              <a:rPr lang="en-US" altLang="en-US" b="1">
                <a:latin typeface="Courier New" panose="02070309020205020404" pitchFamily="49" charset="0"/>
                <a:cs typeface="Courier New" panose="02070309020205020404" pitchFamily="49" charset="0"/>
              </a:rPr>
              <a:t>int value = input.nextInt();</a:t>
            </a:r>
          </a:p>
        </p:txBody>
      </p:sp>
      <p:sp>
        <p:nvSpPr>
          <p:cNvPr id="14341" name="Rectangle 4"/>
          <p:cNvSpPr>
            <a:spLocks noChangeArrowheads="1"/>
          </p:cNvSpPr>
          <p:nvPr/>
        </p:nvSpPr>
        <p:spPr bwMode="auto">
          <a:xfrm>
            <a:off x="3714750" y="28813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14342" name="Rectangle 2"/>
          <p:cNvSpPr>
            <a:spLocks noChangeArrowheads="1"/>
          </p:cNvSpPr>
          <p:nvPr/>
        </p:nvSpPr>
        <p:spPr bwMode="auto">
          <a:xfrm>
            <a:off x="1524001" y="-169277"/>
            <a:ext cx="184731" cy="338554"/>
          </a:xfrm>
          <a:prstGeom prst="rect">
            <a:avLst/>
          </a:prstGeom>
          <a:noFill/>
          <a:ln>
            <a:noFill/>
          </a:ln>
          <a:effectLst>
            <a:prstShdw prst="shdw17" dist="17961" dir="2700000">
              <a:srgbClr val="7A7A7A"/>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14343" name="Object 3"/>
          <p:cNvGraphicFramePr>
            <a:graphicFrameLocks noChangeAspect="1"/>
          </p:cNvGraphicFramePr>
          <p:nvPr/>
        </p:nvGraphicFramePr>
        <p:xfrm>
          <a:off x="2524126" y="2546350"/>
          <a:ext cx="7491413" cy="4070350"/>
        </p:xfrm>
        <a:graphic>
          <a:graphicData uri="http://schemas.openxmlformats.org/presentationml/2006/ole">
            <mc:AlternateContent xmlns:mc="http://schemas.openxmlformats.org/markup-compatibility/2006">
              <mc:Choice xmlns:v="urn:schemas-microsoft-com:vml" Requires="v">
                <p:oleObj spid="_x0000_s2058" name="Picture" r:id="rId4" imgW="3251200" imgH="1765300" progId="Word.Picture.8">
                  <p:embed/>
                </p:oleObj>
              </mc:Choice>
              <mc:Fallback>
                <p:oleObj name="Picture" r:id="rId4" imgW="3251200" imgH="17653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6" y="2546350"/>
                        <a:ext cx="7491413"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56819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Motivations</a:t>
            </a:r>
          </a:p>
        </p:txBody>
      </p:sp>
      <p:sp>
        <p:nvSpPr>
          <p:cNvPr id="3" name="Content Placeholder 2"/>
          <p:cNvSpPr>
            <a:spLocks noGrp="1"/>
          </p:cNvSpPr>
          <p:nvPr>
            <p:ph sz="quarter" idx="13"/>
          </p:nvPr>
        </p:nvSpPr>
        <p:spPr>
          <a:xfrm>
            <a:off x="1981201" y="1554921"/>
            <a:ext cx="8232775" cy="2925640"/>
          </a:xfrm>
        </p:spPr>
        <p:txBody>
          <a:bodyPr/>
          <a:lstStyle/>
          <a:p>
            <a:pPr marL="432" indent="0">
              <a:buNone/>
            </a:pPr>
            <a:r>
              <a:rPr lang="en-US" noProof="0" dirty="0"/>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9D71-F07E-4EEE-BC86-1A00C35890A1}"/>
              </a:ext>
            </a:extLst>
          </p:cNvPr>
          <p:cNvSpPr>
            <a:spLocks noGrp="1"/>
          </p:cNvSpPr>
          <p:nvPr>
            <p:ph type="title"/>
          </p:nvPr>
        </p:nvSpPr>
        <p:spPr/>
        <p:txBody>
          <a:bodyPr/>
          <a:lstStyle/>
          <a:p>
            <a:r>
              <a:rPr lang="en-US" sz="3200" dirty="0"/>
              <a:t>Opening Problem (interactive)</a:t>
            </a:r>
          </a:p>
        </p:txBody>
      </p:sp>
      <p:sp>
        <p:nvSpPr>
          <p:cNvPr id="11" name="Content Placeholder 10"/>
          <p:cNvSpPr>
            <a:spLocks noGrp="1"/>
          </p:cNvSpPr>
          <p:nvPr>
            <p:ph sz="quarter" idx="13"/>
          </p:nvPr>
        </p:nvSpPr>
        <p:spPr>
          <a:xfrm>
            <a:off x="1981200" y="1552575"/>
            <a:ext cx="8229600" cy="1116000"/>
          </a:xfrm>
        </p:spPr>
        <p:txBody>
          <a:bodyPr/>
          <a:lstStyle/>
          <a:p>
            <a:pPr marL="432" indent="0">
              <a:buNone/>
            </a:pPr>
            <a:r>
              <a:rPr lang="en-US" noProof="0" dirty="0"/>
              <a:t>This program computes the area of the circle with a given radius.</a:t>
            </a:r>
          </a:p>
        </p:txBody>
      </p:sp>
      <p:sp>
        <p:nvSpPr>
          <p:cNvPr id="14" name="Content Placeholder 13"/>
          <p:cNvSpPr>
            <a:spLocks noGrp="1"/>
          </p:cNvSpPr>
          <p:nvPr>
            <p:ph sz="quarter" idx="16"/>
          </p:nvPr>
        </p:nvSpPr>
        <p:spPr>
          <a:xfrm>
            <a:off x="4533610" y="3308594"/>
            <a:ext cx="5651067" cy="1996831"/>
          </a:xfrm>
        </p:spPr>
        <p:txBody>
          <a:bodyPr/>
          <a:lstStyle/>
          <a:p>
            <a:pPr marL="457632" indent="-457200">
              <a:buAutoNum type="arabicParenR"/>
            </a:pPr>
            <a:r>
              <a:rPr lang="en-US" sz="2400" dirty="0"/>
              <a:t>Input radius</a:t>
            </a:r>
          </a:p>
          <a:p>
            <a:pPr marL="457632" indent="-457200">
              <a:buAutoNum type="arabicParenR"/>
            </a:pPr>
            <a:r>
              <a:rPr lang="en-US" sz="2400" dirty="0"/>
              <a:t>area = radius * radius * 3.14159</a:t>
            </a:r>
          </a:p>
          <a:p>
            <a:pPr marL="457632" indent="-457200">
              <a:buAutoNum type="arabicParenR"/>
            </a:pPr>
            <a:r>
              <a:rPr lang="en-US" sz="2400" dirty="0"/>
              <a:t>Print area</a:t>
            </a:r>
          </a:p>
        </p:txBody>
      </p:sp>
    </p:spTree>
    <p:extLst>
      <p:ext uri="{BB962C8B-B14F-4D97-AF65-F5344CB8AC3E}">
        <p14:creationId xmlns:p14="http://schemas.microsoft.com/office/powerpoint/2010/main" val="30952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AE5F-03D4-4E51-BABA-7BD4AD455FD1}"/>
              </a:ext>
            </a:extLst>
          </p:cNvPr>
          <p:cNvSpPr>
            <a:spLocks noGrp="1"/>
          </p:cNvSpPr>
          <p:nvPr>
            <p:ph type="title"/>
          </p:nvPr>
        </p:nvSpPr>
        <p:spPr/>
        <p:txBody>
          <a:bodyPr/>
          <a:lstStyle/>
          <a:p>
            <a:pPr algn="ctr"/>
            <a:r>
              <a:rPr lang="en-US" dirty="0"/>
              <a:t>Calculate Gross Pay</a:t>
            </a:r>
          </a:p>
        </p:txBody>
      </p:sp>
      <p:sp>
        <p:nvSpPr>
          <p:cNvPr id="3" name="Content Placeholder 2">
            <a:extLst>
              <a:ext uri="{FF2B5EF4-FFF2-40B4-BE49-F238E27FC236}">
                <a16:creationId xmlns:a16="http://schemas.microsoft.com/office/drawing/2014/main" id="{23EAE0FD-9B6A-4080-9126-65A2D5218C6D}"/>
              </a:ext>
            </a:extLst>
          </p:cNvPr>
          <p:cNvSpPr>
            <a:spLocks noGrp="1"/>
          </p:cNvSpPr>
          <p:nvPr>
            <p:ph idx="1"/>
          </p:nvPr>
        </p:nvSpPr>
        <p:spPr/>
        <p:txBody>
          <a:bodyPr/>
          <a:lstStyle/>
          <a:p>
            <a:r>
              <a:rPr lang="en-US" dirty="0"/>
              <a:t>Given hours worked and pay rate, calculate and print gross pay.</a:t>
            </a:r>
          </a:p>
          <a:p>
            <a:pPr marL="0" indent="0">
              <a:buNone/>
            </a:pPr>
            <a:endParaRPr lang="en-US" dirty="0"/>
          </a:p>
          <a:p>
            <a:pPr marL="514350" indent="-514350">
              <a:buAutoNum type="arabicParenR"/>
            </a:pPr>
            <a:r>
              <a:rPr lang="en-US" dirty="0"/>
              <a:t>Analyze the problem (input/output)</a:t>
            </a:r>
          </a:p>
          <a:p>
            <a:pPr marL="514350" indent="-514350">
              <a:buAutoNum type="arabicParenR"/>
            </a:pPr>
            <a:r>
              <a:rPr lang="en-US" dirty="0"/>
              <a:t>Algorithm</a:t>
            </a:r>
          </a:p>
          <a:p>
            <a:pPr marL="514350" indent="-514350">
              <a:buAutoNum type="arabicParenR"/>
            </a:pPr>
            <a:r>
              <a:rPr lang="en-US" dirty="0"/>
              <a:t>Coding</a:t>
            </a:r>
          </a:p>
          <a:p>
            <a:pPr marL="514350" indent="-514350">
              <a:buAutoNum type="arabicParenR"/>
            </a:pPr>
            <a:r>
              <a:rPr lang="en-US" dirty="0"/>
              <a:t>Testing</a:t>
            </a:r>
          </a:p>
        </p:txBody>
      </p:sp>
    </p:spTree>
    <p:extLst>
      <p:ext uri="{BB962C8B-B14F-4D97-AF65-F5344CB8AC3E}">
        <p14:creationId xmlns:p14="http://schemas.microsoft.com/office/powerpoint/2010/main" val="104383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2_IntroToApplications_Page_40">
            <a:extLst>
              <a:ext uri="{FF2B5EF4-FFF2-40B4-BE49-F238E27FC236}">
                <a16:creationId xmlns:a16="http://schemas.microsoft.com/office/drawing/2014/main" id="{6BF0184F-8C6D-4D48-A72F-55A59F4C425A}"/>
              </a:ext>
            </a:extLst>
          </p:cNvPr>
          <p:cNvPicPr>
            <a:picLocks noGrp="1" noChangeAspect="1"/>
          </p:cNvPicPr>
          <p:nvPr isPhoto="1"/>
        </p:nvPicPr>
        <p:blipFill rotWithShape="1">
          <a:blip r:embed="rId3">
            <a:lum/>
            <a:extLst>
              <a:ext uri="{28A0092B-C50C-407E-A947-70E740481C1C}">
                <a14:useLocalDpi xmlns:a14="http://schemas.microsoft.com/office/drawing/2010/main" val="0"/>
              </a:ext>
            </a:extLst>
          </a:blip>
          <a:srcRect b="16706"/>
          <a:stretch/>
        </p:blipFill>
        <p:spPr>
          <a:xfrm>
            <a:off x="0" y="1596392"/>
            <a:ext cx="12192000" cy="4676980"/>
          </a:xfrm>
          <a:prstGeom prst="rect">
            <a:avLst/>
          </a:prstGeom>
        </p:spPr>
      </p:pic>
      <p:sp>
        <p:nvSpPr>
          <p:cNvPr id="4" name="Title 1">
            <a:extLst>
              <a:ext uri="{FF2B5EF4-FFF2-40B4-BE49-F238E27FC236}">
                <a16:creationId xmlns:a16="http://schemas.microsoft.com/office/drawing/2014/main" id="{29DA085C-D880-463F-AE2D-0C32F5471D9D}"/>
              </a:ext>
            </a:extLst>
          </p:cNvPr>
          <p:cNvSpPr txBox="1">
            <a:spLocks/>
          </p:cNvSpPr>
          <p:nvPr/>
        </p:nvSpPr>
        <p:spPr>
          <a:xfrm>
            <a:off x="310896" y="1"/>
            <a:ext cx="2752354" cy="1938528"/>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a:solidFill>
                  <a:schemeClr val="bg1"/>
                </a:solidFill>
              </a:rPr>
              <a:t>Arithmetic Operators</a:t>
            </a:r>
            <a:endParaRPr lang="en-US" sz="2600" dirty="0">
              <a:solidFill>
                <a:schemeClr val="bg1"/>
              </a:solidFill>
            </a:endParaRPr>
          </a:p>
        </p:txBody>
      </p:sp>
    </p:spTree>
    <p:extLst>
      <p:ext uri="{BB962C8B-B14F-4D97-AF65-F5344CB8AC3E}">
        <p14:creationId xmlns:p14="http://schemas.microsoft.com/office/powerpoint/2010/main" val="299104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2_IntroToApplications_Page_41">
            <a:extLst>
              <a:ext uri="{FF2B5EF4-FFF2-40B4-BE49-F238E27FC236}">
                <a16:creationId xmlns:a16="http://schemas.microsoft.com/office/drawing/2014/main" id="{70A39DE8-6146-4FEA-A681-CAD25B09C585}"/>
              </a:ext>
            </a:extLst>
          </p:cNvPr>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b="10948"/>
          <a:stretch/>
        </p:blipFill>
        <p:spPr>
          <a:xfrm>
            <a:off x="1552575" y="0"/>
            <a:ext cx="9086851" cy="6107185"/>
          </a:xfrm>
          <a:prstGeom prst="rect">
            <a:avLst/>
          </a:prstGeom>
        </p:spPr>
      </p:pic>
    </p:spTree>
    <p:extLst>
      <p:ext uri="{BB962C8B-B14F-4D97-AF65-F5344CB8AC3E}">
        <p14:creationId xmlns:p14="http://schemas.microsoft.com/office/powerpoint/2010/main" val="1957486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4BBDC0B-EB25-4077-8BF8-7D72B744E665}" type="slidenum">
              <a:rPr lang="en-US" altLang="en-US" sz="1400"/>
              <a:pPr>
                <a:spcBef>
                  <a:spcPct val="0"/>
                </a:spcBef>
                <a:buClrTx/>
                <a:buSzTx/>
                <a:buFontTx/>
                <a:buNone/>
              </a:pPr>
              <a:t>24</a:t>
            </a:fld>
            <a:endParaRPr lang="en-US" altLang="en-US" sz="1400"/>
          </a:p>
        </p:txBody>
      </p:sp>
      <p:sp>
        <p:nvSpPr>
          <p:cNvPr id="18435" name="Rectangle 2"/>
          <p:cNvSpPr>
            <a:spLocks noGrp="1" noChangeArrowheads="1"/>
          </p:cNvSpPr>
          <p:nvPr>
            <p:ph type="title"/>
          </p:nvPr>
        </p:nvSpPr>
        <p:spPr>
          <a:xfrm>
            <a:off x="2209800" y="152400"/>
            <a:ext cx="7772400" cy="762000"/>
          </a:xfrm>
        </p:spPr>
        <p:txBody>
          <a:bodyPr/>
          <a:lstStyle/>
          <a:p>
            <a:r>
              <a:rPr lang="en-US" altLang="en-US"/>
              <a:t>NOTE</a:t>
            </a:r>
          </a:p>
        </p:txBody>
      </p:sp>
      <p:sp>
        <p:nvSpPr>
          <p:cNvPr id="18436" name="Rectangle 3"/>
          <p:cNvSpPr>
            <a:spLocks noGrp="1" noChangeArrowheads="1"/>
          </p:cNvSpPr>
          <p:nvPr>
            <p:ph type="body" idx="1"/>
          </p:nvPr>
        </p:nvSpPr>
        <p:spPr>
          <a:xfrm>
            <a:off x="1905000" y="1143000"/>
            <a:ext cx="8610600" cy="5257800"/>
          </a:xfrm>
        </p:spPr>
        <p:txBody>
          <a:bodyPr/>
          <a:lstStyle/>
          <a:p>
            <a:pPr marL="0" indent="0">
              <a:spcAft>
                <a:spcPct val="25000"/>
              </a:spcAft>
              <a:buNone/>
            </a:pPr>
            <a:r>
              <a:rPr lang="en-US" altLang="en-US" sz="3000"/>
              <a:t>Calculations involving floating-point numbers are approximated because these numbers are not stored with complete accuracy. For example, </a:t>
            </a:r>
          </a:p>
          <a:p>
            <a:pPr marL="0" indent="0" algn="just">
              <a:spcAft>
                <a:spcPct val="25000"/>
              </a:spcAft>
              <a:buNone/>
            </a:pPr>
            <a:r>
              <a:rPr lang="en-US" altLang="en-US" sz="3000"/>
              <a:t>System.out.println(1.0 - 0.1 - 0.1 - 0.1 - 0.1 - 0.1);</a:t>
            </a:r>
          </a:p>
          <a:p>
            <a:pPr marL="0" indent="0" algn="just">
              <a:spcAft>
                <a:spcPct val="25000"/>
              </a:spcAft>
              <a:buNone/>
            </a:pPr>
            <a:r>
              <a:rPr lang="en-US" altLang="en-US" sz="3000"/>
              <a:t>displays 0.5000000000000001, not 0.5, and </a:t>
            </a:r>
          </a:p>
          <a:p>
            <a:pPr marL="0" indent="0" algn="just">
              <a:spcAft>
                <a:spcPct val="25000"/>
              </a:spcAft>
              <a:buNone/>
            </a:pPr>
            <a:r>
              <a:rPr lang="en-US" altLang="en-US" sz="3000"/>
              <a:t>System.out.println(1.0 - 0.9);</a:t>
            </a:r>
          </a:p>
          <a:p>
            <a:pPr marL="0" indent="0">
              <a:spcAft>
                <a:spcPct val="25000"/>
              </a:spcAft>
              <a:buNone/>
            </a:pPr>
            <a:r>
              <a:rPr lang="en-US" altLang="en-US" sz="3000"/>
              <a:t>displays 0.09999999999999998, not 0.1. Integers are stored precisely. Therefore, calculations with integers yield a precise integer result. </a:t>
            </a:r>
          </a:p>
        </p:txBody>
      </p:sp>
    </p:spTree>
    <p:extLst>
      <p:ext uri="{BB962C8B-B14F-4D97-AF65-F5344CB8AC3E}">
        <p14:creationId xmlns:p14="http://schemas.microsoft.com/office/powerpoint/2010/main" val="159166673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64F1C9B-EA57-46D0-A149-04696DF5CC8B}" type="slidenum">
              <a:rPr lang="en-US" altLang="en-US" sz="1400"/>
              <a:pPr>
                <a:spcBef>
                  <a:spcPct val="0"/>
                </a:spcBef>
                <a:buClrTx/>
                <a:buSzTx/>
                <a:buFontTx/>
                <a:buNone/>
              </a:pPr>
              <a:t>25</a:t>
            </a:fld>
            <a:endParaRPr lang="en-US" altLang="en-US" sz="1400"/>
          </a:p>
        </p:txBody>
      </p:sp>
      <p:sp>
        <p:nvSpPr>
          <p:cNvPr id="20483" name="Rectangle 2"/>
          <p:cNvSpPr>
            <a:spLocks noGrp="1" noChangeArrowheads="1"/>
          </p:cNvSpPr>
          <p:nvPr>
            <p:ph type="title"/>
          </p:nvPr>
        </p:nvSpPr>
        <p:spPr>
          <a:xfrm>
            <a:off x="2209800" y="0"/>
            <a:ext cx="7772400" cy="1428750"/>
          </a:xfrm>
        </p:spPr>
        <p:txBody>
          <a:bodyPr/>
          <a:lstStyle/>
          <a:p>
            <a:r>
              <a:rPr lang="en-US" altLang="en-US"/>
              <a:t>Number Literals</a:t>
            </a:r>
          </a:p>
        </p:txBody>
      </p:sp>
      <p:sp>
        <p:nvSpPr>
          <p:cNvPr id="20484" name="Rectangle 3"/>
          <p:cNvSpPr>
            <a:spLocks noGrp="1" noChangeArrowheads="1"/>
          </p:cNvSpPr>
          <p:nvPr>
            <p:ph type="body" idx="1"/>
          </p:nvPr>
        </p:nvSpPr>
        <p:spPr>
          <a:xfrm>
            <a:off x="2209800" y="1371600"/>
            <a:ext cx="7772400" cy="4114800"/>
          </a:xfrm>
        </p:spPr>
        <p:txBody>
          <a:bodyPr/>
          <a:lstStyle/>
          <a:p>
            <a:pPr marL="0" indent="0">
              <a:spcAft>
                <a:spcPct val="25000"/>
              </a:spcAft>
              <a:buNone/>
            </a:pPr>
            <a:r>
              <a:rPr lang="en-US" altLang="en-US" sz="3000">
                <a:cs typeface="Times New Roman" panose="02020603050405020304" pitchFamily="18" charset="0"/>
              </a:rPr>
              <a:t>A </a:t>
            </a:r>
            <a:r>
              <a:rPr lang="en-US" altLang="en-US" sz="3000" i="1">
                <a:cs typeface="Times New Roman" panose="02020603050405020304" pitchFamily="18" charset="0"/>
              </a:rPr>
              <a:t>literal</a:t>
            </a:r>
            <a:r>
              <a:rPr lang="en-US" altLang="en-US" sz="3000">
                <a:cs typeface="Times New Roman" panose="02020603050405020304" pitchFamily="18" charset="0"/>
              </a:rPr>
              <a:t> is a constant value that appears directly in the program. For example, 34, 1,000,000, and 5.0 are literals in the following statements:</a:t>
            </a:r>
          </a:p>
          <a:p>
            <a:pPr marL="0" indent="0" algn="just">
              <a:spcAft>
                <a:spcPct val="25000"/>
              </a:spcAft>
              <a:buNone/>
            </a:pPr>
            <a:r>
              <a:rPr lang="en-US" altLang="en-US" sz="3000">
                <a:cs typeface="Times New Roman" panose="02020603050405020304" pitchFamily="18" charset="0"/>
              </a:rPr>
              <a:t> </a:t>
            </a:r>
          </a:p>
          <a:p>
            <a:pPr marL="0" indent="0" algn="just">
              <a:spcAft>
                <a:spcPct val="25000"/>
              </a:spcAft>
              <a:buNone/>
            </a:pPr>
            <a:r>
              <a:rPr lang="en-US" altLang="en-US" sz="3000">
                <a:cs typeface="Times New Roman" panose="02020603050405020304" pitchFamily="18" charset="0"/>
              </a:rPr>
              <a:t>int i = 34;</a:t>
            </a:r>
          </a:p>
          <a:p>
            <a:pPr marL="0" indent="0" algn="just">
              <a:spcAft>
                <a:spcPct val="25000"/>
              </a:spcAft>
              <a:buNone/>
            </a:pPr>
            <a:r>
              <a:rPr lang="en-US" altLang="en-US" sz="3000">
                <a:cs typeface="Times New Roman" panose="02020603050405020304" pitchFamily="18" charset="0"/>
              </a:rPr>
              <a:t>long x = 1000000;</a:t>
            </a:r>
          </a:p>
          <a:p>
            <a:pPr marL="0" indent="0" algn="just">
              <a:spcAft>
                <a:spcPct val="25000"/>
              </a:spcAft>
              <a:buNone/>
            </a:pPr>
            <a:r>
              <a:rPr lang="en-US" altLang="en-US" sz="3000">
                <a:cs typeface="Times New Roman" panose="02020603050405020304" pitchFamily="18" charset="0"/>
              </a:rPr>
              <a:t>double d = 5.0;</a:t>
            </a:r>
            <a:r>
              <a:rPr lang="en-US" altLang="en-US" sz="3000">
                <a:latin typeface="Courier New" panose="02070309020205020404" pitchFamily="49" charset="0"/>
              </a:rPr>
              <a:t> </a:t>
            </a:r>
          </a:p>
        </p:txBody>
      </p:sp>
    </p:spTree>
    <p:extLst>
      <p:ext uri="{BB962C8B-B14F-4D97-AF65-F5344CB8AC3E}">
        <p14:creationId xmlns:p14="http://schemas.microsoft.com/office/powerpoint/2010/main" val="32115647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3B41B0C-39DA-4859-B350-ABA1DAD48EBE}" type="slidenum">
              <a:rPr lang="en-US" altLang="en-US" sz="1400"/>
              <a:pPr>
                <a:spcBef>
                  <a:spcPct val="0"/>
                </a:spcBef>
                <a:buClrTx/>
                <a:buSzTx/>
                <a:buFontTx/>
                <a:buNone/>
              </a:pPr>
              <a:t>26</a:t>
            </a:fld>
            <a:endParaRPr lang="en-US" altLang="en-US" sz="1400"/>
          </a:p>
        </p:txBody>
      </p:sp>
      <p:sp>
        <p:nvSpPr>
          <p:cNvPr id="21507" name="Rectangle 2"/>
          <p:cNvSpPr>
            <a:spLocks noGrp="1" noChangeArrowheads="1"/>
          </p:cNvSpPr>
          <p:nvPr>
            <p:ph type="title"/>
          </p:nvPr>
        </p:nvSpPr>
        <p:spPr>
          <a:xfrm>
            <a:off x="2209800" y="0"/>
            <a:ext cx="7772400" cy="1428750"/>
          </a:xfrm>
        </p:spPr>
        <p:txBody>
          <a:bodyPr/>
          <a:lstStyle/>
          <a:p>
            <a:r>
              <a:rPr lang="en-US" altLang="en-US"/>
              <a:t>Arithmetic Expressions</a:t>
            </a:r>
          </a:p>
        </p:txBody>
      </p:sp>
      <p:sp>
        <p:nvSpPr>
          <p:cNvPr id="21508" name="Rectangle 5"/>
          <p:cNvSpPr>
            <a:spLocks noChangeArrowheads="1"/>
          </p:cNvSpPr>
          <p:nvPr/>
        </p:nvSpPr>
        <p:spPr bwMode="auto">
          <a:xfrm>
            <a:off x="4743450" y="321945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21509" name="Object 4"/>
          <p:cNvGraphicFramePr>
            <a:graphicFrameLocks noChangeAspect="1"/>
          </p:cNvGraphicFramePr>
          <p:nvPr/>
        </p:nvGraphicFramePr>
        <p:xfrm>
          <a:off x="2362200" y="1600201"/>
          <a:ext cx="6159500" cy="968375"/>
        </p:xfrm>
        <a:graphic>
          <a:graphicData uri="http://schemas.openxmlformats.org/presentationml/2006/ole">
            <mc:AlternateContent xmlns:mc="http://schemas.openxmlformats.org/markup-compatibility/2006">
              <mc:Choice xmlns:v="urn:schemas-microsoft-com:vml" Requires="v">
                <p:oleObj spid="_x0000_s3082" name="Equation" r:id="rId4" imgW="2667000" imgH="419100" progId="Equation.3">
                  <p:embed/>
                </p:oleObj>
              </mc:Choice>
              <mc:Fallback>
                <p:oleObj name="Equation" r:id="rId4" imgW="2667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600201"/>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Text Box 6"/>
          <p:cNvSpPr txBox="1">
            <a:spLocks noChangeArrowheads="1"/>
          </p:cNvSpPr>
          <p:nvPr/>
        </p:nvSpPr>
        <p:spPr bwMode="auto">
          <a:xfrm>
            <a:off x="1828800" y="2895601"/>
            <a:ext cx="79248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extLst>
      <p:ext uri="{BB962C8B-B14F-4D97-AF65-F5344CB8AC3E}">
        <p14:creationId xmlns:p14="http://schemas.microsoft.com/office/powerpoint/2010/main" val="355198912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A38F8EA-F74A-4460-98A6-A7BB9087E76D}" type="slidenum">
              <a:rPr lang="en-US" altLang="en-US" sz="1400"/>
              <a:pPr>
                <a:spcBef>
                  <a:spcPct val="0"/>
                </a:spcBef>
                <a:buClrTx/>
                <a:buSzTx/>
                <a:buFontTx/>
                <a:buNone/>
              </a:pPr>
              <a:t>27</a:t>
            </a:fld>
            <a:endParaRPr lang="en-US" altLang="en-US" sz="1400"/>
          </a:p>
        </p:txBody>
      </p:sp>
      <p:sp>
        <p:nvSpPr>
          <p:cNvPr id="22531" name="Rectangle 2"/>
          <p:cNvSpPr>
            <a:spLocks noGrp="1" noChangeArrowheads="1"/>
          </p:cNvSpPr>
          <p:nvPr>
            <p:ph type="title"/>
          </p:nvPr>
        </p:nvSpPr>
        <p:spPr>
          <a:xfrm>
            <a:off x="2209800" y="152400"/>
            <a:ext cx="7772400" cy="762000"/>
          </a:xfrm>
        </p:spPr>
        <p:txBody>
          <a:bodyPr/>
          <a:lstStyle/>
          <a:p>
            <a:r>
              <a:rPr lang="en-US" altLang="en-US" sz="4000"/>
              <a:t>Problem: Converting Temperatures</a:t>
            </a:r>
          </a:p>
        </p:txBody>
      </p:sp>
      <p:sp>
        <p:nvSpPr>
          <p:cNvPr id="22532" name="Rectangle 3"/>
          <p:cNvSpPr>
            <a:spLocks noGrp="1" noChangeArrowheads="1"/>
          </p:cNvSpPr>
          <p:nvPr>
            <p:ph type="body" idx="1"/>
          </p:nvPr>
        </p:nvSpPr>
        <p:spPr>
          <a:xfrm>
            <a:off x="1752600" y="990601"/>
            <a:ext cx="8686800" cy="2092325"/>
          </a:xfrm>
        </p:spPr>
        <p:txBody>
          <a:bodyPr/>
          <a:lstStyle/>
          <a:p>
            <a:pPr marL="0" indent="0">
              <a:spcBef>
                <a:spcPct val="0"/>
              </a:spcBef>
              <a:buNone/>
            </a:pPr>
            <a:r>
              <a:rPr lang="en-US" altLang="en-US"/>
              <a:t>Write a program that converts a Fahrenheit degree to Celsius using the formula:</a:t>
            </a:r>
          </a:p>
        </p:txBody>
      </p:sp>
      <p:sp>
        <p:nvSpPr>
          <p:cNvPr id="22533" name="Rectangle 4"/>
          <p:cNvSpPr>
            <a:spLocks noChangeArrowheads="1"/>
          </p:cNvSpPr>
          <p:nvPr/>
        </p:nvSpPr>
        <p:spPr bwMode="auto">
          <a:xfrm>
            <a:off x="3714750" y="28813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2534" name="Rectangle 8"/>
          <p:cNvSpPr>
            <a:spLocks noChangeArrowheads="1"/>
          </p:cNvSpPr>
          <p:nvPr/>
        </p:nvSpPr>
        <p:spPr bwMode="auto">
          <a:xfrm>
            <a:off x="1524001" y="314542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22535" name="Object 7"/>
          <p:cNvGraphicFramePr>
            <a:graphicFrameLocks noChangeAspect="1"/>
          </p:cNvGraphicFramePr>
          <p:nvPr/>
        </p:nvGraphicFramePr>
        <p:xfrm>
          <a:off x="3484564" y="2238376"/>
          <a:ext cx="4840287" cy="587375"/>
        </p:xfrm>
        <a:graphic>
          <a:graphicData uri="http://schemas.openxmlformats.org/presentationml/2006/ole">
            <mc:AlternateContent xmlns:mc="http://schemas.openxmlformats.org/markup-compatibility/2006">
              <mc:Choice xmlns:v="urn:schemas-microsoft-com:vml" Requires="v">
                <p:oleObj spid="_x0000_s4106" name="Equation" r:id="rId4" imgW="1879997" imgH="228997" progId="Equation.3">
                  <p:embed/>
                </p:oleObj>
              </mc:Choice>
              <mc:Fallback>
                <p:oleObj name="Equation" r:id="rId4" imgW="1879997" imgH="22899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4564" y="2238376"/>
                        <a:ext cx="48402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Rectangle 9"/>
          <p:cNvSpPr>
            <a:spLocks noChangeArrowheads="1"/>
          </p:cNvSpPr>
          <p:nvPr/>
        </p:nvSpPr>
        <p:spPr bwMode="auto">
          <a:xfrm>
            <a:off x="1981201" y="3467101"/>
            <a:ext cx="6994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 typeface="Monotype Sorts" charset="2"/>
              <a:buNone/>
            </a:pPr>
            <a:r>
              <a:rPr lang="en-US" altLang="en-US"/>
              <a:t>Note: you have to write</a:t>
            </a:r>
          </a:p>
          <a:p>
            <a:pPr>
              <a:spcBef>
                <a:spcPct val="0"/>
              </a:spcBef>
              <a:buFont typeface="Monotype Sorts" charset="2"/>
              <a:buNone/>
            </a:pPr>
            <a:r>
              <a:rPr lang="en-US" altLang="en-US"/>
              <a:t>celsius = (5.0 / 9) * (fahrenheit – 32)</a:t>
            </a:r>
          </a:p>
        </p:txBody>
      </p:sp>
    </p:spTree>
    <p:extLst>
      <p:ext uri="{BB962C8B-B14F-4D97-AF65-F5344CB8AC3E}">
        <p14:creationId xmlns:p14="http://schemas.microsoft.com/office/powerpoint/2010/main" val="20149096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F7F8E242-E581-4377-B2A3-37F8D2D6479A}" type="slidenum">
              <a:rPr lang="en-US" altLang="en-US" sz="1400"/>
              <a:pPr>
                <a:spcBef>
                  <a:spcPct val="0"/>
                </a:spcBef>
                <a:buClrTx/>
                <a:buSzTx/>
                <a:buFontTx/>
                <a:buNone/>
              </a:pPr>
              <a:t>28</a:t>
            </a:fld>
            <a:endParaRPr lang="en-US" altLang="en-US" sz="1400"/>
          </a:p>
        </p:txBody>
      </p:sp>
      <p:sp>
        <p:nvSpPr>
          <p:cNvPr id="23555" name="Rectangle 2"/>
          <p:cNvSpPr>
            <a:spLocks noGrp="1" noChangeArrowheads="1"/>
          </p:cNvSpPr>
          <p:nvPr>
            <p:ph type="title"/>
          </p:nvPr>
        </p:nvSpPr>
        <p:spPr>
          <a:xfrm>
            <a:off x="1679575" y="0"/>
            <a:ext cx="8794750" cy="1371600"/>
          </a:xfrm>
        </p:spPr>
        <p:txBody>
          <a:bodyPr/>
          <a:lstStyle/>
          <a:p>
            <a:r>
              <a:rPr lang="en-US" altLang="en-US"/>
              <a:t>Augmented Assignment Operators</a:t>
            </a:r>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074647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F4541619-36E5-4480-A47E-2DB4C681691E}" type="slidenum">
              <a:rPr lang="en-US" altLang="en-US" sz="1400"/>
              <a:pPr>
                <a:spcBef>
                  <a:spcPct val="0"/>
                </a:spcBef>
                <a:buClrTx/>
                <a:buSzTx/>
                <a:buFontTx/>
                <a:buNone/>
              </a:pPr>
              <a:t>29</a:t>
            </a:fld>
            <a:endParaRPr lang="en-US" altLang="en-US" sz="1400"/>
          </a:p>
        </p:txBody>
      </p:sp>
      <p:sp>
        <p:nvSpPr>
          <p:cNvPr id="25603" name="Rectangle 2"/>
          <p:cNvSpPr>
            <a:spLocks noGrp="1" noChangeArrowheads="1"/>
          </p:cNvSpPr>
          <p:nvPr>
            <p:ph type="title"/>
          </p:nvPr>
        </p:nvSpPr>
        <p:spPr>
          <a:xfrm>
            <a:off x="2209800" y="381000"/>
            <a:ext cx="7772400" cy="1295400"/>
          </a:xfrm>
        </p:spPr>
        <p:txBody>
          <a:bodyPr>
            <a:normAutofit fontScale="90000"/>
          </a:bodyPr>
          <a:lstStyle/>
          <a:p>
            <a:r>
              <a:rPr lang="en-US" altLang="en-US"/>
              <a:t>Increment and</a:t>
            </a:r>
            <a:br>
              <a:rPr lang="en-US" altLang="en-US"/>
            </a:br>
            <a:r>
              <a:rPr lang="en-US" altLang="en-US"/>
              <a:t>Decrement Operators</a:t>
            </a:r>
          </a:p>
        </p:txBody>
      </p:sp>
      <p:sp>
        <p:nvSpPr>
          <p:cNvPr id="25604" name="Rectangle 9"/>
          <p:cNvSpPr>
            <a:spLocks noChangeArrowheads="1"/>
          </p:cNvSpPr>
          <p:nvPr/>
        </p:nvSpPr>
        <p:spPr bwMode="auto">
          <a:xfrm>
            <a:off x="4457700" y="26670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5605" name="Rectangle 10"/>
          <p:cNvSpPr>
            <a:spLocks noChangeArrowheads="1"/>
          </p:cNvSpPr>
          <p:nvPr/>
        </p:nvSpPr>
        <p:spPr bwMode="auto">
          <a:xfrm>
            <a:off x="4457700" y="26209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tabLst>
                <a:tab pos="3246438" algn="l"/>
              </a:tabLst>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tabLst>
                <a:tab pos="3246438" algn="l"/>
              </a:tabLst>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400"/>
          </a:p>
        </p:txBody>
      </p:sp>
      <p:pic>
        <p:nvPicPr>
          <p:cNvPr id="256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1931988"/>
            <a:ext cx="9093200"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873673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3AA1469-CD8E-4CF1-80AC-5102D93F4827}"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2209800" y="304800"/>
            <a:ext cx="7772400" cy="1428750"/>
          </a:xfrm>
        </p:spPr>
        <p:txBody>
          <a:bodyPr>
            <a:normAutofit/>
          </a:bodyPr>
          <a:lstStyle/>
          <a:p>
            <a:pPr algn="ctr"/>
            <a:r>
              <a:rPr lang="en-US" altLang="en-US" sz="3200" dirty="0">
                <a:solidFill>
                  <a:schemeClr val="accent1"/>
                </a:solidFill>
              </a:rPr>
              <a:t>Introducing Programming with an Example</a:t>
            </a:r>
          </a:p>
        </p:txBody>
      </p:sp>
      <p:sp>
        <p:nvSpPr>
          <p:cNvPr id="5124" name="Rectangle 3"/>
          <p:cNvSpPr>
            <a:spLocks noGrp="1" noChangeArrowheads="1"/>
          </p:cNvSpPr>
          <p:nvPr>
            <p:ph type="body" idx="1"/>
          </p:nvPr>
        </p:nvSpPr>
        <p:spPr>
          <a:xfrm>
            <a:off x="1717675" y="1854200"/>
            <a:ext cx="8718550" cy="4262438"/>
          </a:xfrm>
        </p:spPr>
        <p:txBody>
          <a:bodyPr>
            <a:normAutofit fontScale="62500" lnSpcReduction="20000"/>
          </a:bodyPr>
          <a:lstStyle/>
          <a:p>
            <a:pPr marL="432" indent="0">
              <a:buNone/>
            </a:pPr>
            <a:r>
              <a:rPr lang="en-US" sz="3200" noProof="0" dirty="0"/>
              <a:t>Listing 2.1 Computing the Area of a Circle</a:t>
            </a:r>
          </a:p>
          <a:p>
            <a:pPr>
              <a:spcBef>
                <a:spcPct val="50000"/>
              </a:spcBef>
              <a:buFont typeface="Wingdings" panose="05000000000000000000" pitchFamily="2" charset="2"/>
              <a:buChar char="Ø"/>
            </a:pPr>
            <a:r>
              <a:rPr lang="en-US" altLang="en-US" sz="3600" dirty="0"/>
              <a:t>Write a program to calculate the area of a circle with radius 20.</a:t>
            </a:r>
          </a:p>
          <a:p>
            <a:pPr>
              <a:spcBef>
                <a:spcPct val="50000"/>
              </a:spcBef>
            </a:pPr>
            <a:r>
              <a:rPr lang="en-US" altLang="en-US" sz="3600" dirty="0"/>
              <a:t>Problem Solving</a:t>
            </a:r>
          </a:p>
          <a:p>
            <a:pPr lvl="1">
              <a:spcBef>
                <a:spcPct val="50000"/>
              </a:spcBef>
            </a:pPr>
            <a:r>
              <a:rPr lang="en-US" altLang="en-US" sz="3200" dirty="0"/>
              <a:t>Analyze the problem </a:t>
            </a:r>
          </a:p>
          <a:p>
            <a:pPr lvl="2">
              <a:spcBef>
                <a:spcPct val="50000"/>
              </a:spcBef>
            </a:pPr>
            <a:r>
              <a:rPr lang="en-US" altLang="en-US" sz="2800" dirty="0"/>
              <a:t>input/output</a:t>
            </a:r>
          </a:p>
          <a:p>
            <a:pPr lvl="1">
              <a:spcBef>
                <a:spcPct val="50000"/>
              </a:spcBef>
            </a:pPr>
            <a:r>
              <a:rPr lang="en-US" altLang="en-US" sz="3200" dirty="0"/>
              <a:t>Design Solution</a:t>
            </a:r>
          </a:p>
          <a:p>
            <a:pPr lvl="2">
              <a:spcBef>
                <a:spcPct val="50000"/>
              </a:spcBef>
            </a:pPr>
            <a:r>
              <a:rPr lang="en-US" altLang="en-US" sz="2800" dirty="0"/>
              <a:t>Algorithm</a:t>
            </a:r>
          </a:p>
          <a:p>
            <a:pPr lvl="1">
              <a:spcBef>
                <a:spcPct val="50000"/>
              </a:spcBef>
            </a:pPr>
            <a:r>
              <a:rPr lang="en-US" altLang="en-US" sz="3200" dirty="0"/>
              <a:t>Coding</a:t>
            </a:r>
          </a:p>
          <a:p>
            <a:pPr lvl="2">
              <a:spcBef>
                <a:spcPct val="50000"/>
              </a:spcBef>
            </a:pPr>
            <a:r>
              <a:rPr lang="en-US" altLang="en-US" sz="2800" dirty="0"/>
              <a:t>Program</a:t>
            </a:r>
          </a:p>
          <a:p>
            <a:pPr lvl="1">
              <a:spcBef>
                <a:spcPct val="50000"/>
              </a:spcBef>
            </a:pPr>
            <a:r>
              <a:rPr lang="en-US" altLang="en-US" sz="3200" dirty="0"/>
              <a:t>Testing </a:t>
            </a:r>
          </a:p>
          <a:p>
            <a:pPr lvl="2">
              <a:spcBef>
                <a:spcPct val="50000"/>
              </a:spcBef>
            </a:pPr>
            <a:r>
              <a:rPr lang="en-US" altLang="en-US" sz="2800" dirty="0"/>
              <a:t>Syntax error, run-time error, logical error</a:t>
            </a:r>
          </a:p>
          <a:p>
            <a:pPr lvl="1">
              <a:spcBef>
                <a:spcPct val="50000"/>
              </a:spcBef>
            </a:pPr>
            <a:endParaRPr lang="en-US" altLang="en-US" sz="3200" dirty="0"/>
          </a:p>
        </p:txBody>
      </p:sp>
    </p:spTree>
    <p:extLst>
      <p:ext uri="{BB962C8B-B14F-4D97-AF65-F5344CB8AC3E}">
        <p14:creationId xmlns:p14="http://schemas.microsoft.com/office/powerpoint/2010/main" val="39965068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9C514BD-FD83-44EF-B7C3-1147B3DF097A}" type="slidenum">
              <a:rPr lang="en-US" altLang="en-US" sz="1400"/>
              <a:pPr>
                <a:spcBef>
                  <a:spcPct val="0"/>
                </a:spcBef>
                <a:buClrTx/>
                <a:buSzTx/>
                <a:buFontTx/>
                <a:buNone/>
              </a:pPr>
              <a:t>30</a:t>
            </a:fld>
            <a:endParaRPr lang="en-US" altLang="en-US" sz="1400"/>
          </a:p>
        </p:txBody>
      </p:sp>
      <p:sp>
        <p:nvSpPr>
          <p:cNvPr id="27651" name="Rectangle 2"/>
          <p:cNvSpPr>
            <a:spLocks noGrp="1" noChangeArrowheads="1"/>
          </p:cNvSpPr>
          <p:nvPr>
            <p:ph type="title"/>
          </p:nvPr>
        </p:nvSpPr>
        <p:spPr>
          <a:xfrm>
            <a:off x="2209800" y="381000"/>
            <a:ext cx="7772400" cy="1295400"/>
          </a:xfrm>
        </p:spPr>
        <p:txBody>
          <a:bodyPr>
            <a:normAutofit fontScale="90000"/>
          </a:bodyPr>
          <a:lstStyle/>
          <a:p>
            <a:r>
              <a:rPr lang="en-US" altLang="en-US"/>
              <a:t>Increment and</a:t>
            </a:r>
            <a:br>
              <a:rPr lang="en-US" altLang="en-US"/>
            </a:br>
            <a:r>
              <a:rPr lang="en-US" altLang="en-US"/>
              <a:t>Decrement Operators, cont.</a:t>
            </a:r>
          </a:p>
        </p:txBody>
      </p:sp>
      <p:sp>
        <p:nvSpPr>
          <p:cNvPr id="27652" name="Rectangle 9"/>
          <p:cNvSpPr>
            <a:spLocks noChangeArrowheads="1"/>
          </p:cNvSpPr>
          <p:nvPr/>
        </p:nvSpPr>
        <p:spPr bwMode="auto">
          <a:xfrm>
            <a:off x="40005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7653" name="Rectangle 11"/>
          <p:cNvSpPr>
            <a:spLocks noChangeArrowheads="1"/>
          </p:cNvSpPr>
          <p:nvPr/>
        </p:nvSpPr>
        <p:spPr bwMode="auto">
          <a:xfrm>
            <a:off x="39243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7654" name="Rectangle 13"/>
          <p:cNvSpPr>
            <a:spLocks noChangeArrowheads="1"/>
          </p:cNvSpPr>
          <p:nvPr/>
        </p:nvSpPr>
        <p:spPr bwMode="auto">
          <a:xfrm>
            <a:off x="38862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7655" name="Rectangle 15"/>
          <p:cNvSpPr>
            <a:spLocks noChangeArrowheads="1"/>
          </p:cNvSpPr>
          <p:nvPr/>
        </p:nvSpPr>
        <p:spPr bwMode="auto">
          <a:xfrm>
            <a:off x="38100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7656" name="Rectangle 17"/>
          <p:cNvSpPr>
            <a:spLocks noChangeArrowheads="1"/>
          </p:cNvSpPr>
          <p:nvPr/>
        </p:nvSpPr>
        <p:spPr bwMode="auto">
          <a:xfrm>
            <a:off x="38862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27657" name="Object 16"/>
          <p:cNvGraphicFramePr>
            <a:graphicFrameLocks noChangeAspect="1"/>
          </p:cNvGraphicFramePr>
          <p:nvPr/>
        </p:nvGraphicFramePr>
        <p:xfrm>
          <a:off x="2286000" y="2514601"/>
          <a:ext cx="7467600" cy="1158875"/>
        </p:xfrm>
        <a:graphic>
          <a:graphicData uri="http://schemas.openxmlformats.org/presentationml/2006/ole">
            <mc:AlternateContent xmlns:mc="http://schemas.openxmlformats.org/markup-compatibility/2006">
              <mc:Choice xmlns:v="urn:schemas-microsoft-com:vml" Requires="v">
                <p:oleObj spid="_x0000_s5138" name="Picture" r:id="rId4" imgW="4422648" imgH="685800" progId="Word.Picture.8">
                  <p:embed/>
                </p:oleObj>
              </mc:Choice>
              <mc:Fallback>
                <p:oleObj name="Picture" r:id="rId4" imgW="4422648" imgH="6858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514601"/>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19"/>
          <p:cNvSpPr>
            <a:spLocks noChangeArrowheads="1"/>
          </p:cNvSpPr>
          <p:nvPr/>
        </p:nvSpPr>
        <p:spPr bwMode="auto">
          <a:xfrm>
            <a:off x="38100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27659" name="Object 18"/>
          <p:cNvGraphicFramePr>
            <a:graphicFrameLocks noChangeAspect="1"/>
          </p:cNvGraphicFramePr>
          <p:nvPr/>
        </p:nvGraphicFramePr>
        <p:xfrm>
          <a:off x="2286000" y="4419601"/>
          <a:ext cx="7772400" cy="1165225"/>
        </p:xfrm>
        <a:graphic>
          <a:graphicData uri="http://schemas.openxmlformats.org/presentationml/2006/ole">
            <mc:AlternateContent xmlns:mc="http://schemas.openxmlformats.org/markup-compatibility/2006">
              <mc:Choice xmlns:v="urn:schemas-microsoft-com:vml" Requires="v">
                <p:oleObj spid="_x0000_s5139" name="Picture" r:id="rId6" imgW="4575048" imgH="685800" progId="Word.Picture.8">
                  <p:embed/>
                </p:oleObj>
              </mc:Choice>
              <mc:Fallback>
                <p:oleObj name="Picture" r:id="rId6" imgW="4575048" imgH="68580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419601"/>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81782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6E7CE1A5-8EA7-42D2-AE7E-B232549E3D52}" type="slidenum">
              <a:rPr lang="en-US" altLang="en-US" sz="1400"/>
              <a:pPr>
                <a:spcBef>
                  <a:spcPct val="0"/>
                </a:spcBef>
                <a:buClrTx/>
                <a:buSzTx/>
                <a:buFontTx/>
                <a:buNone/>
              </a:pPr>
              <a:t>31</a:t>
            </a:fld>
            <a:endParaRPr lang="en-US" altLang="en-US" sz="1400"/>
          </a:p>
        </p:txBody>
      </p:sp>
      <p:sp>
        <p:nvSpPr>
          <p:cNvPr id="29699" name="Rectangle 2"/>
          <p:cNvSpPr>
            <a:spLocks noGrp="1" noChangeArrowheads="1"/>
          </p:cNvSpPr>
          <p:nvPr>
            <p:ph type="title"/>
          </p:nvPr>
        </p:nvSpPr>
        <p:spPr>
          <a:xfrm>
            <a:off x="2209800" y="0"/>
            <a:ext cx="7772400" cy="1428750"/>
          </a:xfrm>
        </p:spPr>
        <p:txBody>
          <a:bodyPr/>
          <a:lstStyle/>
          <a:p>
            <a:r>
              <a:rPr lang="en-US" altLang="en-US"/>
              <a:t>Numeric Type Conversion</a:t>
            </a:r>
          </a:p>
        </p:txBody>
      </p:sp>
      <p:sp>
        <p:nvSpPr>
          <p:cNvPr id="29700" name="Rectangle 3"/>
          <p:cNvSpPr>
            <a:spLocks noGrp="1" noChangeArrowheads="1"/>
          </p:cNvSpPr>
          <p:nvPr>
            <p:ph type="body" idx="1"/>
          </p:nvPr>
        </p:nvSpPr>
        <p:spPr>
          <a:xfrm>
            <a:off x="1905000" y="1371600"/>
            <a:ext cx="8458200" cy="4495800"/>
          </a:xfrm>
        </p:spPr>
        <p:txBody>
          <a:bodyPr/>
          <a:lstStyle/>
          <a:p>
            <a:pPr algn="just">
              <a:buFont typeface="Monotype Sorts" charset="2"/>
              <a:buNone/>
            </a:pPr>
            <a:r>
              <a:rPr lang="en-US" altLang="en-US" sz="3600"/>
              <a:t>Consider the following statements:</a:t>
            </a:r>
          </a:p>
          <a:p>
            <a:pPr algn="just">
              <a:spcBef>
                <a:spcPct val="100000"/>
              </a:spcBef>
              <a:buFont typeface="Monotype Sorts" charset="2"/>
              <a:buNone/>
            </a:pPr>
            <a:r>
              <a:rPr lang="en-US" altLang="en-US">
                <a:latin typeface="Courier New" panose="02070309020205020404" pitchFamily="49" charset="0"/>
              </a:rPr>
              <a:t>byte i = 100;</a:t>
            </a:r>
          </a:p>
          <a:p>
            <a:pPr algn="just">
              <a:buFont typeface="Monotype Sorts" charset="2"/>
              <a:buNone/>
            </a:pPr>
            <a:r>
              <a:rPr lang="en-US" altLang="en-US">
                <a:latin typeface="Courier New" panose="02070309020205020404" pitchFamily="49" charset="0"/>
              </a:rPr>
              <a:t>long k = i * 3 + 4;</a:t>
            </a:r>
          </a:p>
          <a:p>
            <a:pPr algn="just">
              <a:buFont typeface="Monotype Sorts" charset="2"/>
              <a:buNone/>
            </a:pPr>
            <a:r>
              <a:rPr lang="en-US" altLang="en-US">
                <a:latin typeface="Courier New" panose="02070309020205020404" pitchFamily="49" charset="0"/>
              </a:rPr>
              <a:t>double d = i * 3.1 + k / 2;</a:t>
            </a:r>
          </a:p>
          <a:p>
            <a:pPr algn="just">
              <a:buFont typeface="Monotype Sorts" charset="2"/>
              <a:buNone/>
            </a:pPr>
            <a:endParaRPr lang="en-US" altLang="en-US" sz="3600">
              <a:latin typeface="Book Antiqua" panose="02040602050305030304" pitchFamily="18" charset="0"/>
            </a:endParaRPr>
          </a:p>
        </p:txBody>
      </p:sp>
    </p:spTree>
    <p:extLst>
      <p:ext uri="{BB962C8B-B14F-4D97-AF65-F5344CB8AC3E}">
        <p14:creationId xmlns:p14="http://schemas.microsoft.com/office/powerpoint/2010/main" val="260678520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25CD8A26-5B80-4CD6-A2B8-B744B06BBD3C}" type="slidenum">
              <a:rPr lang="en-US" altLang="en-US" sz="1400"/>
              <a:pPr>
                <a:spcBef>
                  <a:spcPct val="0"/>
                </a:spcBef>
                <a:buClrTx/>
                <a:buSzTx/>
                <a:buFontTx/>
                <a:buNone/>
              </a:pPr>
              <a:t>32</a:t>
            </a:fld>
            <a:endParaRPr lang="en-US" altLang="en-US" sz="1400"/>
          </a:p>
        </p:txBody>
      </p:sp>
      <p:sp>
        <p:nvSpPr>
          <p:cNvPr id="30723" name="Rectangle 2"/>
          <p:cNvSpPr>
            <a:spLocks noGrp="1" noChangeArrowheads="1"/>
          </p:cNvSpPr>
          <p:nvPr>
            <p:ph type="title"/>
          </p:nvPr>
        </p:nvSpPr>
        <p:spPr>
          <a:xfrm>
            <a:off x="2133600" y="228600"/>
            <a:ext cx="7772400" cy="762000"/>
          </a:xfrm>
        </p:spPr>
        <p:txBody>
          <a:bodyPr/>
          <a:lstStyle/>
          <a:p>
            <a:r>
              <a:rPr lang="en-US" altLang="en-US"/>
              <a:t>Conversion Rules</a:t>
            </a:r>
          </a:p>
        </p:txBody>
      </p:sp>
      <p:sp>
        <p:nvSpPr>
          <p:cNvPr id="30724" name="Rectangle 3"/>
          <p:cNvSpPr>
            <a:spLocks noGrp="1" noChangeArrowheads="1"/>
          </p:cNvSpPr>
          <p:nvPr>
            <p:ph type="body" idx="1"/>
          </p:nvPr>
        </p:nvSpPr>
        <p:spPr>
          <a:xfrm>
            <a:off x="1828800" y="1143001"/>
            <a:ext cx="8534400" cy="3552825"/>
          </a:xfrm>
        </p:spPr>
        <p:txBody>
          <a:bodyPr/>
          <a:lstStyle/>
          <a:p>
            <a:pPr marL="630238" indent="-630238">
              <a:spcBef>
                <a:spcPct val="0"/>
              </a:spcBef>
              <a:buNone/>
            </a:pPr>
            <a:r>
              <a:rPr lang="en-US" altLang="en-US"/>
              <a:t>	</a:t>
            </a:r>
            <a:r>
              <a:rPr lang="en-US" altLang="en-US" sz="2200"/>
              <a:t>When performing a binary operation involving two operands of different types, Java automatically converts the operand based on the following rules:</a:t>
            </a:r>
          </a:p>
          <a:p>
            <a:pPr marL="630238" indent="-630238">
              <a:spcBef>
                <a:spcPct val="0"/>
              </a:spcBef>
              <a:buNone/>
            </a:pPr>
            <a:r>
              <a:rPr lang="en-US" altLang="en-US" sz="2200"/>
              <a:t> </a:t>
            </a:r>
          </a:p>
          <a:p>
            <a:pPr marL="630238" indent="-630238">
              <a:spcBef>
                <a:spcPct val="0"/>
              </a:spcBef>
              <a:buNone/>
            </a:pPr>
            <a:r>
              <a:rPr lang="en-US" altLang="en-US" sz="2200"/>
              <a:t>1.    If one of the operands is double, the other is converted into double.</a:t>
            </a:r>
          </a:p>
          <a:p>
            <a:pPr marL="630238" indent="-630238">
              <a:spcBef>
                <a:spcPct val="0"/>
              </a:spcBef>
              <a:buNone/>
            </a:pPr>
            <a:r>
              <a:rPr lang="en-US" altLang="en-US" sz="2200"/>
              <a:t>2.    Otherwise, if one of the operands is float, the other is converted into float.</a:t>
            </a:r>
          </a:p>
          <a:p>
            <a:pPr marL="630238" indent="-630238">
              <a:spcBef>
                <a:spcPct val="0"/>
              </a:spcBef>
              <a:buNone/>
            </a:pPr>
            <a:r>
              <a:rPr lang="en-US" altLang="en-US" sz="2200"/>
              <a:t>3.    Otherwise, if one of the operands is long, the other is converted into long.</a:t>
            </a:r>
          </a:p>
          <a:p>
            <a:pPr marL="630238" indent="-630238">
              <a:spcBef>
                <a:spcPct val="0"/>
              </a:spcBef>
              <a:buNone/>
            </a:pPr>
            <a:r>
              <a:rPr lang="en-US" altLang="en-US" sz="2200"/>
              <a:t>4.    Otherwise, both operands are converted into int.</a:t>
            </a:r>
          </a:p>
        </p:txBody>
      </p:sp>
      <p:graphicFrame>
        <p:nvGraphicFramePr>
          <p:cNvPr id="30725" name="Object 6"/>
          <p:cNvGraphicFramePr>
            <a:graphicFrameLocks noChangeAspect="1"/>
          </p:cNvGraphicFramePr>
          <p:nvPr/>
        </p:nvGraphicFramePr>
        <p:xfrm>
          <a:off x="1833563" y="4887914"/>
          <a:ext cx="7861300" cy="1525587"/>
        </p:xfrm>
        <a:graphic>
          <a:graphicData uri="http://schemas.openxmlformats.org/presentationml/2006/ole">
            <mc:AlternateContent xmlns:mc="http://schemas.openxmlformats.org/markup-compatibility/2006">
              <mc:Choice xmlns:v="urn:schemas-microsoft-com:vml" Requires="v">
                <p:oleObj spid="_x0000_s6154" name="Picture" r:id="rId4" imgW="3378200" imgH="736600" progId="Word.Picture.8">
                  <p:embed/>
                </p:oleObj>
              </mc:Choice>
              <mc:Fallback>
                <p:oleObj name="Picture" r:id="rId4" imgW="3378200" imgH="736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563" y="4887914"/>
                        <a:ext cx="786130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3000074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4E97E42-CEF3-4D9F-8111-5F50E08DFB5F}" type="slidenum">
              <a:rPr lang="en-US" altLang="en-US" sz="1400"/>
              <a:pPr>
                <a:spcBef>
                  <a:spcPct val="0"/>
                </a:spcBef>
                <a:buClrTx/>
                <a:buSzTx/>
                <a:buFontTx/>
                <a:buNone/>
              </a:pPr>
              <a:t>33</a:t>
            </a:fld>
            <a:endParaRPr lang="en-US" altLang="en-US" sz="1400"/>
          </a:p>
        </p:txBody>
      </p:sp>
      <p:sp>
        <p:nvSpPr>
          <p:cNvPr id="31747" name="Rectangle 2"/>
          <p:cNvSpPr>
            <a:spLocks noGrp="1" noChangeArrowheads="1"/>
          </p:cNvSpPr>
          <p:nvPr>
            <p:ph type="title"/>
          </p:nvPr>
        </p:nvSpPr>
        <p:spPr>
          <a:xfrm>
            <a:off x="2209800" y="203201"/>
            <a:ext cx="7772400" cy="652463"/>
          </a:xfrm>
        </p:spPr>
        <p:txBody>
          <a:bodyPr/>
          <a:lstStyle/>
          <a:p>
            <a:r>
              <a:rPr lang="en-US" altLang="en-US" sz="4000"/>
              <a:t>Type Casting</a:t>
            </a:r>
          </a:p>
        </p:txBody>
      </p:sp>
      <p:sp>
        <p:nvSpPr>
          <p:cNvPr id="31748" name="Rectangle 3"/>
          <p:cNvSpPr>
            <a:spLocks noGrp="1" noChangeArrowheads="1"/>
          </p:cNvSpPr>
          <p:nvPr>
            <p:ph type="body" idx="1"/>
          </p:nvPr>
        </p:nvSpPr>
        <p:spPr>
          <a:xfrm>
            <a:off x="1755775" y="1085851"/>
            <a:ext cx="8610600" cy="3173413"/>
          </a:xfrm>
        </p:spPr>
        <p:txBody>
          <a:bodyPr>
            <a:normAutofit fontScale="92500" lnSpcReduction="10000"/>
          </a:bodyPr>
          <a:lstStyle/>
          <a:p>
            <a:pPr algn="just">
              <a:lnSpc>
                <a:spcPct val="80000"/>
              </a:lnSpc>
              <a:buFont typeface="Monotype Sorts" charset="2"/>
              <a:buNone/>
            </a:pPr>
            <a:r>
              <a:rPr lang="en-US" altLang="en-US" sz="2600"/>
              <a:t>Implicit casting</a:t>
            </a:r>
          </a:p>
          <a:p>
            <a:pPr>
              <a:lnSpc>
                <a:spcPct val="80000"/>
              </a:lnSpc>
              <a:buFont typeface="Monotype Sorts" charset="2"/>
              <a:buNone/>
            </a:pPr>
            <a:r>
              <a:rPr lang="en-US" altLang="en-US" sz="2600" b="1">
                <a:latin typeface="Courier New" panose="02070309020205020404" pitchFamily="49" charset="0"/>
              </a:rPr>
              <a:t>  double d = 3; </a:t>
            </a:r>
            <a:r>
              <a:rPr lang="en-US" altLang="en-US" sz="2600"/>
              <a:t>(type widening)</a:t>
            </a:r>
          </a:p>
          <a:p>
            <a:pPr algn="just">
              <a:lnSpc>
                <a:spcPct val="80000"/>
              </a:lnSpc>
              <a:buFont typeface="Monotype Sorts" charset="2"/>
              <a:buNone/>
            </a:pPr>
            <a:endParaRPr lang="en-US" altLang="en-US" sz="2600">
              <a:latin typeface="Courier New" panose="02070309020205020404" pitchFamily="49" charset="0"/>
            </a:endParaRPr>
          </a:p>
          <a:p>
            <a:pPr algn="just">
              <a:lnSpc>
                <a:spcPct val="80000"/>
              </a:lnSpc>
              <a:buFont typeface="Monotype Sorts" charset="2"/>
              <a:buNone/>
            </a:pPr>
            <a:r>
              <a:rPr lang="en-US" altLang="en-US" sz="2600"/>
              <a:t>Explicit casting</a:t>
            </a:r>
          </a:p>
          <a:p>
            <a:pPr>
              <a:lnSpc>
                <a:spcPct val="80000"/>
              </a:lnSpc>
              <a:buFont typeface="Monotype Sorts" charset="2"/>
              <a:buNone/>
            </a:pPr>
            <a:r>
              <a:rPr lang="en-US" altLang="en-US" sz="2600" b="1">
                <a:latin typeface="Courier New" panose="02070309020205020404" pitchFamily="49" charset="0"/>
              </a:rPr>
              <a:t>  int i = (int)3.0; </a:t>
            </a:r>
            <a:r>
              <a:rPr lang="en-US" altLang="en-US" sz="2600"/>
              <a:t>(type narrowing)</a:t>
            </a:r>
          </a:p>
          <a:p>
            <a:pPr>
              <a:lnSpc>
                <a:spcPct val="80000"/>
              </a:lnSpc>
              <a:buFont typeface="Monotype Sorts" charset="2"/>
              <a:buNone/>
            </a:pPr>
            <a:r>
              <a:rPr lang="en-US" altLang="en-US" sz="2600" b="1">
                <a:latin typeface="Courier New" panose="02070309020205020404" pitchFamily="49" charset="0"/>
              </a:rPr>
              <a:t>  int i = (int)3.9; </a:t>
            </a:r>
            <a:r>
              <a:rPr lang="en-US" altLang="en-US" sz="2600"/>
              <a:t>(Fraction part is truncated)</a:t>
            </a:r>
          </a:p>
          <a:p>
            <a:pPr>
              <a:lnSpc>
                <a:spcPct val="80000"/>
              </a:lnSpc>
              <a:buFont typeface="Monotype Sorts" charset="2"/>
              <a:buNone/>
            </a:pPr>
            <a:r>
              <a:rPr lang="en-US" altLang="en-US" sz="2600"/>
              <a:t> </a:t>
            </a:r>
          </a:p>
          <a:p>
            <a:pPr algn="just">
              <a:lnSpc>
                <a:spcPct val="80000"/>
              </a:lnSpc>
              <a:buFont typeface="Monotype Sorts" charset="2"/>
              <a:buNone/>
            </a:pPr>
            <a:r>
              <a:rPr lang="en-US" altLang="en-US" sz="2600"/>
              <a:t>What is wrong?	int x = 5 / 2.0;</a:t>
            </a:r>
          </a:p>
        </p:txBody>
      </p:sp>
      <p:sp>
        <p:nvSpPr>
          <p:cNvPr id="31749" name="Rectangle 7"/>
          <p:cNvSpPr>
            <a:spLocks noChangeArrowheads="1"/>
          </p:cNvSpPr>
          <p:nvPr/>
        </p:nvSpPr>
        <p:spPr bwMode="auto">
          <a:xfrm>
            <a:off x="1524001" y="288983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31750" name="Object 6"/>
          <p:cNvGraphicFramePr>
            <a:graphicFrameLocks noChangeAspect="1"/>
          </p:cNvGraphicFramePr>
          <p:nvPr/>
        </p:nvGraphicFramePr>
        <p:xfrm>
          <a:off x="2068513" y="4505326"/>
          <a:ext cx="7861300" cy="1717675"/>
        </p:xfrm>
        <a:graphic>
          <a:graphicData uri="http://schemas.openxmlformats.org/presentationml/2006/ole">
            <mc:AlternateContent xmlns:mc="http://schemas.openxmlformats.org/markup-compatibility/2006">
              <mc:Choice xmlns:v="urn:schemas-microsoft-com:vml" Requires="v">
                <p:oleObj spid="_x0000_s7178" name="Picture" r:id="rId4" imgW="3378200" imgH="736600" progId="Word.Picture.8">
                  <p:embed/>
                </p:oleObj>
              </mc:Choice>
              <mc:Fallback>
                <p:oleObj name="Picture" r:id="rId4" imgW="3378200" imgH="736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8513" y="4505326"/>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788755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28D5-E5B0-4EC8-83B1-208211AFE969}"/>
              </a:ext>
            </a:extLst>
          </p:cNvPr>
          <p:cNvSpPr>
            <a:spLocks noGrp="1"/>
          </p:cNvSpPr>
          <p:nvPr>
            <p:ph type="title"/>
          </p:nvPr>
        </p:nvSpPr>
        <p:spPr/>
        <p:txBody>
          <a:bodyPr/>
          <a:lstStyle/>
          <a:p>
            <a:r>
              <a:rPr lang="en-US" sz="3400" dirty="0"/>
              <a:t>Casting in an Augmented Expression</a:t>
            </a:r>
          </a:p>
        </p:txBody>
      </p:sp>
      <p:sp>
        <p:nvSpPr>
          <p:cNvPr id="3" name="Content Placeholder 2">
            <a:extLst>
              <a:ext uri="{FF2B5EF4-FFF2-40B4-BE49-F238E27FC236}">
                <a16:creationId xmlns:a16="http://schemas.microsoft.com/office/drawing/2014/main" id="{B8BC7028-F33D-4055-8179-68CCAC089D9C}"/>
              </a:ext>
            </a:extLst>
          </p:cNvPr>
          <p:cNvSpPr>
            <a:spLocks noGrp="1"/>
          </p:cNvSpPr>
          <p:nvPr>
            <p:ph sz="quarter" idx="13"/>
          </p:nvPr>
        </p:nvSpPr>
        <p:spPr>
          <a:xfrm>
            <a:off x="1981200" y="1554921"/>
            <a:ext cx="8527774" cy="2818296"/>
          </a:xfrm>
        </p:spPr>
        <p:txBody>
          <a:bodyPr/>
          <a:lstStyle/>
          <a:p>
            <a:pPr marL="432" indent="0">
              <a:buNone/>
            </a:pPr>
            <a:r>
              <a:rPr lang="en-US" sz="2200" dirty="0"/>
              <a:t>In Java, an augmented expression of the form </a:t>
            </a:r>
            <a:r>
              <a:rPr lang="en-US" sz="2200" b="1" dirty="0">
                <a:latin typeface="Courier New" panose="02070309020205020404" pitchFamily="49" charset="0"/>
                <a:cs typeface="Courier New" panose="02070309020205020404" pitchFamily="49" charset="0"/>
              </a:rPr>
              <a:t>x1 op= x2 </a:t>
            </a:r>
            <a:r>
              <a:rPr lang="en-US" sz="2200" dirty="0"/>
              <a:t>is implemented as </a:t>
            </a:r>
            <a:r>
              <a:rPr lang="en-US" sz="2200" b="1" dirty="0">
                <a:latin typeface="Courier New" panose="02070309020205020404" pitchFamily="49" charset="0"/>
                <a:cs typeface="Courier New" panose="02070309020205020404" pitchFamily="49" charset="0"/>
              </a:rPr>
              <a:t>x1 = (T)(x1 op x2)</a:t>
            </a:r>
            <a:r>
              <a:rPr lang="en-US" sz="2200" dirty="0"/>
              <a:t>, where </a:t>
            </a:r>
            <a:r>
              <a:rPr lang="en-US" sz="2200" b="1" dirty="0">
                <a:latin typeface="Courier New" panose="02070309020205020404" pitchFamily="49" charset="0"/>
                <a:cs typeface="Courier New" panose="02070309020205020404" pitchFamily="49" charset="0"/>
              </a:rPr>
              <a:t>T</a:t>
            </a:r>
            <a:r>
              <a:rPr lang="en-US" sz="2200" dirty="0"/>
              <a:t> is the type for </a:t>
            </a:r>
            <a:r>
              <a:rPr lang="en-US" sz="2200" b="1" dirty="0">
                <a:latin typeface="Courier New" panose="02070309020205020404" pitchFamily="49" charset="0"/>
                <a:cs typeface="Courier New" panose="02070309020205020404" pitchFamily="49" charset="0"/>
              </a:rPr>
              <a:t>x1</a:t>
            </a:r>
            <a:r>
              <a:rPr lang="en-US" sz="2200" dirty="0"/>
              <a:t>. Therefore, the following code is correct.</a:t>
            </a:r>
          </a:p>
          <a:p>
            <a:pPr marL="432" indent="0">
              <a:buNone/>
            </a:pPr>
            <a:r>
              <a:rPr lang="en-US" sz="2200" b="1"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sum = </a:t>
            </a:r>
            <a:r>
              <a:rPr lang="en-US" sz="2200" b="1" dirty="0">
                <a:latin typeface="Courier New" panose="02070309020205020404" pitchFamily="49" charset="0"/>
                <a:cs typeface="Courier New" panose="02070309020205020404" pitchFamily="49" charset="0"/>
              </a:rPr>
              <a:t>0</a:t>
            </a:r>
            <a:r>
              <a:rPr lang="en-US" sz="2200" dirty="0">
                <a:latin typeface="Courier New" panose="02070309020205020404" pitchFamily="49" charset="0"/>
                <a:cs typeface="Courier New" panose="02070309020205020404" pitchFamily="49" charset="0"/>
              </a:rPr>
              <a:t>;</a:t>
            </a:r>
          </a:p>
          <a:p>
            <a:pPr marL="432" indent="0">
              <a:buNone/>
            </a:pPr>
            <a:r>
              <a:rPr lang="en-US" sz="2200" dirty="0">
                <a:latin typeface="Courier New" panose="02070309020205020404" pitchFamily="49" charset="0"/>
                <a:cs typeface="Courier New" panose="02070309020205020404" pitchFamily="49" charset="0"/>
              </a:rPr>
              <a:t>sum += </a:t>
            </a:r>
            <a:r>
              <a:rPr lang="en-US" sz="2200" b="1" dirty="0">
                <a:latin typeface="Courier New" panose="02070309020205020404" pitchFamily="49" charset="0"/>
                <a:cs typeface="Courier New" panose="02070309020205020404" pitchFamily="49" charset="0"/>
              </a:rPr>
              <a:t>4.5</a:t>
            </a:r>
            <a:r>
              <a:rPr lang="en-US" sz="2200" dirty="0">
                <a:latin typeface="Courier New" panose="02070309020205020404" pitchFamily="49" charset="0"/>
                <a:cs typeface="Courier New" panose="02070309020205020404" pitchFamily="49" charset="0"/>
              </a:rPr>
              <a:t>; // sum becomes 4 after this statement</a:t>
            </a:r>
          </a:p>
          <a:p>
            <a:pPr marL="432" indent="0">
              <a:buNone/>
            </a:pPr>
            <a:r>
              <a:rPr lang="en-US" sz="2200" b="1" dirty="0">
                <a:latin typeface="Courier New" panose="02070309020205020404" pitchFamily="49" charset="0"/>
                <a:cs typeface="Courier New" panose="02070309020205020404" pitchFamily="49" charset="0"/>
              </a:rPr>
              <a:t>sum += 4.5 </a:t>
            </a:r>
            <a:r>
              <a:rPr lang="en-US" sz="2200" dirty="0"/>
              <a:t>is equivalent to </a:t>
            </a:r>
            <a:r>
              <a:rPr lang="en-US" sz="2200" b="1" dirty="0">
                <a:latin typeface="Courier New" panose="02070309020205020404" pitchFamily="49" charset="0"/>
                <a:cs typeface="Courier New" panose="02070309020205020404" pitchFamily="49" charset="0"/>
              </a:rPr>
              <a:t>sum = (</a:t>
            </a:r>
            <a:r>
              <a:rPr lang="en-US" sz="2200" b="1" dirty="0" err="1">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)(sum + 4.5)</a:t>
            </a:r>
            <a:r>
              <a:rPr lang="en-US"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04859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5260DD2-5934-4BE4-86E9-CD8C747AE897}" type="slidenum">
              <a:rPr lang="en-US" altLang="en-US" sz="1400"/>
              <a:pPr>
                <a:spcBef>
                  <a:spcPct val="0"/>
                </a:spcBef>
                <a:buClrTx/>
                <a:buSzTx/>
                <a:buFontTx/>
                <a:buNone/>
              </a:pPr>
              <a:t>35</a:t>
            </a:fld>
            <a:endParaRPr lang="en-US" altLang="en-US" sz="1400"/>
          </a:p>
        </p:txBody>
      </p:sp>
      <p:sp>
        <p:nvSpPr>
          <p:cNvPr id="32771" name="Rectangle 2"/>
          <p:cNvSpPr>
            <a:spLocks noGrp="1" noChangeArrowheads="1"/>
          </p:cNvSpPr>
          <p:nvPr>
            <p:ph type="title"/>
          </p:nvPr>
        </p:nvSpPr>
        <p:spPr>
          <a:xfrm>
            <a:off x="2217738" y="357189"/>
            <a:ext cx="7880350" cy="1317625"/>
          </a:xfrm>
        </p:spPr>
        <p:txBody>
          <a:bodyPr/>
          <a:lstStyle/>
          <a:p>
            <a:r>
              <a:rPr lang="en-US" altLang="en-US" sz="4000"/>
              <a:t>Problem: Keeping Two Digits After Decimal Points</a:t>
            </a:r>
          </a:p>
        </p:txBody>
      </p:sp>
      <p:sp>
        <p:nvSpPr>
          <p:cNvPr id="32772" name="Rectangle 3"/>
          <p:cNvSpPr>
            <a:spLocks noGrp="1" noChangeArrowheads="1"/>
          </p:cNvSpPr>
          <p:nvPr>
            <p:ph type="body" idx="1"/>
          </p:nvPr>
        </p:nvSpPr>
        <p:spPr>
          <a:xfrm>
            <a:off x="1752600" y="2084389"/>
            <a:ext cx="8686800" cy="998537"/>
          </a:xfrm>
        </p:spPr>
        <p:txBody>
          <a:bodyPr/>
          <a:lstStyle/>
          <a:p>
            <a:pPr marL="0" indent="0">
              <a:spcBef>
                <a:spcPct val="0"/>
              </a:spcBef>
              <a:buNone/>
            </a:pPr>
            <a:r>
              <a:rPr lang="en-US" altLang="en-US"/>
              <a:t>Write a program that displays the sales tax with two digits after the decimal point.</a:t>
            </a:r>
          </a:p>
        </p:txBody>
      </p:sp>
      <p:sp>
        <p:nvSpPr>
          <p:cNvPr id="32773" name="Rectangle 4"/>
          <p:cNvSpPr>
            <a:spLocks noChangeArrowheads="1"/>
          </p:cNvSpPr>
          <p:nvPr/>
        </p:nvSpPr>
        <p:spPr bwMode="auto">
          <a:xfrm>
            <a:off x="3714750" y="28813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32774" name="Rectangle 7"/>
          <p:cNvSpPr>
            <a:spLocks noChangeArrowheads="1"/>
          </p:cNvSpPr>
          <p:nvPr/>
        </p:nvSpPr>
        <p:spPr bwMode="auto">
          <a:xfrm>
            <a:off x="1524001" y="314542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112748521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FF788B6C-6F11-4111-A69E-CAB61D3AC86B}" type="slidenum">
              <a:rPr lang="en-US" altLang="en-US" sz="1400"/>
              <a:pPr>
                <a:spcBef>
                  <a:spcPct val="0"/>
                </a:spcBef>
                <a:buClrTx/>
                <a:buSzTx/>
                <a:buFontTx/>
                <a:buNone/>
              </a:pPr>
              <a:t>36</a:t>
            </a:fld>
            <a:endParaRPr lang="en-US" altLang="en-US" sz="1400"/>
          </a:p>
        </p:txBody>
      </p:sp>
      <p:sp>
        <p:nvSpPr>
          <p:cNvPr id="33795" name="Rectangle 2"/>
          <p:cNvSpPr>
            <a:spLocks noGrp="1" noChangeArrowheads="1"/>
          </p:cNvSpPr>
          <p:nvPr>
            <p:ph type="title"/>
          </p:nvPr>
        </p:nvSpPr>
        <p:spPr>
          <a:xfrm>
            <a:off x="2209800" y="0"/>
            <a:ext cx="7772400" cy="1428750"/>
          </a:xfrm>
        </p:spPr>
        <p:txBody>
          <a:bodyPr/>
          <a:lstStyle/>
          <a:p>
            <a:r>
              <a:rPr lang="en-US" altLang="en-US"/>
              <a:t>Problem:</a:t>
            </a:r>
            <a:br>
              <a:rPr lang="en-US" altLang="en-US"/>
            </a:br>
            <a:r>
              <a:rPr lang="en-US" altLang="en-US"/>
              <a:t> Computing Loan Payments</a:t>
            </a:r>
            <a:endParaRPr lang="en-US" altLang="en-US" sz="5400"/>
          </a:p>
        </p:txBody>
      </p:sp>
      <p:sp>
        <p:nvSpPr>
          <p:cNvPr id="33796" name="Text Box 5"/>
          <p:cNvSpPr txBox="1">
            <a:spLocks noChangeArrowheads="1"/>
          </p:cNvSpPr>
          <p:nvPr/>
        </p:nvSpPr>
        <p:spPr bwMode="auto">
          <a:xfrm>
            <a:off x="2438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endParaRPr lang="en-US" altLang="en-US" sz="2400"/>
          </a:p>
        </p:txBody>
      </p:sp>
      <p:sp>
        <p:nvSpPr>
          <p:cNvPr id="33797" name="Text Box 6"/>
          <p:cNvSpPr txBox="1">
            <a:spLocks noChangeArrowheads="1"/>
          </p:cNvSpPr>
          <p:nvPr/>
        </p:nvSpPr>
        <p:spPr bwMode="auto">
          <a:xfrm>
            <a:off x="2362200" y="1676401"/>
            <a:ext cx="7696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t>This program lets the user enter the interest rate, number of years, and loan amount, and computes monthly payment and total payment.</a:t>
            </a:r>
            <a:endParaRPr lang="en-US" altLang="en-US" sz="2400"/>
          </a:p>
        </p:txBody>
      </p:sp>
      <p:graphicFrame>
        <p:nvGraphicFramePr>
          <p:cNvPr id="33798" name="Object 7"/>
          <p:cNvGraphicFramePr>
            <a:graphicFrameLocks noChangeAspect="1"/>
          </p:cNvGraphicFramePr>
          <p:nvPr/>
        </p:nvGraphicFramePr>
        <p:xfrm>
          <a:off x="1755775" y="4043363"/>
          <a:ext cx="8682038" cy="1331912"/>
        </p:xfrm>
        <a:graphic>
          <a:graphicData uri="http://schemas.openxmlformats.org/presentationml/2006/ole">
            <mc:AlternateContent xmlns:mc="http://schemas.openxmlformats.org/markup-compatibility/2006">
              <mc:Choice xmlns:v="urn:schemas-microsoft-com:vml" Requires="v">
                <p:oleObj spid="_x0000_s8202" name="Equation" r:id="rId4" imgW="3695700" imgH="571500" progId="Equation.3">
                  <p:embed/>
                </p:oleObj>
              </mc:Choice>
              <mc:Fallback>
                <p:oleObj name="Equation" r:id="rId4" imgW="3695700" imgH="571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4043363"/>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449205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E78C057-E6DC-47C6-B0E5-F8DD4E17D7DE}" type="slidenum">
              <a:rPr lang="en-US" altLang="en-US" sz="1400"/>
              <a:pPr>
                <a:spcBef>
                  <a:spcPct val="0"/>
                </a:spcBef>
                <a:buClrTx/>
                <a:buSzTx/>
                <a:buFontTx/>
                <a:buNone/>
              </a:pPr>
              <a:t>37</a:t>
            </a:fld>
            <a:endParaRPr lang="en-US" altLang="en-US" sz="1400"/>
          </a:p>
        </p:txBody>
      </p:sp>
      <p:sp>
        <p:nvSpPr>
          <p:cNvPr id="34819" name="Rectangle 2"/>
          <p:cNvSpPr>
            <a:spLocks noGrp="1" noChangeArrowheads="1"/>
          </p:cNvSpPr>
          <p:nvPr>
            <p:ph type="title"/>
          </p:nvPr>
        </p:nvSpPr>
        <p:spPr>
          <a:xfrm>
            <a:off x="2209800" y="0"/>
            <a:ext cx="7772400" cy="1428750"/>
          </a:xfrm>
        </p:spPr>
        <p:txBody>
          <a:bodyPr/>
          <a:lstStyle/>
          <a:p>
            <a:r>
              <a:rPr lang="en-US" altLang="en-US"/>
              <a:t>Problem: Monetary Units</a:t>
            </a:r>
            <a:endParaRPr lang="en-US" altLang="en-US" sz="5400"/>
          </a:p>
        </p:txBody>
      </p:sp>
      <p:sp>
        <p:nvSpPr>
          <p:cNvPr id="34820" name="Text Box 6"/>
          <p:cNvSpPr txBox="1">
            <a:spLocks noChangeArrowheads="1"/>
          </p:cNvSpPr>
          <p:nvPr/>
        </p:nvSpPr>
        <p:spPr bwMode="auto">
          <a:xfrm>
            <a:off x="2438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endParaRPr lang="en-US" altLang="en-US" sz="2400"/>
          </a:p>
        </p:txBody>
      </p:sp>
      <p:sp>
        <p:nvSpPr>
          <p:cNvPr id="34821" name="Text Box 7"/>
          <p:cNvSpPr txBox="1">
            <a:spLocks noChangeArrowheads="1"/>
          </p:cNvSpPr>
          <p:nvPr/>
        </p:nvSpPr>
        <p:spPr bwMode="auto">
          <a:xfrm>
            <a:off x="1905000" y="1676400"/>
            <a:ext cx="8382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pitchFamily="1" charset="0"/>
              </a:rPr>
              <a:t> </a:t>
            </a:r>
          </a:p>
        </p:txBody>
      </p:sp>
    </p:spTree>
    <p:extLst>
      <p:ext uri="{BB962C8B-B14F-4D97-AF65-F5344CB8AC3E}">
        <p14:creationId xmlns:p14="http://schemas.microsoft.com/office/powerpoint/2010/main" val="189130456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0056-30BF-443A-B4FD-B8C766C897CE}"/>
              </a:ext>
            </a:extLst>
          </p:cNvPr>
          <p:cNvSpPr>
            <a:spLocks noGrp="1"/>
          </p:cNvSpPr>
          <p:nvPr>
            <p:ph type="title"/>
          </p:nvPr>
        </p:nvSpPr>
        <p:spPr/>
        <p:txBody>
          <a:bodyPr/>
          <a:lstStyle/>
          <a:p>
            <a:r>
              <a:rPr lang="en-US" sz="3000" dirty="0"/>
              <a:t>Common Error 1: Undeclared/Uninitialized Variables and Unused Variables</a:t>
            </a:r>
          </a:p>
        </p:txBody>
      </p:sp>
      <p:sp>
        <p:nvSpPr>
          <p:cNvPr id="3" name="Content Placeholder 2">
            <a:extLst>
              <a:ext uri="{FF2B5EF4-FFF2-40B4-BE49-F238E27FC236}">
                <a16:creationId xmlns:a16="http://schemas.microsoft.com/office/drawing/2014/main" id="{AC7F8F50-79E2-462C-9953-192215F2684C}"/>
              </a:ext>
            </a:extLst>
          </p:cNvPr>
          <p:cNvSpPr>
            <a:spLocks noGrp="1"/>
          </p:cNvSpPr>
          <p:nvPr>
            <p:ph sz="quarter" idx="13"/>
          </p:nvPr>
        </p:nvSpPr>
        <p:spPr>
          <a:xfrm>
            <a:off x="1981201" y="1554922"/>
            <a:ext cx="8232775" cy="1125649"/>
          </a:xfrm>
        </p:spPr>
        <p:txBody>
          <a:bodyPr/>
          <a:lstStyle/>
          <a:p>
            <a:pPr marL="432" indent="0">
              <a:buNone/>
            </a:pPr>
            <a:r>
              <a:rPr lang="en-US" b="1" noProof="0" dirty="0">
                <a:latin typeface="Courier New" panose="02070309020205020404" pitchFamily="49" charset="0"/>
                <a:cs typeface="Courier New" panose="02070309020205020404" pitchFamily="49" charset="0"/>
              </a:rPr>
              <a:t>double</a:t>
            </a:r>
            <a:r>
              <a:rPr lang="en-US" noProof="0" dirty="0">
                <a:latin typeface="Courier New" panose="02070309020205020404" pitchFamily="49" charset="0"/>
                <a:cs typeface="Courier New" panose="02070309020205020404" pitchFamily="49" charset="0"/>
              </a:rPr>
              <a:t> </a:t>
            </a:r>
            <a:r>
              <a:rPr lang="en-US" noProof="0" dirty="0" err="1">
                <a:latin typeface="Courier New" panose="02070309020205020404" pitchFamily="49" charset="0"/>
                <a:cs typeface="Courier New" panose="02070309020205020404" pitchFamily="49" charset="0"/>
              </a:rPr>
              <a:t>interestRate</a:t>
            </a:r>
            <a:r>
              <a:rPr lang="en-US" noProof="0" dirty="0">
                <a:latin typeface="Courier New" panose="02070309020205020404" pitchFamily="49" charset="0"/>
                <a:cs typeface="Courier New" panose="02070309020205020404" pitchFamily="49" charset="0"/>
              </a:rPr>
              <a:t> = </a:t>
            </a:r>
            <a:r>
              <a:rPr lang="en-US" b="1" noProof="0" dirty="0">
                <a:latin typeface="Courier New" panose="02070309020205020404" pitchFamily="49" charset="0"/>
                <a:cs typeface="Courier New" panose="02070309020205020404" pitchFamily="49" charset="0"/>
              </a:rPr>
              <a:t>0.05</a:t>
            </a:r>
            <a:r>
              <a:rPr lang="en-US" noProof="0" dirty="0">
                <a:latin typeface="Courier New" panose="02070309020205020404" pitchFamily="49" charset="0"/>
                <a:cs typeface="Courier New" panose="02070309020205020404" pitchFamily="49" charset="0"/>
              </a:rPr>
              <a:t>;</a:t>
            </a:r>
          </a:p>
          <a:p>
            <a:pPr marL="432" indent="0">
              <a:buNone/>
            </a:pPr>
            <a:r>
              <a:rPr lang="en-US" b="1" noProof="0" dirty="0">
                <a:latin typeface="Courier New" panose="02070309020205020404" pitchFamily="49" charset="0"/>
                <a:cs typeface="Courier New" panose="02070309020205020404" pitchFamily="49" charset="0"/>
              </a:rPr>
              <a:t>double</a:t>
            </a:r>
            <a:r>
              <a:rPr lang="en-US" noProof="0" dirty="0">
                <a:latin typeface="Courier New" panose="02070309020205020404" pitchFamily="49" charset="0"/>
                <a:cs typeface="Courier New" panose="02070309020205020404" pitchFamily="49" charset="0"/>
              </a:rPr>
              <a:t> interest = </a:t>
            </a:r>
            <a:r>
              <a:rPr lang="en-US" noProof="0" dirty="0" err="1">
                <a:latin typeface="Courier New" panose="02070309020205020404" pitchFamily="49" charset="0"/>
                <a:cs typeface="Courier New" panose="02070309020205020404" pitchFamily="49" charset="0"/>
              </a:rPr>
              <a:t>interestrate</a:t>
            </a:r>
            <a:r>
              <a:rPr lang="en-US" noProof="0" dirty="0">
                <a:latin typeface="Courier New" panose="02070309020205020404" pitchFamily="49" charset="0"/>
                <a:cs typeface="Courier New" panose="02070309020205020404" pitchFamily="49" charset="0"/>
              </a:rPr>
              <a:t> * </a:t>
            </a:r>
            <a:r>
              <a:rPr lang="en-US" b="1" noProof="0" dirty="0">
                <a:latin typeface="Courier New" panose="02070309020205020404" pitchFamily="49" charset="0"/>
                <a:cs typeface="Courier New" panose="02070309020205020404" pitchFamily="49" charset="0"/>
              </a:rPr>
              <a:t>45</a:t>
            </a:r>
            <a:r>
              <a:rPr lang="en-US" noProof="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3477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E097-88E6-498A-91E7-276B4C841B46}"/>
              </a:ext>
            </a:extLst>
          </p:cNvPr>
          <p:cNvSpPr>
            <a:spLocks noGrp="1"/>
          </p:cNvSpPr>
          <p:nvPr>
            <p:ph type="title"/>
          </p:nvPr>
        </p:nvSpPr>
        <p:spPr/>
        <p:txBody>
          <a:bodyPr/>
          <a:lstStyle/>
          <a:p>
            <a:r>
              <a:rPr lang="en-US" noProof="0" dirty="0"/>
              <a:t>Common Error 2: Integer Overflow</a:t>
            </a:r>
          </a:p>
        </p:txBody>
      </p:sp>
      <p:sp>
        <p:nvSpPr>
          <p:cNvPr id="3" name="Content Placeholder 2">
            <a:extLst>
              <a:ext uri="{FF2B5EF4-FFF2-40B4-BE49-F238E27FC236}">
                <a16:creationId xmlns:a16="http://schemas.microsoft.com/office/drawing/2014/main" id="{3BEC2D89-50C4-4FF1-A061-11D4F33D4D78}"/>
              </a:ext>
            </a:extLst>
          </p:cNvPr>
          <p:cNvSpPr>
            <a:spLocks noGrp="1"/>
          </p:cNvSpPr>
          <p:nvPr>
            <p:ph sz="quarter" idx="13"/>
          </p:nvPr>
        </p:nvSpPr>
        <p:spPr>
          <a:xfrm>
            <a:off x="1981200" y="1556327"/>
            <a:ext cx="6081386" cy="537944"/>
          </a:xfrm>
        </p:spPr>
        <p:txBody>
          <a:bodyPr vert="horz" lIns="91440" tIns="45720" rIns="91440" bIns="0" rtlCol="0">
            <a:normAutofit/>
          </a:bodyPr>
          <a:lstStyle/>
          <a:p>
            <a:pPr marL="432" indent="0">
              <a:buNone/>
            </a:pPr>
            <a:r>
              <a:rPr lang="en-US" b="1" noProof="0" dirty="0" err="1">
                <a:latin typeface="Courier New" panose="02070309020205020404" pitchFamily="49" charset="0"/>
                <a:cs typeface="Courier New" panose="02070309020205020404" pitchFamily="49" charset="0"/>
              </a:rPr>
              <a:t>int</a:t>
            </a:r>
            <a:r>
              <a:rPr lang="en-US" noProof="0" dirty="0">
                <a:latin typeface="Courier New" panose="02070309020205020404" pitchFamily="49" charset="0"/>
                <a:cs typeface="Courier New" panose="02070309020205020404" pitchFamily="49" charset="0"/>
              </a:rPr>
              <a:t> value = </a:t>
            </a:r>
            <a:r>
              <a:rPr lang="en-US" b="1" noProof="0" dirty="0">
                <a:latin typeface="Courier New" panose="02070309020205020404" pitchFamily="49" charset="0"/>
                <a:cs typeface="Courier New" panose="02070309020205020404" pitchFamily="49" charset="0"/>
              </a:rPr>
              <a:t>2147483647 + 1</a:t>
            </a:r>
            <a:r>
              <a:rPr lang="en-US" noProof="0"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E2AD67A2-4111-4A45-8398-3A85837920F9}"/>
              </a:ext>
            </a:extLst>
          </p:cNvPr>
          <p:cNvSpPr>
            <a:spLocks noGrp="1"/>
          </p:cNvSpPr>
          <p:nvPr>
            <p:ph sz="quarter" idx="14"/>
          </p:nvPr>
        </p:nvSpPr>
        <p:spPr>
          <a:xfrm>
            <a:off x="1981200" y="2232222"/>
            <a:ext cx="3240000" cy="449493"/>
          </a:xfrm>
        </p:spPr>
        <p:txBody>
          <a:bodyPr vert="horz" lIns="91440" tIns="0" rIns="0" bIns="45720" rtlCol="0">
            <a:normAutofit/>
          </a:bodyPr>
          <a:lstStyle/>
          <a:p>
            <a:pPr marL="432" indent="0">
              <a:buNone/>
            </a:pPr>
            <a:r>
              <a:rPr lang="en-US" noProof="0" dirty="0">
                <a:cs typeface="Courier New" panose="02070309020205020404" pitchFamily="49" charset="0"/>
              </a:rPr>
              <a:t>// value will actually be</a:t>
            </a:r>
          </a:p>
        </p:txBody>
      </p:sp>
      <p:graphicFrame>
        <p:nvGraphicFramePr>
          <p:cNvPr id="5" name="Object 4" descr="negative 2147483648">
            <a:extLst>
              <a:ext uri="{FF2B5EF4-FFF2-40B4-BE49-F238E27FC236}">
                <a16:creationId xmlns:a16="http://schemas.microsoft.com/office/drawing/2014/main" id="{E0CCE65A-4FB6-49A8-B028-B89F8EA74169}"/>
              </a:ext>
            </a:extLst>
          </p:cNvPr>
          <p:cNvGraphicFramePr>
            <a:graphicFrameLocks noChangeAspect="1"/>
          </p:cNvGraphicFramePr>
          <p:nvPr/>
        </p:nvGraphicFramePr>
        <p:xfrm>
          <a:off x="5306884" y="2293221"/>
          <a:ext cx="1917700" cy="292100"/>
        </p:xfrm>
        <a:graphic>
          <a:graphicData uri="http://schemas.openxmlformats.org/presentationml/2006/ole">
            <mc:AlternateContent xmlns:mc="http://schemas.openxmlformats.org/markup-compatibility/2006">
              <mc:Choice xmlns:v="urn:schemas-microsoft-com:vml" Requires="v">
                <p:oleObj spid="_x0000_s13320" name="Equation" r:id="rId3" imgW="1917360" imgH="291960" progId="Equation.DSMT4">
                  <p:embed/>
                </p:oleObj>
              </mc:Choice>
              <mc:Fallback>
                <p:oleObj name="Equation" r:id="rId3" imgW="1917360" imgH="291960" progId="Equation.DSMT4">
                  <p:embed/>
                  <p:pic>
                    <p:nvPicPr>
                      <p:cNvPr id="5" name="Object 4" descr="negative 2147483648">
                        <a:extLst>
                          <a:ext uri="{FF2B5EF4-FFF2-40B4-BE49-F238E27FC236}">
                            <a16:creationId xmlns:a16="http://schemas.microsoft.com/office/drawing/2014/main" id="{E0CCE65A-4FB6-49A8-B028-B89F8EA74169}"/>
                          </a:ext>
                        </a:extLst>
                      </p:cNvPr>
                      <p:cNvPicPr/>
                      <p:nvPr/>
                    </p:nvPicPr>
                    <p:blipFill>
                      <a:blip r:embed="rId4"/>
                      <a:stretch>
                        <a:fillRect/>
                      </a:stretch>
                    </p:blipFill>
                    <p:spPr>
                      <a:xfrm>
                        <a:off x="5306884" y="2293221"/>
                        <a:ext cx="1917700" cy="292100"/>
                      </a:xfrm>
                      <a:prstGeom prst="rect">
                        <a:avLst/>
                      </a:prstGeom>
                    </p:spPr>
                  </p:pic>
                </p:oleObj>
              </mc:Fallback>
            </mc:AlternateContent>
          </a:graphicData>
        </a:graphic>
      </p:graphicFrame>
    </p:spTree>
    <p:extLst>
      <p:ext uri="{BB962C8B-B14F-4D97-AF65-F5344CB8AC3E}">
        <p14:creationId xmlns:p14="http://schemas.microsoft.com/office/powerpoint/2010/main" val="326115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8B0D-CC01-4AEE-A545-645FD4B80F7B}"/>
              </a:ext>
            </a:extLst>
          </p:cNvPr>
          <p:cNvSpPr>
            <a:spLocks noGrp="1"/>
          </p:cNvSpPr>
          <p:nvPr>
            <p:ph type="title"/>
          </p:nvPr>
        </p:nvSpPr>
        <p:spPr/>
        <p:txBody>
          <a:bodyPr/>
          <a:lstStyle/>
          <a:p>
            <a:pPr algn="ctr">
              <a:defRPr/>
            </a:pPr>
            <a:r>
              <a:rPr lang="en-US" dirty="0">
                <a:solidFill>
                  <a:srgbClr val="3380E6"/>
                </a:solidFill>
                <a:latin typeface="Calibri" panose="020F0502020204030204" pitchFamily="34" charset="0"/>
              </a:rPr>
              <a:t>Algorithms</a:t>
            </a:r>
          </a:p>
        </p:txBody>
      </p:sp>
      <p:sp>
        <p:nvSpPr>
          <p:cNvPr id="14339" name="Text Placeholder 2">
            <a:extLst>
              <a:ext uri="{FF2B5EF4-FFF2-40B4-BE49-F238E27FC236}">
                <a16:creationId xmlns:a16="http://schemas.microsoft.com/office/drawing/2014/main" id="{40A15F82-CADD-42BD-97D4-2361C260E0A8}"/>
              </a:ext>
            </a:extLst>
          </p:cNvPr>
          <p:cNvSpPr>
            <a:spLocks noGrp="1"/>
          </p:cNvSpPr>
          <p:nvPr>
            <p:ph type="body" idx="1"/>
          </p:nvPr>
        </p:nvSpPr>
        <p:spPr/>
        <p:txBody>
          <a:bodyPr>
            <a:normAutofit/>
          </a:bodyPr>
          <a:lstStyle/>
          <a:p>
            <a:pPr eaLnBrk="1" hangingPunct="1">
              <a:lnSpc>
                <a:spcPct val="80000"/>
              </a:lnSpc>
            </a:pPr>
            <a:r>
              <a:rPr lang="en-US" altLang="en-US" sz="2300" dirty="0">
                <a:solidFill>
                  <a:srgbClr val="000000"/>
                </a:solidFill>
              </a:rPr>
              <a:t>Any computing problem can be solved by executing a series of actions in a specific order. </a:t>
            </a:r>
          </a:p>
          <a:p>
            <a:pPr eaLnBrk="1" hangingPunct="1">
              <a:lnSpc>
                <a:spcPct val="80000"/>
              </a:lnSpc>
            </a:pPr>
            <a:r>
              <a:rPr lang="en-US" altLang="en-US" sz="2300" dirty="0">
                <a:solidFill>
                  <a:srgbClr val="000000"/>
                </a:solidFill>
              </a:rPr>
              <a:t>An </a:t>
            </a:r>
            <a:r>
              <a:rPr lang="en-US" altLang="en-US" sz="2300" dirty="0">
                <a:solidFill>
                  <a:srgbClr val="0000FF"/>
                </a:solidFill>
              </a:rPr>
              <a:t>algorithm</a:t>
            </a:r>
            <a:r>
              <a:rPr lang="en-US" altLang="en-US" sz="2300" dirty="0">
                <a:solidFill>
                  <a:srgbClr val="000000"/>
                </a:solidFill>
              </a:rPr>
              <a:t> is a </a:t>
            </a:r>
            <a:r>
              <a:rPr lang="en-US" altLang="en-US" sz="2300" i="1" dirty="0">
                <a:solidFill>
                  <a:srgbClr val="000000"/>
                </a:solidFill>
              </a:rPr>
              <a:t>procedure</a:t>
            </a:r>
            <a:r>
              <a:rPr lang="en-US" altLang="en-US" sz="2300" dirty="0">
                <a:solidFill>
                  <a:srgbClr val="000000"/>
                </a:solidFill>
              </a:rPr>
              <a:t> for solving a problem in terms of</a:t>
            </a:r>
          </a:p>
          <a:p>
            <a:pPr lvl="1" eaLnBrk="1" hangingPunct="1">
              <a:lnSpc>
                <a:spcPct val="80000"/>
              </a:lnSpc>
            </a:pPr>
            <a:r>
              <a:rPr lang="en-US" altLang="en-US" sz="2000" dirty="0">
                <a:solidFill>
                  <a:srgbClr val="000000"/>
                </a:solidFill>
              </a:rPr>
              <a:t>the </a:t>
            </a:r>
            <a:r>
              <a:rPr lang="en-US" altLang="en-US" sz="2000" dirty="0">
                <a:solidFill>
                  <a:srgbClr val="0000FF"/>
                </a:solidFill>
              </a:rPr>
              <a:t>actions</a:t>
            </a:r>
            <a:r>
              <a:rPr lang="en-US" altLang="en-US" sz="2000" dirty="0">
                <a:solidFill>
                  <a:srgbClr val="000000"/>
                </a:solidFill>
              </a:rPr>
              <a:t> to execute and</a:t>
            </a:r>
          </a:p>
          <a:p>
            <a:pPr lvl="1" eaLnBrk="1" hangingPunct="1">
              <a:lnSpc>
                <a:spcPct val="80000"/>
              </a:lnSpc>
            </a:pPr>
            <a:r>
              <a:rPr lang="en-US" altLang="en-US" sz="2000" dirty="0">
                <a:solidFill>
                  <a:srgbClr val="000000"/>
                </a:solidFill>
              </a:rPr>
              <a:t>the </a:t>
            </a:r>
            <a:r>
              <a:rPr lang="en-US" altLang="en-US" sz="2000" dirty="0">
                <a:solidFill>
                  <a:srgbClr val="0000FF"/>
                </a:solidFill>
              </a:rPr>
              <a:t>order</a:t>
            </a:r>
            <a:r>
              <a:rPr lang="en-US" altLang="en-US" sz="2000" dirty="0">
                <a:solidFill>
                  <a:srgbClr val="000000"/>
                </a:solidFill>
              </a:rPr>
              <a:t> in which these actions execute</a:t>
            </a:r>
          </a:p>
          <a:p>
            <a:pPr eaLnBrk="1" hangingPunct="1">
              <a:lnSpc>
                <a:spcPct val="80000"/>
              </a:lnSpc>
            </a:pPr>
            <a:r>
              <a:rPr lang="en-US" altLang="en-US" sz="2300" dirty="0">
                <a:solidFill>
                  <a:srgbClr val="000000"/>
                </a:solidFill>
              </a:rPr>
              <a:t>Specifying the order in which statements (actions) execute in a program is called </a:t>
            </a:r>
            <a:r>
              <a:rPr lang="en-US" altLang="en-US" sz="2300" dirty="0">
                <a:solidFill>
                  <a:srgbClr val="0000FF"/>
                </a:solidFill>
              </a:rPr>
              <a:t>program control</a:t>
            </a:r>
            <a:r>
              <a:rPr lang="en-US" altLang="en-US" sz="2300" dirty="0">
                <a:solidFill>
                  <a:srgbClr val="000000"/>
                </a:solidFill>
              </a:rPr>
              <a:t>. </a:t>
            </a:r>
          </a:p>
          <a:p>
            <a:pPr eaLnBrk="1" hangingPunct="1">
              <a:lnSpc>
                <a:spcPct val="80000"/>
              </a:lnSpc>
            </a:pPr>
            <a:endParaRPr lang="en-US" altLang="en-US" sz="2300" dirty="0">
              <a:solidFill>
                <a:srgbClr val="000000"/>
              </a:solidFill>
            </a:endParaRPr>
          </a:p>
        </p:txBody>
      </p:sp>
    </p:spTree>
    <p:extLst>
      <p:ext uri="{BB962C8B-B14F-4D97-AF65-F5344CB8AC3E}">
        <p14:creationId xmlns:p14="http://schemas.microsoft.com/office/powerpoint/2010/main" val="797635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EDFD-8F4A-418A-9E9E-10349057D1E3}"/>
              </a:ext>
            </a:extLst>
          </p:cNvPr>
          <p:cNvSpPr>
            <a:spLocks noGrp="1"/>
          </p:cNvSpPr>
          <p:nvPr>
            <p:ph type="title"/>
          </p:nvPr>
        </p:nvSpPr>
        <p:spPr/>
        <p:txBody>
          <a:bodyPr/>
          <a:lstStyle/>
          <a:p>
            <a:r>
              <a:rPr lang="en-US" noProof="0" dirty="0"/>
              <a:t>Common Error 3: Round-off Errors</a:t>
            </a:r>
          </a:p>
        </p:txBody>
      </p:sp>
      <p:sp>
        <p:nvSpPr>
          <p:cNvPr id="3" name="Content Placeholder 2">
            <a:extLst>
              <a:ext uri="{FF2B5EF4-FFF2-40B4-BE49-F238E27FC236}">
                <a16:creationId xmlns:a16="http://schemas.microsoft.com/office/drawing/2014/main" id="{057B39D8-BAE2-411D-B1CF-81613ECE008C}"/>
              </a:ext>
            </a:extLst>
          </p:cNvPr>
          <p:cNvSpPr>
            <a:spLocks noGrp="1"/>
          </p:cNvSpPr>
          <p:nvPr>
            <p:ph sz="quarter" idx="13"/>
          </p:nvPr>
        </p:nvSpPr>
        <p:spPr>
          <a:xfrm>
            <a:off x="1994451" y="1556328"/>
            <a:ext cx="8496000" cy="972561"/>
          </a:xfrm>
        </p:spPr>
        <p:txBody>
          <a:bodyPr vert="horz" lIns="91440" tIns="45720" rIns="0" bIns="0" rtlCol="0">
            <a:normAutofit/>
          </a:bodyPr>
          <a:lstStyle/>
          <a:p>
            <a:pPr>
              <a:buFont typeface="Monotype Sorts" pitchFamily="2" charset="2"/>
              <a:buNone/>
            </a:pPr>
            <a:r>
              <a:rPr lang="en-US" altLang="en-US" sz="2000" dirty="0" err="1">
                <a:latin typeface="Courier New" panose="02070309020205020404" pitchFamily="49" charset="0"/>
                <a:cs typeface="Courier New" panose="02070309020205020404" pitchFamily="49" charset="0"/>
              </a:rPr>
              <a:t>System.out.println</a:t>
            </a:r>
            <a:r>
              <a:rPr lang="en-US" altLang="en-US" sz="2000" dirty="0">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1.0</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a:t>
            </a:r>
          </a:p>
          <a:p>
            <a:pPr>
              <a:buFont typeface="Monotype Sorts" pitchFamily="2" charset="2"/>
              <a:buNone/>
            </a:pPr>
            <a:r>
              <a:rPr lang="en-US" altLang="en-US" sz="2000" dirty="0" err="1">
                <a:latin typeface="Courier New" panose="02070309020205020404" pitchFamily="49" charset="0"/>
                <a:cs typeface="Courier New" panose="02070309020205020404" pitchFamily="49" charset="0"/>
              </a:rPr>
              <a:t>System.out.println</a:t>
            </a:r>
            <a:r>
              <a:rPr lang="en-US" altLang="en-US" sz="2000" dirty="0">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1.0</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0.9</a:t>
            </a:r>
            <a:r>
              <a:rPr lang="en-US" alt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72477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063E-C8B7-4F8C-95D6-8ED2FA362BFF}"/>
              </a:ext>
            </a:extLst>
          </p:cNvPr>
          <p:cNvSpPr>
            <a:spLocks noGrp="1"/>
          </p:cNvSpPr>
          <p:nvPr>
            <p:ph type="title"/>
          </p:nvPr>
        </p:nvSpPr>
        <p:spPr/>
        <p:txBody>
          <a:bodyPr/>
          <a:lstStyle/>
          <a:p>
            <a:r>
              <a:rPr lang="en-US" sz="3200" dirty="0"/>
              <a:t>Common Error 4: Unintended Integer Division</a:t>
            </a:r>
          </a:p>
        </p:txBody>
      </p:sp>
      <p:pic>
        <p:nvPicPr>
          <p:cNvPr id="7" name="Picture 6" descr="Two code blocks as follows. For long description in Notes pane, press F6.">
            <a:extLst>
              <a:ext uri="{FF2B5EF4-FFF2-40B4-BE49-F238E27FC236}">
                <a16:creationId xmlns:a16="http://schemas.microsoft.com/office/drawing/2014/main" id="{2AF993BB-889A-40FD-978E-52C6A65C9FCA}"/>
              </a:ext>
            </a:extLst>
          </p:cNvPr>
          <p:cNvPicPr>
            <a:picLocks noChangeAspect="1"/>
          </p:cNvPicPr>
          <p:nvPr/>
        </p:nvPicPr>
        <p:blipFill>
          <a:blip r:embed="rId3"/>
          <a:stretch>
            <a:fillRect/>
          </a:stretch>
        </p:blipFill>
        <p:spPr>
          <a:xfrm>
            <a:off x="2059290" y="1849726"/>
            <a:ext cx="8073420" cy="1225056"/>
          </a:xfrm>
          <a:prstGeom prst="rect">
            <a:avLst/>
          </a:prstGeom>
        </p:spPr>
      </p:pic>
    </p:spTree>
    <p:extLst>
      <p:ext uri="{BB962C8B-B14F-4D97-AF65-F5344CB8AC3E}">
        <p14:creationId xmlns:p14="http://schemas.microsoft.com/office/powerpoint/2010/main" val="3595031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AE30-1511-46D3-BDD6-825BD82943B1}"/>
              </a:ext>
            </a:extLst>
          </p:cNvPr>
          <p:cNvSpPr>
            <a:spLocks noGrp="1"/>
          </p:cNvSpPr>
          <p:nvPr>
            <p:ph type="title"/>
          </p:nvPr>
        </p:nvSpPr>
        <p:spPr/>
        <p:txBody>
          <a:bodyPr/>
          <a:lstStyle/>
          <a:p>
            <a:r>
              <a:rPr lang="en-US" sz="3200" dirty="0"/>
              <a:t>Common Pitfall 1: Redundant Input Objects</a:t>
            </a:r>
          </a:p>
        </p:txBody>
      </p:sp>
      <p:sp>
        <p:nvSpPr>
          <p:cNvPr id="3" name="Content Placeholder 2">
            <a:extLst>
              <a:ext uri="{FF2B5EF4-FFF2-40B4-BE49-F238E27FC236}">
                <a16:creationId xmlns:a16="http://schemas.microsoft.com/office/drawing/2014/main" id="{76121788-B0A2-44D2-BE0E-886F45C227F5}"/>
              </a:ext>
            </a:extLst>
          </p:cNvPr>
          <p:cNvSpPr>
            <a:spLocks noGrp="1"/>
          </p:cNvSpPr>
          <p:nvPr>
            <p:ph sz="quarter" idx="13"/>
          </p:nvPr>
        </p:nvSpPr>
        <p:spPr>
          <a:xfrm>
            <a:off x="1981201" y="1554921"/>
            <a:ext cx="8232775" cy="4044213"/>
          </a:xfrm>
        </p:spPr>
        <p:txBody>
          <a:bodyPr/>
          <a:lstStyle/>
          <a:p>
            <a:pPr marL="432" indent="0">
              <a:buNone/>
            </a:pPr>
            <a:r>
              <a:rPr lang="en-US" noProof="0" dirty="0">
                <a:latin typeface="Courier New" panose="02070309020205020404" pitchFamily="49" charset="0"/>
                <a:cs typeface="Courier New" panose="02070309020205020404" pitchFamily="49" charset="0"/>
              </a:rPr>
              <a:t>Scanner input = </a:t>
            </a:r>
            <a:r>
              <a:rPr lang="en-US" b="1" noProof="0" dirty="0">
                <a:latin typeface="Courier New" panose="02070309020205020404" pitchFamily="49" charset="0"/>
                <a:cs typeface="Courier New" panose="02070309020205020404" pitchFamily="49" charset="0"/>
              </a:rPr>
              <a:t>new</a:t>
            </a:r>
            <a:r>
              <a:rPr lang="en-US" noProof="0" dirty="0">
                <a:latin typeface="Courier New" panose="02070309020205020404" pitchFamily="49" charset="0"/>
                <a:cs typeface="Courier New" panose="02070309020205020404" pitchFamily="49" charset="0"/>
              </a:rPr>
              <a:t> Scanner(System.in);</a:t>
            </a:r>
          </a:p>
          <a:p>
            <a:pPr marL="432" indent="0">
              <a:buNone/>
            </a:pPr>
            <a:r>
              <a:rPr lang="en-US" noProof="0" dirty="0" err="1">
                <a:latin typeface="Courier New" panose="02070309020205020404" pitchFamily="49" charset="0"/>
                <a:cs typeface="Courier New" panose="02070309020205020404" pitchFamily="49" charset="0"/>
              </a:rPr>
              <a:t>System.out.print</a:t>
            </a:r>
            <a:r>
              <a:rPr lang="en-US" noProof="0" dirty="0">
                <a:latin typeface="Courier New" panose="02070309020205020404" pitchFamily="49" charset="0"/>
                <a:cs typeface="Courier New" panose="02070309020205020404" pitchFamily="49" charset="0"/>
              </a:rPr>
              <a:t>(</a:t>
            </a:r>
            <a:r>
              <a:rPr lang="en-US" b="1" noProof="0" dirty="0">
                <a:latin typeface="Courier New" panose="02070309020205020404" pitchFamily="49" charset="0"/>
                <a:cs typeface="Courier New" panose="02070309020205020404" pitchFamily="49" charset="0"/>
              </a:rPr>
              <a:t>"Enter an integer: "</a:t>
            </a:r>
            <a:r>
              <a:rPr lang="en-US" noProof="0" dirty="0">
                <a:latin typeface="Courier New" panose="02070309020205020404" pitchFamily="49" charset="0"/>
                <a:cs typeface="Courier New" panose="02070309020205020404" pitchFamily="49" charset="0"/>
              </a:rPr>
              <a:t>);</a:t>
            </a:r>
          </a:p>
          <a:p>
            <a:pPr marL="432" indent="0">
              <a:spcAft>
                <a:spcPts val="1500"/>
              </a:spcAft>
              <a:buNone/>
            </a:pPr>
            <a:r>
              <a:rPr lang="en-US" b="1" noProof="0" dirty="0" err="1">
                <a:latin typeface="Courier New" panose="02070309020205020404" pitchFamily="49" charset="0"/>
                <a:cs typeface="Courier New" panose="02070309020205020404" pitchFamily="49" charset="0"/>
              </a:rPr>
              <a:t>int</a:t>
            </a:r>
            <a:r>
              <a:rPr lang="en-US" noProof="0" dirty="0">
                <a:latin typeface="Courier New" panose="02070309020205020404" pitchFamily="49" charset="0"/>
                <a:cs typeface="Courier New" panose="02070309020205020404" pitchFamily="49" charset="0"/>
              </a:rPr>
              <a:t> v1 = </a:t>
            </a:r>
            <a:r>
              <a:rPr lang="en-US" noProof="0" dirty="0" err="1">
                <a:latin typeface="Courier New" panose="02070309020205020404" pitchFamily="49" charset="0"/>
                <a:cs typeface="Courier New" panose="02070309020205020404" pitchFamily="49" charset="0"/>
              </a:rPr>
              <a:t>input.nextInt</a:t>
            </a:r>
            <a:r>
              <a:rPr lang="en-US" noProof="0" dirty="0">
                <a:latin typeface="Courier New" panose="02070309020205020404" pitchFamily="49" charset="0"/>
                <a:cs typeface="Courier New" panose="02070309020205020404" pitchFamily="49" charset="0"/>
              </a:rPr>
              <a:t>();</a:t>
            </a:r>
          </a:p>
          <a:p>
            <a:pPr marL="432" indent="0">
              <a:spcBef>
                <a:spcPts val="3000"/>
              </a:spcBef>
              <a:buNone/>
            </a:pPr>
            <a:r>
              <a:rPr lang="en-US" noProof="0" dirty="0">
                <a:latin typeface="Courier New" panose="02070309020205020404" pitchFamily="49" charset="0"/>
                <a:cs typeface="Courier New" panose="02070309020205020404" pitchFamily="49" charset="0"/>
              </a:rPr>
              <a:t>Scanner input1 = </a:t>
            </a:r>
            <a:r>
              <a:rPr lang="en-US" b="1" noProof="0" dirty="0">
                <a:latin typeface="Courier New" panose="02070309020205020404" pitchFamily="49" charset="0"/>
                <a:cs typeface="Courier New" panose="02070309020205020404" pitchFamily="49" charset="0"/>
              </a:rPr>
              <a:t>new</a:t>
            </a:r>
            <a:r>
              <a:rPr lang="en-US" noProof="0" dirty="0">
                <a:latin typeface="Courier New" panose="02070309020205020404" pitchFamily="49" charset="0"/>
                <a:cs typeface="Courier New" panose="02070309020205020404" pitchFamily="49" charset="0"/>
              </a:rPr>
              <a:t> Scanner(System.in);</a:t>
            </a:r>
          </a:p>
          <a:p>
            <a:pPr marL="432" indent="0">
              <a:buNone/>
            </a:pPr>
            <a:r>
              <a:rPr lang="en-US" noProof="0" dirty="0" err="1">
                <a:latin typeface="Courier New" panose="02070309020205020404" pitchFamily="49" charset="0"/>
                <a:cs typeface="Courier New" panose="02070309020205020404" pitchFamily="49" charset="0"/>
              </a:rPr>
              <a:t>System.out.print</a:t>
            </a:r>
            <a:r>
              <a:rPr lang="en-US" noProof="0" dirty="0">
                <a:latin typeface="Courier New" panose="02070309020205020404" pitchFamily="49" charset="0"/>
                <a:cs typeface="Courier New" panose="02070309020205020404" pitchFamily="49" charset="0"/>
              </a:rPr>
              <a:t>(</a:t>
            </a:r>
            <a:r>
              <a:rPr lang="en-US" b="1" noProof="0" dirty="0">
                <a:latin typeface="Courier New" panose="02070309020205020404" pitchFamily="49" charset="0"/>
                <a:cs typeface="Courier New" panose="02070309020205020404" pitchFamily="49" charset="0"/>
              </a:rPr>
              <a:t>"Enter a double value: "</a:t>
            </a:r>
            <a:r>
              <a:rPr lang="en-US" noProof="0" dirty="0">
                <a:latin typeface="Courier New" panose="02070309020205020404" pitchFamily="49" charset="0"/>
                <a:cs typeface="Courier New" panose="02070309020205020404" pitchFamily="49" charset="0"/>
              </a:rPr>
              <a:t>);</a:t>
            </a:r>
          </a:p>
          <a:p>
            <a:pPr marL="432" indent="0">
              <a:buNone/>
            </a:pPr>
            <a:r>
              <a:rPr lang="en-US" b="1" noProof="0" dirty="0">
                <a:latin typeface="Courier New" panose="02070309020205020404" pitchFamily="49" charset="0"/>
                <a:cs typeface="Courier New" panose="02070309020205020404" pitchFamily="49" charset="0"/>
              </a:rPr>
              <a:t>double</a:t>
            </a:r>
            <a:r>
              <a:rPr lang="en-US" noProof="0" dirty="0">
                <a:latin typeface="Courier New" panose="02070309020205020404" pitchFamily="49" charset="0"/>
                <a:cs typeface="Courier New" panose="02070309020205020404" pitchFamily="49" charset="0"/>
              </a:rPr>
              <a:t> v2 = input1.nextDouble();</a:t>
            </a:r>
          </a:p>
        </p:txBody>
      </p:sp>
    </p:spTree>
    <p:extLst>
      <p:ext uri="{BB962C8B-B14F-4D97-AF65-F5344CB8AC3E}">
        <p14:creationId xmlns:p14="http://schemas.microsoft.com/office/powerpoint/2010/main" val="33759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A48C-835D-4329-943A-78E345A4D7EA}"/>
              </a:ext>
            </a:extLst>
          </p:cNvPr>
          <p:cNvSpPr>
            <a:spLocks noGrp="1"/>
          </p:cNvSpPr>
          <p:nvPr>
            <p:ph type="title"/>
          </p:nvPr>
        </p:nvSpPr>
        <p:spPr/>
        <p:txBody>
          <a:bodyPr/>
          <a:lstStyle/>
          <a:p>
            <a:pPr>
              <a:lnSpc>
                <a:spcPct val="80000"/>
              </a:lnSpc>
            </a:pPr>
            <a:r>
              <a:rPr lang="en-US" altLang="en-US" dirty="0"/>
              <a:t>Write a program to calculate area of a circle with radius 20.</a:t>
            </a:r>
          </a:p>
        </p:txBody>
      </p:sp>
      <p:sp>
        <p:nvSpPr>
          <p:cNvPr id="3" name="Content Placeholder 2">
            <a:extLst>
              <a:ext uri="{FF2B5EF4-FFF2-40B4-BE49-F238E27FC236}">
                <a16:creationId xmlns:a16="http://schemas.microsoft.com/office/drawing/2014/main" id="{7EAD3D65-C8D7-4DB3-9BA9-0DB950228A1B}"/>
              </a:ext>
            </a:extLst>
          </p:cNvPr>
          <p:cNvSpPr>
            <a:spLocks noGrp="1"/>
          </p:cNvSpPr>
          <p:nvPr>
            <p:ph sz="half" idx="1"/>
          </p:nvPr>
        </p:nvSpPr>
        <p:spPr/>
        <p:txBody>
          <a:bodyPr/>
          <a:lstStyle/>
          <a:p>
            <a:pPr>
              <a:lnSpc>
                <a:spcPct val="80000"/>
              </a:lnSpc>
            </a:pPr>
            <a:r>
              <a:rPr lang="en-US" altLang="en-US" sz="2800" dirty="0">
                <a:solidFill>
                  <a:srgbClr val="0000FF"/>
                </a:solidFill>
              </a:rPr>
              <a:t>Pseudocode</a:t>
            </a:r>
            <a:r>
              <a:rPr lang="en-US" altLang="en-US" sz="2800" dirty="0">
                <a:solidFill>
                  <a:srgbClr val="000000"/>
                </a:solidFill>
              </a:rPr>
              <a:t> is an informal language that helps you develop algorithms without having to worry about the strict details of Java language syntax. </a:t>
            </a:r>
          </a:p>
          <a:p>
            <a:pPr marL="0" indent="0">
              <a:buNone/>
            </a:pPr>
            <a:endParaRPr lang="en-US" dirty="0"/>
          </a:p>
        </p:txBody>
      </p:sp>
      <p:sp>
        <p:nvSpPr>
          <p:cNvPr id="4" name="Content Placeholder 3">
            <a:extLst>
              <a:ext uri="{FF2B5EF4-FFF2-40B4-BE49-F238E27FC236}">
                <a16:creationId xmlns:a16="http://schemas.microsoft.com/office/drawing/2014/main" id="{F0B219D0-B225-4E1B-8BCC-AB735A937EA2}"/>
              </a:ext>
            </a:extLst>
          </p:cNvPr>
          <p:cNvSpPr>
            <a:spLocks noGrp="1"/>
          </p:cNvSpPr>
          <p:nvPr>
            <p:ph sz="half" idx="2"/>
          </p:nvPr>
        </p:nvSpPr>
        <p:spPr/>
        <p:txBody>
          <a:bodyPr/>
          <a:lstStyle/>
          <a:p>
            <a:pPr>
              <a:lnSpc>
                <a:spcPct val="80000"/>
              </a:lnSpc>
            </a:pPr>
            <a:r>
              <a:rPr lang="en-US" altLang="en-US" sz="2800" dirty="0">
                <a:solidFill>
                  <a:srgbClr val="0000FF"/>
                </a:solidFill>
              </a:rPr>
              <a:t>Flowchart</a:t>
            </a:r>
            <a:r>
              <a:rPr lang="en-US" altLang="en-US" sz="2800" dirty="0">
                <a:solidFill>
                  <a:srgbClr val="000000"/>
                </a:solidFill>
              </a:rPr>
              <a:t>  uses diagrams and arrow lines to show flow of the statements.</a:t>
            </a:r>
          </a:p>
          <a:p>
            <a:pPr marL="0" indent="0" eaLnBrk="1" hangingPunct="1">
              <a:lnSpc>
                <a:spcPct val="80000"/>
              </a:lnSpc>
              <a:buNone/>
            </a:pPr>
            <a:endParaRPr lang="en-US" altLang="en-US" sz="2800" dirty="0">
              <a:solidFill>
                <a:srgbClr val="000000"/>
              </a:solidFill>
            </a:endParaRPr>
          </a:p>
        </p:txBody>
      </p:sp>
    </p:spTree>
    <p:extLst>
      <p:ext uri="{BB962C8B-B14F-4D97-AF65-F5344CB8AC3E}">
        <p14:creationId xmlns:p14="http://schemas.microsoft.com/office/powerpoint/2010/main" val="403379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C78E-E828-45DC-9861-8504D36B30D8}"/>
              </a:ext>
            </a:extLst>
          </p:cNvPr>
          <p:cNvSpPr>
            <a:spLocks noGrp="1"/>
          </p:cNvSpPr>
          <p:nvPr>
            <p:ph type="title"/>
          </p:nvPr>
        </p:nvSpPr>
        <p:spPr/>
        <p:txBody>
          <a:bodyPr/>
          <a:lstStyle/>
          <a:p>
            <a:pPr algn="ctr">
              <a:defRPr/>
            </a:pPr>
            <a:r>
              <a:rPr lang="en-US" dirty="0">
                <a:solidFill>
                  <a:srgbClr val="3380E6"/>
                </a:solidFill>
                <a:latin typeface="Calibri" panose="020F0502020204030204" pitchFamily="34" charset="0"/>
              </a:rPr>
              <a:t>Control Structures</a:t>
            </a:r>
          </a:p>
        </p:txBody>
      </p:sp>
      <p:sp>
        <p:nvSpPr>
          <p:cNvPr id="16387" name="Text Placeholder 2">
            <a:extLst>
              <a:ext uri="{FF2B5EF4-FFF2-40B4-BE49-F238E27FC236}">
                <a16:creationId xmlns:a16="http://schemas.microsoft.com/office/drawing/2014/main" id="{8BFECBA0-2618-4B6C-9DB2-F1DBF78A63C5}"/>
              </a:ext>
            </a:extLst>
          </p:cNvPr>
          <p:cNvSpPr>
            <a:spLocks noGrp="1"/>
          </p:cNvSpPr>
          <p:nvPr>
            <p:ph type="body" idx="1"/>
          </p:nvPr>
        </p:nvSpPr>
        <p:spPr/>
        <p:txBody>
          <a:bodyPr/>
          <a:lstStyle/>
          <a:p>
            <a:pPr>
              <a:lnSpc>
                <a:spcPct val="80000"/>
              </a:lnSpc>
            </a:pPr>
            <a:r>
              <a:rPr lang="en-US" altLang="en-US" sz="2300" dirty="0"/>
              <a:t>Any problem can be solved using 4 types of </a:t>
            </a:r>
            <a:r>
              <a:rPr lang="en-US" sz="2400" dirty="0">
                <a:solidFill>
                  <a:srgbClr val="3380E6"/>
                </a:solidFill>
                <a:latin typeface="Calibri" panose="020F0502020204030204" pitchFamily="34" charset="0"/>
              </a:rPr>
              <a:t>Control Structures</a:t>
            </a:r>
            <a:endParaRPr lang="en-US" altLang="en-US" sz="2300" dirty="0"/>
          </a:p>
          <a:p>
            <a:pPr eaLnBrk="1" hangingPunct="1">
              <a:lnSpc>
                <a:spcPct val="80000"/>
              </a:lnSpc>
            </a:pPr>
            <a:r>
              <a:rPr lang="en-US" altLang="en-US" sz="2300" dirty="0">
                <a:solidFill>
                  <a:srgbClr val="0000FF"/>
                </a:solidFill>
              </a:rPr>
              <a:t>Sequential execution</a:t>
            </a:r>
            <a:r>
              <a:rPr lang="en-US" altLang="en-US" sz="2300" dirty="0">
                <a:solidFill>
                  <a:srgbClr val="000000"/>
                </a:solidFill>
              </a:rPr>
              <a:t>: Statements in a program execute one after the other in the order in which they are written. </a:t>
            </a:r>
          </a:p>
          <a:p>
            <a:pPr>
              <a:lnSpc>
                <a:spcPct val="80000"/>
              </a:lnSpc>
            </a:pPr>
            <a:r>
              <a:rPr lang="en-US" altLang="en-US" sz="2300" dirty="0">
                <a:solidFill>
                  <a:srgbClr val="0000FF"/>
                </a:solidFill>
              </a:rPr>
              <a:t>Selection Structure</a:t>
            </a:r>
            <a:r>
              <a:rPr lang="en-US" altLang="en-US" sz="2300" dirty="0">
                <a:solidFill>
                  <a:srgbClr val="000000"/>
                </a:solidFill>
              </a:rPr>
              <a:t>: Enables you to specify which statement to execute based on a decision.</a:t>
            </a:r>
          </a:p>
          <a:p>
            <a:pPr>
              <a:lnSpc>
                <a:spcPct val="80000"/>
              </a:lnSpc>
            </a:pPr>
            <a:r>
              <a:rPr lang="en-US" altLang="en-US" sz="2400" dirty="0">
                <a:solidFill>
                  <a:srgbClr val="0000FF"/>
                </a:solidFill>
              </a:rPr>
              <a:t>iteration structure: </a:t>
            </a:r>
            <a:r>
              <a:rPr lang="en-US" altLang="en-US" sz="2000" dirty="0">
                <a:solidFill>
                  <a:srgbClr val="000000"/>
                </a:solidFill>
              </a:rPr>
              <a:t>Enables you to repeat execution of set of statements.</a:t>
            </a:r>
          </a:p>
          <a:p>
            <a:pPr>
              <a:lnSpc>
                <a:spcPct val="80000"/>
              </a:lnSpc>
            </a:pPr>
            <a:r>
              <a:rPr lang="en-US" altLang="en-US" sz="2000" dirty="0">
                <a:solidFill>
                  <a:srgbClr val="0000FF"/>
                </a:solidFill>
              </a:rPr>
              <a:t>Subprogram Structure: </a:t>
            </a:r>
            <a:r>
              <a:rPr lang="en-US" altLang="en-US" sz="2000" dirty="0"/>
              <a:t>Enables you to break large problems to sub problems. By solving sub problems, you solve the entire problem</a:t>
            </a:r>
            <a:endParaRPr lang="en-US" altLang="en-US" sz="2000" i="1" dirty="0"/>
          </a:p>
        </p:txBody>
      </p:sp>
    </p:spTree>
    <p:extLst>
      <p:ext uri="{BB962C8B-B14F-4D97-AF65-F5344CB8AC3E}">
        <p14:creationId xmlns:p14="http://schemas.microsoft.com/office/powerpoint/2010/main" val="83226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spcBef>
                <a:spcPct val="0"/>
              </a:spcBef>
              <a:buClrTx/>
              <a:buFontTx/>
              <a:buNone/>
            </a:pPr>
            <a:r>
              <a:rPr lang="en-US" altLang="en-US" sz="1200">
                <a:latin typeface="Arial" panose="020B0604020202020204" pitchFamily="34" charset="0"/>
              </a:rPr>
              <a:t>2-</a:t>
            </a:r>
            <a:fld id="{69FF4EA8-41B9-43DE-AE61-15B22AD141D2}" type="slidenum">
              <a:rPr lang="en-US" altLang="en-US" sz="1200">
                <a:latin typeface="Arial" panose="020B0604020202020204" pitchFamily="34" charset="0"/>
              </a:rPr>
              <a:pPr>
                <a:spcBef>
                  <a:spcPct val="0"/>
                </a:spcBef>
                <a:buClrTx/>
                <a:buFontTx/>
                <a:buNone/>
              </a:pPr>
              <a:t>7</a:t>
            </a:fld>
            <a:endParaRPr lang="en-US" altLang="en-US" sz="1200">
              <a:latin typeface="Arial" panose="020B0604020202020204" pitchFamily="34" charset="0"/>
            </a:endParaRPr>
          </a:p>
        </p:txBody>
      </p:sp>
      <p:sp>
        <p:nvSpPr>
          <p:cNvPr id="14339" name="Rectangle 5"/>
          <p:cNvSpPr>
            <a:spLocks noGrp="1" noChangeArrowheads="1"/>
          </p:cNvSpPr>
          <p:nvPr>
            <p:ph type="title" idx="4294967295"/>
          </p:nvPr>
        </p:nvSpPr>
        <p:spPr/>
        <p:txBody>
          <a:bodyPr/>
          <a:lstStyle/>
          <a:p>
            <a:pPr eaLnBrk="1" hangingPunct="1"/>
            <a:r>
              <a:rPr lang="en-US" altLang="en-US" dirty="0"/>
              <a:t>Sample Java Application Template</a:t>
            </a:r>
          </a:p>
        </p:txBody>
      </p:sp>
      <p:sp>
        <p:nvSpPr>
          <p:cNvPr id="14340" name="Text Box 7"/>
          <p:cNvSpPr txBox="1">
            <a:spLocks noChangeArrowheads="1"/>
          </p:cNvSpPr>
          <p:nvPr/>
        </p:nvSpPr>
        <p:spPr bwMode="auto">
          <a:xfrm>
            <a:off x="2133601" y="1790701"/>
            <a:ext cx="41833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Aft>
                <a:spcPct val="20000"/>
              </a:spcAft>
              <a:buClr>
                <a:schemeClr val="accent2"/>
              </a:buClr>
              <a:buSzPct val="110000"/>
              <a:buFontTx/>
              <a:buNone/>
            </a:pPr>
            <a:r>
              <a:rPr lang="en-US" altLang="en-US" sz="2400"/>
              <a:t>// This is a simple Java program.</a:t>
            </a:r>
            <a:endParaRPr lang="en-US" altLang="en-US" sz="2000"/>
          </a:p>
        </p:txBody>
      </p:sp>
      <p:grpSp>
        <p:nvGrpSpPr>
          <p:cNvPr id="14341" name="Group 16"/>
          <p:cNvGrpSpPr>
            <a:grpSpLocks/>
          </p:cNvGrpSpPr>
          <p:nvPr/>
        </p:nvGrpSpPr>
        <p:grpSpPr bwMode="auto">
          <a:xfrm>
            <a:off x="2133600" y="2476500"/>
            <a:ext cx="5272088" cy="3086100"/>
            <a:chOff x="480" y="1344"/>
            <a:chExt cx="3321" cy="1944"/>
          </a:xfrm>
        </p:grpSpPr>
        <p:sp>
          <p:nvSpPr>
            <p:cNvPr id="14348" name="Rectangle 11"/>
            <p:cNvSpPr>
              <a:spLocks noChangeArrowheads="1"/>
            </p:cNvSpPr>
            <p:nvPr/>
          </p:nvSpPr>
          <p:spPr bwMode="auto">
            <a:xfrm>
              <a:off x="480" y="1344"/>
              <a:ext cx="1872" cy="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spcAft>
                  <a:spcPct val="20000"/>
                </a:spcAft>
                <a:buClr>
                  <a:schemeClr val="accent2"/>
                </a:buClr>
                <a:buSzPct val="110000"/>
                <a:buFontTx/>
                <a:buNone/>
              </a:pPr>
              <a:r>
                <a:rPr lang="en-US" altLang="en-US" sz="2400"/>
                <a:t>public class Simple</a:t>
              </a:r>
              <a:br>
                <a:rPr lang="en-US" altLang="en-US" sz="2400"/>
              </a:br>
              <a:r>
                <a:rPr lang="en-US" altLang="en-US" sz="2400"/>
                <a:t>{</a:t>
              </a:r>
              <a:br>
                <a:rPr lang="en-US" altLang="en-US" sz="2400"/>
              </a:br>
              <a:br>
                <a:rPr lang="en-US" altLang="en-US" sz="2400"/>
              </a:br>
              <a:br>
                <a:rPr lang="en-US" altLang="en-US" sz="2400"/>
              </a:br>
              <a:br>
                <a:rPr lang="en-US" altLang="en-US" sz="2400"/>
              </a:br>
              <a:br>
                <a:rPr lang="en-US" altLang="en-US" sz="2400"/>
              </a:br>
              <a:br>
                <a:rPr lang="en-US" altLang="en-US" sz="2400"/>
              </a:br>
              <a:r>
                <a:rPr lang="en-US" altLang="en-US" sz="2400"/>
                <a:t>}</a:t>
              </a:r>
            </a:p>
          </p:txBody>
        </p:sp>
        <p:sp>
          <p:nvSpPr>
            <p:cNvPr id="14349" name="Text Box 15"/>
            <p:cNvSpPr txBox="1">
              <a:spLocks noChangeArrowheads="1"/>
            </p:cNvSpPr>
            <p:nvPr/>
          </p:nvSpPr>
          <p:spPr bwMode="auto">
            <a:xfrm>
              <a:off x="816" y="1872"/>
              <a:ext cx="2985"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Aft>
                  <a:spcPct val="20000"/>
                </a:spcAft>
                <a:buClr>
                  <a:schemeClr val="accent2"/>
                </a:buClr>
                <a:buSzPct val="110000"/>
                <a:buFontTx/>
                <a:buNone/>
              </a:pPr>
              <a:r>
                <a:rPr lang="en-US" altLang="en-US" sz="2400"/>
                <a:t>public static void main(String[] args)</a:t>
              </a:r>
              <a:br>
                <a:rPr lang="en-US" altLang="en-US" sz="2400"/>
              </a:br>
              <a:r>
                <a:rPr lang="en-US" altLang="en-US" sz="2400"/>
                <a:t>{</a:t>
              </a:r>
            </a:p>
            <a:p>
              <a:pPr eaLnBrk="1" hangingPunct="1">
                <a:spcAft>
                  <a:spcPct val="20000"/>
                </a:spcAft>
                <a:buClr>
                  <a:schemeClr val="accent2"/>
                </a:buClr>
                <a:buSzPct val="110000"/>
                <a:buFontTx/>
                <a:buNone/>
              </a:pPr>
              <a:br>
                <a:rPr lang="en-US" altLang="en-US" sz="2400"/>
              </a:br>
              <a:r>
                <a:rPr lang="en-US" altLang="en-US" sz="2400"/>
                <a:t>}</a:t>
              </a:r>
            </a:p>
            <a:p>
              <a:pPr eaLnBrk="1" hangingPunct="1">
                <a:spcBef>
                  <a:spcPct val="0"/>
                </a:spcBef>
                <a:buClrTx/>
                <a:buFontTx/>
                <a:buNone/>
              </a:pPr>
              <a:endParaRPr lang="en-US" altLang="en-US" sz="2400"/>
            </a:p>
          </p:txBody>
        </p:sp>
      </p:grpSp>
      <p:grpSp>
        <p:nvGrpSpPr>
          <p:cNvPr id="14342" name="Group 24"/>
          <p:cNvGrpSpPr>
            <a:grpSpLocks/>
          </p:cNvGrpSpPr>
          <p:nvPr/>
        </p:nvGrpSpPr>
        <p:grpSpPr bwMode="auto">
          <a:xfrm>
            <a:off x="3124200" y="3848100"/>
            <a:ext cx="6211888" cy="1016000"/>
            <a:chOff x="1104" y="2208"/>
            <a:chExt cx="3913" cy="640"/>
          </a:xfrm>
        </p:grpSpPr>
        <p:sp>
          <p:nvSpPr>
            <p:cNvPr id="14346" name="Text Box 22"/>
            <p:cNvSpPr txBox="1">
              <a:spLocks noChangeArrowheads="1"/>
            </p:cNvSpPr>
            <p:nvPr/>
          </p:nvSpPr>
          <p:spPr bwMode="auto">
            <a:xfrm>
              <a:off x="1344" y="2208"/>
              <a:ext cx="3673" cy="6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000" b="1">
                  <a:solidFill>
                    <a:srgbClr val="FF3300"/>
                  </a:solidFill>
                </a:rPr>
                <a:t>This area is the body of the main method.</a:t>
              </a:r>
            </a:p>
            <a:p>
              <a:pPr eaLnBrk="1" hangingPunct="1">
                <a:spcBef>
                  <a:spcPct val="0"/>
                </a:spcBef>
                <a:buClrTx/>
                <a:buFontTx/>
                <a:buNone/>
              </a:pPr>
              <a:r>
                <a:rPr lang="en-US" altLang="en-US" sz="2000" b="1">
                  <a:solidFill>
                    <a:srgbClr val="FF3300"/>
                  </a:solidFill>
                </a:rPr>
                <a:t>All of the actions to be completed during</a:t>
              </a:r>
            </a:p>
            <a:p>
              <a:pPr eaLnBrk="1" hangingPunct="1">
                <a:spcBef>
                  <a:spcPct val="0"/>
                </a:spcBef>
                <a:buClrTx/>
                <a:buFontTx/>
                <a:buNone/>
              </a:pPr>
              <a:r>
                <a:rPr lang="en-US" altLang="en-US" sz="2000" b="1">
                  <a:solidFill>
                    <a:srgbClr val="FF3300"/>
                  </a:solidFill>
                </a:rPr>
                <a:t>the main method will be between these curly braces.</a:t>
              </a:r>
            </a:p>
          </p:txBody>
        </p:sp>
        <p:sp>
          <p:nvSpPr>
            <p:cNvPr id="14347" name="AutoShape 23"/>
            <p:cNvSpPr>
              <a:spLocks/>
            </p:cNvSpPr>
            <p:nvPr/>
          </p:nvSpPr>
          <p:spPr bwMode="auto">
            <a:xfrm>
              <a:off x="1104" y="2256"/>
              <a:ext cx="144" cy="576"/>
            </a:xfrm>
            <a:prstGeom prst="rightBrace">
              <a:avLst>
                <a:gd name="adj1" fmla="val 33333"/>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grpSp>
      <p:grpSp>
        <p:nvGrpSpPr>
          <p:cNvPr id="14343" name="Group 28"/>
          <p:cNvGrpSpPr>
            <a:grpSpLocks/>
          </p:cNvGrpSpPr>
          <p:nvPr/>
        </p:nvGrpSpPr>
        <p:grpSpPr bwMode="auto">
          <a:xfrm>
            <a:off x="7086600" y="1485901"/>
            <a:ext cx="3348038" cy="2314575"/>
            <a:chOff x="3600" y="720"/>
            <a:chExt cx="2109" cy="1458"/>
          </a:xfrm>
        </p:grpSpPr>
        <p:sp>
          <p:nvSpPr>
            <p:cNvPr id="14344" name="Text Box 18"/>
            <p:cNvSpPr txBox="1">
              <a:spLocks noChangeArrowheads="1"/>
            </p:cNvSpPr>
            <p:nvPr/>
          </p:nvSpPr>
          <p:spPr bwMode="auto">
            <a:xfrm>
              <a:off x="3600" y="720"/>
              <a:ext cx="2109" cy="8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000" b="1">
                  <a:solidFill>
                    <a:srgbClr val="FF3300"/>
                  </a:solidFill>
                </a:rPr>
                <a:t>This is the method header</a:t>
              </a:r>
            </a:p>
            <a:p>
              <a:pPr eaLnBrk="1" hangingPunct="1">
                <a:spcBef>
                  <a:spcPct val="0"/>
                </a:spcBef>
                <a:buClrTx/>
                <a:buFontTx/>
                <a:buNone/>
              </a:pPr>
              <a:r>
                <a:rPr lang="en-US" altLang="en-US" sz="2000" b="1">
                  <a:solidFill>
                    <a:srgbClr val="FF3300"/>
                  </a:solidFill>
                </a:rPr>
                <a:t>for the main method.  The</a:t>
              </a:r>
            </a:p>
            <a:p>
              <a:pPr eaLnBrk="1" hangingPunct="1">
                <a:spcBef>
                  <a:spcPct val="0"/>
                </a:spcBef>
                <a:buClrTx/>
                <a:buFontTx/>
                <a:buNone/>
              </a:pPr>
              <a:r>
                <a:rPr lang="en-US" altLang="en-US" sz="2000" b="1">
                  <a:solidFill>
                    <a:srgbClr val="FF3300"/>
                  </a:solidFill>
                </a:rPr>
                <a:t>main method is where a Java</a:t>
              </a:r>
            </a:p>
            <a:p>
              <a:pPr eaLnBrk="1" hangingPunct="1">
                <a:spcBef>
                  <a:spcPct val="0"/>
                </a:spcBef>
                <a:buClrTx/>
                <a:buFontTx/>
                <a:buNone/>
              </a:pPr>
              <a:r>
                <a:rPr lang="en-US" altLang="en-US" sz="2000" b="1">
                  <a:solidFill>
                    <a:srgbClr val="FF3300"/>
                  </a:solidFill>
                </a:rPr>
                <a:t>application begins.  </a:t>
              </a:r>
            </a:p>
          </p:txBody>
        </p:sp>
        <p:sp>
          <p:nvSpPr>
            <p:cNvPr id="14345" name="AutoShape 26"/>
            <p:cNvSpPr>
              <a:spLocks noChangeArrowheads="1"/>
            </p:cNvSpPr>
            <p:nvPr/>
          </p:nvSpPr>
          <p:spPr bwMode="auto">
            <a:xfrm rot="10800000">
              <a:off x="3840" y="1584"/>
              <a:ext cx="513" cy="59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1 w 21600"/>
                <a:gd name="T13" fmla="*/ 4436 h 21600"/>
                <a:gd name="T14" fmla="*/ 19411 w 21600"/>
                <a:gd name="T15" fmla="*/ 7709 h 21600"/>
              </a:gdLst>
              <a:ahLst/>
              <a:cxnLst>
                <a:cxn ang="T8">
                  <a:pos x="T0" y="T1"/>
                </a:cxn>
                <a:cxn ang="T9">
                  <a:pos x="T2" y="T3"/>
                </a:cxn>
                <a:cxn ang="T10">
                  <a:pos x="T4" y="T5"/>
                </a:cxn>
                <a:cxn ang="T11">
                  <a:pos x="T6" y="T7"/>
                </a:cxn>
              </a:cxnLst>
              <a:rect l="T12" t="T13" r="T14" b="T15"/>
              <a:pathLst>
                <a:path w="21600" h="21600">
                  <a:moveTo>
                    <a:pt x="21600" y="6079"/>
                  </a:moveTo>
                  <a:lnTo>
                    <a:pt x="13431" y="0"/>
                  </a:lnTo>
                  <a:lnTo>
                    <a:pt x="13431" y="4436"/>
                  </a:lnTo>
                  <a:lnTo>
                    <a:pt x="12427" y="4436"/>
                  </a:lnTo>
                  <a:cubicBezTo>
                    <a:pt x="5564" y="4436"/>
                    <a:pt x="0" y="7893"/>
                    <a:pt x="0" y="12158"/>
                  </a:cubicBezTo>
                  <a:lnTo>
                    <a:pt x="0" y="21600"/>
                  </a:lnTo>
                  <a:lnTo>
                    <a:pt x="3359" y="21600"/>
                  </a:lnTo>
                  <a:lnTo>
                    <a:pt x="3359" y="12158"/>
                  </a:lnTo>
                  <a:cubicBezTo>
                    <a:pt x="3359" y="9708"/>
                    <a:pt x="7419" y="7722"/>
                    <a:pt x="12427" y="7722"/>
                  </a:cubicBezTo>
                  <a:lnTo>
                    <a:pt x="13431" y="7722"/>
                  </a:lnTo>
                  <a:lnTo>
                    <a:pt x="13431" y="12158"/>
                  </a:lnTo>
                  <a:lnTo>
                    <a:pt x="21600" y="6079"/>
                  </a:lnTo>
                  <a:close/>
                </a:path>
              </a:pathLst>
            </a:custGeom>
            <a:solidFill>
              <a:srgbClr val="FF0000"/>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19626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8D9E-32BD-4145-809D-9CFE95881B56}"/>
              </a:ext>
            </a:extLst>
          </p:cNvPr>
          <p:cNvSpPr>
            <a:spLocks noGrp="1"/>
          </p:cNvSpPr>
          <p:nvPr>
            <p:ph type="title"/>
          </p:nvPr>
        </p:nvSpPr>
        <p:spPr/>
        <p:txBody>
          <a:bodyPr/>
          <a:lstStyle/>
          <a:p>
            <a:r>
              <a:rPr lang="en-US" noProof="0" dirty="0"/>
              <a:t>Identifiers</a:t>
            </a:r>
          </a:p>
        </p:txBody>
      </p:sp>
      <p:sp>
        <p:nvSpPr>
          <p:cNvPr id="3" name="Content Placeholder 2">
            <a:extLst>
              <a:ext uri="{FF2B5EF4-FFF2-40B4-BE49-F238E27FC236}">
                <a16:creationId xmlns:a16="http://schemas.microsoft.com/office/drawing/2014/main" id="{9233AACB-F592-4D30-9C09-88AA52DA97A4}"/>
              </a:ext>
            </a:extLst>
          </p:cNvPr>
          <p:cNvSpPr>
            <a:spLocks noGrp="1"/>
          </p:cNvSpPr>
          <p:nvPr>
            <p:ph sz="quarter" idx="13"/>
          </p:nvPr>
        </p:nvSpPr>
        <p:spPr>
          <a:xfrm>
            <a:off x="1981201" y="1554921"/>
            <a:ext cx="8232775" cy="3931480"/>
          </a:xfrm>
        </p:spPr>
        <p:txBody>
          <a:bodyPr/>
          <a:lstStyle/>
          <a:p>
            <a:r>
              <a:rPr lang="en-US" noProof="0" dirty="0"/>
              <a:t>An identifier is a sequence of characters that consist of letters, digits, underscores (_), and dollar signs ($).</a:t>
            </a:r>
          </a:p>
          <a:p>
            <a:r>
              <a:rPr lang="en-US" noProof="0" dirty="0"/>
              <a:t>An identifier must start with a letter, an underscore (_), or a dollar sign ($). It cannot start with a digit.</a:t>
            </a:r>
          </a:p>
          <a:p>
            <a:r>
              <a:rPr lang="en-US" noProof="0" dirty="0"/>
              <a:t>An identifier cannot be a reserved word. (See Appendix A, “Java Keywords,” for a list of reserved words).</a:t>
            </a:r>
          </a:p>
          <a:p>
            <a:r>
              <a:rPr lang="en-US" noProof="0" dirty="0"/>
              <a:t>An identifier cannot be </a:t>
            </a:r>
            <a:r>
              <a:rPr lang="en-US" noProof="0" dirty="0">
                <a:latin typeface="Courier New" panose="02070309020205020404" pitchFamily="49" charset="0"/>
                <a:cs typeface="Courier New" panose="02070309020205020404" pitchFamily="49" charset="0"/>
              </a:rPr>
              <a:t>true</a:t>
            </a:r>
            <a:r>
              <a:rPr lang="en-US" noProof="0" dirty="0"/>
              <a:t>, </a:t>
            </a:r>
            <a:r>
              <a:rPr lang="en-US" noProof="0" dirty="0">
                <a:latin typeface="Courier New" panose="02070309020205020404" pitchFamily="49" charset="0"/>
                <a:cs typeface="Courier New" panose="02070309020205020404" pitchFamily="49" charset="0"/>
              </a:rPr>
              <a:t>false</a:t>
            </a:r>
            <a:r>
              <a:rPr lang="en-US" noProof="0" dirty="0"/>
              <a:t>, or </a:t>
            </a:r>
            <a:r>
              <a:rPr lang="en-US" noProof="0" dirty="0">
                <a:latin typeface="Courier New" panose="02070309020205020404" pitchFamily="49" charset="0"/>
                <a:cs typeface="Courier New" panose="02070309020205020404" pitchFamily="49" charset="0"/>
              </a:rPr>
              <a:t>null</a:t>
            </a:r>
            <a:r>
              <a:rPr lang="en-US" noProof="0" dirty="0"/>
              <a:t>.</a:t>
            </a:r>
          </a:p>
          <a:p>
            <a:r>
              <a:rPr lang="en-US" noProof="0" dirty="0"/>
              <a:t>An identifier can be of any length.</a:t>
            </a:r>
          </a:p>
        </p:txBody>
      </p:sp>
    </p:spTree>
    <p:extLst>
      <p:ext uri="{BB962C8B-B14F-4D97-AF65-F5344CB8AC3E}">
        <p14:creationId xmlns:p14="http://schemas.microsoft.com/office/powerpoint/2010/main" val="162949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4C94-E2C1-44B1-A6D5-D466BE636C0E}"/>
              </a:ext>
            </a:extLst>
          </p:cNvPr>
          <p:cNvSpPr>
            <a:spLocks noGrp="1"/>
          </p:cNvSpPr>
          <p:nvPr>
            <p:ph type="title"/>
          </p:nvPr>
        </p:nvSpPr>
        <p:spPr/>
        <p:txBody>
          <a:bodyPr/>
          <a:lstStyle/>
          <a:p>
            <a:pPr algn="ctr"/>
            <a:r>
              <a:rPr lang="en-US" dirty="0"/>
              <a:t>Variables</a:t>
            </a:r>
          </a:p>
        </p:txBody>
      </p:sp>
      <p:sp>
        <p:nvSpPr>
          <p:cNvPr id="3" name="Content Placeholder 2">
            <a:extLst>
              <a:ext uri="{FF2B5EF4-FFF2-40B4-BE49-F238E27FC236}">
                <a16:creationId xmlns:a16="http://schemas.microsoft.com/office/drawing/2014/main" id="{93CF0072-2143-47C4-8ABC-63A8DAD33F2F}"/>
              </a:ext>
            </a:extLst>
          </p:cNvPr>
          <p:cNvSpPr>
            <a:spLocks noGrp="1"/>
          </p:cNvSpPr>
          <p:nvPr>
            <p:ph idx="1"/>
          </p:nvPr>
        </p:nvSpPr>
        <p:spPr/>
        <p:txBody>
          <a:bodyPr/>
          <a:lstStyle/>
          <a:p>
            <a:r>
              <a:rPr lang="en-US" dirty="0"/>
              <a:t>Related to variables in math </a:t>
            </a:r>
          </a:p>
          <a:p>
            <a:r>
              <a:rPr lang="en-US" dirty="0"/>
              <a:t>A named “box” you can put a value in</a:t>
            </a:r>
          </a:p>
          <a:p>
            <a:r>
              <a:rPr lang="en-US" dirty="0"/>
              <a:t>x = 10                                 same as in math:</a:t>
            </a:r>
          </a:p>
          <a:p>
            <a:pPr marL="0" indent="0">
              <a:buNone/>
            </a:pPr>
            <a:r>
              <a:rPr lang="en-US" dirty="0"/>
              <a:t>				      y = x + 1</a:t>
            </a:r>
          </a:p>
          <a:p>
            <a:pPr marL="0" indent="0">
              <a:buNone/>
            </a:pPr>
            <a:r>
              <a:rPr lang="en-US" dirty="0"/>
              <a:t>        </a:t>
            </a:r>
          </a:p>
        </p:txBody>
      </p:sp>
      <p:pic>
        <p:nvPicPr>
          <p:cNvPr id="5" name="Picture 4">
            <a:extLst>
              <a:ext uri="{FF2B5EF4-FFF2-40B4-BE49-F238E27FC236}">
                <a16:creationId xmlns:a16="http://schemas.microsoft.com/office/drawing/2014/main" id="{04345A59-D88E-4E32-A12E-C432B13AD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855" y="4001294"/>
            <a:ext cx="2714625" cy="2085975"/>
          </a:xfrm>
          <a:prstGeom prst="rect">
            <a:avLst/>
          </a:prstGeom>
        </p:spPr>
      </p:pic>
      <p:sp>
        <p:nvSpPr>
          <p:cNvPr id="6" name="TextBox 5">
            <a:extLst>
              <a:ext uri="{FF2B5EF4-FFF2-40B4-BE49-F238E27FC236}">
                <a16:creationId xmlns:a16="http://schemas.microsoft.com/office/drawing/2014/main" id="{BAC30DAD-CB3B-470A-A7D7-8D954AC9524B}"/>
              </a:ext>
            </a:extLst>
          </p:cNvPr>
          <p:cNvSpPr txBox="1"/>
          <p:nvPr/>
        </p:nvSpPr>
        <p:spPr>
          <a:xfrm>
            <a:off x="2214352" y="5290006"/>
            <a:ext cx="284052" cy="369332"/>
          </a:xfrm>
          <a:prstGeom prst="rect">
            <a:avLst/>
          </a:prstGeom>
          <a:noFill/>
        </p:spPr>
        <p:txBody>
          <a:bodyPr wrap="none" rtlCol="0">
            <a:spAutoFit/>
          </a:bodyPr>
          <a:lstStyle/>
          <a:p>
            <a:r>
              <a:rPr lang="en-US" dirty="0"/>
              <a:t>x</a:t>
            </a:r>
          </a:p>
        </p:txBody>
      </p:sp>
      <p:cxnSp>
        <p:nvCxnSpPr>
          <p:cNvPr id="8" name="Straight Arrow Connector 7">
            <a:extLst>
              <a:ext uri="{FF2B5EF4-FFF2-40B4-BE49-F238E27FC236}">
                <a16:creationId xmlns:a16="http://schemas.microsoft.com/office/drawing/2014/main" id="{AF356E98-087F-4EC7-94B1-3D638CA5EBA9}"/>
              </a:ext>
            </a:extLst>
          </p:cNvPr>
          <p:cNvCxnSpPr>
            <a:cxnSpLocks/>
          </p:cNvCxnSpPr>
          <p:nvPr/>
        </p:nvCxnSpPr>
        <p:spPr>
          <a:xfrm>
            <a:off x="1805940" y="3263265"/>
            <a:ext cx="634172" cy="1451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CB68DA-8552-4F45-9FE9-9BE7A802A323}"/>
              </a:ext>
            </a:extLst>
          </p:cNvPr>
          <p:cNvSpPr txBox="1"/>
          <p:nvPr/>
        </p:nvSpPr>
        <p:spPr>
          <a:xfrm>
            <a:off x="2101982" y="4748499"/>
            <a:ext cx="418704" cy="369332"/>
          </a:xfrm>
          <a:prstGeom prst="rect">
            <a:avLst/>
          </a:prstGeom>
          <a:noFill/>
        </p:spPr>
        <p:txBody>
          <a:bodyPr wrap="none" rtlCol="0">
            <a:spAutoFit/>
          </a:bodyPr>
          <a:lstStyle/>
          <a:p>
            <a:r>
              <a:rPr lang="en-US" dirty="0"/>
              <a:t>10</a:t>
            </a:r>
          </a:p>
        </p:txBody>
      </p:sp>
      <p:pic>
        <p:nvPicPr>
          <p:cNvPr id="11" name="Picture 10">
            <a:extLst>
              <a:ext uri="{FF2B5EF4-FFF2-40B4-BE49-F238E27FC236}">
                <a16:creationId xmlns:a16="http://schemas.microsoft.com/office/drawing/2014/main" id="{3C6ECDBF-937F-4CAC-9089-8C243BCD0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745" y="3810794"/>
            <a:ext cx="2714625" cy="2085975"/>
          </a:xfrm>
          <a:prstGeom prst="rect">
            <a:avLst/>
          </a:prstGeom>
        </p:spPr>
      </p:pic>
      <p:sp>
        <p:nvSpPr>
          <p:cNvPr id="12" name="TextBox 11">
            <a:extLst>
              <a:ext uri="{FF2B5EF4-FFF2-40B4-BE49-F238E27FC236}">
                <a16:creationId xmlns:a16="http://schemas.microsoft.com/office/drawing/2014/main" id="{96C54DB0-D89E-4BBA-A7CB-F59B71A1FFF6}"/>
              </a:ext>
            </a:extLst>
          </p:cNvPr>
          <p:cNvSpPr txBox="1"/>
          <p:nvPr/>
        </p:nvSpPr>
        <p:spPr>
          <a:xfrm>
            <a:off x="7310005" y="5168086"/>
            <a:ext cx="288862" cy="369332"/>
          </a:xfrm>
          <a:prstGeom prst="rect">
            <a:avLst/>
          </a:prstGeom>
          <a:noFill/>
        </p:spPr>
        <p:txBody>
          <a:bodyPr wrap="none" rtlCol="0">
            <a:spAutoFit/>
          </a:bodyPr>
          <a:lstStyle/>
          <a:p>
            <a:r>
              <a:rPr lang="en-US" dirty="0"/>
              <a:t>y</a:t>
            </a:r>
          </a:p>
        </p:txBody>
      </p:sp>
      <p:cxnSp>
        <p:nvCxnSpPr>
          <p:cNvPr id="13" name="Straight Arrow Connector 12">
            <a:extLst>
              <a:ext uri="{FF2B5EF4-FFF2-40B4-BE49-F238E27FC236}">
                <a16:creationId xmlns:a16="http://schemas.microsoft.com/office/drawing/2014/main" id="{866A1CE9-5366-4F9D-852A-DF6409A28C4E}"/>
              </a:ext>
            </a:extLst>
          </p:cNvPr>
          <p:cNvCxnSpPr>
            <a:cxnSpLocks/>
          </p:cNvCxnSpPr>
          <p:nvPr/>
        </p:nvCxnSpPr>
        <p:spPr>
          <a:xfrm flipV="1">
            <a:off x="2530018" y="3749040"/>
            <a:ext cx="3110687" cy="110474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7AA671-E320-4901-90F4-67628AE8936B}"/>
              </a:ext>
            </a:extLst>
          </p:cNvPr>
          <p:cNvCxnSpPr>
            <a:cxnSpLocks/>
          </p:cNvCxnSpPr>
          <p:nvPr/>
        </p:nvCxnSpPr>
        <p:spPr>
          <a:xfrm>
            <a:off x="5872922" y="3978186"/>
            <a:ext cx="1581514" cy="73668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1BDFC5C-BF8F-40EA-8BFC-D1C115EEA2CD}"/>
              </a:ext>
            </a:extLst>
          </p:cNvPr>
          <p:cNvSpPr txBox="1"/>
          <p:nvPr/>
        </p:nvSpPr>
        <p:spPr>
          <a:xfrm>
            <a:off x="7554635" y="4439403"/>
            <a:ext cx="418704" cy="369332"/>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395271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2148</Words>
  <Application>Microsoft Office PowerPoint</Application>
  <PresentationFormat>Widescreen</PresentationFormat>
  <Paragraphs>283</Paragraphs>
  <Slides>42</Slides>
  <Notes>26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6" baseType="lpstr">
      <vt:lpstr>Arial</vt:lpstr>
      <vt:lpstr>Book Antiqua</vt:lpstr>
      <vt:lpstr>Calibri</vt:lpstr>
      <vt:lpstr>Calibri Light</vt:lpstr>
      <vt:lpstr>Courier</vt:lpstr>
      <vt:lpstr>Courier New</vt:lpstr>
      <vt:lpstr>Monotype Sorts</vt:lpstr>
      <vt:lpstr>Noto Sans Symbols</vt:lpstr>
      <vt:lpstr>Times New Roman</vt:lpstr>
      <vt:lpstr>Verdana</vt:lpstr>
      <vt:lpstr>Wingdings</vt:lpstr>
      <vt:lpstr>Office Theme</vt:lpstr>
      <vt:lpstr>Picture</vt:lpstr>
      <vt:lpstr>Equation</vt:lpstr>
      <vt:lpstr>Introduction to Java Programming and Data Structures</vt:lpstr>
      <vt:lpstr>Motivations</vt:lpstr>
      <vt:lpstr>Introducing Programming with an Example</vt:lpstr>
      <vt:lpstr>Algorithms</vt:lpstr>
      <vt:lpstr>Write a program to calculate area of a circle with radius 20.</vt:lpstr>
      <vt:lpstr>Control Structures</vt:lpstr>
      <vt:lpstr>Sample Java Application Template</vt:lpstr>
      <vt:lpstr>Identifiers</vt:lpstr>
      <vt:lpstr>Variables</vt:lpstr>
      <vt:lpstr>Memory Concepts Variables</vt:lpstr>
      <vt:lpstr>Declaring Variables</vt:lpstr>
      <vt:lpstr>Assignment Statements</vt:lpstr>
      <vt:lpstr>Declaring and Initializing in One Step</vt:lpstr>
      <vt:lpstr>Named Constants</vt:lpstr>
      <vt:lpstr>Naming Conventions (1 of 2)</vt:lpstr>
      <vt:lpstr>Naming Conventions (2 of 2)</vt:lpstr>
      <vt:lpstr>Numerical Data Types</vt:lpstr>
      <vt:lpstr>Opening Problem</vt:lpstr>
      <vt:lpstr>Reading Numbers from the Keyboard</vt:lpstr>
      <vt:lpstr>Opening Problem (interactive)</vt:lpstr>
      <vt:lpstr>Calculate Gross Pay</vt:lpstr>
      <vt:lpstr>PowerPoint Presentation</vt:lpstr>
      <vt:lpstr>PowerPoint Presentation</vt:lpstr>
      <vt:lpstr>NOTE</vt:lpstr>
      <vt:lpstr>Number Literals</vt:lpstr>
      <vt:lpstr>Arithmetic Expressions</vt:lpstr>
      <vt:lpstr>Problem: Converting Temperatures</vt:lpstr>
      <vt:lpstr>Augmented Assignment Operators</vt:lpstr>
      <vt:lpstr>Increment and Decrement Operators</vt:lpstr>
      <vt:lpstr>Increment and Decrement Operators, cont.</vt:lpstr>
      <vt:lpstr>Numeric Type Conversion</vt:lpstr>
      <vt:lpstr>Conversion Rules</vt:lpstr>
      <vt:lpstr>Type Casting</vt:lpstr>
      <vt:lpstr>Casting in an Augmented Expression</vt:lpstr>
      <vt:lpstr>Problem: Keeping Two Digits After Decimal Points</vt:lpstr>
      <vt:lpstr>Problem:  Computing Loan Payments</vt:lpstr>
      <vt:lpstr>Problem: Monetary Units</vt:lpstr>
      <vt:lpstr>Common Error 1: Undeclared/Uninitialized Variables and Unused Variables</vt:lpstr>
      <vt:lpstr>Common Error 2: Integer Overflow</vt:lpstr>
      <vt:lpstr>Common Error 3: Round-off Errors</vt:lpstr>
      <vt:lpstr>Common Error 4: Unintended Integer Division</vt:lpstr>
      <vt:lpstr>Common Pitfall 1: Redundant Input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Elementary Programming</dc:title>
  <dc:creator>jiffylube</dc:creator>
  <cp:lastModifiedBy>Zartoshty, Bahram</cp:lastModifiedBy>
  <cp:revision>29</cp:revision>
  <dcterms:created xsi:type="dcterms:W3CDTF">2017-01-19T19:56:59Z</dcterms:created>
  <dcterms:modified xsi:type="dcterms:W3CDTF">2025-04-02T20:29:40Z</dcterms:modified>
</cp:coreProperties>
</file>