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0" r:id="rId2"/>
  </p:sldMasterIdLst>
  <p:notesMasterIdLst>
    <p:notesMasterId r:id="rId35"/>
  </p:notesMasterIdLst>
  <p:sldIdLst>
    <p:sldId id="304" r:id="rId3"/>
    <p:sldId id="279" r:id="rId4"/>
    <p:sldId id="548" r:id="rId5"/>
    <p:sldId id="282" r:id="rId6"/>
    <p:sldId id="283" r:id="rId7"/>
    <p:sldId id="558" r:id="rId8"/>
    <p:sldId id="284" r:id="rId9"/>
    <p:sldId id="288" r:id="rId10"/>
    <p:sldId id="535" r:id="rId11"/>
    <p:sldId id="287" r:id="rId12"/>
    <p:sldId id="289" r:id="rId13"/>
    <p:sldId id="290" r:id="rId14"/>
    <p:sldId id="291" r:id="rId15"/>
    <p:sldId id="292" r:id="rId16"/>
    <p:sldId id="545" r:id="rId17"/>
    <p:sldId id="303" r:id="rId18"/>
    <p:sldId id="294" r:id="rId19"/>
    <p:sldId id="546" r:id="rId20"/>
    <p:sldId id="295" r:id="rId21"/>
    <p:sldId id="547" r:id="rId22"/>
    <p:sldId id="550" r:id="rId23"/>
    <p:sldId id="551" r:id="rId24"/>
    <p:sldId id="552" r:id="rId25"/>
    <p:sldId id="553" r:id="rId26"/>
    <p:sldId id="554" r:id="rId27"/>
    <p:sldId id="555" r:id="rId28"/>
    <p:sldId id="556" r:id="rId29"/>
    <p:sldId id="557" r:id="rId30"/>
    <p:sldId id="296" r:id="rId31"/>
    <p:sldId id="298" r:id="rId32"/>
    <p:sldId id="513" r:id="rId33"/>
    <p:sldId id="549" r:id="rId34"/>
  </p:sldIdLst>
  <p:sldSz cx="9144000" cy="6858000" type="screen4x3"/>
  <p:notesSz cx="7077075" cy="9363075"/>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7E5"/>
    <a:srgbClr val="EDF6F7"/>
    <a:srgbClr val="36552D"/>
    <a:srgbClr val="548446"/>
    <a:srgbClr val="85C555"/>
    <a:srgbClr val="953A1F"/>
    <a:srgbClr val="27333F"/>
    <a:srgbClr val="E7B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5" autoAdjust="0"/>
    <p:restoredTop sz="56154" autoAdjust="0"/>
  </p:normalViewPr>
  <p:slideViewPr>
    <p:cSldViewPr>
      <p:cViewPr varScale="1">
        <p:scale>
          <a:sx n="90" d="100"/>
          <a:sy n="90" d="100"/>
        </p:scale>
        <p:origin x="6372" y="96"/>
      </p:cViewPr>
      <p:guideLst>
        <p:guide orient="horz" pos="912"/>
        <p:guide pos="3024"/>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6.xml"/><Relationship Id="rId1" Type="http://schemas.openxmlformats.org/officeDocument/2006/relationships/slide" Target="slides/slide7.xml"/><Relationship Id="rId4"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2C4CED-CC8D-4B13-9E42-6AE0C1885B08}"/>
              </a:ext>
            </a:extLst>
          </p:cNvPr>
          <p:cNvSpPr>
            <a:spLocks noGrp="1" noChangeArrowheads="1"/>
          </p:cNvSpPr>
          <p:nvPr>
            <p:ph type="hdr" sz="quarter"/>
          </p:nvPr>
        </p:nvSpPr>
        <p:spPr bwMode="auto">
          <a:xfrm>
            <a:off x="0"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defRPr sz="1200" smtClean="0">
                <a:latin typeface="Times"/>
              </a:defRPr>
            </a:lvl1pPr>
          </a:lstStyle>
          <a:p>
            <a:pPr>
              <a:defRPr/>
            </a:pPr>
            <a:endParaRPr lang="en-US"/>
          </a:p>
        </p:txBody>
      </p:sp>
      <p:sp>
        <p:nvSpPr>
          <p:cNvPr id="4099" name="Rectangle 3">
            <a:extLst>
              <a:ext uri="{FF2B5EF4-FFF2-40B4-BE49-F238E27FC236}">
                <a16:creationId xmlns:a16="http://schemas.microsoft.com/office/drawing/2014/main" id="{0E1DB2CD-2356-403B-9E29-E3E5B8583D8E}"/>
              </a:ext>
            </a:extLst>
          </p:cNvPr>
          <p:cNvSpPr>
            <a:spLocks noGrp="1" noChangeArrowheads="1"/>
          </p:cNvSpPr>
          <p:nvPr>
            <p:ph type="dt" idx="1"/>
          </p:nvPr>
        </p:nvSpPr>
        <p:spPr bwMode="auto">
          <a:xfrm>
            <a:off x="4010342" y="0"/>
            <a:ext cx="3066733" cy="46815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lvl1pPr algn="r">
              <a:defRPr sz="1200" smtClean="0">
                <a:latin typeface="Times"/>
              </a:defRPr>
            </a:lvl1pPr>
          </a:lstStyle>
          <a:p>
            <a:pPr>
              <a:defRPr/>
            </a:pPr>
            <a:endParaRPr lang="en-US"/>
          </a:p>
        </p:txBody>
      </p:sp>
      <p:sp>
        <p:nvSpPr>
          <p:cNvPr id="33796" name="Rectangle 4">
            <a:extLst>
              <a:ext uri="{FF2B5EF4-FFF2-40B4-BE49-F238E27FC236}">
                <a16:creationId xmlns:a16="http://schemas.microsoft.com/office/drawing/2014/main" id="{7BB22C1A-ED3C-41B8-A7EE-997DFEC2EE5B}"/>
              </a:ext>
            </a:extLst>
          </p:cNvPr>
          <p:cNvSpPr>
            <a:spLocks noGrp="1" noRot="1" noChangeAspect="1" noChangeArrowheads="1" noTextEdit="1"/>
          </p:cNvSpPr>
          <p:nvPr>
            <p:ph type="sldImg" idx="2"/>
          </p:nvPr>
        </p:nvSpPr>
        <p:spPr bwMode="auto">
          <a:xfrm>
            <a:off x="1196975" y="701675"/>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8DA5677E-678A-4FD2-B7BF-32A6140FED7A}"/>
              </a:ext>
            </a:extLst>
          </p:cNvPr>
          <p:cNvSpPr>
            <a:spLocks noGrp="1" noChangeArrowheads="1"/>
          </p:cNvSpPr>
          <p:nvPr>
            <p:ph type="body" sz="quarter" idx="3"/>
          </p:nvPr>
        </p:nvSpPr>
        <p:spPr bwMode="auto">
          <a:xfrm>
            <a:off x="943610" y="4447461"/>
            <a:ext cx="5189855" cy="4213384"/>
          </a:xfrm>
          <a:prstGeom prst="rect">
            <a:avLst/>
          </a:prstGeom>
          <a:noFill/>
          <a:ln w="9525">
            <a:noFill/>
            <a:miter lim="800000"/>
            <a:headEnd/>
            <a:tailEnd/>
          </a:ln>
          <a:effectLst/>
        </p:spPr>
        <p:txBody>
          <a:bodyPr vert="horz" wrap="square" lIns="93936" tIns="46968" rIns="93936" bIns="469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887EF47A-CB26-460E-8C70-4FAAF9A941FB}"/>
              </a:ext>
            </a:extLst>
          </p:cNvPr>
          <p:cNvSpPr>
            <a:spLocks noGrp="1" noChangeArrowheads="1"/>
          </p:cNvSpPr>
          <p:nvPr>
            <p:ph type="ftr" sz="quarter" idx="4"/>
          </p:nvPr>
        </p:nvSpPr>
        <p:spPr bwMode="auto">
          <a:xfrm>
            <a:off x="0" y="8894921"/>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defRPr sz="1200" smtClean="0">
                <a:latin typeface="Times"/>
              </a:defRPr>
            </a:lvl1pPr>
          </a:lstStyle>
          <a:p>
            <a:pPr>
              <a:defRPr/>
            </a:pPr>
            <a:endParaRPr lang="en-US"/>
          </a:p>
        </p:txBody>
      </p:sp>
      <p:sp>
        <p:nvSpPr>
          <p:cNvPr id="4103" name="Rectangle 7">
            <a:extLst>
              <a:ext uri="{FF2B5EF4-FFF2-40B4-BE49-F238E27FC236}">
                <a16:creationId xmlns:a16="http://schemas.microsoft.com/office/drawing/2014/main" id="{683DA7DF-C512-4A18-9C88-544A5F86FE73}"/>
              </a:ext>
            </a:extLst>
          </p:cNvPr>
          <p:cNvSpPr>
            <a:spLocks noGrp="1" noChangeArrowheads="1"/>
          </p:cNvSpPr>
          <p:nvPr>
            <p:ph type="sldNum" sz="quarter" idx="5"/>
          </p:nvPr>
        </p:nvSpPr>
        <p:spPr bwMode="auto">
          <a:xfrm>
            <a:off x="4010342" y="8894921"/>
            <a:ext cx="3066733" cy="468154"/>
          </a:xfrm>
          <a:prstGeom prst="rect">
            <a:avLst/>
          </a:prstGeom>
          <a:noFill/>
          <a:ln w="9525">
            <a:noFill/>
            <a:miter lim="800000"/>
            <a:headEnd/>
            <a:tailEnd/>
          </a:ln>
          <a:effectLst/>
        </p:spPr>
        <p:txBody>
          <a:bodyPr vert="horz" wrap="square" lIns="93936" tIns="46968" rIns="93936" bIns="46968" numCol="1" anchor="b" anchorCtr="0" compatLnSpc="1">
            <a:prstTxWarp prst="textNoShape">
              <a:avLst/>
            </a:prstTxWarp>
          </a:bodyPr>
          <a:lstStyle>
            <a:lvl1pPr algn="r">
              <a:defRPr sz="1200"/>
            </a:lvl1pPr>
          </a:lstStyle>
          <a:p>
            <a:fld id="{AB7EF30D-CD61-45BD-BD23-C065C19A175E}" type="slidenum">
              <a:rPr lang="en-US" altLang="en-US"/>
              <a:pPr/>
              <a:t>‹#›</a:t>
            </a:fld>
            <a:endParaRPr lang="en-US" altLang="en-US"/>
          </a:p>
        </p:txBody>
      </p:sp>
    </p:spTree>
    <p:extLst>
      <p:ext uri="{BB962C8B-B14F-4D97-AF65-F5344CB8AC3E}">
        <p14:creationId xmlns:p14="http://schemas.microsoft.com/office/powerpoint/2010/main" val="23308423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982D8A2B-FBAB-4C17-9173-FD3DBE15E7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518F5BC4-FC8B-4729-8682-94F872ACF8D1}" type="slidenum">
              <a:rPr lang="en-US" altLang="en-US" sz="1200"/>
              <a:pPr/>
              <a:t>1</a:t>
            </a:fld>
            <a:endParaRPr lang="en-US" altLang="en-US" sz="1200"/>
          </a:p>
        </p:txBody>
      </p:sp>
      <p:sp>
        <p:nvSpPr>
          <p:cNvPr id="34819" name="Rectangle 2">
            <a:extLst>
              <a:ext uri="{FF2B5EF4-FFF2-40B4-BE49-F238E27FC236}">
                <a16:creationId xmlns:a16="http://schemas.microsoft.com/office/drawing/2014/main" id="{F9F600E2-FE2A-48C5-BB42-6A367550CC70}"/>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DF8322A0-1030-4EF2-BC5C-E3B7F408E9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extLst>
      <p:ext uri="{BB962C8B-B14F-4D97-AF65-F5344CB8AC3E}">
        <p14:creationId xmlns:p14="http://schemas.microsoft.com/office/powerpoint/2010/main" val="1447184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2D71854-00FA-401D-A075-671EA0660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233337AE-D2C3-4ED0-9132-3DA5C55DA716}" type="slidenum">
              <a:rPr lang="en-US" altLang="en-US" sz="1200"/>
              <a:pPr/>
              <a:t>10</a:t>
            </a:fld>
            <a:endParaRPr lang="en-US" altLang="en-US" sz="1200"/>
          </a:p>
        </p:txBody>
      </p:sp>
      <p:sp>
        <p:nvSpPr>
          <p:cNvPr id="43011" name="Rectangle 2">
            <a:extLst>
              <a:ext uri="{FF2B5EF4-FFF2-40B4-BE49-F238E27FC236}">
                <a16:creationId xmlns:a16="http://schemas.microsoft.com/office/drawing/2014/main" id="{C11F2BAA-EDA6-4830-81E7-82B637BB47EA}"/>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CCEBE64A-5DA6-4854-ABD8-B7EFF73F66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extLst>
      <p:ext uri="{BB962C8B-B14F-4D97-AF65-F5344CB8AC3E}">
        <p14:creationId xmlns:p14="http://schemas.microsoft.com/office/powerpoint/2010/main" val="4032983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DE1A914-F3DD-44F7-88A1-B9F30671B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A696BE6F-B808-4B51-8E79-AB836E3C7CF0}" type="slidenum">
              <a:rPr lang="en-US" altLang="en-US" sz="1200"/>
              <a:pPr/>
              <a:t>11</a:t>
            </a:fld>
            <a:endParaRPr lang="en-US" altLang="en-US" sz="1200"/>
          </a:p>
        </p:txBody>
      </p:sp>
      <p:sp>
        <p:nvSpPr>
          <p:cNvPr id="44035" name="Rectangle 2">
            <a:extLst>
              <a:ext uri="{FF2B5EF4-FFF2-40B4-BE49-F238E27FC236}">
                <a16:creationId xmlns:a16="http://schemas.microsoft.com/office/drawing/2014/main" id="{F3C5CB72-CB32-4D21-BAF7-F66BD6DE6227}"/>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74C3EBF4-9C30-4786-BF15-9B0A195694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extLst>
      <p:ext uri="{BB962C8B-B14F-4D97-AF65-F5344CB8AC3E}">
        <p14:creationId xmlns:p14="http://schemas.microsoft.com/office/powerpoint/2010/main" val="413219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6A4956A9-5A03-40F7-AF8A-6C276F3803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8FFC7BC0-3FE1-4213-930A-780A95322FFD}" type="slidenum">
              <a:rPr lang="en-US" altLang="en-US" sz="1200"/>
              <a:pPr/>
              <a:t>12</a:t>
            </a:fld>
            <a:endParaRPr lang="en-US" altLang="en-US" sz="1200"/>
          </a:p>
        </p:txBody>
      </p:sp>
      <p:sp>
        <p:nvSpPr>
          <p:cNvPr id="45059" name="Rectangle 2">
            <a:extLst>
              <a:ext uri="{FF2B5EF4-FFF2-40B4-BE49-F238E27FC236}">
                <a16:creationId xmlns:a16="http://schemas.microsoft.com/office/drawing/2014/main" id="{85F0F3CA-DD7F-401F-AC0A-A272F7B55F27}"/>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28CCBD83-B574-4F96-BF30-3ED023AA45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2417346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8B7D7C84-0F5D-4365-8632-F71F64CB9A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6554E1A7-BFC2-4BC4-9AE7-D15598BF9739}" type="slidenum">
              <a:rPr lang="en-US" altLang="en-US" sz="1200"/>
              <a:pPr/>
              <a:t>13</a:t>
            </a:fld>
            <a:endParaRPr lang="en-US" altLang="en-US" sz="1200"/>
          </a:p>
        </p:txBody>
      </p:sp>
      <p:sp>
        <p:nvSpPr>
          <p:cNvPr id="46083" name="Rectangle 2">
            <a:extLst>
              <a:ext uri="{FF2B5EF4-FFF2-40B4-BE49-F238E27FC236}">
                <a16:creationId xmlns:a16="http://schemas.microsoft.com/office/drawing/2014/main" id="{2B2E4FD9-1045-441C-BDC9-7EB28652A7B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8B01CA0C-6E50-4B79-9E37-C0B532D3D8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extLst>
      <p:ext uri="{BB962C8B-B14F-4D97-AF65-F5344CB8AC3E}">
        <p14:creationId xmlns:p14="http://schemas.microsoft.com/office/powerpoint/2010/main" val="2742317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71190D2-34C7-4D5E-ABC6-1CAE30A24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0BB418B1-63AE-4793-B296-FCAD75CF18FE}" type="slidenum">
              <a:rPr lang="en-US" altLang="en-US" sz="1200"/>
              <a:pPr/>
              <a:t>14</a:t>
            </a:fld>
            <a:endParaRPr lang="en-US" altLang="en-US" sz="1200"/>
          </a:p>
        </p:txBody>
      </p:sp>
      <p:sp>
        <p:nvSpPr>
          <p:cNvPr id="47107" name="Rectangle 2">
            <a:extLst>
              <a:ext uri="{FF2B5EF4-FFF2-40B4-BE49-F238E27FC236}">
                <a16:creationId xmlns:a16="http://schemas.microsoft.com/office/drawing/2014/main" id="{ADA4C002-5C64-4B85-BC3A-55BE2D1C6B6E}"/>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48895226-76A7-4A77-AF17-A6AB5ABAB5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3132665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15</a:t>
            </a:fld>
            <a:endParaRPr lang="en-US" altLang="en-US"/>
          </a:p>
        </p:txBody>
      </p:sp>
    </p:spTree>
    <p:extLst>
      <p:ext uri="{BB962C8B-B14F-4D97-AF65-F5344CB8AC3E}">
        <p14:creationId xmlns:p14="http://schemas.microsoft.com/office/powerpoint/2010/main" val="2388275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5E75C7B-CDA2-470E-B6B3-812F46DA0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61D3C893-C70B-424C-8B96-00251BBDBF97}" type="slidenum">
              <a:rPr lang="en-US" altLang="en-US" sz="1200"/>
              <a:pPr/>
              <a:t>16</a:t>
            </a:fld>
            <a:endParaRPr lang="en-US" altLang="en-US" sz="1200"/>
          </a:p>
        </p:txBody>
      </p:sp>
      <p:sp>
        <p:nvSpPr>
          <p:cNvPr id="48131" name="Rectangle 2">
            <a:extLst>
              <a:ext uri="{FF2B5EF4-FFF2-40B4-BE49-F238E27FC236}">
                <a16:creationId xmlns:a16="http://schemas.microsoft.com/office/drawing/2014/main" id="{4C827967-9E18-4784-88AE-2F9201EA315E}"/>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E8430830-5F0A-4D26-979C-61DF22292A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extLst>
      <p:ext uri="{BB962C8B-B14F-4D97-AF65-F5344CB8AC3E}">
        <p14:creationId xmlns:p14="http://schemas.microsoft.com/office/powerpoint/2010/main" val="1833558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0CBFEF3-00AE-4EB9-A4D3-A72492D3D9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73DB1FE2-2E1F-40C4-BC82-54DC065D356D}" type="slidenum">
              <a:rPr lang="en-US" altLang="en-US" sz="1200"/>
              <a:pPr/>
              <a:t>17</a:t>
            </a:fld>
            <a:endParaRPr lang="en-US" altLang="en-US" sz="1200"/>
          </a:p>
        </p:txBody>
      </p:sp>
      <p:sp>
        <p:nvSpPr>
          <p:cNvPr id="49155" name="Rectangle 2">
            <a:extLst>
              <a:ext uri="{FF2B5EF4-FFF2-40B4-BE49-F238E27FC236}">
                <a16:creationId xmlns:a16="http://schemas.microsoft.com/office/drawing/2014/main" id="{C8018593-116B-441E-BD4D-A99EDD8846F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2B17FA92-A3E7-4466-91B1-B6846205D3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extLst>
      <p:ext uri="{BB962C8B-B14F-4D97-AF65-F5344CB8AC3E}">
        <p14:creationId xmlns:p14="http://schemas.microsoft.com/office/powerpoint/2010/main" val="3967601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18</a:t>
            </a:fld>
            <a:endParaRPr lang="en-US" altLang="en-US"/>
          </a:p>
        </p:txBody>
      </p:sp>
    </p:spTree>
    <p:extLst>
      <p:ext uri="{BB962C8B-B14F-4D97-AF65-F5344CB8AC3E}">
        <p14:creationId xmlns:p14="http://schemas.microsoft.com/office/powerpoint/2010/main" val="3228854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DCAF912-3777-49E3-9EF8-0892BF41CE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12367C0A-EC28-415D-9F7A-26AF8716343E}" type="slidenum">
              <a:rPr lang="en-US" altLang="en-US" sz="1200"/>
              <a:pPr/>
              <a:t>19</a:t>
            </a:fld>
            <a:endParaRPr lang="en-US" altLang="en-US" sz="1200"/>
          </a:p>
        </p:txBody>
      </p:sp>
      <p:sp>
        <p:nvSpPr>
          <p:cNvPr id="50179" name="Rectangle 2">
            <a:extLst>
              <a:ext uri="{FF2B5EF4-FFF2-40B4-BE49-F238E27FC236}">
                <a16:creationId xmlns:a16="http://schemas.microsoft.com/office/drawing/2014/main" id="{26102E7E-869F-4FAD-A9C1-27C35DAAF99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FABC069D-B16F-4ECF-8947-0FCA31C874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389463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C2D7541-7579-4840-BE21-894CCDFB7B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95153210-14E7-49F3-85C7-20C2F89DA30F}" type="slidenum">
              <a:rPr lang="en-US" altLang="en-US" sz="1200"/>
              <a:pPr/>
              <a:t>2</a:t>
            </a:fld>
            <a:endParaRPr lang="en-US" altLang="en-US" sz="1200"/>
          </a:p>
        </p:txBody>
      </p:sp>
      <p:sp>
        <p:nvSpPr>
          <p:cNvPr id="35843" name="Rectangle 2">
            <a:extLst>
              <a:ext uri="{FF2B5EF4-FFF2-40B4-BE49-F238E27FC236}">
                <a16:creationId xmlns:a16="http://schemas.microsoft.com/office/drawing/2014/main" id="{624DE348-E063-4B19-BCB6-5D0860FDA22D}"/>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B6AF8B30-B49B-4D3E-8A74-B16D2C495C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39363" eaLnBrk="1" hangingPunct="1">
              <a:defRPr/>
            </a:pPr>
            <a:r>
              <a:rPr lang="en-US" altLang="en-US" sz="1000" dirty="0"/>
              <a:t>A regular queue is a first-in and first-out data structure. </a:t>
            </a:r>
          </a:p>
          <a:p>
            <a:pPr defTabSz="939363" eaLnBrk="1" hangingPunct="1">
              <a:defRPr/>
            </a:pPr>
            <a:r>
              <a:rPr lang="en-US" altLang="en-US" sz="1000" dirty="0"/>
              <a:t>Elements are appended to the end of the queue and are removed from the beginning of the queue. </a:t>
            </a:r>
          </a:p>
          <a:p>
            <a:pPr defTabSz="939363" eaLnBrk="1" hangingPunct="1">
              <a:defRPr/>
            </a:pPr>
            <a:r>
              <a:rPr lang="en-US" altLang="en-US" sz="1000" dirty="0"/>
              <a:t>In a priority queue, elements are assigned with priorities. </a:t>
            </a:r>
          </a:p>
          <a:p>
            <a:pPr defTabSz="939363" eaLnBrk="1" hangingPunct="1">
              <a:defRPr/>
            </a:pPr>
            <a:r>
              <a:rPr lang="en-US" altLang="en-US" sz="1000" dirty="0"/>
              <a:t>When accessing elements, the element with the highest priority is removed first. </a:t>
            </a:r>
          </a:p>
          <a:p>
            <a:pPr defTabSz="939363" eaLnBrk="1" hangingPunct="1">
              <a:defRPr/>
            </a:pPr>
            <a:r>
              <a:rPr lang="en-US" altLang="en-US" sz="1000" dirty="0"/>
              <a:t>A priority queue has a largest-in, first-out behavior. </a:t>
            </a:r>
            <a:endParaRPr lang="en-US" altLang="en-US" sz="1000" dirty="0">
              <a:latin typeface="Times" panose="02020603050405020304" pitchFamily="18" charset="0"/>
            </a:endParaRPr>
          </a:p>
          <a:p>
            <a:pPr eaLnBrk="1" hangingPunct="1"/>
            <a:r>
              <a:rPr lang="en-US" altLang="en-US" dirty="0">
                <a:latin typeface="Times" panose="02020603050405020304" pitchFamily="18" charset="0"/>
              </a:rPr>
              <a:t>- OS schedule</a:t>
            </a:r>
            <a:r>
              <a:rPr lang="en-US" altLang="en-US" baseline="0" dirty="0">
                <a:latin typeface="Times" panose="02020603050405020304" pitchFamily="18" charset="0"/>
              </a:rPr>
              <a:t> execution of programs based on their priority</a:t>
            </a:r>
            <a:endParaRPr lang="en-US" altLang="en-US" dirty="0">
              <a:latin typeface="Times" panose="02020603050405020304" pitchFamily="18" charset="0"/>
            </a:endParaRPr>
          </a:p>
          <a:p>
            <a:pPr eaLnBrk="1" hangingPunct="1"/>
            <a:r>
              <a:rPr lang="en-US" altLang="en-US" dirty="0">
                <a:latin typeface="Times" panose="02020603050405020304" pitchFamily="18" charset="0"/>
              </a:rPr>
              <a:t>- Patients at ER are treated</a:t>
            </a:r>
            <a:r>
              <a:rPr lang="en-US" altLang="en-US" baseline="0" dirty="0">
                <a:latin typeface="Times" panose="02020603050405020304" pitchFamily="18" charset="0"/>
              </a:rPr>
              <a:t> based on their emergency. They are seen based on their priority. PQ is used</a:t>
            </a:r>
          </a:p>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2157009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20</a:t>
            </a:fld>
            <a:endParaRPr lang="en-US" altLang="en-US"/>
          </a:p>
        </p:txBody>
      </p:sp>
    </p:spTree>
    <p:extLst>
      <p:ext uri="{BB962C8B-B14F-4D97-AF65-F5344CB8AC3E}">
        <p14:creationId xmlns:p14="http://schemas.microsoft.com/office/powerpoint/2010/main" val="4282931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21</a:t>
            </a:fld>
            <a:endParaRPr lang="en-US" altLang="en-US"/>
          </a:p>
        </p:txBody>
      </p:sp>
    </p:spTree>
    <p:extLst>
      <p:ext uri="{BB962C8B-B14F-4D97-AF65-F5344CB8AC3E}">
        <p14:creationId xmlns:p14="http://schemas.microsoft.com/office/powerpoint/2010/main" val="1071459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22</a:t>
            </a:fld>
            <a:endParaRPr lang="en-US" altLang="en-US"/>
          </a:p>
        </p:txBody>
      </p:sp>
    </p:spTree>
    <p:extLst>
      <p:ext uri="{BB962C8B-B14F-4D97-AF65-F5344CB8AC3E}">
        <p14:creationId xmlns:p14="http://schemas.microsoft.com/office/powerpoint/2010/main" val="2007765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23</a:t>
            </a:fld>
            <a:endParaRPr lang="en-US" altLang="en-US"/>
          </a:p>
        </p:txBody>
      </p:sp>
    </p:spTree>
    <p:extLst>
      <p:ext uri="{BB962C8B-B14F-4D97-AF65-F5344CB8AC3E}">
        <p14:creationId xmlns:p14="http://schemas.microsoft.com/office/powerpoint/2010/main" val="251167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24</a:t>
            </a:fld>
            <a:endParaRPr lang="en-US" altLang="en-US"/>
          </a:p>
        </p:txBody>
      </p:sp>
    </p:spTree>
    <p:extLst>
      <p:ext uri="{BB962C8B-B14F-4D97-AF65-F5344CB8AC3E}">
        <p14:creationId xmlns:p14="http://schemas.microsoft.com/office/powerpoint/2010/main" val="3838917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25</a:t>
            </a:fld>
            <a:endParaRPr lang="en-US" altLang="en-US"/>
          </a:p>
        </p:txBody>
      </p:sp>
    </p:spTree>
    <p:extLst>
      <p:ext uri="{BB962C8B-B14F-4D97-AF65-F5344CB8AC3E}">
        <p14:creationId xmlns:p14="http://schemas.microsoft.com/office/powerpoint/2010/main" val="3287719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26</a:t>
            </a:fld>
            <a:endParaRPr lang="en-US" altLang="en-US"/>
          </a:p>
        </p:txBody>
      </p:sp>
    </p:spTree>
    <p:extLst>
      <p:ext uri="{BB962C8B-B14F-4D97-AF65-F5344CB8AC3E}">
        <p14:creationId xmlns:p14="http://schemas.microsoft.com/office/powerpoint/2010/main" val="4039325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27</a:t>
            </a:fld>
            <a:endParaRPr lang="en-US" altLang="en-US"/>
          </a:p>
        </p:txBody>
      </p:sp>
    </p:spTree>
    <p:extLst>
      <p:ext uri="{BB962C8B-B14F-4D97-AF65-F5344CB8AC3E}">
        <p14:creationId xmlns:p14="http://schemas.microsoft.com/office/powerpoint/2010/main" val="6339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28</a:t>
            </a:fld>
            <a:endParaRPr lang="en-US" altLang="en-US"/>
          </a:p>
        </p:txBody>
      </p:sp>
    </p:spTree>
    <p:extLst>
      <p:ext uri="{BB962C8B-B14F-4D97-AF65-F5344CB8AC3E}">
        <p14:creationId xmlns:p14="http://schemas.microsoft.com/office/powerpoint/2010/main" val="1722826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2623A53-3736-4D11-A96B-DDC663864C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518CAA60-6597-4336-93D2-84E00C323849}" type="slidenum">
              <a:rPr lang="en-US" altLang="en-US" sz="1200"/>
              <a:pPr/>
              <a:t>29</a:t>
            </a:fld>
            <a:endParaRPr lang="en-US" altLang="en-US" sz="1200"/>
          </a:p>
        </p:txBody>
      </p:sp>
      <p:sp>
        <p:nvSpPr>
          <p:cNvPr id="51203" name="Rectangle 2">
            <a:extLst>
              <a:ext uri="{FF2B5EF4-FFF2-40B4-BE49-F238E27FC236}">
                <a16:creationId xmlns:a16="http://schemas.microsoft.com/office/drawing/2014/main" id="{2B53B09C-8714-4B38-9C83-2B811B45E1BC}"/>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A48C1479-66D1-40EC-8AB1-1743F227A9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panose="02020603050405020304" pitchFamily="18" charset="0"/>
            </a:endParaRPr>
          </a:p>
        </p:txBody>
      </p:sp>
    </p:spTree>
    <p:extLst>
      <p:ext uri="{BB962C8B-B14F-4D97-AF65-F5344CB8AC3E}">
        <p14:creationId xmlns:p14="http://schemas.microsoft.com/office/powerpoint/2010/main" val="312753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3</a:t>
            </a:fld>
            <a:endParaRPr lang="en-US" altLang="en-US"/>
          </a:p>
        </p:txBody>
      </p:sp>
    </p:spTree>
    <p:extLst>
      <p:ext uri="{BB962C8B-B14F-4D97-AF65-F5344CB8AC3E}">
        <p14:creationId xmlns:p14="http://schemas.microsoft.com/office/powerpoint/2010/main" val="3101282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60BF76E-E151-4D65-B8C3-A4FE0E1111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FEB922F4-01EF-4A60-9696-A7D41F75CE48}" type="slidenum">
              <a:rPr lang="en-US" altLang="en-US" sz="1200"/>
              <a:pPr/>
              <a:t>30</a:t>
            </a:fld>
            <a:endParaRPr lang="en-US" altLang="en-US" sz="1200"/>
          </a:p>
        </p:txBody>
      </p:sp>
      <p:sp>
        <p:nvSpPr>
          <p:cNvPr id="53251" name="Rectangle 2">
            <a:extLst>
              <a:ext uri="{FF2B5EF4-FFF2-40B4-BE49-F238E27FC236}">
                <a16:creationId xmlns:a16="http://schemas.microsoft.com/office/drawing/2014/main" id="{66981967-A3B2-4B57-9FD7-8FD07AAB41FB}"/>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0832644-92ED-4AC3-83D7-0A18F6AB65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extLst>
      <p:ext uri="{BB962C8B-B14F-4D97-AF65-F5344CB8AC3E}">
        <p14:creationId xmlns:p14="http://schemas.microsoft.com/office/powerpoint/2010/main" val="2283698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31</a:t>
            </a:fld>
            <a:endParaRPr lang="en-US" altLang="en-US"/>
          </a:p>
        </p:txBody>
      </p:sp>
    </p:spTree>
    <p:extLst>
      <p:ext uri="{BB962C8B-B14F-4D97-AF65-F5344CB8AC3E}">
        <p14:creationId xmlns:p14="http://schemas.microsoft.com/office/powerpoint/2010/main" val="1635259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32</a:t>
            </a:fld>
            <a:endParaRPr lang="en-US" altLang="en-US"/>
          </a:p>
        </p:txBody>
      </p:sp>
    </p:spTree>
    <p:extLst>
      <p:ext uri="{BB962C8B-B14F-4D97-AF65-F5344CB8AC3E}">
        <p14:creationId xmlns:p14="http://schemas.microsoft.com/office/powerpoint/2010/main" val="374321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E04DFA01-B889-4219-926F-7D281E2D2D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3BCBF9B4-17A5-4AF0-8A84-812CECEC63FE}" type="slidenum">
              <a:rPr lang="en-US" altLang="en-US" sz="1200"/>
              <a:pPr/>
              <a:t>4</a:t>
            </a:fld>
            <a:endParaRPr lang="en-US" altLang="en-US" sz="1200"/>
          </a:p>
        </p:txBody>
      </p:sp>
      <p:sp>
        <p:nvSpPr>
          <p:cNvPr id="38915" name="Rectangle 2">
            <a:extLst>
              <a:ext uri="{FF2B5EF4-FFF2-40B4-BE49-F238E27FC236}">
                <a16:creationId xmlns:a16="http://schemas.microsoft.com/office/drawing/2014/main" id="{67017982-7ACE-4CB6-9EDE-9F6EEA122088}"/>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46F42279-53BA-48E9-96CA-3801990115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extLst>
      <p:ext uri="{BB962C8B-B14F-4D97-AF65-F5344CB8AC3E}">
        <p14:creationId xmlns:p14="http://schemas.microsoft.com/office/powerpoint/2010/main" val="4010436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0E597A78-AFEC-4218-8402-4006F5004D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341CFC97-7974-4256-9CE0-1C2CAE7BE0C1}" type="slidenum">
              <a:rPr lang="en-US" altLang="en-US" sz="1200"/>
              <a:pPr/>
              <a:t>5</a:t>
            </a:fld>
            <a:endParaRPr lang="en-US" altLang="en-US" sz="1200"/>
          </a:p>
        </p:txBody>
      </p:sp>
      <p:sp>
        <p:nvSpPr>
          <p:cNvPr id="39939" name="Rectangle 2">
            <a:extLst>
              <a:ext uri="{FF2B5EF4-FFF2-40B4-BE49-F238E27FC236}">
                <a16:creationId xmlns:a16="http://schemas.microsoft.com/office/drawing/2014/main" id="{EDA0AD55-FDAB-4AC7-ADB5-6A491D0C9555}"/>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097BBBA-3601-417B-BD61-1115BB6A0F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latin typeface="Times" panose="02020603050405020304" pitchFamily="18" charset="0"/>
              </a:rPr>
              <a:t>Dequeue</a:t>
            </a:r>
            <a:r>
              <a:rPr lang="en-US" altLang="en-US" dirty="0">
                <a:latin typeface="Times" panose="02020603050405020304" pitchFamily="18" charset="0"/>
              </a:rPr>
              <a:t>() operation (array based from items[size-1] and size-- , reference based (delete at </a:t>
            </a:r>
            <a:r>
              <a:rPr lang="en-US" altLang="en-US" dirty="0" err="1">
                <a:latin typeface="Times" panose="02020603050405020304" pitchFamily="18" charset="0"/>
              </a:rPr>
              <a:t>pqHead</a:t>
            </a:r>
            <a:r>
              <a:rPr lang="en-US" altLang="en-US" dirty="0">
                <a:latin typeface="Times" panose="02020603050405020304" pitchFamily="18" charset="0"/>
              </a:rPr>
              <a:t>)</a:t>
            </a:r>
          </a:p>
          <a:p>
            <a:pPr eaLnBrk="1" hangingPunct="1"/>
            <a:r>
              <a:rPr lang="en-US" altLang="en-US" dirty="0" err="1">
                <a:latin typeface="Times" panose="02020603050405020304" pitchFamily="18" charset="0"/>
              </a:rPr>
              <a:t>Enqueue</a:t>
            </a:r>
            <a:r>
              <a:rPr lang="en-US" altLang="en-US" dirty="0">
                <a:latin typeface="Times" panose="02020603050405020304" pitchFamily="18" charset="0"/>
              </a:rPr>
              <a:t>() operation however</a:t>
            </a:r>
            <a:r>
              <a:rPr lang="en-US" altLang="en-US" baseline="0" dirty="0">
                <a:latin typeface="Times" panose="02020603050405020304" pitchFamily="18" charset="0"/>
              </a:rPr>
              <a:t> must find the insertion point (array based use binary search to find insertion point, then shift elements to open room)</a:t>
            </a:r>
          </a:p>
          <a:p>
            <a:pPr eaLnBrk="1" hangingPunct="1"/>
            <a:r>
              <a:rPr lang="en-US" altLang="en-US" baseline="0" dirty="0">
                <a:latin typeface="Times" panose="02020603050405020304" pitchFamily="18" charset="0"/>
              </a:rPr>
              <a:t>Reference based (linear search to find insertion point)</a:t>
            </a:r>
            <a:endParaRPr lang="en-US" altLang="en-US" dirty="0">
              <a:latin typeface="Times" panose="02020603050405020304" pitchFamily="18" charset="0"/>
            </a:endParaRPr>
          </a:p>
        </p:txBody>
      </p:sp>
    </p:spTree>
    <p:extLst>
      <p:ext uri="{BB962C8B-B14F-4D97-AF65-F5344CB8AC3E}">
        <p14:creationId xmlns:p14="http://schemas.microsoft.com/office/powerpoint/2010/main" val="3225508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0E597A78-AFEC-4218-8402-4006F5004D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341CFC97-7974-4256-9CE0-1C2CAE7BE0C1}" type="slidenum">
              <a:rPr lang="en-US" altLang="en-US" sz="1200"/>
              <a:pPr/>
              <a:t>6</a:t>
            </a:fld>
            <a:endParaRPr lang="en-US" altLang="en-US" sz="1200"/>
          </a:p>
        </p:txBody>
      </p:sp>
      <p:sp>
        <p:nvSpPr>
          <p:cNvPr id="39939" name="Rectangle 2">
            <a:extLst>
              <a:ext uri="{FF2B5EF4-FFF2-40B4-BE49-F238E27FC236}">
                <a16:creationId xmlns:a16="http://schemas.microsoft.com/office/drawing/2014/main" id="{EDA0AD55-FDAB-4AC7-ADB5-6A491D0C9555}"/>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097BBBA-3601-417B-BD61-1115BB6A0F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latin typeface="Times" panose="02020603050405020304" pitchFamily="18" charset="0"/>
              </a:rPr>
              <a:t>Dequeue</a:t>
            </a:r>
            <a:r>
              <a:rPr lang="en-US" altLang="en-US" dirty="0">
                <a:latin typeface="Times" panose="02020603050405020304" pitchFamily="18" charset="0"/>
              </a:rPr>
              <a:t>() operation (array based from items[size-1] and size-- , reference based (delete at </a:t>
            </a:r>
            <a:r>
              <a:rPr lang="en-US" altLang="en-US" dirty="0" err="1">
                <a:latin typeface="Times" panose="02020603050405020304" pitchFamily="18" charset="0"/>
              </a:rPr>
              <a:t>pqHead</a:t>
            </a:r>
            <a:r>
              <a:rPr lang="en-US" altLang="en-US" dirty="0">
                <a:latin typeface="Times" panose="02020603050405020304" pitchFamily="18" charset="0"/>
              </a:rPr>
              <a:t>)</a:t>
            </a:r>
          </a:p>
          <a:p>
            <a:pPr eaLnBrk="1" hangingPunct="1"/>
            <a:r>
              <a:rPr lang="en-US" altLang="en-US" dirty="0" err="1">
                <a:latin typeface="Times" panose="02020603050405020304" pitchFamily="18" charset="0"/>
              </a:rPr>
              <a:t>Enqueue</a:t>
            </a:r>
            <a:r>
              <a:rPr lang="en-US" altLang="en-US" dirty="0">
                <a:latin typeface="Times" panose="02020603050405020304" pitchFamily="18" charset="0"/>
              </a:rPr>
              <a:t>() operation however</a:t>
            </a:r>
            <a:r>
              <a:rPr lang="en-US" altLang="en-US" baseline="0" dirty="0">
                <a:latin typeface="Times" panose="02020603050405020304" pitchFamily="18" charset="0"/>
              </a:rPr>
              <a:t> must find the insertion point (array based use binary search to find insertion point, then shift elements to open room)</a:t>
            </a:r>
          </a:p>
          <a:p>
            <a:pPr eaLnBrk="1" hangingPunct="1"/>
            <a:r>
              <a:rPr lang="en-US" altLang="en-US" baseline="0" dirty="0">
                <a:latin typeface="Times" panose="02020603050405020304" pitchFamily="18" charset="0"/>
              </a:rPr>
              <a:t>Reference based (linear search to find insertion point)</a:t>
            </a:r>
            <a:endParaRPr lang="en-US" altLang="en-US" dirty="0">
              <a:latin typeface="Times" panose="02020603050405020304" pitchFamily="18" charset="0"/>
            </a:endParaRPr>
          </a:p>
        </p:txBody>
      </p:sp>
    </p:spTree>
    <p:extLst>
      <p:ext uri="{BB962C8B-B14F-4D97-AF65-F5344CB8AC3E}">
        <p14:creationId xmlns:p14="http://schemas.microsoft.com/office/powerpoint/2010/main" val="322550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061DE3F4-35F3-4698-B35E-703D612DD1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969BBEB4-C94E-4A49-9AF7-14DB9493AE09}" type="slidenum">
              <a:rPr lang="en-US" altLang="en-US" sz="1200"/>
              <a:pPr/>
              <a:t>7</a:t>
            </a:fld>
            <a:endParaRPr lang="en-US" altLang="en-US" sz="1200"/>
          </a:p>
        </p:txBody>
      </p:sp>
      <p:sp>
        <p:nvSpPr>
          <p:cNvPr id="40963" name="Rectangle 2">
            <a:extLst>
              <a:ext uri="{FF2B5EF4-FFF2-40B4-BE49-F238E27FC236}">
                <a16:creationId xmlns:a16="http://schemas.microsoft.com/office/drawing/2014/main" id="{75A4B1B9-85C0-4472-B9F3-F1E5E0074720}"/>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BE8CB580-2E81-413F-B76D-2CC4C28F37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2020603050405020304" pitchFamily="18" charset="0"/>
              </a:rPr>
              <a:t>INSERTION IS SAME AS BEFORE</a:t>
            </a:r>
          </a:p>
          <a:p>
            <a:pPr eaLnBrk="1" hangingPunct="1"/>
            <a:r>
              <a:rPr lang="en-US" altLang="en-US" dirty="0">
                <a:latin typeface="Times" panose="02020603050405020304" pitchFamily="18" charset="0"/>
              </a:rPr>
              <a:t>DELETE (LARGEST VALUE IS</a:t>
            </a:r>
            <a:r>
              <a:rPr lang="en-US" altLang="en-US" baseline="0" dirty="0">
                <a:latin typeface="Times" panose="02020603050405020304" pitchFamily="18" charset="0"/>
              </a:rPr>
              <a:t> THE RIGHTMOST CHILD). FOLLOW RIGHT CHILD UNTIL NULL</a:t>
            </a:r>
            <a:endParaRPr lang="en-US" altLang="en-US" dirty="0">
              <a:latin typeface="Times" panose="02020603050405020304" pitchFamily="18" charset="0"/>
            </a:endParaRPr>
          </a:p>
        </p:txBody>
      </p:sp>
    </p:spTree>
    <p:extLst>
      <p:ext uri="{BB962C8B-B14F-4D97-AF65-F5344CB8AC3E}">
        <p14:creationId xmlns:p14="http://schemas.microsoft.com/office/powerpoint/2010/main" val="933481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89C2139-6C06-467E-864F-12B2CDB817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anose="02020603050405020304" pitchFamily="18" charset="0"/>
              </a:defRPr>
            </a:lvl1pPr>
            <a:lvl2pPr marL="763233" indent="-293551">
              <a:defRPr sz="2500">
                <a:solidFill>
                  <a:schemeClr val="tx1"/>
                </a:solidFill>
                <a:latin typeface="Times" panose="02020603050405020304" pitchFamily="18" charset="0"/>
              </a:defRPr>
            </a:lvl2pPr>
            <a:lvl3pPr marL="1174204" indent="-234841">
              <a:defRPr sz="2500">
                <a:solidFill>
                  <a:schemeClr val="tx1"/>
                </a:solidFill>
                <a:latin typeface="Times" panose="02020603050405020304" pitchFamily="18" charset="0"/>
              </a:defRPr>
            </a:lvl3pPr>
            <a:lvl4pPr marL="1643885" indent="-234841">
              <a:defRPr sz="2500">
                <a:solidFill>
                  <a:schemeClr val="tx1"/>
                </a:solidFill>
                <a:latin typeface="Times" panose="02020603050405020304" pitchFamily="18" charset="0"/>
              </a:defRPr>
            </a:lvl4pPr>
            <a:lvl5pPr marL="2113567" indent="-234841">
              <a:defRPr sz="2500">
                <a:solidFill>
                  <a:schemeClr val="tx1"/>
                </a:solidFill>
                <a:latin typeface="Times" panose="02020603050405020304" pitchFamily="18" charset="0"/>
              </a:defRPr>
            </a:lvl5pPr>
            <a:lvl6pPr marL="2583249" indent="-234841" eaLnBrk="0" fontAlgn="base" hangingPunct="0">
              <a:spcBef>
                <a:spcPct val="0"/>
              </a:spcBef>
              <a:spcAft>
                <a:spcPct val="0"/>
              </a:spcAft>
              <a:defRPr sz="2500">
                <a:solidFill>
                  <a:schemeClr val="tx1"/>
                </a:solidFill>
                <a:latin typeface="Times" panose="02020603050405020304" pitchFamily="18" charset="0"/>
              </a:defRPr>
            </a:lvl6pPr>
            <a:lvl7pPr marL="3052930" indent="-234841" eaLnBrk="0" fontAlgn="base" hangingPunct="0">
              <a:spcBef>
                <a:spcPct val="0"/>
              </a:spcBef>
              <a:spcAft>
                <a:spcPct val="0"/>
              </a:spcAft>
              <a:defRPr sz="2500">
                <a:solidFill>
                  <a:schemeClr val="tx1"/>
                </a:solidFill>
                <a:latin typeface="Times" panose="02020603050405020304" pitchFamily="18" charset="0"/>
              </a:defRPr>
            </a:lvl7pPr>
            <a:lvl8pPr marL="3522612" indent="-234841" eaLnBrk="0" fontAlgn="base" hangingPunct="0">
              <a:spcBef>
                <a:spcPct val="0"/>
              </a:spcBef>
              <a:spcAft>
                <a:spcPct val="0"/>
              </a:spcAft>
              <a:defRPr sz="2500">
                <a:solidFill>
                  <a:schemeClr val="tx1"/>
                </a:solidFill>
                <a:latin typeface="Times" panose="02020603050405020304" pitchFamily="18" charset="0"/>
              </a:defRPr>
            </a:lvl8pPr>
            <a:lvl9pPr marL="3992293" indent="-234841" eaLnBrk="0" fontAlgn="base" hangingPunct="0">
              <a:spcBef>
                <a:spcPct val="0"/>
              </a:spcBef>
              <a:spcAft>
                <a:spcPct val="0"/>
              </a:spcAft>
              <a:defRPr sz="2500">
                <a:solidFill>
                  <a:schemeClr val="tx1"/>
                </a:solidFill>
                <a:latin typeface="Times" panose="02020603050405020304" pitchFamily="18" charset="0"/>
              </a:defRPr>
            </a:lvl9pPr>
          </a:lstStyle>
          <a:p>
            <a:fld id="{66D92AA2-08D3-435B-9D42-8C3E8CF51036}" type="slidenum">
              <a:rPr lang="en-US" altLang="en-US" sz="1200"/>
              <a:pPr/>
              <a:t>8</a:t>
            </a:fld>
            <a:endParaRPr lang="en-US" altLang="en-US" sz="1200"/>
          </a:p>
        </p:txBody>
      </p:sp>
      <p:sp>
        <p:nvSpPr>
          <p:cNvPr id="41987" name="Rectangle 2">
            <a:extLst>
              <a:ext uri="{FF2B5EF4-FFF2-40B4-BE49-F238E27FC236}">
                <a16:creationId xmlns:a16="http://schemas.microsoft.com/office/drawing/2014/main" id="{7E71A6DD-E947-41E5-930E-1CEB44C07BB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5DE5DE22-D683-4E12-BA21-AA052EA63E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extLst>
      <p:ext uri="{BB962C8B-B14F-4D97-AF65-F5344CB8AC3E}">
        <p14:creationId xmlns:p14="http://schemas.microsoft.com/office/powerpoint/2010/main" val="2702044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7EF30D-CD61-45BD-BD23-C065C19A175E}" type="slidenum">
              <a:rPr lang="en-US" altLang="en-US" smtClean="0"/>
              <a:pPr/>
              <a:t>9</a:t>
            </a:fld>
            <a:endParaRPr lang="en-US" altLang="en-US"/>
          </a:p>
        </p:txBody>
      </p:sp>
    </p:spTree>
    <p:extLst>
      <p:ext uri="{BB962C8B-B14F-4D97-AF65-F5344CB8AC3E}">
        <p14:creationId xmlns:p14="http://schemas.microsoft.com/office/powerpoint/2010/main" val="396449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533400"/>
            <a:ext cx="3429000" cy="1143000"/>
          </a:xfrm>
        </p:spPr>
        <p:txBody>
          <a:bodyPr anchor="b"/>
          <a:lstStyle>
            <a:lvl1pPr>
              <a:defRPr sz="3600" b="1"/>
            </a:lvl1pPr>
          </a:lstStyle>
          <a:p>
            <a:r>
              <a:rPr lang="en-US"/>
              <a:t>Click to edit Master title style</a:t>
            </a:r>
          </a:p>
        </p:txBody>
      </p:sp>
      <p:sp>
        <p:nvSpPr>
          <p:cNvPr id="3075" name="Rectangle 3"/>
          <p:cNvSpPr>
            <a:spLocks noGrp="1" noChangeArrowheads="1"/>
          </p:cNvSpPr>
          <p:nvPr>
            <p:ph type="subTitle" idx="1"/>
          </p:nvPr>
        </p:nvSpPr>
        <p:spPr>
          <a:xfrm>
            <a:off x="304800" y="1828800"/>
            <a:ext cx="3429000" cy="1752600"/>
          </a:xfrm>
        </p:spPr>
        <p:txBody>
          <a:bodyPr/>
          <a:lstStyle>
            <a:lvl1pPr marL="0" indent="0">
              <a:buFontTx/>
              <a:buNone/>
              <a:defRPr>
                <a:solidFill>
                  <a:schemeClr val="bg1"/>
                </a:solidFill>
              </a:defRPr>
            </a:lvl1pPr>
          </a:lstStyle>
          <a:p>
            <a:r>
              <a:rPr lang="en-US"/>
              <a:t>Click to edit Master subtitle style</a:t>
            </a:r>
          </a:p>
        </p:txBody>
      </p:sp>
    </p:spTree>
    <p:extLst>
      <p:ext uri="{BB962C8B-B14F-4D97-AF65-F5344CB8AC3E}">
        <p14:creationId xmlns:p14="http://schemas.microsoft.com/office/powerpoint/2010/main" val="166545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8D7CB44-320D-49D5-9D93-07DC6EA53BE6}"/>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5" name="Rectangle 6">
            <a:extLst>
              <a:ext uri="{FF2B5EF4-FFF2-40B4-BE49-F238E27FC236}">
                <a16:creationId xmlns:a16="http://schemas.microsoft.com/office/drawing/2014/main" id="{724C3484-C346-400E-8E15-CEEBBDD308F6}"/>
              </a:ext>
            </a:extLst>
          </p:cNvPr>
          <p:cNvSpPr>
            <a:spLocks noGrp="1" noChangeArrowheads="1"/>
          </p:cNvSpPr>
          <p:nvPr>
            <p:ph type="sldNum" sz="quarter" idx="11"/>
          </p:nvPr>
        </p:nvSpPr>
        <p:spPr>
          <a:ln/>
        </p:spPr>
        <p:txBody>
          <a:bodyPr/>
          <a:lstStyle>
            <a:lvl1pPr>
              <a:defRPr/>
            </a:lvl1pPr>
          </a:lstStyle>
          <a:p>
            <a:r>
              <a:rPr lang="en-US" altLang="en-US"/>
              <a:t>12 B-</a:t>
            </a:r>
            <a:fld id="{D64C1C59-8717-44AD-B4D3-B6438AD20D44}" type="slidenum">
              <a:rPr lang="en-US" altLang="en-US"/>
              <a:pPr/>
              <a:t>‹#›</a:t>
            </a:fld>
            <a:endParaRPr lang="en-US" altLang="en-US"/>
          </a:p>
        </p:txBody>
      </p:sp>
    </p:spTree>
    <p:extLst>
      <p:ext uri="{BB962C8B-B14F-4D97-AF65-F5344CB8AC3E}">
        <p14:creationId xmlns:p14="http://schemas.microsoft.com/office/powerpoint/2010/main" val="206436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19621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286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D58D97D-C569-4564-A5D8-DAD189BC5E30}"/>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5" name="Rectangle 6">
            <a:extLst>
              <a:ext uri="{FF2B5EF4-FFF2-40B4-BE49-F238E27FC236}">
                <a16:creationId xmlns:a16="http://schemas.microsoft.com/office/drawing/2014/main" id="{335C60BE-1710-4F39-AFD7-BA28370A2BA7}"/>
              </a:ext>
            </a:extLst>
          </p:cNvPr>
          <p:cNvSpPr>
            <a:spLocks noGrp="1" noChangeArrowheads="1"/>
          </p:cNvSpPr>
          <p:nvPr>
            <p:ph type="sldNum" sz="quarter" idx="11"/>
          </p:nvPr>
        </p:nvSpPr>
        <p:spPr>
          <a:ln/>
        </p:spPr>
        <p:txBody>
          <a:bodyPr/>
          <a:lstStyle>
            <a:lvl1pPr>
              <a:defRPr/>
            </a:lvl1pPr>
          </a:lstStyle>
          <a:p>
            <a:r>
              <a:rPr lang="en-US" altLang="en-US"/>
              <a:t>12 B-</a:t>
            </a:r>
            <a:fld id="{6829E455-8F24-4360-80B7-B6D14FA2DC22}" type="slidenum">
              <a:rPr lang="en-US" altLang="en-US"/>
              <a:pPr/>
              <a:t>‹#›</a:t>
            </a:fld>
            <a:endParaRPr lang="en-US" altLang="en-US"/>
          </a:p>
        </p:txBody>
      </p:sp>
    </p:spTree>
    <p:extLst>
      <p:ext uri="{BB962C8B-B14F-4D97-AF65-F5344CB8AC3E}">
        <p14:creationId xmlns:p14="http://schemas.microsoft.com/office/powerpoint/2010/main" val="122100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90600" y="18288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90600" y="3924300"/>
            <a:ext cx="77724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9D461594-4B57-43E4-9A42-73AADF8848F6}"/>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74240A0F-19D7-4476-B593-4B46BEA0851D}"/>
              </a:ext>
            </a:extLst>
          </p:cNvPr>
          <p:cNvSpPr>
            <a:spLocks noGrp="1" noChangeArrowheads="1"/>
          </p:cNvSpPr>
          <p:nvPr>
            <p:ph type="sldNum" sz="quarter" idx="11"/>
          </p:nvPr>
        </p:nvSpPr>
        <p:spPr>
          <a:ln/>
        </p:spPr>
        <p:txBody>
          <a:bodyPr/>
          <a:lstStyle>
            <a:lvl1pPr>
              <a:defRPr/>
            </a:lvl1pPr>
          </a:lstStyle>
          <a:p>
            <a:r>
              <a:rPr lang="en-US" altLang="en-US"/>
              <a:t>12 B-</a:t>
            </a:r>
            <a:fld id="{85790AED-CA84-4A96-AFFB-030EE283B35F}" type="slidenum">
              <a:rPr lang="en-US" altLang="en-US"/>
              <a:pPr/>
              <a:t>‹#›</a:t>
            </a:fld>
            <a:endParaRPr lang="en-US" altLang="en-US"/>
          </a:p>
        </p:txBody>
      </p:sp>
    </p:spTree>
    <p:extLst>
      <p:ext uri="{BB962C8B-B14F-4D97-AF65-F5344CB8AC3E}">
        <p14:creationId xmlns:p14="http://schemas.microsoft.com/office/powerpoint/2010/main" val="265000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990600" y="1828800"/>
            <a:ext cx="38100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990600" y="3924300"/>
            <a:ext cx="38100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953000" y="1828800"/>
            <a:ext cx="3810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525EA2EE-947B-4DF8-9F19-1D388DD19219}"/>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7" name="Rectangle 6">
            <a:extLst>
              <a:ext uri="{FF2B5EF4-FFF2-40B4-BE49-F238E27FC236}">
                <a16:creationId xmlns:a16="http://schemas.microsoft.com/office/drawing/2014/main" id="{2FE0E5C0-937F-4417-AD60-2108784003BA}"/>
              </a:ext>
            </a:extLst>
          </p:cNvPr>
          <p:cNvSpPr>
            <a:spLocks noGrp="1" noChangeArrowheads="1"/>
          </p:cNvSpPr>
          <p:nvPr>
            <p:ph type="sldNum" sz="quarter" idx="11"/>
          </p:nvPr>
        </p:nvSpPr>
        <p:spPr>
          <a:ln/>
        </p:spPr>
        <p:txBody>
          <a:bodyPr/>
          <a:lstStyle>
            <a:lvl1pPr>
              <a:defRPr/>
            </a:lvl1pPr>
          </a:lstStyle>
          <a:p>
            <a:r>
              <a:rPr lang="en-US" altLang="en-US"/>
              <a:t>12 B-</a:t>
            </a:r>
            <a:fld id="{2284F8E1-7476-47ED-A6A5-32DBE3448BD8}" type="slidenum">
              <a:rPr lang="en-US" altLang="en-US"/>
              <a:pPr/>
              <a:t>‹#›</a:t>
            </a:fld>
            <a:endParaRPr lang="en-US" altLang="en-US"/>
          </a:p>
        </p:txBody>
      </p:sp>
    </p:spTree>
    <p:extLst>
      <p:ext uri="{BB962C8B-B14F-4D97-AF65-F5344CB8AC3E}">
        <p14:creationId xmlns:p14="http://schemas.microsoft.com/office/powerpoint/2010/main" val="2183834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50485125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DD48E76-4DEF-4D84-AEAD-70FDD606F07C}"/>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5" name="Rectangle 5">
            <a:extLst>
              <a:ext uri="{FF2B5EF4-FFF2-40B4-BE49-F238E27FC236}">
                <a16:creationId xmlns:a16="http://schemas.microsoft.com/office/drawing/2014/main" id="{4FE4C1C4-7FA9-43BE-8537-B52692C22C59}"/>
              </a:ext>
            </a:extLst>
          </p:cNvPr>
          <p:cNvSpPr>
            <a:spLocks noGrp="1" noChangeArrowheads="1"/>
          </p:cNvSpPr>
          <p:nvPr>
            <p:ph type="sldNum" sz="quarter" idx="11"/>
          </p:nvPr>
        </p:nvSpPr>
        <p:spPr>
          <a:ln/>
        </p:spPr>
        <p:txBody>
          <a:bodyPr/>
          <a:lstStyle>
            <a:lvl1pPr>
              <a:defRPr/>
            </a:lvl1pPr>
          </a:lstStyle>
          <a:p>
            <a:r>
              <a:rPr lang="en-US" altLang="en-US"/>
              <a:t>12 B-</a:t>
            </a:r>
            <a:fld id="{D3896F19-E0E9-46DB-83A3-5CBECF78FFCA}" type="slidenum">
              <a:rPr lang="en-US" altLang="en-US"/>
              <a:pPr/>
              <a:t>‹#›</a:t>
            </a:fld>
            <a:endParaRPr lang="en-US" altLang="en-US"/>
          </a:p>
        </p:txBody>
      </p:sp>
    </p:spTree>
    <p:extLst>
      <p:ext uri="{BB962C8B-B14F-4D97-AF65-F5344CB8AC3E}">
        <p14:creationId xmlns:p14="http://schemas.microsoft.com/office/powerpoint/2010/main" val="371371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DE49575-1104-4725-A40F-058EB4A54503}"/>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5" name="Rectangle 5">
            <a:extLst>
              <a:ext uri="{FF2B5EF4-FFF2-40B4-BE49-F238E27FC236}">
                <a16:creationId xmlns:a16="http://schemas.microsoft.com/office/drawing/2014/main" id="{B3A4943B-E336-4E62-8EF9-B893C97552F3}"/>
              </a:ext>
            </a:extLst>
          </p:cNvPr>
          <p:cNvSpPr>
            <a:spLocks noGrp="1" noChangeArrowheads="1"/>
          </p:cNvSpPr>
          <p:nvPr>
            <p:ph type="sldNum" sz="quarter" idx="11"/>
          </p:nvPr>
        </p:nvSpPr>
        <p:spPr>
          <a:ln/>
        </p:spPr>
        <p:txBody>
          <a:bodyPr/>
          <a:lstStyle>
            <a:lvl1pPr>
              <a:defRPr/>
            </a:lvl1pPr>
          </a:lstStyle>
          <a:p>
            <a:r>
              <a:rPr lang="en-US" altLang="en-US"/>
              <a:t>12 B-</a:t>
            </a:r>
            <a:fld id="{0F5F1397-69E8-4520-94AC-16E886FB2F83}" type="slidenum">
              <a:rPr lang="en-US" altLang="en-US"/>
              <a:pPr/>
              <a:t>‹#›</a:t>
            </a:fld>
            <a:endParaRPr lang="en-US" altLang="en-US"/>
          </a:p>
        </p:txBody>
      </p:sp>
    </p:spTree>
    <p:extLst>
      <p:ext uri="{BB962C8B-B14F-4D97-AF65-F5344CB8AC3E}">
        <p14:creationId xmlns:p14="http://schemas.microsoft.com/office/powerpoint/2010/main" val="160668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90F44A4-61CC-4D8D-AA38-A47523261DDE}"/>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5" name="Rectangle 5">
            <a:extLst>
              <a:ext uri="{FF2B5EF4-FFF2-40B4-BE49-F238E27FC236}">
                <a16:creationId xmlns:a16="http://schemas.microsoft.com/office/drawing/2014/main" id="{61E96FC8-20D4-444E-87A6-D802E44CB4BD}"/>
              </a:ext>
            </a:extLst>
          </p:cNvPr>
          <p:cNvSpPr>
            <a:spLocks noGrp="1" noChangeArrowheads="1"/>
          </p:cNvSpPr>
          <p:nvPr>
            <p:ph type="sldNum" sz="quarter" idx="11"/>
          </p:nvPr>
        </p:nvSpPr>
        <p:spPr>
          <a:ln/>
        </p:spPr>
        <p:txBody>
          <a:bodyPr/>
          <a:lstStyle>
            <a:lvl1pPr>
              <a:defRPr/>
            </a:lvl1pPr>
          </a:lstStyle>
          <a:p>
            <a:r>
              <a:rPr lang="en-US" altLang="en-US"/>
              <a:t>12 B-</a:t>
            </a:r>
            <a:fld id="{B41A43D7-7FFF-458A-90E4-568556371F4E}" type="slidenum">
              <a:rPr lang="en-US" altLang="en-US"/>
              <a:pPr/>
              <a:t>‹#›</a:t>
            </a:fld>
            <a:endParaRPr lang="en-US" altLang="en-US"/>
          </a:p>
        </p:txBody>
      </p:sp>
    </p:spTree>
    <p:extLst>
      <p:ext uri="{BB962C8B-B14F-4D97-AF65-F5344CB8AC3E}">
        <p14:creationId xmlns:p14="http://schemas.microsoft.com/office/powerpoint/2010/main" val="2524382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5E6DB9D-C156-4FE9-B278-A6E1E8C2ECB5}"/>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6" name="Rectangle 5">
            <a:extLst>
              <a:ext uri="{FF2B5EF4-FFF2-40B4-BE49-F238E27FC236}">
                <a16:creationId xmlns:a16="http://schemas.microsoft.com/office/drawing/2014/main" id="{A9B448FF-AB23-409E-AF9D-7AC030C56FE5}"/>
              </a:ext>
            </a:extLst>
          </p:cNvPr>
          <p:cNvSpPr>
            <a:spLocks noGrp="1" noChangeArrowheads="1"/>
          </p:cNvSpPr>
          <p:nvPr>
            <p:ph type="sldNum" sz="quarter" idx="11"/>
          </p:nvPr>
        </p:nvSpPr>
        <p:spPr>
          <a:ln/>
        </p:spPr>
        <p:txBody>
          <a:bodyPr/>
          <a:lstStyle>
            <a:lvl1pPr>
              <a:defRPr/>
            </a:lvl1pPr>
          </a:lstStyle>
          <a:p>
            <a:r>
              <a:rPr lang="en-US" altLang="en-US"/>
              <a:t>12 B-</a:t>
            </a:r>
            <a:fld id="{954A1B49-243F-4D45-9AA4-F026583C5445}" type="slidenum">
              <a:rPr lang="en-US" altLang="en-US"/>
              <a:pPr/>
              <a:t>‹#›</a:t>
            </a:fld>
            <a:endParaRPr lang="en-US" altLang="en-US"/>
          </a:p>
        </p:txBody>
      </p:sp>
    </p:spTree>
    <p:extLst>
      <p:ext uri="{BB962C8B-B14F-4D97-AF65-F5344CB8AC3E}">
        <p14:creationId xmlns:p14="http://schemas.microsoft.com/office/powerpoint/2010/main" val="4160481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17F580D-B696-42AD-84AE-BB96C38E8F3B}"/>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8" name="Rectangle 5">
            <a:extLst>
              <a:ext uri="{FF2B5EF4-FFF2-40B4-BE49-F238E27FC236}">
                <a16:creationId xmlns:a16="http://schemas.microsoft.com/office/drawing/2014/main" id="{9603165A-C798-4063-8CF0-679225F4C6F5}"/>
              </a:ext>
            </a:extLst>
          </p:cNvPr>
          <p:cNvSpPr>
            <a:spLocks noGrp="1" noChangeArrowheads="1"/>
          </p:cNvSpPr>
          <p:nvPr>
            <p:ph type="sldNum" sz="quarter" idx="11"/>
          </p:nvPr>
        </p:nvSpPr>
        <p:spPr>
          <a:ln/>
        </p:spPr>
        <p:txBody>
          <a:bodyPr/>
          <a:lstStyle>
            <a:lvl1pPr>
              <a:defRPr/>
            </a:lvl1pPr>
          </a:lstStyle>
          <a:p>
            <a:r>
              <a:rPr lang="en-US" altLang="en-US"/>
              <a:t>12 B-</a:t>
            </a:r>
            <a:fld id="{CEA45463-5525-42A9-AA8E-04AC2B42397E}" type="slidenum">
              <a:rPr lang="en-US" altLang="en-US"/>
              <a:pPr/>
              <a:t>‹#›</a:t>
            </a:fld>
            <a:endParaRPr lang="en-US" altLang="en-US"/>
          </a:p>
        </p:txBody>
      </p:sp>
    </p:spTree>
    <p:extLst>
      <p:ext uri="{BB962C8B-B14F-4D97-AF65-F5344CB8AC3E}">
        <p14:creationId xmlns:p14="http://schemas.microsoft.com/office/powerpoint/2010/main" val="223958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869785B9-35D1-4FFD-B005-876B1A733683}"/>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5" name="Rectangle 6">
            <a:extLst>
              <a:ext uri="{FF2B5EF4-FFF2-40B4-BE49-F238E27FC236}">
                <a16:creationId xmlns:a16="http://schemas.microsoft.com/office/drawing/2014/main" id="{BB98897A-9868-495E-A432-2219A1D0E01E}"/>
              </a:ext>
            </a:extLst>
          </p:cNvPr>
          <p:cNvSpPr>
            <a:spLocks noGrp="1" noChangeArrowheads="1"/>
          </p:cNvSpPr>
          <p:nvPr>
            <p:ph type="sldNum" sz="quarter" idx="11"/>
          </p:nvPr>
        </p:nvSpPr>
        <p:spPr>
          <a:ln/>
        </p:spPr>
        <p:txBody>
          <a:bodyPr/>
          <a:lstStyle>
            <a:lvl1pPr>
              <a:defRPr/>
            </a:lvl1pPr>
          </a:lstStyle>
          <a:p>
            <a:r>
              <a:rPr lang="en-US" altLang="en-US"/>
              <a:t>12 B-</a:t>
            </a:r>
            <a:fld id="{E5AD5FB3-EA91-4B5A-AE86-C1E3C8BF0BA6}" type="slidenum">
              <a:rPr lang="en-US" altLang="en-US"/>
              <a:pPr/>
              <a:t>‹#›</a:t>
            </a:fld>
            <a:endParaRPr lang="en-US" altLang="en-US"/>
          </a:p>
        </p:txBody>
      </p:sp>
    </p:spTree>
    <p:extLst>
      <p:ext uri="{BB962C8B-B14F-4D97-AF65-F5344CB8AC3E}">
        <p14:creationId xmlns:p14="http://schemas.microsoft.com/office/powerpoint/2010/main" val="28155778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B8BBCBD-FF1E-48A6-AB11-21ED905711DC}"/>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4" name="Rectangle 5">
            <a:extLst>
              <a:ext uri="{FF2B5EF4-FFF2-40B4-BE49-F238E27FC236}">
                <a16:creationId xmlns:a16="http://schemas.microsoft.com/office/drawing/2014/main" id="{13462E64-FC75-4144-95AB-A21FF726254C}"/>
              </a:ext>
            </a:extLst>
          </p:cNvPr>
          <p:cNvSpPr>
            <a:spLocks noGrp="1" noChangeArrowheads="1"/>
          </p:cNvSpPr>
          <p:nvPr>
            <p:ph type="sldNum" sz="quarter" idx="11"/>
          </p:nvPr>
        </p:nvSpPr>
        <p:spPr>
          <a:ln/>
        </p:spPr>
        <p:txBody>
          <a:bodyPr/>
          <a:lstStyle>
            <a:lvl1pPr>
              <a:defRPr/>
            </a:lvl1pPr>
          </a:lstStyle>
          <a:p>
            <a:r>
              <a:rPr lang="en-US" altLang="en-US"/>
              <a:t>12 B-</a:t>
            </a:r>
            <a:fld id="{507251A7-B25D-436D-B4F8-8B418623D7D8}" type="slidenum">
              <a:rPr lang="en-US" altLang="en-US"/>
              <a:pPr/>
              <a:t>‹#›</a:t>
            </a:fld>
            <a:endParaRPr lang="en-US" altLang="en-US"/>
          </a:p>
        </p:txBody>
      </p:sp>
    </p:spTree>
    <p:extLst>
      <p:ext uri="{BB962C8B-B14F-4D97-AF65-F5344CB8AC3E}">
        <p14:creationId xmlns:p14="http://schemas.microsoft.com/office/powerpoint/2010/main" val="3985769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0D279C3-7161-49A3-8871-A9E202941A43}"/>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3" name="Rectangle 5">
            <a:extLst>
              <a:ext uri="{FF2B5EF4-FFF2-40B4-BE49-F238E27FC236}">
                <a16:creationId xmlns:a16="http://schemas.microsoft.com/office/drawing/2014/main" id="{490421DC-532D-4F97-BBE1-23936DFD6462}"/>
              </a:ext>
            </a:extLst>
          </p:cNvPr>
          <p:cNvSpPr>
            <a:spLocks noGrp="1" noChangeArrowheads="1"/>
          </p:cNvSpPr>
          <p:nvPr>
            <p:ph type="sldNum" sz="quarter" idx="11"/>
          </p:nvPr>
        </p:nvSpPr>
        <p:spPr>
          <a:ln/>
        </p:spPr>
        <p:txBody>
          <a:bodyPr/>
          <a:lstStyle>
            <a:lvl1pPr>
              <a:defRPr/>
            </a:lvl1pPr>
          </a:lstStyle>
          <a:p>
            <a:r>
              <a:rPr lang="en-US" altLang="en-US"/>
              <a:t>12 B-</a:t>
            </a:r>
            <a:fld id="{96D11149-5C5F-4E3D-8FDC-9B7E4EF754C9}" type="slidenum">
              <a:rPr lang="en-US" altLang="en-US"/>
              <a:pPr/>
              <a:t>‹#›</a:t>
            </a:fld>
            <a:endParaRPr lang="en-US" altLang="en-US"/>
          </a:p>
        </p:txBody>
      </p:sp>
    </p:spTree>
    <p:extLst>
      <p:ext uri="{BB962C8B-B14F-4D97-AF65-F5344CB8AC3E}">
        <p14:creationId xmlns:p14="http://schemas.microsoft.com/office/powerpoint/2010/main" val="21254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BC2C695-87FC-49D7-88E8-2EDB32908AA1}"/>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6" name="Rectangle 5">
            <a:extLst>
              <a:ext uri="{FF2B5EF4-FFF2-40B4-BE49-F238E27FC236}">
                <a16:creationId xmlns:a16="http://schemas.microsoft.com/office/drawing/2014/main" id="{C4CE0CF0-D188-4163-8DBD-8C4871EDD751}"/>
              </a:ext>
            </a:extLst>
          </p:cNvPr>
          <p:cNvSpPr>
            <a:spLocks noGrp="1" noChangeArrowheads="1"/>
          </p:cNvSpPr>
          <p:nvPr>
            <p:ph type="sldNum" sz="quarter" idx="11"/>
          </p:nvPr>
        </p:nvSpPr>
        <p:spPr>
          <a:ln/>
        </p:spPr>
        <p:txBody>
          <a:bodyPr/>
          <a:lstStyle>
            <a:lvl1pPr>
              <a:defRPr/>
            </a:lvl1pPr>
          </a:lstStyle>
          <a:p>
            <a:r>
              <a:rPr lang="en-US" altLang="en-US"/>
              <a:t>12 B-</a:t>
            </a:r>
            <a:fld id="{9FA41E58-8272-479C-9963-1452724C94D4}" type="slidenum">
              <a:rPr lang="en-US" altLang="en-US"/>
              <a:pPr/>
              <a:t>‹#›</a:t>
            </a:fld>
            <a:endParaRPr lang="en-US" altLang="en-US"/>
          </a:p>
        </p:txBody>
      </p:sp>
    </p:spTree>
    <p:extLst>
      <p:ext uri="{BB962C8B-B14F-4D97-AF65-F5344CB8AC3E}">
        <p14:creationId xmlns:p14="http://schemas.microsoft.com/office/powerpoint/2010/main" val="4193574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698F7C3-6655-433E-9F5D-774C3A711271}"/>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6" name="Rectangle 5">
            <a:extLst>
              <a:ext uri="{FF2B5EF4-FFF2-40B4-BE49-F238E27FC236}">
                <a16:creationId xmlns:a16="http://schemas.microsoft.com/office/drawing/2014/main" id="{7562D64E-BEE4-44E2-A1E4-CC0DD17B3869}"/>
              </a:ext>
            </a:extLst>
          </p:cNvPr>
          <p:cNvSpPr>
            <a:spLocks noGrp="1" noChangeArrowheads="1"/>
          </p:cNvSpPr>
          <p:nvPr>
            <p:ph type="sldNum" sz="quarter" idx="11"/>
          </p:nvPr>
        </p:nvSpPr>
        <p:spPr>
          <a:ln/>
        </p:spPr>
        <p:txBody>
          <a:bodyPr/>
          <a:lstStyle>
            <a:lvl1pPr>
              <a:defRPr/>
            </a:lvl1pPr>
          </a:lstStyle>
          <a:p>
            <a:r>
              <a:rPr lang="en-US" altLang="en-US"/>
              <a:t>12 B-</a:t>
            </a:r>
            <a:fld id="{F464FDC4-60AF-40D8-9202-A88889BD9E02}" type="slidenum">
              <a:rPr lang="en-US" altLang="en-US"/>
              <a:pPr/>
              <a:t>‹#›</a:t>
            </a:fld>
            <a:endParaRPr lang="en-US" altLang="en-US"/>
          </a:p>
        </p:txBody>
      </p:sp>
    </p:spTree>
    <p:extLst>
      <p:ext uri="{BB962C8B-B14F-4D97-AF65-F5344CB8AC3E}">
        <p14:creationId xmlns:p14="http://schemas.microsoft.com/office/powerpoint/2010/main" val="1743559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1CC427-03FA-49B1-A6EA-BFED00D17448}"/>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5" name="Rectangle 5">
            <a:extLst>
              <a:ext uri="{FF2B5EF4-FFF2-40B4-BE49-F238E27FC236}">
                <a16:creationId xmlns:a16="http://schemas.microsoft.com/office/drawing/2014/main" id="{F3D40A3E-3C35-496A-9243-C9AD2EFDFC1C}"/>
              </a:ext>
            </a:extLst>
          </p:cNvPr>
          <p:cNvSpPr>
            <a:spLocks noGrp="1" noChangeArrowheads="1"/>
          </p:cNvSpPr>
          <p:nvPr>
            <p:ph type="sldNum" sz="quarter" idx="11"/>
          </p:nvPr>
        </p:nvSpPr>
        <p:spPr>
          <a:ln/>
        </p:spPr>
        <p:txBody>
          <a:bodyPr/>
          <a:lstStyle>
            <a:lvl1pPr>
              <a:defRPr/>
            </a:lvl1pPr>
          </a:lstStyle>
          <a:p>
            <a:r>
              <a:rPr lang="en-US" altLang="en-US"/>
              <a:t>12 B-</a:t>
            </a:r>
            <a:fld id="{BB25B6E1-250A-4EA5-9C3C-AB7672041924}" type="slidenum">
              <a:rPr lang="en-US" altLang="en-US"/>
              <a:pPr/>
              <a:t>‹#›</a:t>
            </a:fld>
            <a:endParaRPr lang="en-US" altLang="en-US"/>
          </a:p>
        </p:txBody>
      </p:sp>
    </p:spTree>
    <p:extLst>
      <p:ext uri="{BB962C8B-B14F-4D97-AF65-F5344CB8AC3E}">
        <p14:creationId xmlns:p14="http://schemas.microsoft.com/office/powerpoint/2010/main" val="37199387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19621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286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31CE15C-B2F8-458D-B1E9-EE7BCED6E093}"/>
              </a:ext>
            </a:extLst>
          </p:cNvPr>
          <p:cNvSpPr>
            <a:spLocks noGrp="1" noChangeArrowheads="1"/>
          </p:cNvSpPr>
          <p:nvPr>
            <p:ph type="ftr" sz="quarter" idx="10"/>
          </p:nvPr>
        </p:nvSpPr>
        <p:spPr>
          <a:ln/>
        </p:spPr>
        <p:txBody>
          <a:bodyPr/>
          <a:lstStyle>
            <a:lvl1pPr>
              <a:defRPr/>
            </a:lvl1pPr>
          </a:lstStyle>
          <a:p>
            <a:pPr>
              <a:defRPr/>
            </a:pPr>
            <a:r>
              <a:rPr lang="en-US"/>
              <a:t>© 2006 Pearson Addison-Wesley. All rights reserved</a:t>
            </a:r>
          </a:p>
        </p:txBody>
      </p:sp>
      <p:sp>
        <p:nvSpPr>
          <p:cNvPr id="5" name="Rectangle 5">
            <a:extLst>
              <a:ext uri="{FF2B5EF4-FFF2-40B4-BE49-F238E27FC236}">
                <a16:creationId xmlns:a16="http://schemas.microsoft.com/office/drawing/2014/main" id="{E5CD797E-4407-4972-BF02-2AC75C9D1EEF}"/>
              </a:ext>
            </a:extLst>
          </p:cNvPr>
          <p:cNvSpPr>
            <a:spLocks noGrp="1" noChangeArrowheads="1"/>
          </p:cNvSpPr>
          <p:nvPr>
            <p:ph type="sldNum" sz="quarter" idx="11"/>
          </p:nvPr>
        </p:nvSpPr>
        <p:spPr>
          <a:ln/>
        </p:spPr>
        <p:txBody>
          <a:bodyPr/>
          <a:lstStyle>
            <a:lvl1pPr>
              <a:defRPr/>
            </a:lvl1pPr>
          </a:lstStyle>
          <a:p>
            <a:r>
              <a:rPr lang="en-US" altLang="en-US"/>
              <a:t>12 B-</a:t>
            </a:r>
            <a:fld id="{41FB5B9E-D683-4FA9-8EF0-022AB9BDACE0}" type="slidenum">
              <a:rPr lang="en-US" altLang="en-US"/>
              <a:pPr/>
              <a:t>‹#›</a:t>
            </a:fld>
            <a:endParaRPr lang="en-US" altLang="en-US"/>
          </a:p>
        </p:txBody>
      </p:sp>
    </p:spTree>
    <p:extLst>
      <p:ext uri="{BB962C8B-B14F-4D97-AF65-F5344CB8AC3E}">
        <p14:creationId xmlns:p14="http://schemas.microsoft.com/office/powerpoint/2010/main" val="53640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EBD8DB30-3AC5-4F79-A2A8-55584C8A1F33}"/>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5" name="Rectangle 6">
            <a:extLst>
              <a:ext uri="{FF2B5EF4-FFF2-40B4-BE49-F238E27FC236}">
                <a16:creationId xmlns:a16="http://schemas.microsoft.com/office/drawing/2014/main" id="{0DA4DF65-EA62-4D93-A3E2-23756846B1F8}"/>
              </a:ext>
            </a:extLst>
          </p:cNvPr>
          <p:cNvSpPr>
            <a:spLocks noGrp="1" noChangeArrowheads="1"/>
          </p:cNvSpPr>
          <p:nvPr>
            <p:ph type="sldNum" sz="quarter" idx="11"/>
          </p:nvPr>
        </p:nvSpPr>
        <p:spPr>
          <a:ln/>
        </p:spPr>
        <p:txBody>
          <a:bodyPr/>
          <a:lstStyle>
            <a:lvl1pPr>
              <a:defRPr/>
            </a:lvl1pPr>
          </a:lstStyle>
          <a:p>
            <a:r>
              <a:rPr lang="en-US" altLang="en-US"/>
              <a:t>12 B-</a:t>
            </a:r>
            <a:fld id="{98350717-DCD8-47C2-A550-AE4689E67A45}" type="slidenum">
              <a:rPr lang="en-US" altLang="en-US"/>
              <a:pPr/>
              <a:t>‹#›</a:t>
            </a:fld>
            <a:endParaRPr lang="en-US" altLang="en-US"/>
          </a:p>
        </p:txBody>
      </p:sp>
    </p:spTree>
    <p:extLst>
      <p:ext uri="{BB962C8B-B14F-4D97-AF65-F5344CB8AC3E}">
        <p14:creationId xmlns:p14="http://schemas.microsoft.com/office/powerpoint/2010/main" val="3972403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3000" y="18288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A4DD773-E057-4D49-83B7-624C55903473}"/>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B08C1DBF-B8FE-43C9-9EED-A7E3AB02D97B}"/>
              </a:ext>
            </a:extLst>
          </p:cNvPr>
          <p:cNvSpPr>
            <a:spLocks noGrp="1" noChangeArrowheads="1"/>
          </p:cNvSpPr>
          <p:nvPr>
            <p:ph type="sldNum" sz="quarter" idx="11"/>
          </p:nvPr>
        </p:nvSpPr>
        <p:spPr>
          <a:ln/>
        </p:spPr>
        <p:txBody>
          <a:bodyPr/>
          <a:lstStyle>
            <a:lvl1pPr>
              <a:defRPr/>
            </a:lvl1pPr>
          </a:lstStyle>
          <a:p>
            <a:r>
              <a:rPr lang="en-US" altLang="en-US"/>
              <a:t>12 B-</a:t>
            </a:r>
            <a:fld id="{C37875A7-6F47-42E1-83BA-85F7D395CB36}" type="slidenum">
              <a:rPr lang="en-US" altLang="en-US"/>
              <a:pPr/>
              <a:t>‹#›</a:t>
            </a:fld>
            <a:endParaRPr lang="en-US" altLang="en-US"/>
          </a:p>
        </p:txBody>
      </p:sp>
    </p:spTree>
    <p:extLst>
      <p:ext uri="{BB962C8B-B14F-4D97-AF65-F5344CB8AC3E}">
        <p14:creationId xmlns:p14="http://schemas.microsoft.com/office/powerpoint/2010/main" val="178724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39ED91F-4C3C-475D-89D4-477A3F7F4B08}"/>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8" name="Rectangle 6">
            <a:extLst>
              <a:ext uri="{FF2B5EF4-FFF2-40B4-BE49-F238E27FC236}">
                <a16:creationId xmlns:a16="http://schemas.microsoft.com/office/drawing/2014/main" id="{700B3555-DC5D-47F5-A35E-3762059152B4}"/>
              </a:ext>
            </a:extLst>
          </p:cNvPr>
          <p:cNvSpPr>
            <a:spLocks noGrp="1" noChangeArrowheads="1"/>
          </p:cNvSpPr>
          <p:nvPr>
            <p:ph type="sldNum" sz="quarter" idx="11"/>
          </p:nvPr>
        </p:nvSpPr>
        <p:spPr>
          <a:ln/>
        </p:spPr>
        <p:txBody>
          <a:bodyPr/>
          <a:lstStyle>
            <a:lvl1pPr>
              <a:defRPr/>
            </a:lvl1pPr>
          </a:lstStyle>
          <a:p>
            <a:r>
              <a:rPr lang="en-US" altLang="en-US"/>
              <a:t>12 B-</a:t>
            </a:r>
            <a:fld id="{9AFD0943-158F-4ADE-BFD9-2A445632F282}" type="slidenum">
              <a:rPr lang="en-US" altLang="en-US"/>
              <a:pPr/>
              <a:t>‹#›</a:t>
            </a:fld>
            <a:endParaRPr lang="en-US" altLang="en-US"/>
          </a:p>
        </p:txBody>
      </p:sp>
    </p:spTree>
    <p:extLst>
      <p:ext uri="{BB962C8B-B14F-4D97-AF65-F5344CB8AC3E}">
        <p14:creationId xmlns:p14="http://schemas.microsoft.com/office/powerpoint/2010/main" val="257794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B668F3E4-BC8E-49E8-BBD5-4E9AECDC7CFA}"/>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4" name="Rectangle 6">
            <a:extLst>
              <a:ext uri="{FF2B5EF4-FFF2-40B4-BE49-F238E27FC236}">
                <a16:creationId xmlns:a16="http://schemas.microsoft.com/office/drawing/2014/main" id="{5BF8C1EF-DAA0-403B-A7CA-A27B62138901}"/>
              </a:ext>
            </a:extLst>
          </p:cNvPr>
          <p:cNvSpPr>
            <a:spLocks noGrp="1" noChangeArrowheads="1"/>
          </p:cNvSpPr>
          <p:nvPr>
            <p:ph type="sldNum" sz="quarter" idx="11"/>
          </p:nvPr>
        </p:nvSpPr>
        <p:spPr>
          <a:ln/>
        </p:spPr>
        <p:txBody>
          <a:bodyPr/>
          <a:lstStyle>
            <a:lvl1pPr>
              <a:defRPr/>
            </a:lvl1pPr>
          </a:lstStyle>
          <a:p>
            <a:r>
              <a:rPr lang="en-US" altLang="en-US"/>
              <a:t>12 B-</a:t>
            </a:r>
            <a:fld id="{15266B88-6513-489B-9274-5CE8D2AB320F}" type="slidenum">
              <a:rPr lang="en-US" altLang="en-US"/>
              <a:pPr/>
              <a:t>‹#›</a:t>
            </a:fld>
            <a:endParaRPr lang="en-US" altLang="en-US"/>
          </a:p>
        </p:txBody>
      </p:sp>
    </p:spTree>
    <p:extLst>
      <p:ext uri="{BB962C8B-B14F-4D97-AF65-F5344CB8AC3E}">
        <p14:creationId xmlns:p14="http://schemas.microsoft.com/office/powerpoint/2010/main" val="201935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5E943A-A271-4127-A86C-20BE8B37B27E}"/>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3" name="Rectangle 6">
            <a:extLst>
              <a:ext uri="{FF2B5EF4-FFF2-40B4-BE49-F238E27FC236}">
                <a16:creationId xmlns:a16="http://schemas.microsoft.com/office/drawing/2014/main" id="{2F53F047-7E65-4F8F-80B9-C8CFBA84AFAB}"/>
              </a:ext>
            </a:extLst>
          </p:cNvPr>
          <p:cNvSpPr>
            <a:spLocks noGrp="1" noChangeArrowheads="1"/>
          </p:cNvSpPr>
          <p:nvPr>
            <p:ph type="sldNum" sz="quarter" idx="11"/>
          </p:nvPr>
        </p:nvSpPr>
        <p:spPr>
          <a:ln/>
        </p:spPr>
        <p:txBody>
          <a:bodyPr/>
          <a:lstStyle>
            <a:lvl1pPr>
              <a:defRPr/>
            </a:lvl1pPr>
          </a:lstStyle>
          <a:p>
            <a:r>
              <a:rPr lang="en-US" altLang="en-US"/>
              <a:t>12 B-</a:t>
            </a:r>
            <a:fld id="{9B7994B1-3EC8-471D-9B1D-B450410EC6C2}" type="slidenum">
              <a:rPr lang="en-US" altLang="en-US"/>
              <a:pPr/>
              <a:t>‹#›</a:t>
            </a:fld>
            <a:endParaRPr lang="en-US" altLang="en-US"/>
          </a:p>
        </p:txBody>
      </p:sp>
    </p:spTree>
    <p:extLst>
      <p:ext uri="{BB962C8B-B14F-4D97-AF65-F5344CB8AC3E}">
        <p14:creationId xmlns:p14="http://schemas.microsoft.com/office/powerpoint/2010/main" val="408937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D199270-6BA9-4E55-9E16-41679BE4C12C}"/>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ED542512-78DF-4695-AEED-45BD5199D913}"/>
              </a:ext>
            </a:extLst>
          </p:cNvPr>
          <p:cNvSpPr>
            <a:spLocks noGrp="1" noChangeArrowheads="1"/>
          </p:cNvSpPr>
          <p:nvPr>
            <p:ph type="sldNum" sz="quarter" idx="11"/>
          </p:nvPr>
        </p:nvSpPr>
        <p:spPr>
          <a:ln/>
        </p:spPr>
        <p:txBody>
          <a:bodyPr/>
          <a:lstStyle>
            <a:lvl1pPr>
              <a:defRPr/>
            </a:lvl1pPr>
          </a:lstStyle>
          <a:p>
            <a:r>
              <a:rPr lang="en-US" altLang="en-US"/>
              <a:t>12 B-</a:t>
            </a:r>
            <a:fld id="{A4720EEC-58DF-4C1B-9A23-C5BFF79E4BEF}" type="slidenum">
              <a:rPr lang="en-US" altLang="en-US"/>
              <a:pPr/>
              <a:t>‹#›</a:t>
            </a:fld>
            <a:endParaRPr lang="en-US" altLang="en-US"/>
          </a:p>
        </p:txBody>
      </p:sp>
    </p:spTree>
    <p:extLst>
      <p:ext uri="{BB962C8B-B14F-4D97-AF65-F5344CB8AC3E}">
        <p14:creationId xmlns:p14="http://schemas.microsoft.com/office/powerpoint/2010/main" val="130910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4E3D81E-909F-41DA-BA88-A71DFC362F73}"/>
              </a:ext>
            </a:extLst>
          </p:cNvPr>
          <p:cNvSpPr>
            <a:spLocks noGrp="1" noChangeArrowheads="1"/>
          </p:cNvSpPr>
          <p:nvPr>
            <p:ph type="ftr" sz="quarter" idx="10"/>
          </p:nvPr>
        </p:nvSpPr>
        <p:spPr>
          <a:ln/>
        </p:spPr>
        <p:txBody>
          <a:bodyPr/>
          <a:lstStyle>
            <a:lvl1pPr>
              <a:defRPr/>
            </a:lvl1pPr>
          </a:lstStyle>
          <a:p>
            <a:r>
              <a:rPr lang="en-US" altLang="en-US"/>
              <a:t>© 2011 Pearson Addison-Wesley. All rights reserved</a:t>
            </a:r>
          </a:p>
        </p:txBody>
      </p:sp>
      <p:sp>
        <p:nvSpPr>
          <p:cNvPr id="6" name="Rectangle 6">
            <a:extLst>
              <a:ext uri="{FF2B5EF4-FFF2-40B4-BE49-F238E27FC236}">
                <a16:creationId xmlns:a16="http://schemas.microsoft.com/office/drawing/2014/main" id="{5F61BF6C-E874-4BE8-BE9D-EFEC42F72194}"/>
              </a:ext>
            </a:extLst>
          </p:cNvPr>
          <p:cNvSpPr>
            <a:spLocks noGrp="1" noChangeArrowheads="1"/>
          </p:cNvSpPr>
          <p:nvPr>
            <p:ph type="sldNum" sz="quarter" idx="11"/>
          </p:nvPr>
        </p:nvSpPr>
        <p:spPr>
          <a:ln/>
        </p:spPr>
        <p:txBody>
          <a:bodyPr/>
          <a:lstStyle>
            <a:lvl1pPr>
              <a:defRPr/>
            </a:lvl1pPr>
          </a:lstStyle>
          <a:p>
            <a:r>
              <a:rPr lang="en-US" altLang="en-US"/>
              <a:t>12 B-</a:t>
            </a:r>
            <a:fld id="{5E3CC520-DF42-4837-9C02-88A024D41A09}" type="slidenum">
              <a:rPr lang="en-US" altLang="en-US"/>
              <a:pPr/>
              <a:t>‹#›</a:t>
            </a:fld>
            <a:endParaRPr lang="en-US" altLang="en-US"/>
          </a:p>
        </p:txBody>
      </p:sp>
    </p:spTree>
    <p:extLst>
      <p:ext uri="{BB962C8B-B14F-4D97-AF65-F5344CB8AC3E}">
        <p14:creationId xmlns:p14="http://schemas.microsoft.com/office/powerpoint/2010/main" val="293377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F6F7"/>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3091C2B-05A5-4149-A1F8-205DDC2E1782}"/>
              </a:ext>
            </a:extLst>
          </p:cNvPr>
          <p:cNvSpPr>
            <a:spLocks noGrp="1" noChangeArrowheads="1"/>
          </p:cNvSpPr>
          <p:nvPr>
            <p:ph type="title"/>
          </p:nvPr>
        </p:nvSpPr>
        <p:spPr bwMode="auto">
          <a:xfrm>
            <a:off x="914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6115792-2497-4B40-915A-241B8B0B3333}"/>
              </a:ext>
            </a:extLst>
          </p:cNvPr>
          <p:cNvSpPr>
            <a:spLocks noGrp="1" noChangeArrowheads="1"/>
          </p:cNvSpPr>
          <p:nvPr>
            <p:ph type="body" idx="1"/>
          </p:nvPr>
        </p:nvSpPr>
        <p:spPr bwMode="auto">
          <a:xfrm>
            <a:off x="990600" y="18288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17462049-E5B1-4CAB-8C04-3CFF10D5568E}"/>
              </a:ext>
            </a:extLst>
          </p:cNvPr>
          <p:cNvSpPr>
            <a:spLocks noGrp="1" noChangeArrowheads="1"/>
          </p:cNvSpPr>
          <p:nvPr>
            <p:ph type="ftr" sz="quarter" idx="3"/>
          </p:nvPr>
        </p:nvSpPr>
        <p:spPr bwMode="auto">
          <a:xfrm>
            <a:off x="990600" y="6096000"/>
            <a:ext cx="350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solidFill>
                  <a:srgbClr val="548446"/>
                </a:solidFill>
                <a:latin typeface="Arial" panose="020B0604020202020204" pitchFamily="34" charset="0"/>
                <a:cs typeface="Arial" panose="020B0604020202020204" pitchFamily="34" charset="0"/>
              </a:defRPr>
            </a:lvl1pPr>
          </a:lstStyle>
          <a:p>
            <a:r>
              <a:rPr lang="en-US" altLang="en-US"/>
              <a:t>© 2011 Pearson Addison-Wesley. All rights reserved</a:t>
            </a:r>
          </a:p>
        </p:txBody>
      </p:sp>
      <p:sp>
        <p:nvSpPr>
          <p:cNvPr id="1030" name="Rectangle 6">
            <a:extLst>
              <a:ext uri="{FF2B5EF4-FFF2-40B4-BE49-F238E27FC236}">
                <a16:creationId xmlns:a16="http://schemas.microsoft.com/office/drawing/2014/main" id="{2C667EE6-BDAA-45DD-BD1E-C952CADC4C83}"/>
              </a:ext>
            </a:extLst>
          </p:cNvPr>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solidFill>
                  <a:srgbClr val="548446"/>
                </a:solidFill>
                <a:latin typeface="Arial" panose="020B0604020202020204" pitchFamily="34" charset="0"/>
              </a:defRPr>
            </a:lvl1pPr>
          </a:lstStyle>
          <a:p>
            <a:r>
              <a:rPr lang="en-US" altLang="en-US"/>
              <a:t>12 B-</a:t>
            </a:r>
            <a:fld id="{EECF6E3D-C626-4255-A2A5-287E957906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86" r:id="rId2"/>
    <p:sldLayoutId id="2147483685" r:id="rId3"/>
    <p:sldLayoutId id="2147483684" r:id="rId4"/>
    <p:sldLayoutId id="2147483683" r:id="rId5"/>
    <p:sldLayoutId id="2147483682" r:id="rId6"/>
    <p:sldLayoutId id="2147483681" r:id="rId7"/>
    <p:sldLayoutId id="2147483680" r:id="rId8"/>
    <p:sldLayoutId id="2147483679" r:id="rId9"/>
    <p:sldLayoutId id="2147483678" r:id="rId10"/>
    <p:sldLayoutId id="2147483677" r:id="rId11"/>
    <p:sldLayoutId id="2147483676" r:id="rId12"/>
    <p:sldLayoutId id="2147483675" r:id="rId13"/>
    <p:sldLayoutId id="2147483699" r:id="rId14"/>
  </p:sldLayoutIdLst>
  <p:hf hdr="0" dt="0"/>
  <p:txStyles>
    <p:titleStyle>
      <a:lvl1pPr algn="l" rtl="0" eaLnBrk="0" fontAlgn="base" hangingPunct="0">
        <a:spcBef>
          <a:spcPct val="0"/>
        </a:spcBef>
        <a:spcAft>
          <a:spcPct val="0"/>
        </a:spcAft>
        <a:defRPr sz="4000">
          <a:solidFill>
            <a:srgbClr val="548446"/>
          </a:solidFill>
          <a:latin typeface="+mj-lt"/>
          <a:ea typeface="+mj-ea"/>
          <a:cs typeface="+mj-cs"/>
        </a:defRPr>
      </a:lvl1pPr>
      <a:lvl2pPr algn="l" rtl="0" eaLnBrk="0" fontAlgn="base" hangingPunct="0">
        <a:spcBef>
          <a:spcPct val="0"/>
        </a:spcBef>
        <a:spcAft>
          <a:spcPct val="0"/>
        </a:spcAft>
        <a:defRPr sz="4000">
          <a:solidFill>
            <a:srgbClr val="548446"/>
          </a:solidFill>
          <a:latin typeface="Arial" charset="0"/>
        </a:defRPr>
      </a:lvl2pPr>
      <a:lvl3pPr algn="l" rtl="0" eaLnBrk="0" fontAlgn="base" hangingPunct="0">
        <a:spcBef>
          <a:spcPct val="0"/>
        </a:spcBef>
        <a:spcAft>
          <a:spcPct val="0"/>
        </a:spcAft>
        <a:defRPr sz="4000">
          <a:solidFill>
            <a:srgbClr val="548446"/>
          </a:solidFill>
          <a:latin typeface="Arial" charset="0"/>
        </a:defRPr>
      </a:lvl3pPr>
      <a:lvl4pPr algn="l" rtl="0" eaLnBrk="0" fontAlgn="base" hangingPunct="0">
        <a:spcBef>
          <a:spcPct val="0"/>
        </a:spcBef>
        <a:spcAft>
          <a:spcPct val="0"/>
        </a:spcAft>
        <a:defRPr sz="4000">
          <a:solidFill>
            <a:srgbClr val="548446"/>
          </a:solidFill>
          <a:latin typeface="Arial" charset="0"/>
        </a:defRPr>
      </a:lvl4pPr>
      <a:lvl5pPr algn="l" rtl="0" eaLnBrk="0" fontAlgn="base" hangingPunct="0">
        <a:spcBef>
          <a:spcPct val="0"/>
        </a:spcBef>
        <a:spcAft>
          <a:spcPct val="0"/>
        </a:spcAft>
        <a:defRPr sz="4000">
          <a:solidFill>
            <a:srgbClr val="548446"/>
          </a:solidFill>
          <a:latin typeface="Arial" charset="0"/>
        </a:defRPr>
      </a:lvl5pPr>
      <a:lvl6pPr marL="457200" algn="l" rtl="0" fontAlgn="base">
        <a:spcBef>
          <a:spcPct val="0"/>
        </a:spcBef>
        <a:spcAft>
          <a:spcPct val="0"/>
        </a:spcAft>
        <a:defRPr sz="4000">
          <a:solidFill>
            <a:srgbClr val="548446"/>
          </a:solidFill>
          <a:latin typeface="Arial" charset="0"/>
        </a:defRPr>
      </a:lvl6pPr>
      <a:lvl7pPr marL="914400" algn="l" rtl="0" fontAlgn="base">
        <a:spcBef>
          <a:spcPct val="0"/>
        </a:spcBef>
        <a:spcAft>
          <a:spcPct val="0"/>
        </a:spcAft>
        <a:defRPr sz="4000">
          <a:solidFill>
            <a:srgbClr val="548446"/>
          </a:solidFill>
          <a:latin typeface="Arial" charset="0"/>
        </a:defRPr>
      </a:lvl7pPr>
      <a:lvl8pPr marL="1371600" algn="l" rtl="0" fontAlgn="base">
        <a:spcBef>
          <a:spcPct val="0"/>
        </a:spcBef>
        <a:spcAft>
          <a:spcPct val="0"/>
        </a:spcAft>
        <a:defRPr sz="4000">
          <a:solidFill>
            <a:srgbClr val="548446"/>
          </a:solidFill>
          <a:latin typeface="Arial" charset="0"/>
        </a:defRPr>
      </a:lvl8pPr>
      <a:lvl9pPr marL="1828800" algn="l" rtl="0" fontAlgn="base">
        <a:spcBef>
          <a:spcPct val="0"/>
        </a:spcBef>
        <a:spcAft>
          <a:spcPct val="0"/>
        </a:spcAft>
        <a:defRPr sz="4000">
          <a:solidFill>
            <a:srgbClr val="548446"/>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F6F7"/>
        </a:solidFill>
        <a:effectLst/>
      </p:bgPr>
    </p:bg>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8BF2E1B2-6D2F-424A-84BA-300C4C1931AF}"/>
              </a:ext>
            </a:extLst>
          </p:cNvPr>
          <p:cNvSpPr>
            <a:spLocks noGrp="1" noChangeArrowheads="1"/>
          </p:cNvSpPr>
          <p:nvPr>
            <p:ph type="title"/>
          </p:nvPr>
        </p:nvSpPr>
        <p:spPr bwMode="auto">
          <a:xfrm>
            <a:off x="914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a:extLst>
              <a:ext uri="{FF2B5EF4-FFF2-40B4-BE49-F238E27FC236}">
                <a16:creationId xmlns:a16="http://schemas.microsoft.com/office/drawing/2014/main" id="{C1892F8C-377A-4F93-BE8C-AA2C4C827DC1}"/>
              </a:ext>
            </a:extLst>
          </p:cNvPr>
          <p:cNvSpPr>
            <a:spLocks noGrp="1" noChangeArrowheads="1"/>
          </p:cNvSpPr>
          <p:nvPr>
            <p:ph type="body" idx="1"/>
          </p:nvPr>
        </p:nvSpPr>
        <p:spPr bwMode="auto">
          <a:xfrm>
            <a:off x="990600" y="18288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2708" name="Rectangle 4">
            <a:extLst>
              <a:ext uri="{FF2B5EF4-FFF2-40B4-BE49-F238E27FC236}">
                <a16:creationId xmlns:a16="http://schemas.microsoft.com/office/drawing/2014/main" id="{14451CBC-174A-4C61-B814-43A2421B9846}"/>
              </a:ext>
            </a:extLst>
          </p:cNvPr>
          <p:cNvSpPr>
            <a:spLocks noGrp="1" noChangeArrowheads="1"/>
          </p:cNvSpPr>
          <p:nvPr>
            <p:ph type="ftr" sz="quarter" idx="3"/>
          </p:nvPr>
        </p:nvSpPr>
        <p:spPr bwMode="auto">
          <a:xfrm>
            <a:off x="990600" y="6096000"/>
            <a:ext cx="350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smtClean="0">
                <a:solidFill>
                  <a:srgbClr val="548446"/>
                </a:solidFill>
                <a:latin typeface="+mj-lt"/>
                <a:cs typeface="Arial" charset="0"/>
              </a:defRPr>
            </a:lvl1pPr>
          </a:lstStyle>
          <a:p>
            <a:pPr>
              <a:defRPr/>
            </a:pPr>
            <a:r>
              <a:rPr lang="en-US"/>
              <a:t>© 2006 Pearson Addison-Wesley. All rights reserved</a:t>
            </a:r>
          </a:p>
        </p:txBody>
      </p:sp>
      <p:sp>
        <p:nvSpPr>
          <p:cNvPr id="72709" name="Rectangle 5">
            <a:extLst>
              <a:ext uri="{FF2B5EF4-FFF2-40B4-BE49-F238E27FC236}">
                <a16:creationId xmlns:a16="http://schemas.microsoft.com/office/drawing/2014/main" id="{C10CBB45-4D51-4210-B298-C978DC9B5BE3}"/>
              </a:ext>
            </a:extLst>
          </p:cNvPr>
          <p:cNvSpPr>
            <a:spLocks noGrp="1" noChangeArrowheads="1"/>
          </p:cNvSpPr>
          <p:nvPr>
            <p:ph type="sldNum" sz="quarter" idx="4"/>
          </p:nvPr>
        </p:nvSpPr>
        <p:spPr bwMode="auto">
          <a:xfrm>
            <a:off x="6858000" y="60960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solidFill>
                  <a:srgbClr val="548446"/>
                </a:solidFill>
                <a:latin typeface="Arial" panose="020B0604020202020204" pitchFamily="34" charset="0"/>
              </a:defRPr>
            </a:lvl1pPr>
          </a:lstStyle>
          <a:p>
            <a:r>
              <a:rPr lang="en-US" altLang="en-US"/>
              <a:t>12 B-</a:t>
            </a:r>
            <a:fld id="{7B66C7EB-7470-4674-AEF9-7876F5C054F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6" r:id="rId2"/>
    <p:sldLayoutId id="2147483695" r:id="rId3"/>
    <p:sldLayoutId id="2147483694" r:id="rId4"/>
    <p:sldLayoutId id="2147483693" r:id="rId5"/>
    <p:sldLayoutId id="2147483692" r:id="rId6"/>
    <p:sldLayoutId id="2147483691" r:id="rId7"/>
    <p:sldLayoutId id="2147483690" r:id="rId8"/>
    <p:sldLayoutId id="2147483689" r:id="rId9"/>
    <p:sldLayoutId id="2147483688" r:id="rId10"/>
    <p:sldLayoutId id="2147483687" r:id="rId11"/>
  </p:sldLayoutIdLst>
  <p:hf hdr="0" dt="0"/>
  <p:txStyles>
    <p:titleStyle>
      <a:lvl1pPr algn="l" rtl="0" eaLnBrk="0" fontAlgn="base" hangingPunct="0">
        <a:spcBef>
          <a:spcPct val="0"/>
        </a:spcBef>
        <a:spcAft>
          <a:spcPct val="0"/>
        </a:spcAft>
        <a:defRPr sz="4000">
          <a:solidFill>
            <a:srgbClr val="548446"/>
          </a:solidFill>
          <a:latin typeface="+mj-lt"/>
          <a:ea typeface="+mj-ea"/>
          <a:cs typeface="+mj-cs"/>
        </a:defRPr>
      </a:lvl1pPr>
      <a:lvl2pPr algn="l" rtl="0" eaLnBrk="0" fontAlgn="base" hangingPunct="0">
        <a:spcBef>
          <a:spcPct val="0"/>
        </a:spcBef>
        <a:spcAft>
          <a:spcPct val="0"/>
        </a:spcAft>
        <a:defRPr sz="4000">
          <a:solidFill>
            <a:srgbClr val="548446"/>
          </a:solidFill>
          <a:latin typeface="Arial" charset="0"/>
        </a:defRPr>
      </a:lvl2pPr>
      <a:lvl3pPr algn="l" rtl="0" eaLnBrk="0" fontAlgn="base" hangingPunct="0">
        <a:spcBef>
          <a:spcPct val="0"/>
        </a:spcBef>
        <a:spcAft>
          <a:spcPct val="0"/>
        </a:spcAft>
        <a:defRPr sz="4000">
          <a:solidFill>
            <a:srgbClr val="548446"/>
          </a:solidFill>
          <a:latin typeface="Arial" charset="0"/>
        </a:defRPr>
      </a:lvl3pPr>
      <a:lvl4pPr algn="l" rtl="0" eaLnBrk="0" fontAlgn="base" hangingPunct="0">
        <a:spcBef>
          <a:spcPct val="0"/>
        </a:spcBef>
        <a:spcAft>
          <a:spcPct val="0"/>
        </a:spcAft>
        <a:defRPr sz="4000">
          <a:solidFill>
            <a:srgbClr val="548446"/>
          </a:solidFill>
          <a:latin typeface="Arial" charset="0"/>
        </a:defRPr>
      </a:lvl4pPr>
      <a:lvl5pPr algn="l" rtl="0" eaLnBrk="0" fontAlgn="base" hangingPunct="0">
        <a:spcBef>
          <a:spcPct val="0"/>
        </a:spcBef>
        <a:spcAft>
          <a:spcPct val="0"/>
        </a:spcAft>
        <a:defRPr sz="4000">
          <a:solidFill>
            <a:srgbClr val="548446"/>
          </a:solidFill>
          <a:latin typeface="Arial" charset="0"/>
        </a:defRPr>
      </a:lvl5pPr>
      <a:lvl6pPr marL="457200" algn="l" rtl="0" fontAlgn="base">
        <a:spcBef>
          <a:spcPct val="0"/>
        </a:spcBef>
        <a:spcAft>
          <a:spcPct val="0"/>
        </a:spcAft>
        <a:defRPr sz="4000">
          <a:solidFill>
            <a:srgbClr val="548446"/>
          </a:solidFill>
          <a:latin typeface="Arial" charset="0"/>
        </a:defRPr>
      </a:lvl6pPr>
      <a:lvl7pPr marL="914400" algn="l" rtl="0" fontAlgn="base">
        <a:spcBef>
          <a:spcPct val="0"/>
        </a:spcBef>
        <a:spcAft>
          <a:spcPct val="0"/>
        </a:spcAft>
        <a:defRPr sz="4000">
          <a:solidFill>
            <a:srgbClr val="548446"/>
          </a:solidFill>
          <a:latin typeface="Arial" charset="0"/>
        </a:defRPr>
      </a:lvl7pPr>
      <a:lvl8pPr marL="1371600" algn="l" rtl="0" fontAlgn="base">
        <a:spcBef>
          <a:spcPct val="0"/>
        </a:spcBef>
        <a:spcAft>
          <a:spcPct val="0"/>
        </a:spcAft>
        <a:defRPr sz="4000">
          <a:solidFill>
            <a:srgbClr val="548446"/>
          </a:solidFill>
          <a:latin typeface="Arial" charset="0"/>
        </a:defRPr>
      </a:lvl8pPr>
      <a:lvl9pPr marL="1828800" algn="l" rtl="0" fontAlgn="base">
        <a:spcBef>
          <a:spcPct val="0"/>
        </a:spcBef>
        <a:spcAft>
          <a:spcPct val="0"/>
        </a:spcAft>
        <a:defRPr sz="4000">
          <a:solidFill>
            <a:srgbClr val="548446"/>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4.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hyperlink" Target="Heap.java"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PriorityQueue.jav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eapSortv2.java"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oracle.com/javase/7/docs/api/java/util/PriorityQueue.html" TargetMode="External"/><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9C7E5"/>
        </a:solidFill>
        <a:effectLst/>
      </p:bgPr>
    </p:bg>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A6886AA0-9807-46E0-8E1A-ECA715E79269}"/>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6" name="Slide Number Placeholder 4">
            <a:extLst>
              <a:ext uri="{FF2B5EF4-FFF2-40B4-BE49-F238E27FC236}">
                <a16:creationId xmlns:a16="http://schemas.microsoft.com/office/drawing/2014/main" id="{FDB44CDC-2228-411D-AF1B-B0D97295234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E1EB44F4-7430-4DB7-B969-F890AB73F7A3}" type="slidenum">
              <a:rPr lang="en-US" altLang="en-US" sz="1000">
                <a:solidFill>
                  <a:srgbClr val="548446"/>
                </a:solidFill>
                <a:latin typeface="Arial" panose="020B0604020202020204" pitchFamily="34" charset="0"/>
              </a:rPr>
              <a:pPr/>
              <a:t>1</a:t>
            </a:fld>
            <a:endParaRPr lang="en-US" altLang="en-US" sz="1000">
              <a:solidFill>
                <a:srgbClr val="548446"/>
              </a:solidFill>
              <a:latin typeface="Arial" panose="020B0604020202020204" pitchFamily="34" charset="0"/>
            </a:endParaRPr>
          </a:p>
        </p:txBody>
      </p:sp>
      <p:sp>
        <p:nvSpPr>
          <p:cNvPr id="4100" name="Rectangle 2">
            <a:extLst>
              <a:ext uri="{FF2B5EF4-FFF2-40B4-BE49-F238E27FC236}">
                <a16:creationId xmlns:a16="http://schemas.microsoft.com/office/drawing/2014/main" id="{2849F8B6-6402-4BA1-A309-6C529577918C}"/>
              </a:ext>
            </a:extLst>
          </p:cNvPr>
          <p:cNvSpPr>
            <a:spLocks noGrp="1" noChangeArrowheads="1"/>
          </p:cNvSpPr>
          <p:nvPr>
            <p:ph type="title"/>
          </p:nvPr>
        </p:nvSpPr>
        <p:spPr/>
        <p:txBody>
          <a:bodyPr/>
          <a:lstStyle/>
          <a:p>
            <a:pPr algn="ctr" eaLnBrk="1" hangingPunct="1"/>
            <a:endParaRPr lang="en-US" altLang="en-US" dirty="0"/>
          </a:p>
        </p:txBody>
      </p:sp>
      <p:sp>
        <p:nvSpPr>
          <p:cNvPr id="4101" name="Rectangle 3">
            <a:extLst>
              <a:ext uri="{FF2B5EF4-FFF2-40B4-BE49-F238E27FC236}">
                <a16:creationId xmlns:a16="http://schemas.microsoft.com/office/drawing/2014/main" id="{75C367B8-F936-4657-AE20-1DEF60F95FF1}"/>
              </a:ext>
            </a:extLst>
          </p:cNvPr>
          <p:cNvSpPr>
            <a:spLocks noGrp="1" noChangeArrowheads="1"/>
          </p:cNvSpPr>
          <p:nvPr>
            <p:ph type="body" idx="1"/>
          </p:nvPr>
        </p:nvSpPr>
        <p:spPr/>
        <p:txBody>
          <a:bodyPr/>
          <a:lstStyle/>
          <a:p>
            <a:pPr eaLnBrk="1" hangingPunct="1">
              <a:buFontTx/>
              <a:buNone/>
            </a:pPr>
            <a:endParaRPr lang="en-US" altLang="en-US" dirty="0"/>
          </a:p>
          <a:p>
            <a:pPr algn="ctr" eaLnBrk="1" hangingPunct="1">
              <a:buFontTx/>
              <a:buNone/>
            </a:pPr>
            <a:r>
              <a:rPr lang="en-US" altLang="en-US" sz="4800"/>
              <a:t>Priority Queues</a:t>
            </a:r>
            <a:endParaRPr lang="en-US" alt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00B3A78-E590-4906-A9FC-B328F95CE4CD}"/>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875D437E-CBA2-4318-A8BA-CE414C3D34FC}"/>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AC857815-513D-4CB8-80FF-6F828F6E747C}" type="slidenum">
              <a:rPr lang="en-US" altLang="en-US" sz="1000">
                <a:solidFill>
                  <a:srgbClr val="548446"/>
                </a:solidFill>
                <a:latin typeface="Arial" panose="020B0604020202020204" pitchFamily="34" charset="0"/>
              </a:rPr>
              <a:pPr/>
              <a:t>10</a:t>
            </a:fld>
            <a:endParaRPr lang="en-US" altLang="en-US" sz="1000">
              <a:solidFill>
                <a:srgbClr val="548446"/>
              </a:solidFill>
              <a:latin typeface="Arial" panose="020B0604020202020204" pitchFamily="34" charset="0"/>
            </a:endParaRPr>
          </a:p>
        </p:txBody>
      </p:sp>
      <p:sp>
        <p:nvSpPr>
          <p:cNvPr id="12292" name="Rectangle 2">
            <a:extLst>
              <a:ext uri="{FF2B5EF4-FFF2-40B4-BE49-F238E27FC236}">
                <a16:creationId xmlns:a16="http://schemas.microsoft.com/office/drawing/2014/main" id="{9827679C-17A6-4DED-88C9-94980E8839C9}"/>
              </a:ext>
            </a:extLst>
          </p:cNvPr>
          <p:cNvSpPr>
            <a:spLocks noGrp="1" noChangeArrowheads="1"/>
          </p:cNvSpPr>
          <p:nvPr>
            <p:ph type="title"/>
          </p:nvPr>
        </p:nvSpPr>
        <p:spPr/>
        <p:txBody>
          <a:bodyPr/>
          <a:lstStyle/>
          <a:p>
            <a:pPr eaLnBrk="1" hangingPunct="1"/>
            <a:r>
              <a:rPr lang="en-US" altLang="en-US"/>
              <a:t>Heaps</a:t>
            </a:r>
          </a:p>
        </p:txBody>
      </p:sp>
      <p:sp>
        <p:nvSpPr>
          <p:cNvPr id="12293" name="Rectangle 3">
            <a:extLst>
              <a:ext uri="{FF2B5EF4-FFF2-40B4-BE49-F238E27FC236}">
                <a16:creationId xmlns:a16="http://schemas.microsoft.com/office/drawing/2014/main" id="{2557803B-0FE5-4130-869F-29F969820A51}"/>
              </a:ext>
            </a:extLst>
          </p:cNvPr>
          <p:cNvSpPr>
            <a:spLocks noGrp="1" noChangeArrowheads="1"/>
          </p:cNvSpPr>
          <p:nvPr>
            <p:ph type="body" idx="1"/>
          </p:nvPr>
        </p:nvSpPr>
        <p:spPr/>
        <p:txBody>
          <a:bodyPr/>
          <a:lstStyle/>
          <a:p>
            <a:pPr eaLnBrk="1" hangingPunct="1"/>
            <a:r>
              <a:rPr lang="en-US" altLang="en-US" sz="2800" dirty="0"/>
              <a:t>Maxheap</a:t>
            </a:r>
          </a:p>
          <a:p>
            <a:pPr lvl="1" eaLnBrk="1" hangingPunct="1"/>
            <a:r>
              <a:rPr lang="en-US" altLang="en-US" sz="2400" dirty="0"/>
              <a:t>A heap in which the root contains the item with the largest search key</a:t>
            </a:r>
          </a:p>
          <a:p>
            <a:pPr lvl="1" eaLnBrk="1" hangingPunct="1"/>
            <a:endParaRPr lang="en-US" altLang="en-US" sz="2400" dirty="0"/>
          </a:p>
          <a:p>
            <a:pPr lvl="1" eaLnBrk="1" hangingPunct="1"/>
            <a:endParaRPr lang="en-US" altLang="en-US" sz="2400" dirty="0"/>
          </a:p>
          <a:p>
            <a:pPr eaLnBrk="1" hangingPunct="1"/>
            <a:r>
              <a:rPr lang="en-US" altLang="en-US" sz="2800" dirty="0"/>
              <a:t>Minheap</a:t>
            </a:r>
          </a:p>
          <a:p>
            <a:pPr lvl="1" eaLnBrk="1" hangingPunct="1"/>
            <a:r>
              <a:rPr lang="en-US" altLang="en-US" sz="2400" dirty="0"/>
              <a:t>A heap in which the root contains the item with the smallest search key</a:t>
            </a:r>
          </a:p>
        </p:txBody>
      </p:sp>
      <p:grpSp>
        <p:nvGrpSpPr>
          <p:cNvPr id="6" name="Group 14">
            <a:extLst>
              <a:ext uri="{FF2B5EF4-FFF2-40B4-BE49-F238E27FC236}">
                <a16:creationId xmlns:a16="http://schemas.microsoft.com/office/drawing/2014/main" id="{5768EB1C-73BB-4E98-9535-BCE99FFD3E92}"/>
              </a:ext>
            </a:extLst>
          </p:cNvPr>
          <p:cNvGrpSpPr>
            <a:grpSpLocks/>
          </p:cNvGrpSpPr>
          <p:nvPr/>
        </p:nvGrpSpPr>
        <p:grpSpPr bwMode="auto">
          <a:xfrm>
            <a:off x="4267200" y="2933700"/>
            <a:ext cx="3182937" cy="1600200"/>
            <a:chOff x="4049713" y="3429000"/>
            <a:chExt cx="2566987" cy="1290638"/>
          </a:xfrm>
        </p:grpSpPr>
        <p:sp>
          <p:nvSpPr>
            <p:cNvPr id="7" name="Oval 334">
              <a:extLst>
                <a:ext uri="{FF2B5EF4-FFF2-40B4-BE49-F238E27FC236}">
                  <a16:creationId xmlns:a16="http://schemas.microsoft.com/office/drawing/2014/main" id="{7D07423F-63D3-4C97-A511-37E23A2323BF}"/>
                </a:ext>
              </a:extLst>
            </p:cNvPr>
            <p:cNvSpPr>
              <a:spLocks noChangeArrowheads="1"/>
            </p:cNvSpPr>
            <p:nvPr/>
          </p:nvSpPr>
          <p:spPr bwMode="auto">
            <a:xfrm>
              <a:off x="5530850" y="3429000"/>
              <a:ext cx="306388"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8" name="Oval 335">
              <a:extLst>
                <a:ext uri="{FF2B5EF4-FFF2-40B4-BE49-F238E27FC236}">
                  <a16:creationId xmlns:a16="http://schemas.microsoft.com/office/drawing/2014/main" id="{2710CA21-8883-4FE3-84F1-7992B9B3D9C3}"/>
                </a:ext>
              </a:extLst>
            </p:cNvPr>
            <p:cNvSpPr>
              <a:spLocks noChangeArrowheads="1"/>
            </p:cNvSpPr>
            <p:nvPr/>
          </p:nvSpPr>
          <p:spPr bwMode="auto">
            <a:xfrm>
              <a:off x="6310313" y="3921125"/>
              <a:ext cx="306387"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9" name="Oval 336">
              <a:extLst>
                <a:ext uri="{FF2B5EF4-FFF2-40B4-BE49-F238E27FC236}">
                  <a16:creationId xmlns:a16="http://schemas.microsoft.com/office/drawing/2014/main" id="{8600E6FD-67DE-4F9B-999E-0AAB67160964}"/>
                </a:ext>
              </a:extLst>
            </p:cNvPr>
            <p:cNvSpPr>
              <a:spLocks noChangeArrowheads="1"/>
            </p:cNvSpPr>
            <p:nvPr/>
          </p:nvSpPr>
          <p:spPr bwMode="auto">
            <a:xfrm>
              <a:off x="4613275" y="3921125"/>
              <a:ext cx="307975"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0" name="Oval 337">
              <a:extLst>
                <a:ext uri="{FF2B5EF4-FFF2-40B4-BE49-F238E27FC236}">
                  <a16:creationId xmlns:a16="http://schemas.microsoft.com/office/drawing/2014/main" id="{021FDE03-5B47-41F3-AF4D-492E92922E6F}"/>
                </a:ext>
              </a:extLst>
            </p:cNvPr>
            <p:cNvSpPr>
              <a:spLocks noChangeArrowheads="1"/>
            </p:cNvSpPr>
            <p:nvPr/>
          </p:nvSpPr>
          <p:spPr bwMode="auto">
            <a:xfrm>
              <a:off x="5180013" y="4413250"/>
              <a:ext cx="306387" cy="3063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1" name="AutoShape 342">
              <a:extLst>
                <a:ext uri="{FF2B5EF4-FFF2-40B4-BE49-F238E27FC236}">
                  <a16:creationId xmlns:a16="http://schemas.microsoft.com/office/drawing/2014/main" id="{0B5704F0-E80A-487F-A3D1-0D71D6911903}"/>
                </a:ext>
              </a:extLst>
            </p:cNvPr>
            <p:cNvCxnSpPr>
              <a:cxnSpLocks noChangeShapeType="1"/>
              <a:stCxn id="7" idx="3"/>
              <a:endCxn id="9" idx="7"/>
            </p:cNvCxnSpPr>
            <p:nvPr/>
          </p:nvCxnSpPr>
          <p:spPr bwMode="auto">
            <a:xfrm flipH="1">
              <a:off x="4876800" y="3698875"/>
              <a:ext cx="698500" cy="2587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2" name="AutoShape 343">
              <a:extLst>
                <a:ext uri="{FF2B5EF4-FFF2-40B4-BE49-F238E27FC236}">
                  <a16:creationId xmlns:a16="http://schemas.microsoft.com/office/drawing/2014/main" id="{4E6A4075-FC41-4058-B271-1E2594E8670A}"/>
                </a:ext>
              </a:extLst>
            </p:cNvPr>
            <p:cNvCxnSpPr>
              <a:cxnSpLocks noChangeShapeType="1"/>
              <a:stCxn id="8" idx="1"/>
              <a:endCxn id="7" idx="5"/>
            </p:cNvCxnSpPr>
            <p:nvPr/>
          </p:nvCxnSpPr>
          <p:spPr bwMode="auto">
            <a:xfrm flipH="1" flipV="1">
              <a:off x="5792788" y="3698875"/>
              <a:ext cx="561975" cy="2587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3" name="AutoShape 348">
              <a:extLst>
                <a:ext uri="{FF2B5EF4-FFF2-40B4-BE49-F238E27FC236}">
                  <a16:creationId xmlns:a16="http://schemas.microsoft.com/office/drawing/2014/main" id="{7C80FC51-106C-43C2-ADC3-A7E34381A663}"/>
                </a:ext>
              </a:extLst>
            </p:cNvPr>
            <p:cNvCxnSpPr>
              <a:cxnSpLocks noChangeShapeType="1"/>
              <a:stCxn id="15" idx="7"/>
              <a:endCxn id="9" idx="3"/>
            </p:cNvCxnSpPr>
            <p:nvPr/>
          </p:nvCxnSpPr>
          <p:spPr bwMode="auto">
            <a:xfrm flipV="1">
              <a:off x="4311650" y="4191000"/>
              <a:ext cx="347663" cy="2587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 name="AutoShape 349">
              <a:extLst>
                <a:ext uri="{FF2B5EF4-FFF2-40B4-BE49-F238E27FC236}">
                  <a16:creationId xmlns:a16="http://schemas.microsoft.com/office/drawing/2014/main" id="{000EFC6F-1115-4941-A158-4AED75406640}"/>
                </a:ext>
              </a:extLst>
            </p:cNvPr>
            <p:cNvCxnSpPr>
              <a:cxnSpLocks noChangeShapeType="1"/>
              <a:stCxn id="10" idx="1"/>
              <a:endCxn id="9" idx="5"/>
            </p:cNvCxnSpPr>
            <p:nvPr/>
          </p:nvCxnSpPr>
          <p:spPr bwMode="auto">
            <a:xfrm flipH="1" flipV="1">
              <a:off x="4876800" y="4191000"/>
              <a:ext cx="347663" cy="258763"/>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sp>
          <p:nvSpPr>
            <p:cNvPr id="15" name="Oval 350">
              <a:extLst>
                <a:ext uri="{FF2B5EF4-FFF2-40B4-BE49-F238E27FC236}">
                  <a16:creationId xmlns:a16="http://schemas.microsoft.com/office/drawing/2014/main" id="{BCD47CFD-20F6-4733-B8BC-5F5CDDAFBFEB}"/>
                </a:ext>
              </a:extLst>
            </p:cNvPr>
            <p:cNvSpPr>
              <a:spLocks noChangeArrowheads="1"/>
            </p:cNvSpPr>
            <p:nvPr/>
          </p:nvSpPr>
          <p:spPr bwMode="auto">
            <a:xfrm>
              <a:off x="4049713" y="4413250"/>
              <a:ext cx="306387" cy="3063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grpSp>
      <p:pic>
        <p:nvPicPr>
          <p:cNvPr id="16" name="Picture 15">
            <a:extLst>
              <a:ext uri="{FF2B5EF4-FFF2-40B4-BE49-F238E27FC236}">
                <a16:creationId xmlns:a16="http://schemas.microsoft.com/office/drawing/2014/main" id="{D70C3F2F-FEA6-44AD-BDAB-9D2B2A8F42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1784" y="280071"/>
            <a:ext cx="2572109" cy="21148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7BDBE2-7685-4FED-9461-2D339B919D7C}"/>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4E7780F0-1D9E-4590-9F49-EBA9BAE8B90B}"/>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12917571-3080-400F-9B45-686B21EB93F3}" type="slidenum">
              <a:rPr lang="en-US" altLang="en-US" sz="1000">
                <a:solidFill>
                  <a:srgbClr val="548446"/>
                </a:solidFill>
                <a:latin typeface="Arial" panose="020B0604020202020204" pitchFamily="34" charset="0"/>
              </a:rPr>
              <a:pPr/>
              <a:t>11</a:t>
            </a:fld>
            <a:endParaRPr lang="en-US" altLang="en-US" sz="1000">
              <a:solidFill>
                <a:srgbClr val="548446"/>
              </a:solidFill>
              <a:latin typeface="Arial" panose="020B0604020202020204" pitchFamily="34" charset="0"/>
            </a:endParaRPr>
          </a:p>
        </p:txBody>
      </p:sp>
      <p:sp>
        <p:nvSpPr>
          <p:cNvPr id="13316" name="Rectangle 2">
            <a:extLst>
              <a:ext uri="{FF2B5EF4-FFF2-40B4-BE49-F238E27FC236}">
                <a16:creationId xmlns:a16="http://schemas.microsoft.com/office/drawing/2014/main" id="{FAE49132-A62D-4444-AF1C-8B5DF0FF9CE7}"/>
              </a:ext>
            </a:extLst>
          </p:cNvPr>
          <p:cNvSpPr>
            <a:spLocks noGrp="1" noChangeArrowheads="1"/>
          </p:cNvSpPr>
          <p:nvPr>
            <p:ph type="title"/>
          </p:nvPr>
        </p:nvSpPr>
        <p:spPr/>
        <p:txBody>
          <a:bodyPr/>
          <a:lstStyle/>
          <a:p>
            <a:pPr eaLnBrk="1" hangingPunct="1"/>
            <a:r>
              <a:rPr lang="en-US" altLang="en-US"/>
              <a:t>Heaps</a:t>
            </a:r>
          </a:p>
        </p:txBody>
      </p:sp>
      <p:sp>
        <p:nvSpPr>
          <p:cNvPr id="13317" name="Rectangle 3">
            <a:extLst>
              <a:ext uri="{FF2B5EF4-FFF2-40B4-BE49-F238E27FC236}">
                <a16:creationId xmlns:a16="http://schemas.microsoft.com/office/drawing/2014/main" id="{D9D330E7-0913-46E5-A8AC-AB360A6A314F}"/>
              </a:ext>
            </a:extLst>
          </p:cNvPr>
          <p:cNvSpPr>
            <a:spLocks noGrp="1" noChangeArrowheads="1"/>
          </p:cNvSpPr>
          <p:nvPr>
            <p:ph type="body" idx="1"/>
          </p:nvPr>
        </p:nvSpPr>
        <p:spPr>
          <a:xfrm>
            <a:off x="990600" y="1447800"/>
            <a:ext cx="7772400" cy="4038600"/>
          </a:xfrm>
        </p:spPr>
        <p:txBody>
          <a:bodyPr>
            <a:normAutofit fontScale="92500" lnSpcReduction="10000"/>
          </a:bodyPr>
          <a:lstStyle/>
          <a:p>
            <a:pPr eaLnBrk="1" hangingPunct="1">
              <a:lnSpc>
                <a:spcPct val="90000"/>
              </a:lnSpc>
            </a:pPr>
            <a:r>
              <a:rPr lang="en-US" altLang="en-US" sz="2400" dirty="0"/>
              <a:t>Pseudocode for the operations of the ADT heap</a:t>
            </a:r>
          </a:p>
          <a:p>
            <a:pPr lvl="1" eaLnBrk="1" hangingPunct="1">
              <a:lnSpc>
                <a:spcPct val="90000"/>
              </a:lnSpc>
              <a:buFontTx/>
              <a:buNone/>
            </a:pPr>
            <a:r>
              <a:rPr lang="en-US" altLang="en-US" sz="2000" dirty="0">
                <a:latin typeface="Courier New" panose="02070309020205020404" pitchFamily="49" charset="0"/>
              </a:rPr>
              <a:t>Heap()</a:t>
            </a:r>
          </a:p>
          <a:p>
            <a:pPr lvl="1" eaLnBrk="1" hangingPunct="1">
              <a:lnSpc>
                <a:spcPct val="90000"/>
              </a:lnSpc>
              <a:buFontTx/>
              <a:buNone/>
            </a:pPr>
            <a:r>
              <a:rPr lang="en-US" altLang="en-US" sz="2000" dirty="0">
                <a:latin typeface="Courier New" panose="02070309020205020404" pitchFamily="49" charset="0"/>
              </a:rPr>
              <a:t>// Creates an empty heap.</a:t>
            </a:r>
          </a:p>
          <a:p>
            <a:pPr lvl="1" eaLnBrk="1" hangingPunct="1">
              <a:lnSpc>
                <a:spcPct val="90000"/>
              </a:lnSpc>
              <a:buFontTx/>
              <a:buNone/>
            </a:pPr>
            <a:endParaRPr lang="en-US" altLang="en-US" sz="2000" dirty="0">
              <a:latin typeface="Courier New" panose="02070309020205020404" pitchFamily="49" charset="0"/>
            </a:endParaRPr>
          </a:p>
          <a:p>
            <a:pPr lvl="1" eaLnBrk="1" hangingPunct="1">
              <a:lnSpc>
                <a:spcPct val="90000"/>
              </a:lnSpc>
              <a:buFontTx/>
              <a:buNone/>
            </a:pPr>
            <a:r>
              <a:rPr lang="en-US" altLang="en-US" sz="2000" dirty="0" err="1">
                <a:latin typeface="Courier New" panose="02070309020205020404" pitchFamily="49" charset="0"/>
              </a:rPr>
              <a:t>isEmpty</a:t>
            </a:r>
            <a:r>
              <a:rPr lang="en-US" altLang="en-US" sz="2000" dirty="0">
                <a:latin typeface="Courier New" panose="02070309020205020404" pitchFamily="49" charset="0"/>
              </a:rPr>
              <a:t>()</a:t>
            </a:r>
          </a:p>
          <a:p>
            <a:pPr lvl="1" eaLnBrk="1" hangingPunct="1">
              <a:lnSpc>
                <a:spcPct val="90000"/>
              </a:lnSpc>
              <a:buFontTx/>
              <a:buNone/>
            </a:pPr>
            <a:r>
              <a:rPr lang="en-US" altLang="en-US" sz="2000" dirty="0">
                <a:latin typeface="Courier New" panose="02070309020205020404" pitchFamily="49" charset="0"/>
              </a:rPr>
              <a:t>// Determines whether a heap is empty.</a:t>
            </a:r>
          </a:p>
          <a:p>
            <a:pPr lvl="1" eaLnBrk="1" hangingPunct="1">
              <a:lnSpc>
                <a:spcPct val="90000"/>
              </a:lnSpc>
              <a:buFontTx/>
              <a:buNone/>
            </a:pPr>
            <a:endParaRPr lang="en-US" altLang="en-US" sz="2000" dirty="0">
              <a:latin typeface="Courier New" panose="02070309020205020404" pitchFamily="49" charset="0"/>
            </a:endParaRPr>
          </a:p>
          <a:p>
            <a:pPr lvl="1" eaLnBrk="1" hangingPunct="1">
              <a:lnSpc>
                <a:spcPct val="90000"/>
              </a:lnSpc>
              <a:buFontTx/>
              <a:buNone/>
            </a:pPr>
            <a:r>
              <a:rPr lang="en-US" altLang="en-US" sz="2000" dirty="0">
                <a:latin typeface="Courier New" panose="02070309020205020404" pitchFamily="49" charset="0"/>
              </a:rPr>
              <a:t>add(</a:t>
            </a:r>
            <a:r>
              <a:rPr lang="en-US" altLang="en-US" sz="2000" dirty="0" err="1">
                <a:latin typeface="Courier New" panose="02070309020205020404" pitchFamily="49" charset="0"/>
              </a:rPr>
              <a:t>newItem</a:t>
            </a:r>
            <a:r>
              <a:rPr lang="en-US" altLang="en-US" sz="2000" dirty="0">
                <a:latin typeface="Courier New" panose="02070309020205020404" pitchFamily="49" charset="0"/>
              </a:rPr>
              <a:t>)</a:t>
            </a:r>
          </a:p>
          <a:p>
            <a:pPr lvl="1" eaLnBrk="1" hangingPunct="1">
              <a:lnSpc>
                <a:spcPct val="90000"/>
              </a:lnSpc>
              <a:buFontTx/>
              <a:buNone/>
            </a:pPr>
            <a:r>
              <a:rPr lang="en-US" altLang="en-US" sz="2000" dirty="0">
                <a:latin typeface="Courier New" panose="02070309020205020404" pitchFamily="49" charset="0"/>
              </a:rPr>
              <a:t>// Inserts </a:t>
            </a:r>
            <a:r>
              <a:rPr lang="en-US" altLang="en-US" sz="2000" dirty="0" err="1">
                <a:latin typeface="Courier New" panose="02070309020205020404" pitchFamily="49" charset="0"/>
              </a:rPr>
              <a:t>newItem</a:t>
            </a:r>
            <a:r>
              <a:rPr lang="en-US" altLang="en-US" sz="2000" dirty="0">
                <a:latin typeface="Courier New" panose="02070309020205020404" pitchFamily="49" charset="0"/>
              </a:rPr>
              <a:t> into a heap. </a:t>
            </a:r>
          </a:p>
          <a:p>
            <a:pPr lvl="1" eaLnBrk="1" hangingPunct="1">
              <a:lnSpc>
                <a:spcPct val="90000"/>
              </a:lnSpc>
              <a:buFontTx/>
              <a:buNone/>
            </a:pPr>
            <a:endParaRPr lang="en-US" altLang="en-US" sz="2000" dirty="0">
              <a:latin typeface="Courier New" panose="02070309020205020404" pitchFamily="49" charset="0"/>
            </a:endParaRPr>
          </a:p>
          <a:p>
            <a:pPr lvl="1" eaLnBrk="1" hangingPunct="1">
              <a:lnSpc>
                <a:spcPct val="90000"/>
              </a:lnSpc>
              <a:buFontTx/>
              <a:buNone/>
            </a:pPr>
            <a:r>
              <a:rPr lang="en-US" altLang="en-US" sz="2000" dirty="0">
                <a:latin typeface="Courier New" panose="02070309020205020404" pitchFamily="49" charset="0"/>
              </a:rPr>
              <a:t>remove()</a:t>
            </a:r>
          </a:p>
          <a:p>
            <a:pPr lvl="1" eaLnBrk="1" hangingPunct="1">
              <a:lnSpc>
                <a:spcPct val="90000"/>
              </a:lnSpc>
              <a:buFontTx/>
              <a:buNone/>
            </a:pPr>
            <a:r>
              <a:rPr lang="en-US" altLang="en-US" sz="2000" dirty="0">
                <a:latin typeface="Courier New" panose="02070309020205020404" pitchFamily="49" charset="0"/>
              </a:rPr>
              <a:t>// Retrieves and then deletes a heap’s root</a:t>
            </a:r>
          </a:p>
          <a:p>
            <a:pPr lvl="1" eaLnBrk="1" hangingPunct="1">
              <a:lnSpc>
                <a:spcPct val="90000"/>
              </a:lnSpc>
              <a:buFontTx/>
              <a:buNone/>
            </a:pPr>
            <a:r>
              <a:rPr lang="en-US" altLang="en-US" sz="2000" dirty="0">
                <a:latin typeface="Courier New" panose="02070309020205020404" pitchFamily="49" charset="0"/>
              </a:rPr>
              <a:t>// item. This item has the largest search key.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EA381F4B-DED5-483B-90F4-B24CE58B0A53}"/>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E11E6D64-9C72-4FBF-A907-A62376823586}"/>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2E6B5DB9-C068-4062-9EF1-3139424DC5D2}" type="slidenum">
              <a:rPr lang="en-US" altLang="en-US" sz="1000">
                <a:solidFill>
                  <a:srgbClr val="548446"/>
                </a:solidFill>
                <a:latin typeface="Arial" panose="020B0604020202020204" pitchFamily="34" charset="0"/>
              </a:rPr>
              <a:pPr/>
              <a:t>12</a:t>
            </a:fld>
            <a:endParaRPr lang="en-US" altLang="en-US" sz="1000">
              <a:solidFill>
                <a:srgbClr val="548446"/>
              </a:solidFill>
              <a:latin typeface="Arial" panose="020B0604020202020204" pitchFamily="34" charset="0"/>
            </a:endParaRPr>
          </a:p>
        </p:txBody>
      </p:sp>
      <p:sp>
        <p:nvSpPr>
          <p:cNvPr id="14340" name="Rectangle 2">
            <a:extLst>
              <a:ext uri="{FF2B5EF4-FFF2-40B4-BE49-F238E27FC236}">
                <a16:creationId xmlns:a16="http://schemas.microsoft.com/office/drawing/2014/main" id="{9BB17A55-EECA-4815-9620-363B7CB050FF}"/>
              </a:ext>
            </a:extLst>
          </p:cNvPr>
          <p:cNvSpPr>
            <a:spLocks noGrp="1" noChangeArrowheads="1"/>
          </p:cNvSpPr>
          <p:nvPr>
            <p:ph type="title"/>
          </p:nvPr>
        </p:nvSpPr>
        <p:spPr/>
        <p:txBody>
          <a:bodyPr/>
          <a:lstStyle/>
          <a:p>
            <a:pPr eaLnBrk="1" hangingPunct="1"/>
            <a:r>
              <a:rPr lang="en-US" altLang="en-US"/>
              <a:t>Heaps: An Array-based Implementation of a Heap</a:t>
            </a:r>
          </a:p>
        </p:txBody>
      </p:sp>
      <p:sp>
        <p:nvSpPr>
          <p:cNvPr id="14341" name="Rectangle 3">
            <a:extLst>
              <a:ext uri="{FF2B5EF4-FFF2-40B4-BE49-F238E27FC236}">
                <a16:creationId xmlns:a16="http://schemas.microsoft.com/office/drawing/2014/main" id="{44DA003D-41EA-4EC6-88D4-E331F950F175}"/>
              </a:ext>
            </a:extLst>
          </p:cNvPr>
          <p:cNvSpPr>
            <a:spLocks noGrp="1" noChangeArrowheads="1"/>
          </p:cNvSpPr>
          <p:nvPr>
            <p:ph type="body" sz="half" idx="1"/>
          </p:nvPr>
        </p:nvSpPr>
        <p:spPr>
          <a:xfrm>
            <a:off x="990600" y="1600200"/>
            <a:ext cx="7772400" cy="1524000"/>
          </a:xfrm>
        </p:spPr>
        <p:txBody>
          <a:bodyPr/>
          <a:lstStyle/>
          <a:p>
            <a:pPr eaLnBrk="1" hangingPunct="1"/>
            <a:r>
              <a:rPr lang="en-US" altLang="en-US" sz="2400" dirty="0"/>
              <a:t>Data fields</a:t>
            </a:r>
          </a:p>
          <a:p>
            <a:pPr lvl="1" eaLnBrk="1" hangingPunct="1"/>
            <a:r>
              <a:rPr lang="en-US" altLang="en-US" sz="2000" dirty="0">
                <a:latin typeface="Courier New" panose="02070309020205020404" pitchFamily="49" charset="0"/>
              </a:rPr>
              <a:t>List</a:t>
            </a:r>
            <a:r>
              <a:rPr lang="en-US" altLang="en-US" sz="2000" dirty="0"/>
              <a:t>: an </a:t>
            </a:r>
            <a:r>
              <a:rPr lang="en-US" altLang="en-US" sz="2000" dirty="0" err="1"/>
              <a:t>ArrayList</a:t>
            </a:r>
            <a:r>
              <a:rPr lang="en-US" altLang="en-US" sz="2000" dirty="0"/>
              <a:t> of heap items</a:t>
            </a:r>
          </a:p>
          <a:p>
            <a:pPr lvl="1" eaLnBrk="1" hangingPunct="1"/>
            <a:r>
              <a:rPr lang="en-US" altLang="en-US" sz="2000" dirty="0"/>
              <a:t>private </a:t>
            </a:r>
            <a:r>
              <a:rPr lang="en-US" altLang="en-US" sz="2000" dirty="0" err="1"/>
              <a:t>ArrayList</a:t>
            </a:r>
            <a:r>
              <a:rPr lang="en-US" altLang="en-US" sz="2000" dirty="0"/>
              <a:t>&lt;T&gt; list;  // array of list items</a:t>
            </a:r>
          </a:p>
        </p:txBody>
      </p:sp>
      <p:pic>
        <p:nvPicPr>
          <p:cNvPr id="14342" name="Picture 6">
            <a:extLst>
              <a:ext uri="{FF2B5EF4-FFF2-40B4-BE49-F238E27FC236}">
                <a16:creationId xmlns:a16="http://schemas.microsoft.com/office/drawing/2014/main" id="{B73BD1AB-783E-4ADF-AEAD-09DD1FB3170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124200" y="3276600"/>
            <a:ext cx="5773738" cy="2895600"/>
          </a:xfrm>
          <a:noFill/>
        </p:spPr>
      </p:pic>
      <p:sp>
        <p:nvSpPr>
          <p:cNvPr id="46087" name="Text Box 7">
            <a:extLst>
              <a:ext uri="{FF2B5EF4-FFF2-40B4-BE49-F238E27FC236}">
                <a16:creationId xmlns:a16="http://schemas.microsoft.com/office/drawing/2014/main" id="{B58BCC94-4675-4340-B6C6-56E752160938}"/>
              </a:ext>
            </a:extLst>
          </p:cNvPr>
          <p:cNvSpPr txBox="1">
            <a:spLocks noChangeArrowheads="1"/>
          </p:cNvSpPr>
          <p:nvPr/>
        </p:nvSpPr>
        <p:spPr bwMode="auto">
          <a:xfrm>
            <a:off x="838200" y="3657600"/>
            <a:ext cx="2057400" cy="767390"/>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A heap with its array representation</a:t>
            </a:r>
          </a:p>
        </p:txBody>
      </p:sp>
      <p:sp>
        <p:nvSpPr>
          <p:cNvPr id="2" name="TextBox 1">
            <a:extLst>
              <a:ext uri="{FF2B5EF4-FFF2-40B4-BE49-F238E27FC236}">
                <a16:creationId xmlns:a16="http://schemas.microsoft.com/office/drawing/2014/main" id="{1121ECFC-04BA-4106-81DA-AFF866A1DF8D}"/>
              </a:ext>
            </a:extLst>
          </p:cNvPr>
          <p:cNvSpPr txBox="1"/>
          <p:nvPr/>
        </p:nvSpPr>
        <p:spPr>
          <a:xfrm>
            <a:off x="78173" y="4648200"/>
            <a:ext cx="3046027" cy="830997"/>
          </a:xfrm>
          <a:prstGeom prst="rect">
            <a:avLst/>
          </a:prstGeom>
          <a:noFill/>
        </p:spPr>
        <p:txBody>
          <a:bodyPr wrap="none" rtlCol="0">
            <a:spAutoFit/>
          </a:bodyPr>
          <a:lstStyle/>
          <a:p>
            <a:r>
              <a:rPr lang="en-US" dirty="0"/>
              <a:t>Left child index: 2i+1</a:t>
            </a:r>
          </a:p>
          <a:p>
            <a:r>
              <a:rPr lang="en-US" dirty="0"/>
              <a:t>Right child index: 2i+2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ABBAE8B7-4E0D-4030-AAD6-16EE9BCE4E0E}"/>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461A24CF-AEFC-4E21-A75E-D93C36624FD5}"/>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E0A6E9CB-C889-4DB5-A752-A469CA449AC4}" type="slidenum">
              <a:rPr lang="en-US" altLang="en-US" sz="1000">
                <a:solidFill>
                  <a:srgbClr val="548446"/>
                </a:solidFill>
                <a:latin typeface="Arial" panose="020B0604020202020204" pitchFamily="34" charset="0"/>
              </a:rPr>
              <a:pPr/>
              <a:t>13</a:t>
            </a:fld>
            <a:endParaRPr lang="en-US" altLang="en-US" sz="1000">
              <a:solidFill>
                <a:srgbClr val="548446"/>
              </a:solidFill>
              <a:latin typeface="Arial" panose="020B0604020202020204" pitchFamily="34" charset="0"/>
            </a:endParaRPr>
          </a:p>
        </p:txBody>
      </p:sp>
      <p:sp>
        <p:nvSpPr>
          <p:cNvPr id="15364" name="Rectangle 2">
            <a:extLst>
              <a:ext uri="{FF2B5EF4-FFF2-40B4-BE49-F238E27FC236}">
                <a16:creationId xmlns:a16="http://schemas.microsoft.com/office/drawing/2014/main" id="{59CE68BB-5BA0-4C1C-A6D6-2BC375FAB9ED}"/>
              </a:ext>
            </a:extLst>
          </p:cNvPr>
          <p:cNvSpPr>
            <a:spLocks noGrp="1" noChangeArrowheads="1"/>
          </p:cNvSpPr>
          <p:nvPr>
            <p:ph type="title"/>
          </p:nvPr>
        </p:nvSpPr>
        <p:spPr/>
        <p:txBody>
          <a:bodyPr/>
          <a:lstStyle/>
          <a:p>
            <a:pPr eaLnBrk="1" hangingPunct="1"/>
            <a:r>
              <a:rPr lang="en-US" altLang="en-US"/>
              <a:t>Heaps: </a:t>
            </a:r>
            <a:r>
              <a:rPr lang="en-US" altLang="en-US">
                <a:latin typeface="Courier New" panose="02070309020205020404" pitchFamily="49" charset="0"/>
              </a:rPr>
              <a:t>heapDelete</a:t>
            </a:r>
          </a:p>
        </p:txBody>
      </p:sp>
      <p:sp>
        <p:nvSpPr>
          <p:cNvPr id="15365" name="Rectangle 3">
            <a:extLst>
              <a:ext uri="{FF2B5EF4-FFF2-40B4-BE49-F238E27FC236}">
                <a16:creationId xmlns:a16="http://schemas.microsoft.com/office/drawing/2014/main" id="{BA5F6AC5-6E3B-4EE8-AF63-B5DBBA28D233}"/>
              </a:ext>
            </a:extLst>
          </p:cNvPr>
          <p:cNvSpPr>
            <a:spLocks noGrp="1" noChangeArrowheads="1"/>
          </p:cNvSpPr>
          <p:nvPr>
            <p:ph type="body" sz="half" idx="1"/>
          </p:nvPr>
        </p:nvSpPr>
        <p:spPr>
          <a:xfrm>
            <a:off x="990600" y="1676400"/>
            <a:ext cx="7772400" cy="609600"/>
          </a:xfrm>
        </p:spPr>
        <p:txBody>
          <a:bodyPr/>
          <a:lstStyle/>
          <a:p>
            <a:pPr eaLnBrk="1" hangingPunct="1">
              <a:lnSpc>
                <a:spcPct val="90000"/>
              </a:lnSpc>
            </a:pPr>
            <a:r>
              <a:rPr lang="en-US" altLang="en-US" sz="2400"/>
              <a:t>Step 1: Return the item in the root</a:t>
            </a:r>
          </a:p>
          <a:p>
            <a:pPr lvl="1" eaLnBrk="1" hangingPunct="1">
              <a:lnSpc>
                <a:spcPct val="90000"/>
              </a:lnSpc>
            </a:pPr>
            <a:r>
              <a:rPr lang="en-US" altLang="en-US" sz="2000"/>
              <a:t>Results in disjoint heaps</a:t>
            </a:r>
          </a:p>
        </p:txBody>
      </p:sp>
      <p:pic>
        <p:nvPicPr>
          <p:cNvPr id="15366" name="Picture 7">
            <a:extLst>
              <a:ext uri="{FF2B5EF4-FFF2-40B4-BE49-F238E27FC236}">
                <a16:creationId xmlns:a16="http://schemas.microsoft.com/office/drawing/2014/main" id="{B742B8DE-C915-455D-AAF4-8B157B9D438F}"/>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1828800" y="2590800"/>
            <a:ext cx="5791200" cy="2759075"/>
          </a:xfrm>
          <a:noFill/>
        </p:spPr>
      </p:pic>
      <p:sp>
        <p:nvSpPr>
          <p:cNvPr id="48136" name="Text Box 8">
            <a:extLst>
              <a:ext uri="{FF2B5EF4-FFF2-40B4-BE49-F238E27FC236}">
                <a16:creationId xmlns:a16="http://schemas.microsoft.com/office/drawing/2014/main" id="{B1BE1EEF-D44B-41FC-A76B-3960DDD9C504}"/>
              </a:ext>
            </a:extLst>
          </p:cNvPr>
          <p:cNvSpPr txBox="1">
            <a:spLocks noChangeArrowheads="1"/>
          </p:cNvSpPr>
          <p:nvPr/>
        </p:nvSpPr>
        <p:spPr bwMode="auto">
          <a:xfrm>
            <a:off x="990600" y="5410200"/>
            <a:ext cx="7315200" cy="408317"/>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a) Disjoint heaps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9A5DAC70-A9B5-4B29-9E19-E9764CDCDDB5}"/>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2214FA3D-AFCF-42DE-AFB4-2CBEB9231B18}"/>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A9D04D3D-68C1-46EF-B9B3-EC7BF734D19A}" type="slidenum">
              <a:rPr lang="en-US" altLang="en-US" sz="1000">
                <a:solidFill>
                  <a:srgbClr val="548446"/>
                </a:solidFill>
                <a:latin typeface="Arial" panose="020B0604020202020204" pitchFamily="34" charset="0"/>
              </a:rPr>
              <a:pPr/>
              <a:t>14</a:t>
            </a:fld>
            <a:endParaRPr lang="en-US" altLang="en-US" sz="1000">
              <a:solidFill>
                <a:srgbClr val="548446"/>
              </a:solidFill>
              <a:latin typeface="Arial" panose="020B0604020202020204" pitchFamily="34" charset="0"/>
            </a:endParaRPr>
          </a:p>
        </p:txBody>
      </p:sp>
      <p:sp>
        <p:nvSpPr>
          <p:cNvPr id="16388" name="Rectangle 2">
            <a:extLst>
              <a:ext uri="{FF2B5EF4-FFF2-40B4-BE49-F238E27FC236}">
                <a16:creationId xmlns:a16="http://schemas.microsoft.com/office/drawing/2014/main" id="{90A784E2-B67F-45EC-B39B-A6096322C375}"/>
              </a:ext>
            </a:extLst>
          </p:cNvPr>
          <p:cNvSpPr>
            <a:spLocks noGrp="1" noChangeArrowheads="1"/>
          </p:cNvSpPr>
          <p:nvPr>
            <p:ph type="title"/>
          </p:nvPr>
        </p:nvSpPr>
        <p:spPr/>
        <p:txBody>
          <a:bodyPr/>
          <a:lstStyle/>
          <a:p>
            <a:pPr eaLnBrk="1" hangingPunct="1"/>
            <a:r>
              <a:rPr lang="en-US" altLang="en-US" dirty="0"/>
              <a:t>Heaps: </a:t>
            </a:r>
            <a:r>
              <a:rPr lang="en-US" altLang="en-US" dirty="0" err="1">
                <a:latin typeface="Courier New" panose="02070309020205020404" pitchFamily="49" charset="0"/>
              </a:rPr>
              <a:t>heapDelete</a:t>
            </a:r>
            <a:endParaRPr lang="en-US" altLang="en-US" dirty="0">
              <a:latin typeface="Courier New" panose="02070309020205020404" pitchFamily="49" charset="0"/>
            </a:endParaRPr>
          </a:p>
        </p:txBody>
      </p:sp>
      <p:sp>
        <p:nvSpPr>
          <p:cNvPr id="16389" name="Rectangle 3">
            <a:extLst>
              <a:ext uri="{FF2B5EF4-FFF2-40B4-BE49-F238E27FC236}">
                <a16:creationId xmlns:a16="http://schemas.microsoft.com/office/drawing/2014/main" id="{66AD2B56-1069-4EA3-84E5-28A31655ABEA}"/>
              </a:ext>
            </a:extLst>
          </p:cNvPr>
          <p:cNvSpPr>
            <a:spLocks noGrp="1" noChangeArrowheads="1"/>
          </p:cNvSpPr>
          <p:nvPr>
            <p:ph type="body" sz="half" idx="1"/>
          </p:nvPr>
        </p:nvSpPr>
        <p:spPr>
          <a:xfrm>
            <a:off x="990600" y="1828800"/>
            <a:ext cx="7772400" cy="1219200"/>
          </a:xfrm>
        </p:spPr>
        <p:txBody>
          <a:bodyPr/>
          <a:lstStyle/>
          <a:p>
            <a:pPr eaLnBrk="1" hangingPunct="1"/>
            <a:r>
              <a:rPr lang="en-US" altLang="en-US" sz="2400"/>
              <a:t>Step 2: Copy the item from the last node into the root</a:t>
            </a:r>
          </a:p>
          <a:p>
            <a:pPr lvl="1" eaLnBrk="1" hangingPunct="1"/>
            <a:r>
              <a:rPr lang="en-US" altLang="en-US" sz="2000"/>
              <a:t>Results in a semiheap</a:t>
            </a:r>
          </a:p>
        </p:txBody>
      </p:sp>
      <p:pic>
        <p:nvPicPr>
          <p:cNvPr id="16390" name="Picture 5">
            <a:extLst>
              <a:ext uri="{FF2B5EF4-FFF2-40B4-BE49-F238E27FC236}">
                <a16:creationId xmlns:a16="http://schemas.microsoft.com/office/drawing/2014/main" id="{99C5AF99-36EB-49B2-8385-4EE7A31FB0CC}"/>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238375" y="2895600"/>
            <a:ext cx="5276850" cy="2514600"/>
          </a:xfrm>
          <a:noFill/>
        </p:spPr>
      </p:pic>
      <p:sp>
        <p:nvSpPr>
          <p:cNvPr id="49158" name="Text Box 6">
            <a:extLst>
              <a:ext uri="{FF2B5EF4-FFF2-40B4-BE49-F238E27FC236}">
                <a16:creationId xmlns:a16="http://schemas.microsoft.com/office/drawing/2014/main" id="{4AE00973-4FFD-496D-A5E1-1515A38F7FA4}"/>
              </a:ext>
            </a:extLst>
          </p:cNvPr>
          <p:cNvSpPr txBox="1">
            <a:spLocks noChangeArrowheads="1"/>
          </p:cNvSpPr>
          <p:nvPr/>
        </p:nvSpPr>
        <p:spPr bwMode="auto">
          <a:xfrm>
            <a:off x="914400" y="5410200"/>
            <a:ext cx="7467600" cy="408317"/>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b) a </a:t>
            </a:r>
            <a:r>
              <a:rPr lang="en-US" sz="1600" dirty="0" err="1">
                <a:latin typeface="Arial" charset="0"/>
              </a:rPr>
              <a:t>semiheap</a:t>
            </a:r>
            <a:endParaRPr lang="en-US" sz="1600" dirty="0">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3CB7-8F79-4EFF-8A68-ADB63A1D90BF}"/>
              </a:ext>
            </a:extLst>
          </p:cNvPr>
          <p:cNvSpPr>
            <a:spLocks noGrp="1"/>
          </p:cNvSpPr>
          <p:nvPr>
            <p:ph type="title"/>
          </p:nvPr>
        </p:nvSpPr>
        <p:spPr/>
        <p:txBody>
          <a:bodyPr/>
          <a:lstStyle/>
          <a:p>
            <a:r>
              <a:rPr lang="en-US" altLang="en-US" dirty="0"/>
              <a:t>Heaps: </a:t>
            </a:r>
            <a:r>
              <a:rPr lang="en-US" altLang="en-US" dirty="0" err="1">
                <a:latin typeface="Courier New" panose="02070309020205020404" pitchFamily="49" charset="0"/>
              </a:rPr>
              <a:t>heapDelete</a:t>
            </a:r>
            <a:endParaRPr lang="en-US" dirty="0"/>
          </a:p>
        </p:txBody>
      </p:sp>
      <p:sp>
        <p:nvSpPr>
          <p:cNvPr id="5" name="Slide Number Placeholder 4">
            <a:extLst>
              <a:ext uri="{FF2B5EF4-FFF2-40B4-BE49-F238E27FC236}">
                <a16:creationId xmlns:a16="http://schemas.microsoft.com/office/drawing/2014/main" id="{6C7342D6-63ED-489C-9B79-D961D6751D16}"/>
              </a:ext>
            </a:extLst>
          </p:cNvPr>
          <p:cNvSpPr>
            <a:spLocks noGrp="1"/>
          </p:cNvSpPr>
          <p:nvPr>
            <p:ph type="sldNum" sz="quarter" idx="11"/>
          </p:nvPr>
        </p:nvSpPr>
        <p:spPr/>
        <p:txBody>
          <a:bodyPr/>
          <a:lstStyle/>
          <a:p>
            <a:r>
              <a:rPr lang="en-US" altLang="en-US"/>
              <a:t>12 B-</a:t>
            </a:r>
            <a:fld id="{E5AD5FB3-EA91-4B5A-AE86-C1E3C8BF0BA6}" type="slidenum">
              <a:rPr lang="en-US" altLang="en-US" smtClean="0"/>
              <a:pPr/>
              <a:t>15</a:t>
            </a:fld>
            <a:endParaRPr lang="en-US" altLang="en-US"/>
          </a:p>
        </p:txBody>
      </p:sp>
      <p:pic>
        <p:nvPicPr>
          <p:cNvPr id="7" name="Picture 7">
            <a:extLst>
              <a:ext uri="{FF2B5EF4-FFF2-40B4-BE49-F238E27FC236}">
                <a16:creationId xmlns:a16="http://schemas.microsoft.com/office/drawing/2014/main" id="{E18C8F06-6CD3-4522-ADB8-0FD1D9DC73F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8421"/>
          <a:stretch/>
        </p:blipFill>
        <p:spPr>
          <a:xfrm>
            <a:off x="1828800" y="2667000"/>
            <a:ext cx="1828800" cy="2759075"/>
          </a:xfrm>
          <a:prstGeom prst="rect">
            <a:avLst/>
          </a:prstGeom>
          <a:noFill/>
        </p:spPr>
      </p:pic>
      <p:graphicFrame>
        <p:nvGraphicFramePr>
          <p:cNvPr id="3" name="Table 5">
            <a:extLst>
              <a:ext uri="{FF2B5EF4-FFF2-40B4-BE49-F238E27FC236}">
                <a16:creationId xmlns:a16="http://schemas.microsoft.com/office/drawing/2014/main" id="{F1E81F1A-1174-464E-BEE5-6053A1FD38C1}"/>
              </a:ext>
            </a:extLst>
          </p:cNvPr>
          <p:cNvGraphicFramePr>
            <a:graphicFrameLocks noGrp="1"/>
          </p:cNvGraphicFramePr>
          <p:nvPr>
            <p:ph idx="1"/>
            <p:extLst>
              <p:ext uri="{D42A27DB-BD31-4B8C-83A1-F6EECF244321}">
                <p14:modId xmlns:p14="http://schemas.microsoft.com/office/powerpoint/2010/main" val="92126362"/>
              </p:ext>
            </p:extLst>
          </p:nvPr>
        </p:nvGraphicFramePr>
        <p:xfrm>
          <a:off x="5943600" y="2718353"/>
          <a:ext cx="1066800" cy="2656368"/>
        </p:xfrm>
        <a:graphic>
          <a:graphicData uri="http://schemas.openxmlformats.org/drawingml/2006/table">
            <a:tbl>
              <a:tblPr firstRow="1" bandRow="1">
                <a:tableStyleId>{2D5ABB26-0587-4C30-8999-92F81FD0307C}</a:tableStyleId>
              </a:tblPr>
              <a:tblGrid>
                <a:gridCol w="533400">
                  <a:extLst>
                    <a:ext uri="{9D8B030D-6E8A-4147-A177-3AD203B41FA5}">
                      <a16:colId xmlns:a16="http://schemas.microsoft.com/office/drawing/2014/main" val="4154841849"/>
                    </a:ext>
                  </a:extLst>
                </a:gridCol>
                <a:gridCol w="533400">
                  <a:extLst>
                    <a:ext uri="{9D8B030D-6E8A-4147-A177-3AD203B41FA5}">
                      <a16:colId xmlns:a16="http://schemas.microsoft.com/office/drawing/2014/main" val="3489612097"/>
                    </a:ext>
                  </a:extLst>
                </a:gridCol>
              </a:tblGrid>
              <a:tr h="442728">
                <a:tc>
                  <a:txBody>
                    <a:bodyPr/>
                    <a:lstStyle/>
                    <a:p>
                      <a:r>
                        <a:rPr lang="en-US" dirty="0">
                          <a:solidFill>
                            <a:schemeClr val="tx2"/>
                          </a:solidFill>
                        </a:rPr>
                        <a:t>0</a:t>
                      </a:r>
                    </a:p>
                  </a:txBody>
                  <a:tcPr>
                    <a:lnR w="12700" cap="flat" cmpd="sng" algn="ctr">
                      <a:solidFill>
                        <a:schemeClr val="tx1"/>
                      </a:solidFill>
                      <a:prstDash val="solid"/>
                      <a:round/>
                      <a:headEnd type="none" w="med" len="med"/>
                      <a:tailEnd type="none" w="med" len="med"/>
                    </a:lnR>
                  </a:tcPr>
                </a:tc>
                <a:tc>
                  <a:txBody>
                    <a:bodyPr/>
                    <a:lstStyle/>
                    <a:p>
                      <a:r>
                        <a:rPr lang="en-US" dirty="0">
                          <a:solidFill>
                            <a:schemeClr val="tx2"/>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2952551"/>
                  </a:ext>
                </a:extLst>
              </a:tr>
              <a:tr h="442728">
                <a:tc>
                  <a:txBody>
                    <a:bodyPr/>
                    <a:lstStyle/>
                    <a:p>
                      <a:r>
                        <a:rPr lang="en-US" dirty="0">
                          <a:solidFill>
                            <a:schemeClr val="tx2"/>
                          </a:solidFill>
                        </a:rPr>
                        <a:t>1</a:t>
                      </a:r>
                    </a:p>
                  </a:txBody>
                  <a:tcPr>
                    <a:lnR w="12700" cap="flat" cmpd="sng" algn="ctr">
                      <a:solidFill>
                        <a:schemeClr val="tx1"/>
                      </a:solidFill>
                      <a:prstDash val="solid"/>
                      <a:round/>
                      <a:headEnd type="none" w="med" len="med"/>
                      <a:tailEnd type="none" w="med" len="med"/>
                    </a:lnR>
                  </a:tcPr>
                </a:tc>
                <a:tc>
                  <a:txBody>
                    <a:bodyPr/>
                    <a:lstStyle/>
                    <a:p>
                      <a:r>
                        <a:rPr lang="en-US" dirty="0">
                          <a:solidFill>
                            <a:schemeClr val="tx2"/>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9197758"/>
                  </a:ext>
                </a:extLst>
              </a:tr>
              <a:tr h="442728">
                <a:tc>
                  <a:txBody>
                    <a:bodyPr/>
                    <a:lstStyle/>
                    <a:p>
                      <a:r>
                        <a:rPr lang="en-US" dirty="0">
                          <a:solidFill>
                            <a:schemeClr val="tx2"/>
                          </a:solidFill>
                        </a:rPr>
                        <a:t>2</a:t>
                      </a:r>
                    </a:p>
                  </a:txBody>
                  <a:tcPr>
                    <a:lnR w="12700" cap="flat" cmpd="sng" algn="ctr">
                      <a:solidFill>
                        <a:schemeClr val="tx1"/>
                      </a:solidFill>
                      <a:prstDash val="solid"/>
                      <a:round/>
                      <a:headEnd type="none" w="med" len="med"/>
                      <a:tailEnd type="none" w="med" len="med"/>
                    </a:lnR>
                  </a:tcPr>
                </a:tc>
                <a:tc>
                  <a:txBody>
                    <a:bodyPr/>
                    <a:lstStyle/>
                    <a:p>
                      <a:r>
                        <a:rPr lang="en-US" dirty="0">
                          <a:solidFill>
                            <a:schemeClr val="tx2"/>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5422963"/>
                  </a:ext>
                </a:extLst>
              </a:tr>
              <a:tr h="442728">
                <a:tc>
                  <a:txBody>
                    <a:bodyPr/>
                    <a:lstStyle/>
                    <a:p>
                      <a:r>
                        <a:rPr lang="en-US" dirty="0">
                          <a:solidFill>
                            <a:schemeClr val="tx2"/>
                          </a:solidFill>
                        </a:rPr>
                        <a:t>3</a:t>
                      </a:r>
                    </a:p>
                  </a:txBody>
                  <a:tcPr>
                    <a:lnR w="12700" cap="flat" cmpd="sng" algn="ctr">
                      <a:solidFill>
                        <a:schemeClr val="tx1"/>
                      </a:solidFill>
                      <a:prstDash val="solid"/>
                      <a:round/>
                      <a:headEnd type="none" w="med" len="med"/>
                      <a:tailEnd type="none" w="med" len="med"/>
                    </a:lnR>
                  </a:tcPr>
                </a:tc>
                <a:tc>
                  <a:txBody>
                    <a:bodyPr/>
                    <a:lstStyle/>
                    <a:p>
                      <a:r>
                        <a:rPr lang="en-US" dirty="0">
                          <a:solidFill>
                            <a:schemeClr val="tx2"/>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811615"/>
                  </a:ext>
                </a:extLst>
              </a:tr>
              <a:tr h="442728">
                <a:tc>
                  <a:txBody>
                    <a:bodyPr/>
                    <a:lstStyle/>
                    <a:p>
                      <a:r>
                        <a:rPr lang="en-US" dirty="0">
                          <a:solidFill>
                            <a:schemeClr val="tx2"/>
                          </a:solidFill>
                        </a:rPr>
                        <a:t>4</a:t>
                      </a:r>
                    </a:p>
                  </a:txBody>
                  <a:tcPr>
                    <a:lnR w="12700" cap="flat" cmpd="sng" algn="ctr">
                      <a:solidFill>
                        <a:schemeClr val="tx1"/>
                      </a:solidFill>
                      <a:prstDash val="solid"/>
                      <a:round/>
                      <a:headEnd type="none" w="med" len="med"/>
                      <a:tailEnd type="none" w="med" len="med"/>
                    </a:lnR>
                  </a:tcPr>
                </a:tc>
                <a:tc>
                  <a:txBody>
                    <a:bodyPr/>
                    <a:lstStyle/>
                    <a:p>
                      <a:r>
                        <a:rPr lang="en-US" dirty="0">
                          <a:solidFill>
                            <a:schemeClr val="tx2"/>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997850"/>
                  </a:ext>
                </a:extLst>
              </a:tr>
              <a:tr h="442728">
                <a:tc>
                  <a:txBody>
                    <a:bodyPr/>
                    <a:lstStyle/>
                    <a:p>
                      <a:endParaRPr lang="en-US">
                        <a:solidFill>
                          <a:schemeClr val="tx1"/>
                        </a:solidFill>
                      </a:endParaRPr>
                    </a:p>
                  </a:txBody>
                  <a:tcPr>
                    <a:lnR w="12700" cap="flat" cmpd="sng" algn="ctr">
                      <a:solidFill>
                        <a:schemeClr val="tx1"/>
                      </a:solidFill>
                      <a:prstDash val="solid"/>
                      <a:round/>
                      <a:headEnd type="none" w="med" len="med"/>
                      <a:tailEnd type="none" w="med" len="med"/>
                    </a:lnR>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297409"/>
                  </a:ext>
                </a:extLst>
              </a:tr>
            </a:tbl>
          </a:graphicData>
        </a:graphic>
      </p:graphicFrame>
      <p:sp>
        <p:nvSpPr>
          <p:cNvPr id="6" name="Arrow: Right 5">
            <a:extLst>
              <a:ext uri="{FF2B5EF4-FFF2-40B4-BE49-F238E27FC236}">
                <a16:creationId xmlns:a16="http://schemas.microsoft.com/office/drawing/2014/main" id="{CFA54BF3-517C-4D50-A276-3B9A9AD0D82C}"/>
              </a:ext>
            </a:extLst>
          </p:cNvPr>
          <p:cNvSpPr/>
          <p:nvPr/>
        </p:nvSpPr>
        <p:spPr bwMode="auto">
          <a:xfrm>
            <a:off x="3962400" y="3810000"/>
            <a:ext cx="1600200" cy="533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a:endParaRPr>
          </a:p>
        </p:txBody>
      </p:sp>
      <p:sp>
        <p:nvSpPr>
          <p:cNvPr id="8" name="TextBox 7">
            <a:extLst>
              <a:ext uri="{FF2B5EF4-FFF2-40B4-BE49-F238E27FC236}">
                <a16:creationId xmlns:a16="http://schemas.microsoft.com/office/drawing/2014/main" id="{206AFED3-92D7-4E11-9503-84FEC96B0BEC}"/>
              </a:ext>
            </a:extLst>
          </p:cNvPr>
          <p:cNvSpPr txBox="1"/>
          <p:nvPr/>
        </p:nvSpPr>
        <p:spPr>
          <a:xfrm>
            <a:off x="6172200" y="1905000"/>
            <a:ext cx="1465466" cy="461665"/>
          </a:xfrm>
          <a:prstGeom prst="rect">
            <a:avLst/>
          </a:prstGeom>
          <a:noFill/>
        </p:spPr>
        <p:txBody>
          <a:bodyPr wrap="none" rtlCol="0">
            <a:spAutoFit/>
          </a:bodyPr>
          <a:lstStyle/>
          <a:p>
            <a:r>
              <a:rPr lang="en-US" dirty="0" err="1"/>
              <a:t>SemiHeap</a:t>
            </a:r>
            <a:endParaRPr lang="en-US" dirty="0"/>
          </a:p>
        </p:txBody>
      </p:sp>
    </p:spTree>
    <p:extLst>
      <p:ext uri="{BB962C8B-B14F-4D97-AF65-F5344CB8AC3E}">
        <p14:creationId xmlns:p14="http://schemas.microsoft.com/office/powerpoint/2010/main" val="148555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79B73889-B22F-459E-B523-A29CDD91A827}"/>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60CF7F51-FC8D-4FB0-9C51-308D98E12BD7}"/>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493D1B85-886A-4AA0-89A0-3C7CB715D08B}" type="slidenum">
              <a:rPr lang="en-US" altLang="en-US" sz="1000">
                <a:solidFill>
                  <a:srgbClr val="548446"/>
                </a:solidFill>
                <a:latin typeface="Arial" panose="020B0604020202020204" pitchFamily="34" charset="0"/>
              </a:rPr>
              <a:pPr/>
              <a:t>16</a:t>
            </a:fld>
            <a:endParaRPr lang="en-US" altLang="en-US" sz="1000">
              <a:solidFill>
                <a:srgbClr val="548446"/>
              </a:solidFill>
              <a:latin typeface="Arial" panose="020B0604020202020204" pitchFamily="34" charset="0"/>
            </a:endParaRPr>
          </a:p>
        </p:txBody>
      </p:sp>
      <p:sp>
        <p:nvSpPr>
          <p:cNvPr id="17412" name="Rectangle 1026">
            <a:extLst>
              <a:ext uri="{FF2B5EF4-FFF2-40B4-BE49-F238E27FC236}">
                <a16:creationId xmlns:a16="http://schemas.microsoft.com/office/drawing/2014/main" id="{462E1190-AAC8-4620-89D5-392E2798082D}"/>
              </a:ext>
            </a:extLst>
          </p:cNvPr>
          <p:cNvSpPr>
            <a:spLocks noGrp="1" noChangeArrowheads="1"/>
          </p:cNvSpPr>
          <p:nvPr>
            <p:ph type="title"/>
          </p:nvPr>
        </p:nvSpPr>
        <p:spPr/>
        <p:txBody>
          <a:bodyPr/>
          <a:lstStyle/>
          <a:p>
            <a:pPr eaLnBrk="1" hangingPunct="1"/>
            <a:r>
              <a:rPr lang="en-US" altLang="en-US"/>
              <a:t>Heaps: </a:t>
            </a:r>
            <a:r>
              <a:rPr lang="en-US" altLang="en-US">
                <a:latin typeface="Courier New" panose="02070309020205020404" pitchFamily="49" charset="0"/>
              </a:rPr>
              <a:t>heapDelete</a:t>
            </a:r>
          </a:p>
        </p:txBody>
      </p:sp>
      <p:sp>
        <p:nvSpPr>
          <p:cNvPr id="17413" name="Rectangle 1027">
            <a:extLst>
              <a:ext uri="{FF2B5EF4-FFF2-40B4-BE49-F238E27FC236}">
                <a16:creationId xmlns:a16="http://schemas.microsoft.com/office/drawing/2014/main" id="{C1775FA1-7A15-441E-8190-EF8ECDF3B98D}"/>
              </a:ext>
            </a:extLst>
          </p:cNvPr>
          <p:cNvSpPr>
            <a:spLocks noGrp="1" noChangeArrowheads="1"/>
          </p:cNvSpPr>
          <p:nvPr>
            <p:ph type="body" sz="half" idx="1"/>
          </p:nvPr>
        </p:nvSpPr>
        <p:spPr>
          <a:xfrm>
            <a:off x="990600" y="1828800"/>
            <a:ext cx="7772400" cy="762000"/>
          </a:xfrm>
        </p:spPr>
        <p:txBody>
          <a:bodyPr/>
          <a:lstStyle/>
          <a:p>
            <a:pPr eaLnBrk="1" hangingPunct="1">
              <a:lnSpc>
                <a:spcPct val="90000"/>
              </a:lnSpc>
            </a:pPr>
            <a:r>
              <a:rPr lang="en-US" altLang="en-US" sz="2400"/>
              <a:t>Step 3: Transform the semiheap back into a heap</a:t>
            </a:r>
          </a:p>
          <a:p>
            <a:pPr lvl="1" eaLnBrk="1" hangingPunct="1">
              <a:lnSpc>
                <a:spcPct val="90000"/>
              </a:lnSpc>
            </a:pPr>
            <a:r>
              <a:rPr lang="en-US" altLang="en-US" sz="2000"/>
              <a:t>Performed by the recursive algorithm </a:t>
            </a:r>
            <a:r>
              <a:rPr lang="en-US" altLang="en-US" sz="2000">
                <a:latin typeface="Courier New" panose="02070309020205020404" pitchFamily="49" charset="0"/>
              </a:rPr>
              <a:t>heapRebuild</a:t>
            </a:r>
          </a:p>
        </p:txBody>
      </p:sp>
      <p:pic>
        <p:nvPicPr>
          <p:cNvPr id="17414" name="Picture 1032">
            <a:extLst>
              <a:ext uri="{FF2B5EF4-FFF2-40B4-BE49-F238E27FC236}">
                <a16:creationId xmlns:a16="http://schemas.microsoft.com/office/drawing/2014/main" id="{7981E19E-69C3-43E9-837A-339EB5F29102}"/>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116138" y="2971800"/>
            <a:ext cx="5521325" cy="2362200"/>
          </a:xfrm>
          <a:noFill/>
        </p:spPr>
      </p:pic>
      <p:sp>
        <p:nvSpPr>
          <p:cNvPr id="64521" name="Text Box 1033">
            <a:extLst>
              <a:ext uri="{FF2B5EF4-FFF2-40B4-BE49-F238E27FC236}">
                <a16:creationId xmlns:a16="http://schemas.microsoft.com/office/drawing/2014/main" id="{6D31275F-A75A-4513-ADFD-597769E8BE87}"/>
              </a:ext>
            </a:extLst>
          </p:cNvPr>
          <p:cNvSpPr txBox="1">
            <a:spLocks noChangeArrowheads="1"/>
          </p:cNvSpPr>
          <p:nvPr/>
        </p:nvSpPr>
        <p:spPr bwMode="auto">
          <a:xfrm>
            <a:off x="1143000" y="5410200"/>
            <a:ext cx="7620000" cy="422360"/>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Recursive calls to </a:t>
            </a:r>
            <a:r>
              <a:rPr lang="en-US" sz="1600" b="1" i="1" dirty="0" err="1">
                <a:latin typeface="Courier New" pitchFamily="49" charset="0"/>
              </a:rPr>
              <a:t>heapRebuild</a:t>
            </a:r>
            <a:endParaRPr lang="en-US" sz="1600" dirty="0">
              <a:latin typeface="Arial" charset="0"/>
            </a:endParaRPr>
          </a:p>
        </p:txBody>
      </p:sp>
      <p:graphicFrame>
        <p:nvGraphicFramePr>
          <p:cNvPr id="2" name="Table 2">
            <a:extLst>
              <a:ext uri="{FF2B5EF4-FFF2-40B4-BE49-F238E27FC236}">
                <a16:creationId xmlns:a16="http://schemas.microsoft.com/office/drawing/2014/main" id="{6A458E3C-BBBD-4D78-9CCA-2010611E72F6}"/>
              </a:ext>
            </a:extLst>
          </p:cNvPr>
          <p:cNvGraphicFramePr>
            <a:graphicFrameLocks noGrp="1"/>
          </p:cNvGraphicFramePr>
          <p:nvPr>
            <p:extLst>
              <p:ext uri="{D42A27DB-BD31-4B8C-83A1-F6EECF244321}">
                <p14:modId xmlns:p14="http://schemas.microsoft.com/office/powerpoint/2010/main" val="1162004387"/>
              </p:ext>
            </p:extLst>
          </p:nvPr>
        </p:nvGraphicFramePr>
        <p:xfrm>
          <a:off x="495300" y="2550880"/>
          <a:ext cx="342900" cy="2595880"/>
        </p:xfrm>
        <a:graphic>
          <a:graphicData uri="http://schemas.openxmlformats.org/drawingml/2006/table">
            <a:tbl>
              <a:tblPr firstRow="1" bandRow="1">
                <a:tableStyleId>{5940675A-B579-460E-94D1-54222C63F5DA}</a:tableStyleId>
              </a:tblPr>
              <a:tblGrid>
                <a:gridCol w="342900">
                  <a:extLst>
                    <a:ext uri="{9D8B030D-6E8A-4147-A177-3AD203B41FA5}">
                      <a16:colId xmlns:a16="http://schemas.microsoft.com/office/drawing/2014/main" val="4004371947"/>
                    </a:ext>
                  </a:extLst>
                </a:gridCol>
              </a:tblGrid>
              <a:tr h="370840">
                <a:tc>
                  <a:txBody>
                    <a:bodyPr/>
                    <a:lstStyle/>
                    <a:p>
                      <a:r>
                        <a:rPr lang="en-US" dirty="0"/>
                        <a:t>5</a:t>
                      </a:r>
                    </a:p>
                  </a:txBody>
                  <a:tcPr/>
                </a:tc>
                <a:extLst>
                  <a:ext uri="{0D108BD9-81ED-4DB2-BD59-A6C34878D82A}">
                    <a16:rowId xmlns:a16="http://schemas.microsoft.com/office/drawing/2014/main" val="3781804697"/>
                  </a:ext>
                </a:extLst>
              </a:tr>
              <a:tr h="370840">
                <a:tc>
                  <a:txBody>
                    <a:bodyPr/>
                    <a:lstStyle/>
                    <a:p>
                      <a:r>
                        <a:rPr lang="en-US" dirty="0"/>
                        <a:t>9</a:t>
                      </a:r>
                    </a:p>
                  </a:txBody>
                  <a:tcPr/>
                </a:tc>
                <a:extLst>
                  <a:ext uri="{0D108BD9-81ED-4DB2-BD59-A6C34878D82A}">
                    <a16:rowId xmlns:a16="http://schemas.microsoft.com/office/drawing/2014/main" val="352212024"/>
                  </a:ext>
                </a:extLst>
              </a:tr>
              <a:tr h="370840">
                <a:tc>
                  <a:txBody>
                    <a:bodyPr/>
                    <a:lstStyle/>
                    <a:p>
                      <a:r>
                        <a:rPr lang="en-US" dirty="0"/>
                        <a:t>6</a:t>
                      </a:r>
                    </a:p>
                  </a:txBody>
                  <a:tcPr/>
                </a:tc>
                <a:extLst>
                  <a:ext uri="{0D108BD9-81ED-4DB2-BD59-A6C34878D82A}">
                    <a16:rowId xmlns:a16="http://schemas.microsoft.com/office/drawing/2014/main" val="3962461862"/>
                  </a:ext>
                </a:extLst>
              </a:tr>
              <a:tr h="370840">
                <a:tc>
                  <a:txBody>
                    <a:bodyPr/>
                    <a:lstStyle/>
                    <a:p>
                      <a:r>
                        <a:rPr lang="en-US" dirty="0"/>
                        <a:t>3</a:t>
                      </a:r>
                    </a:p>
                  </a:txBody>
                  <a:tcPr/>
                </a:tc>
                <a:extLst>
                  <a:ext uri="{0D108BD9-81ED-4DB2-BD59-A6C34878D82A}">
                    <a16:rowId xmlns:a16="http://schemas.microsoft.com/office/drawing/2014/main" val="315754288"/>
                  </a:ext>
                </a:extLst>
              </a:tr>
              <a:tr h="370840">
                <a:tc>
                  <a:txBody>
                    <a:bodyPr/>
                    <a:lstStyle/>
                    <a:p>
                      <a:r>
                        <a:rPr lang="en-US" dirty="0"/>
                        <a:t>2</a:t>
                      </a:r>
                    </a:p>
                  </a:txBody>
                  <a:tcPr/>
                </a:tc>
                <a:extLst>
                  <a:ext uri="{0D108BD9-81ED-4DB2-BD59-A6C34878D82A}">
                    <a16:rowId xmlns:a16="http://schemas.microsoft.com/office/drawing/2014/main" val="2004262576"/>
                  </a:ext>
                </a:extLst>
              </a:tr>
              <a:tr h="370840">
                <a:tc>
                  <a:txBody>
                    <a:bodyPr/>
                    <a:lstStyle/>
                    <a:p>
                      <a:endParaRPr lang="en-US"/>
                    </a:p>
                  </a:txBody>
                  <a:tcPr/>
                </a:tc>
                <a:extLst>
                  <a:ext uri="{0D108BD9-81ED-4DB2-BD59-A6C34878D82A}">
                    <a16:rowId xmlns:a16="http://schemas.microsoft.com/office/drawing/2014/main" val="1127378579"/>
                  </a:ext>
                </a:extLst>
              </a:tr>
              <a:tr h="370840">
                <a:tc>
                  <a:txBody>
                    <a:bodyPr/>
                    <a:lstStyle/>
                    <a:p>
                      <a:endParaRPr lang="en-US" dirty="0"/>
                    </a:p>
                  </a:txBody>
                  <a:tcPr/>
                </a:tc>
                <a:extLst>
                  <a:ext uri="{0D108BD9-81ED-4DB2-BD59-A6C34878D82A}">
                    <a16:rowId xmlns:a16="http://schemas.microsoft.com/office/drawing/2014/main" val="1834548655"/>
                  </a:ext>
                </a:extLst>
              </a:tr>
            </a:tbl>
          </a:graphicData>
        </a:graphic>
      </p:graphicFrame>
      <p:graphicFrame>
        <p:nvGraphicFramePr>
          <p:cNvPr id="4" name="Table 4">
            <a:extLst>
              <a:ext uri="{FF2B5EF4-FFF2-40B4-BE49-F238E27FC236}">
                <a16:creationId xmlns:a16="http://schemas.microsoft.com/office/drawing/2014/main" id="{4AF8B935-EA21-467F-8772-3EE046CD39C3}"/>
              </a:ext>
            </a:extLst>
          </p:cNvPr>
          <p:cNvGraphicFramePr>
            <a:graphicFrameLocks noGrp="1"/>
          </p:cNvGraphicFramePr>
          <p:nvPr>
            <p:extLst>
              <p:ext uri="{D42A27DB-BD31-4B8C-83A1-F6EECF244321}">
                <p14:modId xmlns:p14="http://schemas.microsoft.com/office/powerpoint/2010/main" val="671646856"/>
              </p:ext>
            </p:extLst>
          </p:nvPr>
        </p:nvGraphicFramePr>
        <p:xfrm>
          <a:off x="914399" y="2545080"/>
          <a:ext cx="342901" cy="2595880"/>
        </p:xfrm>
        <a:graphic>
          <a:graphicData uri="http://schemas.openxmlformats.org/drawingml/2006/table">
            <a:tbl>
              <a:tblPr firstRow="1" bandRow="1">
                <a:tableStyleId>{5940675A-B579-460E-94D1-54222C63F5DA}</a:tableStyleId>
              </a:tblPr>
              <a:tblGrid>
                <a:gridCol w="342901">
                  <a:extLst>
                    <a:ext uri="{9D8B030D-6E8A-4147-A177-3AD203B41FA5}">
                      <a16:colId xmlns:a16="http://schemas.microsoft.com/office/drawing/2014/main" val="3261998469"/>
                    </a:ext>
                  </a:extLst>
                </a:gridCol>
              </a:tblGrid>
              <a:tr h="370840">
                <a:tc>
                  <a:txBody>
                    <a:bodyPr/>
                    <a:lstStyle/>
                    <a:p>
                      <a:r>
                        <a:rPr lang="en-US" dirty="0"/>
                        <a:t>9</a:t>
                      </a:r>
                    </a:p>
                  </a:txBody>
                  <a:tcPr/>
                </a:tc>
                <a:extLst>
                  <a:ext uri="{0D108BD9-81ED-4DB2-BD59-A6C34878D82A}">
                    <a16:rowId xmlns:a16="http://schemas.microsoft.com/office/drawing/2014/main" val="2538488673"/>
                  </a:ext>
                </a:extLst>
              </a:tr>
              <a:tr h="370840">
                <a:tc>
                  <a:txBody>
                    <a:bodyPr/>
                    <a:lstStyle/>
                    <a:p>
                      <a:r>
                        <a:rPr lang="en-US" dirty="0"/>
                        <a:t>5</a:t>
                      </a:r>
                    </a:p>
                  </a:txBody>
                  <a:tcPr/>
                </a:tc>
                <a:extLst>
                  <a:ext uri="{0D108BD9-81ED-4DB2-BD59-A6C34878D82A}">
                    <a16:rowId xmlns:a16="http://schemas.microsoft.com/office/drawing/2014/main" val="4172111441"/>
                  </a:ext>
                </a:extLst>
              </a:tr>
              <a:tr h="370840">
                <a:tc>
                  <a:txBody>
                    <a:bodyPr/>
                    <a:lstStyle/>
                    <a:p>
                      <a:r>
                        <a:rPr lang="en-US" dirty="0"/>
                        <a:t>6</a:t>
                      </a:r>
                    </a:p>
                  </a:txBody>
                  <a:tcPr/>
                </a:tc>
                <a:extLst>
                  <a:ext uri="{0D108BD9-81ED-4DB2-BD59-A6C34878D82A}">
                    <a16:rowId xmlns:a16="http://schemas.microsoft.com/office/drawing/2014/main" val="3293666313"/>
                  </a:ext>
                </a:extLst>
              </a:tr>
              <a:tr h="370840">
                <a:tc>
                  <a:txBody>
                    <a:bodyPr/>
                    <a:lstStyle/>
                    <a:p>
                      <a:r>
                        <a:rPr lang="en-US" dirty="0"/>
                        <a:t>3</a:t>
                      </a:r>
                    </a:p>
                  </a:txBody>
                  <a:tcPr/>
                </a:tc>
                <a:extLst>
                  <a:ext uri="{0D108BD9-81ED-4DB2-BD59-A6C34878D82A}">
                    <a16:rowId xmlns:a16="http://schemas.microsoft.com/office/drawing/2014/main" val="1729282942"/>
                  </a:ext>
                </a:extLst>
              </a:tr>
              <a:tr h="370840">
                <a:tc>
                  <a:txBody>
                    <a:bodyPr/>
                    <a:lstStyle/>
                    <a:p>
                      <a:r>
                        <a:rPr lang="en-US" dirty="0"/>
                        <a:t>2</a:t>
                      </a:r>
                    </a:p>
                  </a:txBody>
                  <a:tcPr/>
                </a:tc>
                <a:extLst>
                  <a:ext uri="{0D108BD9-81ED-4DB2-BD59-A6C34878D82A}">
                    <a16:rowId xmlns:a16="http://schemas.microsoft.com/office/drawing/2014/main" val="2122244915"/>
                  </a:ext>
                </a:extLst>
              </a:tr>
              <a:tr h="370840">
                <a:tc>
                  <a:txBody>
                    <a:bodyPr/>
                    <a:lstStyle/>
                    <a:p>
                      <a:endParaRPr lang="en-US" dirty="0"/>
                    </a:p>
                  </a:txBody>
                  <a:tcPr/>
                </a:tc>
                <a:extLst>
                  <a:ext uri="{0D108BD9-81ED-4DB2-BD59-A6C34878D82A}">
                    <a16:rowId xmlns:a16="http://schemas.microsoft.com/office/drawing/2014/main" val="3052793270"/>
                  </a:ext>
                </a:extLst>
              </a:tr>
              <a:tr h="370840">
                <a:tc>
                  <a:txBody>
                    <a:bodyPr/>
                    <a:lstStyle/>
                    <a:p>
                      <a:endParaRPr lang="en-US" dirty="0"/>
                    </a:p>
                  </a:txBody>
                  <a:tcPr/>
                </a:tc>
                <a:extLst>
                  <a:ext uri="{0D108BD9-81ED-4DB2-BD59-A6C34878D82A}">
                    <a16:rowId xmlns:a16="http://schemas.microsoft.com/office/drawing/2014/main" val="143329314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3F115FA2-2596-43F7-ACFC-199E61108C5C}"/>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5D7434F4-B4AC-4A44-8153-446C587FCC4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E6726849-AEBA-49FC-9ED3-1495ABC16F39}" type="slidenum">
              <a:rPr lang="en-US" altLang="en-US" sz="1000">
                <a:solidFill>
                  <a:srgbClr val="548446"/>
                </a:solidFill>
                <a:latin typeface="Arial" panose="020B0604020202020204" pitchFamily="34" charset="0"/>
              </a:rPr>
              <a:pPr/>
              <a:t>17</a:t>
            </a:fld>
            <a:endParaRPr lang="en-US" altLang="en-US" sz="1000">
              <a:solidFill>
                <a:srgbClr val="548446"/>
              </a:solidFill>
              <a:latin typeface="Arial" panose="020B0604020202020204" pitchFamily="34" charset="0"/>
            </a:endParaRPr>
          </a:p>
        </p:txBody>
      </p:sp>
      <p:sp>
        <p:nvSpPr>
          <p:cNvPr id="18436" name="Rectangle 2">
            <a:extLst>
              <a:ext uri="{FF2B5EF4-FFF2-40B4-BE49-F238E27FC236}">
                <a16:creationId xmlns:a16="http://schemas.microsoft.com/office/drawing/2014/main" id="{32574D57-4C3E-496B-8983-DC7A6743445B}"/>
              </a:ext>
            </a:extLst>
          </p:cNvPr>
          <p:cNvSpPr>
            <a:spLocks noGrp="1" noChangeArrowheads="1"/>
          </p:cNvSpPr>
          <p:nvPr>
            <p:ph type="title"/>
          </p:nvPr>
        </p:nvSpPr>
        <p:spPr/>
        <p:txBody>
          <a:bodyPr/>
          <a:lstStyle/>
          <a:p>
            <a:pPr eaLnBrk="1" hangingPunct="1"/>
            <a:r>
              <a:rPr lang="en-US" altLang="en-US" dirty="0"/>
              <a:t>Heaps: </a:t>
            </a:r>
            <a:r>
              <a:rPr lang="en-US" altLang="en-US" dirty="0" err="1">
                <a:latin typeface="Courier New" panose="02070309020205020404" pitchFamily="49" charset="0"/>
              </a:rPr>
              <a:t>heapDelete</a:t>
            </a:r>
            <a:endParaRPr lang="en-US" altLang="en-US" dirty="0">
              <a:latin typeface="Courier New" panose="02070309020205020404" pitchFamily="49" charset="0"/>
            </a:endParaRPr>
          </a:p>
        </p:txBody>
      </p:sp>
      <p:sp>
        <p:nvSpPr>
          <p:cNvPr id="18437" name="Rectangle 3">
            <a:extLst>
              <a:ext uri="{FF2B5EF4-FFF2-40B4-BE49-F238E27FC236}">
                <a16:creationId xmlns:a16="http://schemas.microsoft.com/office/drawing/2014/main" id="{0FAEA44B-B8A3-400D-8480-68ADDD09BA43}"/>
              </a:ext>
            </a:extLst>
          </p:cNvPr>
          <p:cNvSpPr>
            <a:spLocks noGrp="1" noChangeArrowheads="1"/>
          </p:cNvSpPr>
          <p:nvPr>
            <p:ph type="body" sz="half" idx="1"/>
          </p:nvPr>
        </p:nvSpPr>
        <p:spPr>
          <a:xfrm>
            <a:off x="990600" y="1828800"/>
            <a:ext cx="7772400" cy="1219200"/>
          </a:xfrm>
        </p:spPr>
        <p:txBody>
          <a:bodyPr/>
          <a:lstStyle/>
          <a:p>
            <a:pPr eaLnBrk="1" hangingPunct="1"/>
            <a:r>
              <a:rPr lang="en-US" altLang="en-US" sz="2800"/>
              <a:t>Efficiency</a:t>
            </a:r>
          </a:p>
          <a:p>
            <a:pPr lvl="1" eaLnBrk="1" hangingPunct="1"/>
            <a:r>
              <a:rPr lang="en-US" altLang="en-US" sz="2400">
                <a:latin typeface="Courier New" panose="02070309020205020404" pitchFamily="49" charset="0"/>
              </a:rPr>
              <a:t>heapDelete</a:t>
            </a:r>
            <a:r>
              <a:rPr lang="en-US" altLang="en-US" sz="2400"/>
              <a:t> is O(log n)</a:t>
            </a:r>
          </a:p>
        </p:txBody>
      </p:sp>
      <p:pic>
        <p:nvPicPr>
          <p:cNvPr id="18438" name="Picture 10">
            <a:extLst>
              <a:ext uri="{FF2B5EF4-FFF2-40B4-BE49-F238E27FC236}">
                <a16:creationId xmlns:a16="http://schemas.microsoft.com/office/drawing/2014/main" id="{51750AD3-A693-4DA9-8090-D62C476B9D70}"/>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990600" y="3211513"/>
            <a:ext cx="7772400" cy="1614487"/>
          </a:xfrm>
          <a:noFill/>
        </p:spPr>
      </p:pic>
      <p:sp>
        <p:nvSpPr>
          <p:cNvPr id="51211" name="Text Box 11">
            <a:extLst>
              <a:ext uri="{FF2B5EF4-FFF2-40B4-BE49-F238E27FC236}">
                <a16:creationId xmlns:a16="http://schemas.microsoft.com/office/drawing/2014/main" id="{C63A0448-DD4A-4862-A9F2-050195B1FE5D}"/>
              </a:ext>
            </a:extLst>
          </p:cNvPr>
          <p:cNvSpPr txBox="1">
            <a:spLocks noChangeArrowheads="1"/>
          </p:cNvSpPr>
          <p:nvPr/>
        </p:nvSpPr>
        <p:spPr bwMode="auto">
          <a:xfrm>
            <a:off x="914400" y="5181600"/>
            <a:ext cx="7772400" cy="408317"/>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Deletion from a heap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AE207-E3B4-4958-B5F3-3E12E6FA093F}"/>
              </a:ext>
            </a:extLst>
          </p:cNvPr>
          <p:cNvSpPr>
            <a:spLocks noGrp="1"/>
          </p:cNvSpPr>
          <p:nvPr>
            <p:ph type="title"/>
          </p:nvPr>
        </p:nvSpPr>
        <p:spPr>
          <a:xfrm>
            <a:off x="914400" y="228600"/>
            <a:ext cx="7772400" cy="533400"/>
          </a:xfrm>
        </p:spPr>
        <p:txBody>
          <a:bodyPr/>
          <a:lstStyle/>
          <a:p>
            <a:r>
              <a:rPr lang="en-US" altLang="en-US" dirty="0"/>
              <a:t>Heaps: </a:t>
            </a:r>
            <a:r>
              <a:rPr lang="en-US" altLang="en-US" dirty="0" err="1">
                <a:latin typeface="Courier New" panose="02070309020205020404" pitchFamily="49" charset="0"/>
              </a:rPr>
              <a:t>heapRebuild</a:t>
            </a:r>
            <a:endParaRPr lang="en-US" dirty="0"/>
          </a:p>
        </p:txBody>
      </p:sp>
      <p:sp>
        <p:nvSpPr>
          <p:cNvPr id="4" name="Footer Placeholder 3">
            <a:extLst>
              <a:ext uri="{FF2B5EF4-FFF2-40B4-BE49-F238E27FC236}">
                <a16:creationId xmlns:a16="http://schemas.microsoft.com/office/drawing/2014/main" id="{630F8DFC-7032-4BA3-9380-F319A76374F8}"/>
              </a:ext>
            </a:extLst>
          </p:cNvPr>
          <p:cNvSpPr>
            <a:spLocks noGrp="1"/>
          </p:cNvSpPr>
          <p:nvPr>
            <p:ph type="ftr" sz="quarter" idx="10"/>
          </p:nvPr>
        </p:nvSpPr>
        <p:spPr/>
        <p:txBody>
          <a:bodyPr/>
          <a:lstStyle/>
          <a:p>
            <a:r>
              <a:rPr lang="en-US" altLang="en-US" dirty="0"/>
              <a:t>© 2011 Pearson Addison-Wesley. All rights reserved</a:t>
            </a:r>
          </a:p>
        </p:txBody>
      </p:sp>
      <p:sp>
        <p:nvSpPr>
          <p:cNvPr id="5" name="Slide Number Placeholder 4">
            <a:extLst>
              <a:ext uri="{FF2B5EF4-FFF2-40B4-BE49-F238E27FC236}">
                <a16:creationId xmlns:a16="http://schemas.microsoft.com/office/drawing/2014/main" id="{19509FED-F6EF-47BD-9099-F794F798682E}"/>
              </a:ext>
            </a:extLst>
          </p:cNvPr>
          <p:cNvSpPr>
            <a:spLocks noGrp="1"/>
          </p:cNvSpPr>
          <p:nvPr>
            <p:ph type="sldNum" sz="quarter" idx="11"/>
          </p:nvPr>
        </p:nvSpPr>
        <p:spPr/>
        <p:txBody>
          <a:bodyPr/>
          <a:lstStyle/>
          <a:p>
            <a:r>
              <a:rPr lang="en-US" altLang="en-US"/>
              <a:t>12 B-</a:t>
            </a:r>
            <a:fld id="{E5AD5FB3-EA91-4B5A-AE86-C1E3C8BF0BA6}" type="slidenum">
              <a:rPr lang="en-US" altLang="en-US" smtClean="0"/>
              <a:pPr/>
              <a:t>18</a:t>
            </a:fld>
            <a:endParaRPr lang="en-US" altLang="en-US"/>
          </a:p>
        </p:txBody>
      </p:sp>
      <p:pic>
        <p:nvPicPr>
          <p:cNvPr id="6" name="Picture 5">
            <a:extLst>
              <a:ext uri="{FF2B5EF4-FFF2-40B4-BE49-F238E27FC236}">
                <a16:creationId xmlns:a16="http://schemas.microsoft.com/office/drawing/2014/main" id="{571D08C3-1C3B-41D0-A991-AC2AB1B14F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876800" y="914400"/>
            <a:ext cx="4057650" cy="2514600"/>
          </a:xfrm>
          <a:prstGeom prst="rect">
            <a:avLst/>
          </a:prstGeom>
          <a:noFill/>
        </p:spPr>
      </p:pic>
      <p:pic>
        <p:nvPicPr>
          <p:cNvPr id="7" name="Picture 10">
            <a:extLst>
              <a:ext uri="{FF2B5EF4-FFF2-40B4-BE49-F238E27FC236}">
                <a16:creationId xmlns:a16="http://schemas.microsoft.com/office/drawing/2014/main" id="{3BAC748A-AF51-4CE9-AB49-433EDF2ED77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2525"/>
          <a:stretch/>
        </p:blipFill>
        <p:spPr>
          <a:xfrm>
            <a:off x="5067300" y="4252913"/>
            <a:ext cx="3581400" cy="1614487"/>
          </a:xfrm>
          <a:prstGeom prst="rect">
            <a:avLst/>
          </a:prstGeom>
          <a:noFill/>
        </p:spPr>
      </p:pic>
      <p:sp>
        <p:nvSpPr>
          <p:cNvPr id="8" name="Content Placeholder 7">
            <a:extLst>
              <a:ext uri="{FF2B5EF4-FFF2-40B4-BE49-F238E27FC236}">
                <a16:creationId xmlns:a16="http://schemas.microsoft.com/office/drawing/2014/main" id="{1B012D73-57D2-4267-82E5-10BC4EA70869}"/>
              </a:ext>
            </a:extLst>
          </p:cNvPr>
          <p:cNvSpPr>
            <a:spLocks noGrp="1"/>
          </p:cNvSpPr>
          <p:nvPr>
            <p:ph idx="1"/>
          </p:nvPr>
        </p:nvSpPr>
        <p:spPr>
          <a:xfrm>
            <a:off x="990600" y="1828800"/>
            <a:ext cx="3886200" cy="4038600"/>
          </a:xfrm>
        </p:spPr>
        <p:txBody>
          <a:bodyPr>
            <a:normAutofit fontScale="40000" lnSpcReduction="20000"/>
          </a:bodyPr>
          <a:lstStyle/>
          <a:p>
            <a:pPr marL="0" indent="0">
              <a:buNone/>
            </a:pPr>
            <a:r>
              <a:rPr lang="en-US" sz="1800" dirty="0">
                <a:solidFill>
                  <a:srgbClr val="941EDF"/>
                </a:solidFill>
                <a:latin typeface="Courier New" panose="02070309020205020404" pitchFamily="49" charset="0"/>
              </a:rPr>
              <a:t>protected</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void</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heapRebuild</a:t>
            </a:r>
            <a:r>
              <a:rPr lang="en-US" sz="1800" dirty="0">
                <a:solidFill>
                  <a:srgbClr val="000000"/>
                </a:solidFill>
                <a:latin typeface="Courier New" panose="02070309020205020404" pitchFamily="49" charset="0"/>
              </a:rPr>
              <a:t>(</a:t>
            </a:r>
            <a:r>
              <a:rPr lang="en-US" sz="1800" dirty="0">
                <a:solidFill>
                  <a:srgbClr val="941EDF"/>
                </a:solidFill>
                <a:latin typeface="Courier New" panose="02070309020205020404" pitchFamily="49" charset="0"/>
              </a:rPr>
              <a:t>int</a:t>
            </a:r>
            <a:r>
              <a:rPr lang="en-US" sz="1800" dirty="0">
                <a:solidFill>
                  <a:srgbClr val="000000"/>
                </a:solidFill>
                <a:latin typeface="Courier New" panose="02070309020205020404" pitchFamily="49" charset="0"/>
              </a:rPr>
              <a:t> root)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if the root is not a leaf and the root's search key</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is less than the larger of the search keys in the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root's children</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index of root's left child, if any</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int</a:t>
            </a:r>
            <a:r>
              <a:rPr lang="en-US" sz="1800" dirty="0">
                <a:solidFill>
                  <a:srgbClr val="000000"/>
                </a:solidFill>
                <a:latin typeface="Courier New" panose="02070309020205020404" pitchFamily="49" charset="0"/>
              </a:rPr>
              <a:t> child = 2 * root + 1;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if</a:t>
            </a:r>
            <a:r>
              <a:rPr lang="en-US" sz="1800" dirty="0">
                <a:solidFill>
                  <a:srgbClr val="000000"/>
                </a:solidFill>
                <a:latin typeface="Courier New" panose="02070309020205020404" pitchFamily="49" charset="0"/>
              </a:rPr>
              <a:t> (child &lt; </a:t>
            </a:r>
            <a:r>
              <a:rPr lang="en-US" sz="1800" dirty="0" err="1">
                <a:solidFill>
                  <a:srgbClr val="000000"/>
                </a:solidFill>
                <a:latin typeface="Courier New" panose="02070309020205020404" pitchFamily="49" charset="0"/>
              </a:rPr>
              <a:t>list.size</a:t>
            </a:r>
            <a:r>
              <a:rPr lang="en-US" sz="1800" dirty="0">
                <a:solidFill>
                  <a:srgbClr val="000000"/>
                </a:solidFill>
                <a:latin typeface="Courier New" panose="02070309020205020404" pitchFamily="49" charset="0"/>
              </a:rPr>
              <a:t>() )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root is not a leaf, so it has a left child</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index of root's right child, if any</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int</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rightChild</a:t>
            </a:r>
            <a:r>
              <a:rPr lang="en-US" sz="1800" dirty="0">
                <a:solidFill>
                  <a:srgbClr val="000000"/>
                </a:solidFill>
                <a:latin typeface="Courier New" panose="02070309020205020404" pitchFamily="49" charset="0"/>
              </a:rPr>
              <a:t> = child + 1;</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if root has a right child, find larger child</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if</a:t>
            </a:r>
            <a:r>
              <a:rPr lang="en-US" sz="1800" dirty="0">
                <a:solidFill>
                  <a:srgbClr val="000000"/>
                </a:solidFill>
                <a:latin typeface="Courier New" panose="02070309020205020404" pitchFamily="49" charset="0"/>
              </a:rPr>
              <a:t> (( </a:t>
            </a:r>
            <a:r>
              <a:rPr lang="en-US" sz="1800" dirty="0" err="1">
                <a:solidFill>
                  <a:srgbClr val="000000"/>
                </a:solidFill>
                <a:latin typeface="Courier New" panose="02070309020205020404" pitchFamily="49" charset="0"/>
              </a:rPr>
              <a:t>rightChild</a:t>
            </a:r>
            <a:r>
              <a:rPr lang="en-US" sz="1800" dirty="0">
                <a:solidFill>
                  <a:srgbClr val="000000"/>
                </a:solidFill>
                <a:latin typeface="Courier New" panose="02070309020205020404" pitchFamily="49" charset="0"/>
              </a:rPr>
              <a:t> &lt; </a:t>
            </a:r>
            <a:r>
              <a:rPr lang="en-US" sz="1800" dirty="0" err="1">
                <a:solidFill>
                  <a:srgbClr val="000000"/>
                </a:solidFill>
                <a:latin typeface="Courier New" panose="02070309020205020404" pitchFamily="49" charset="0"/>
              </a:rPr>
              <a:t>list.size</a:t>
            </a:r>
            <a:r>
              <a:rPr lang="en-US" sz="1800" dirty="0">
                <a:solidFill>
                  <a:srgbClr val="000000"/>
                </a:solidFill>
                <a:latin typeface="Courier New" panose="02070309020205020404" pitchFamily="49" charset="0"/>
              </a:rPr>
              <a:t>()) &amp;&amp;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list.get</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rightChild</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compareTo</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list.get</a:t>
            </a:r>
            <a:r>
              <a:rPr lang="en-US" sz="1800" dirty="0">
                <a:solidFill>
                  <a:srgbClr val="000000"/>
                </a:solidFill>
                <a:latin typeface="Courier New" panose="02070309020205020404" pitchFamily="49" charset="0"/>
              </a:rPr>
              <a:t>(child)) &gt; 0)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child = </a:t>
            </a:r>
            <a:r>
              <a:rPr lang="en-US" sz="1800" dirty="0" err="1">
                <a:solidFill>
                  <a:srgbClr val="000000"/>
                </a:solidFill>
                <a:latin typeface="Courier New" panose="02070309020205020404" pitchFamily="49" charset="0"/>
              </a:rPr>
              <a:t>rightChild</a:t>
            </a: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index of larger child</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if the root's value is smaller than the value in the larger</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child, swap values</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if</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list.get</a:t>
            </a:r>
            <a:r>
              <a:rPr lang="en-US" sz="1800" dirty="0">
                <a:solidFill>
                  <a:srgbClr val="000000"/>
                </a:solidFill>
                <a:latin typeface="Courier New" panose="02070309020205020404" pitchFamily="49" charset="0"/>
              </a:rPr>
              <a:t>(root).</a:t>
            </a:r>
            <a:r>
              <a:rPr lang="en-US" sz="1800" dirty="0" err="1">
                <a:solidFill>
                  <a:srgbClr val="000000"/>
                </a:solidFill>
                <a:latin typeface="Courier New" panose="02070309020205020404" pitchFamily="49" charset="0"/>
              </a:rPr>
              <a:t>compareTo</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list.get</a:t>
            </a:r>
            <a:r>
              <a:rPr lang="en-US" sz="1800" dirty="0">
                <a:solidFill>
                  <a:srgbClr val="000000"/>
                </a:solidFill>
                <a:latin typeface="Courier New" panose="02070309020205020404" pitchFamily="49" charset="0"/>
              </a:rPr>
              <a:t>(child)) &lt; 0)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T temp = </a:t>
            </a:r>
            <a:r>
              <a:rPr lang="en-US" sz="1800" dirty="0" err="1">
                <a:solidFill>
                  <a:srgbClr val="000000"/>
                </a:solidFill>
                <a:latin typeface="Courier New" panose="02070309020205020404" pitchFamily="49" charset="0"/>
              </a:rPr>
              <a:t>list.get</a:t>
            </a:r>
            <a:r>
              <a:rPr lang="en-US" sz="1800" dirty="0">
                <a:solidFill>
                  <a:srgbClr val="000000"/>
                </a:solidFill>
                <a:latin typeface="Courier New" panose="02070309020205020404" pitchFamily="49" charset="0"/>
              </a:rPr>
              <a:t>(root);</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list.set</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root,list.get</a:t>
            </a:r>
            <a:r>
              <a:rPr lang="en-US" sz="1800" dirty="0">
                <a:solidFill>
                  <a:srgbClr val="000000"/>
                </a:solidFill>
                <a:latin typeface="Courier New" panose="02070309020205020404" pitchFamily="49" charset="0"/>
              </a:rPr>
              <a:t>(child));</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list.set</a:t>
            </a:r>
            <a:r>
              <a:rPr lang="en-US" sz="1800" dirty="0">
                <a:solidFill>
                  <a:srgbClr val="000000"/>
                </a:solidFill>
                <a:latin typeface="Courier New" panose="02070309020205020404" pitchFamily="49" charset="0"/>
              </a:rPr>
              <a:t>(child, temp);</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transform the new subtree into a heap</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heapRebuild</a:t>
            </a:r>
            <a:r>
              <a:rPr lang="en-US" sz="1800" dirty="0">
                <a:solidFill>
                  <a:srgbClr val="000000"/>
                </a:solidFill>
                <a:latin typeface="Courier New" panose="02070309020205020404" pitchFamily="49" charset="0"/>
              </a:rPr>
              <a:t>(child);</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 </a:t>
            </a:r>
            <a:r>
              <a:rPr lang="en-US" sz="1800" dirty="0">
                <a:solidFill>
                  <a:srgbClr val="E65D00"/>
                </a:solidFill>
                <a:latin typeface="Courier New" panose="02070309020205020404" pitchFamily="49" charset="0"/>
              </a:rPr>
              <a:t>// end if</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 </a:t>
            </a:r>
            <a:r>
              <a:rPr lang="en-US" sz="1800" dirty="0">
                <a:solidFill>
                  <a:srgbClr val="E65D00"/>
                </a:solidFill>
                <a:latin typeface="Courier New" panose="02070309020205020404" pitchFamily="49" charset="0"/>
              </a:rPr>
              <a:t>// end if</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if root is a leaf, do nothing</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 </a:t>
            </a:r>
            <a:r>
              <a:rPr lang="en-US" sz="1800" dirty="0">
                <a:solidFill>
                  <a:srgbClr val="E65D00"/>
                </a:solidFill>
                <a:latin typeface="Courier New" panose="02070309020205020404" pitchFamily="49" charset="0"/>
              </a:rPr>
              <a:t>// end rebuild</a:t>
            </a:r>
            <a:br>
              <a:rPr lang="en-US" sz="1800" dirty="0">
                <a:solidFill>
                  <a:srgbClr val="E65D00"/>
                </a:solidFill>
                <a:latin typeface="Courier New" panose="02070309020205020404" pitchFamily="49" charset="0"/>
              </a:rPr>
            </a:br>
            <a:endParaRPr lang="en-US" dirty="0"/>
          </a:p>
        </p:txBody>
      </p:sp>
    </p:spTree>
    <p:extLst>
      <p:ext uri="{BB962C8B-B14F-4D97-AF65-F5344CB8AC3E}">
        <p14:creationId xmlns:p14="http://schemas.microsoft.com/office/powerpoint/2010/main" val="21640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3BAB60C7-598E-499E-A33A-3D238A3D19EE}"/>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4ADAA7EC-D1E9-4B18-84D6-32D3B45E3582}"/>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B866A49C-D4CB-43F3-89FA-7838A8C15EE1}" type="slidenum">
              <a:rPr lang="en-US" altLang="en-US" sz="1000">
                <a:solidFill>
                  <a:srgbClr val="548446"/>
                </a:solidFill>
                <a:latin typeface="Arial" panose="020B0604020202020204" pitchFamily="34" charset="0"/>
              </a:rPr>
              <a:pPr/>
              <a:t>19</a:t>
            </a:fld>
            <a:endParaRPr lang="en-US" altLang="en-US" sz="1000">
              <a:solidFill>
                <a:srgbClr val="548446"/>
              </a:solidFill>
              <a:latin typeface="Arial" panose="020B0604020202020204" pitchFamily="34" charset="0"/>
            </a:endParaRPr>
          </a:p>
        </p:txBody>
      </p:sp>
      <p:sp>
        <p:nvSpPr>
          <p:cNvPr id="19460" name="Rectangle 2">
            <a:extLst>
              <a:ext uri="{FF2B5EF4-FFF2-40B4-BE49-F238E27FC236}">
                <a16:creationId xmlns:a16="http://schemas.microsoft.com/office/drawing/2014/main" id="{540717EA-539F-4B8D-9DCB-92F83F42A19F}"/>
              </a:ext>
            </a:extLst>
          </p:cNvPr>
          <p:cNvSpPr>
            <a:spLocks noGrp="1" noChangeArrowheads="1"/>
          </p:cNvSpPr>
          <p:nvPr>
            <p:ph type="title"/>
          </p:nvPr>
        </p:nvSpPr>
        <p:spPr/>
        <p:txBody>
          <a:bodyPr/>
          <a:lstStyle/>
          <a:p>
            <a:pPr eaLnBrk="1" hangingPunct="1"/>
            <a:r>
              <a:rPr lang="en-US" altLang="en-US" dirty="0"/>
              <a:t>Heaps: </a:t>
            </a:r>
            <a:r>
              <a:rPr lang="en-US" altLang="en-US" dirty="0" err="1">
                <a:latin typeface="Courier New" panose="02070309020205020404" pitchFamily="49" charset="0"/>
              </a:rPr>
              <a:t>heapInsert</a:t>
            </a:r>
            <a:endParaRPr lang="en-US" altLang="en-US" dirty="0">
              <a:latin typeface="Courier New" panose="02070309020205020404" pitchFamily="49" charset="0"/>
            </a:endParaRPr>
          </a:p>
        </p:txBody>
      </p:sp>
      <p:sp>
        <p:nvSpPr>
          <p:cNvPr id="19461" name="Rectangle 3">
            <a:extLst>
              <a:ext uri="{FF2B5EF4-FFF2-40B4-BE49-F238E27FC236}">
                <a16:creationId xmlns:a16="http://schemas.microsoft.com/office/drawing/2014/main" id="{866F98B1-205E-4AAC-8683-7F1B480EB0C2}"/>
              </a:ext>
            </a:extLst>
          </p:cNvPr>
          <p:cNvSpPr>
            <a:spLocks noGrp="1" noChangeArrowheads="1"/>
          </p:cNvSpPr>
          <p:nvPr>
            <p:ph type="body" sz="half" idx="1"/>
          </p:nvPr>
        </p:nvSpPr>
        <p:spPr>
          <a:xfrm>
            <a:off x="914400" y="1447800"/>
            <a:ext cx="7772400" cy="2209800"/>
          </a:xfrm>
        </p:spPr>
        <p:txBody>
          <a:bodyPr/>
          <a:lstStyle/>
          <a:p>
            <a:pPr eaLnBrk="1" hangingPunct="1">
              <a:lnSpc>
                <a:spcPct val="90000"/>
              </a:lnSpc>
            </a:pPr>
            <a:r>
              <a:rPr lang="en-US" altLang="en-US" sz="2400"/>
              <a:t>Strategy</a:t>
            </a:r>
          </a:p>
          <a:p>
            <a:pPr lvl="1" eaLnBrk="1" hangingPunct="1">
              <a:lnSpc>
                <a:spcPct val="90000"/>
              </a:lnSpc>
            </a:pPr>
            <a:r>
              <a:rPr lang="en-US" altLang="en-US" sz="2000"/>
              <a:t>Insert </a:t>
            </a:r>
            <a:r>
              <a:rPr lang="en-US" altLang="en-US" sz="2000">
                <a:latin typeface="Courier New" panose="02070309020205020404" pitchFamily="49" charset="0"/>
              </a:rPr>
              <a:t>newItem</a:t>
            </a:r>
            <a:r>
              <a:rPr lang="en-US" altLang="en-US" sz="2000"/>
              <a:t> into the bottom of the tree</a:t>
            </a:r>
          </a:p>
          <a:p>
            <a:pPr lvl="1" eaLnBrk="1" hangingPunct="1">
              <a:lnSpc>
                <a:spcPct val="90000"/>
              </a:lnSpc>
            </a:pPr>
            <a:r>
              <a:rPr lang="en-US" altLang="en-US" sz="2000"/>
              <a:t>Trickle new item up to appropriate spot in the tree</a:t>
            </a:r>
          </a:p>
          <a:p>
            <a:pPr eaLnBrk="1" hangingPunct="1">
              <a:lnSpc>
                <a:spcPct val="90000"/>
              </a:lnSpc>
            </a:pPr>
            <a:r>
              <a:rPr lang="en-US" altLang="en-US" sz="2400"/>
              <a:t>Efficiency: O(log n)</a:t>
            </a:r>
          </a:p>
          <a:p>
            <a:pPr eaLnBrk="1" hangingPunct="1">
              <a:lnSpc>
                <a:spcPct val="90000"/>
              </a:lnSpc>
            </a:pPr>
            <a:r>
              <a:rPr lang="en-US" altLang="en-US" sz="2400">
                <a:latin typeface="Courier New" panose="02070309020205020404" pitchFamily="49" charset="0"/>
              </a:rPr>
              <a:t>Heap</a:t>
            </a:r>
            <a:r>
              <a:rPr lang="en-US" altLang="en-US" sz="2400"/>
              <a:t> class</a:t>
            </a:r>
          </a:p>
          <a:p>
            <a:pPr lvl="1" eaLnBrk="1" hangingPunct="1">
              <a:lnSpc>
                <a:spcPct val="90000"/>
              </a:lnSpc>
            </a:pPr>
            <a:r>
              <a:rPr lang="en-US" altLang="en-US" sz="2000"/>
              <a:t>Represents an array-based implementation of the ADT heap</a:t>
            </a:r>
          </a:p>
        </p:txBody>
      </p:sp>
      <p:pic>
        <p:nvPicPr>
          <p:cNvPr id="19462" name="Picture 6">
            <a:extLst>
              <a:ext uri="{FF2B5EF4-FFF2-40B4-BE49-F238E27FC236}">
                <a16:creationId xmlns:a16="http://schemas.microsoft.com/office/drawing/2014/main" id="{6A844936-83CE-4DCE-8373-7DC8C97E5547}"/>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838200" y="3810000"/>
            <a:ext cx="8001000" cy="1628775"/>
          </a:xfrm>
          <a:noFill/>
        </p:spPr>
      </p:pic>
      <p:sp>
        <p:nvSpPr>
          <p:cNvPr id="53255" name="Text Box 7">
            <a:extLst>
              <a:ext uri="{FF2B5EF4-FFF2-40B4-BE49-F238E27FC236}">
                <a16:creationId xmlns:a16="http://schemas.microsoft.com/office/drawing/2014/main" id="{D9515B41-AE71-4EBC-AE13-AF35A5B333A6}"/>
              </a:ext>
            </a:extLst>
          </p:cNvPr>
          <p:cNvSpPr txBox="1">
            <a:spLocks noChangeArrowheads="1"/>
          </p:cNvSpPr>
          <p:nvPr/>
        </p:nvSpPr>
        <p:spPr bwMode="auto">
          <a:xfrm>
            <a:off x="914400" y="5486400"/>
            <a:ext cx="7696200" cy="408317"/>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Insertion into a heap</a:t>
            </a:r>
          </a:p>
        </p:txBody>
      </p:sp>
      <p:graphicFrame>
        <p:nvGraphicFramePr>
          <p:cNvPr id="8" name="Table 4">
            <a:extLst>
              <a:ext uri="{FF2B5EF4-FFF2-40B4-BE49-F238E27FC236}">
                <a16:creationId xmlns:a16="http://schemas.microsoft.com/office/drawing/2014/main" id="{3C400C2B-AEE4-4DF3-8CCF-20419FDB89A2}"/>
              </a:ext>
            </a:extLst>
          </p:cNvPr>
          <p:cNvGraphicFramePr>
            <a:graphicFrameLocks noGrp="1"/>
          </p:cNvGraphicFramePr>
          <p:nvPr>
            <p:extLst>
              <p:ext uri="{D42A27DB-BD31-4B8C-83A1-F6EECF244321}">
                <p14:modId xmlns:p14="http://schemas.microsoft.com/office/powerpoint/2010/main" val="812450448"/>
              </p:ext>
            </p:extLst>
          </p:nvPr>
        </p:nvGraphicFramePr>
        <p:xfrm>
          <a:off x="6934200" y="387033"/>
          <a:ext cx="457200" cy="25958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261998469"/>
                    </a:ext>
                  </a:extLst>
                </a:gridCol>
              </a:tblGrid>
              <a:tr h="370840">
                <a:tc>
                  <a:txBody>
                    <a:bodyPr/>
                    <a:lstStyle/>
                    <a:p>
                      <a:r>
                        <a:rPr lang="en-US" dirty="0"/>
                        <a:t>9</a:t>
                      </a:r>
                    </a:p>
                  </a:txBody>
                  <a:tcPr/>
                </a:tc>
                <a:extLst>
                  <a:ext uri="{0D108BD9-81ED-4DB2-BD59-A6C34878D82A}">
                    <a16:rowId xmlns:a16="http://schemas.microsoft.com/office/drawing/2014/main" val="2538488673"/>
                  </a:ext>
                </a:extLst>
              </a:tr>
              <a:tr h="370840">
                <a:tc>
                  <a:txBody>
                    <a:bodyPr/>
                    <a:lstStyle/>
                    <a:p>
                      <a:r>
                        <a:rPr lang="en-US" dirty="0"/>
                        <a:t>5</a:t>
                      </a:r>
                    </a:p>
                  </a:txBody>
                  <a:tcPr/>
                </a:tc>
                <a:extLst>
                  <a:ext uri="{0D108BD9-81ED-4DB2-BD59-A6C34878D82A}">
                    <a16:rowId xmlns:a16="http://schemas.microsoft.com/office/drawing/2014/main" val="4172111441"/>
                  </a:ext>
                </a:extLst>
              </a:tr>
              <a:tr h="370840">
                <a:tc>
                  <a:txBody>
                    <a:bodyPr/>
                    <a:lstStyle/>
                    <a:p>
                      <a:r>
                        <a:rPr lang="en-US" dirty="0"/>
                        <a:t>6</a:t>
                      </a:r>
                    </a:p>
                  </a:txBody>
                  <a:tcPr/>
                </a:tc>
                <a:extLst>
                  <a:ext uri="{0D108BD9-81ED-4DB2-BD59-A6C34878D82A}">
                    <a16:rowId xmlns:a16="http://schemas.microsoft.com/office/drawing/2014/main" val="3293666313"/>
                  </a:ext>
                </a:extLst>
              </a:tr>
              <a:tr h="370840">
                <a:tc>
                  <a:txBody>
                    <a:bodyPr/>
                    <a:lstStyle/>
                    <a:p>
                      <a:r>
                        <a:rPr lang="en-US" dirty="0"/>
                        <a:t>3</a:t>
                      </a:r>
                    </a:p>
                  </a:txBody>
                  <a:tcPr/>
                </a:tc>
                <a:extLst>
                  <a:ext uri="{0D108BD9-81ED-4DB2-BD59-A6C34878D82A}">
                    <a16:rowId xmlns:a16="http://schemas.microsoft.com/office/drawing/2014/main" val="1729282942"/>
                  </a:ext>
                </a:extLst>
              </a:tr>
              <a:tr h="370840">
                <a:tc>
                  <a:txBody>
                    <a:bodyPr/>
                    <a:lstStyle/>
                    <a:p>
                      <a:r>
                        <a:rPr lang="en-US" dirty="0"/>
                        <a:t>2</a:t>
                      </a:r>
                    </a:p>
                  </a:txBody>
                  <a:tcPr/>
                </a:tc>
                <a:extLst>
                  <a:ext uri="{0D108BD9-81ED-4DB2-BD59-A6C34878D82A}">
                    <a16:rowId xmlns:a16="http://schemas.microsoft.com/office/drawing/2014/main" val="2122244915"/>
                  </a:ext>
                </a:extLst>
              </a:tr>
              <a:tr h="370840">
                <a:tc>
                  <a:txBody>
                    <a:bodyPr/>
                    <a:lstStyle/>
                    <a:p>
                      <a:r>
                        <a:rPr lang="en-US" dirty="0">
                          <a:solidFill>
                            <a:srgbClr val="FF0000"/>
                          </a:solidFill>
                        </a:rPr>
                        <a:t>15</a:t>
                      </a:r>
                    </a:p>
                  </a:txBody>
                  <a:tcPr/>
                </a:tc>
                <a:extLst>
                  <a:ext uri="{0D108BD9-81ED-4DB2-BD59-A6C34878D82A}">
                    <a16:rowId xmlns:a16="http://schemas.microsoft.com/office/drawing/2014/main" val="3052793270"/>
                  </a:ext>
                </a:extLst>
              </a:tr>
              <a:tr h="370840">
                <a:tc>
                  <a:txBody>
                    <a:bodyPr/>
                    <a:lstStyle/>
                    <a:p>
                      <a:endParaRPr lang="en-US" dirty="0"/>
                    </a:p>
                  </a:txBody>
                  <a:tcPr/>
                </a:tc>
                <a:extLst>
                  <a:ext uri="{0D108BD9-81ED-4DB2-BD59-A6C34878D82A}">
                    <a16:rowId xmlns:a16="http://schemas.microsoft.com/office/drawing/2014/main" val="1433293140"/>
                  </a:ext>
                </a:extLst>
              </a:tr>
            </a:tbl>
          </a:graphicData>
        </a:graphic>
      </p:graphicFrame>
      <p:graphicFrame>
        <p:nvGraphicFramePr>
          <p:cNvPr id="9" name="Table 4">
            <a:extLst>
              <a:ext uri="{FF2B5EF4-FFF2-40B4-BE49-F238E27FC236}">
                <a16:creationId xmlns:a16="http://schemas.microsoft.com/office/drawing/2014/main" id="{73BDF1F0-8EBF-4914-921D-DFEAC84E2ED5}"/>
              </a:ext>
            </a:extLst>
          </p:cNvPr>
          <p:cNvGraphicFramePr>
            <a:graphicFrameLocks noGrp="1"/>
          </p:cNvGraphicFramePr>
          <p:nvPr>
            <p:extLst>
              <p:ext uri="{D42A27DB-BD31-4B8C-83A1-F6EECF244321}">
                <p14:modId xmlns:p14="http://schemas.microsoft.com/office/powerpoint/2010/main" val="3960093352"/>
              </p:ext>
            </p:extLst>
          </p:nvPr>
        </p:nvGraphicFramePr>
        <p:xfrm>
          <a:off x="7532368" y="402273"/>
          <a:ext cx="468630" cy="2595880"/>
        </p:xfrm>
        <a:graphic>
          <a:graphicData uri="http://schemas.openxmlformats.org/drawingml/2006/table">
            <a:tbl>
              <a:tblPr firstRow="1" bandRow="1">
                <a:tableStyleId>{5940675A-B579-460E-94D1-54222C63F5DA}</a:tableStyleId>
              </a:tblPr>
              <a:tblGrid>
                <a:gridCol w="468630">
                  <a:extLst>
                    <a:ext uri="{9D8B030D-6E8A-4147-A177-3AD203B41FA5}">
                      <a16:colId xmlns:a16="http://schemas.microsoft.com/office/drawing/2014/main" val="3261998469"/>
                    </a:ext>
                  </a:extLst>
                </a:gridCol>
              </a:tblGrid>
              <a:tr h="370840">
                <a:tc>
                  <a:txBody>
                    <a:bodyPr/>
                    <a:lstStyle/>
                    <a:p>
                      <a:r>
                        <a:rPr lang="en-US" dirty="0"/>
                        <a:t>9</a:t>
                      </a:r>
                    </a:p>
                  </a:txBody>
                  <a:tcPr/>
                </a:tc>
                <a:extLst>
                  <a:ext uri="{0D108BD9-81ED-4DB2-BD59-A6C34878D82A}">
                    <a16:rowId xmlns:a16="http://schemas.microsoft.com/office/drawing/2014/main" val="2538488673"/>
                  </a:ext>
                </a:extLst>
              </a:tr>
              <a:tr h="370840">
                <a:tc>
                  <a:txBody>
                    <a:bodyPr/>
                    <a:lstStyle/>
                    <a:p>
                      <a:r>
                        <a:rPr lang="en-US" dirty="0"/>
                        <a:t>5</a:t>
                      </a:r>
                    </a:p>
                  </a:txBody>
                  <a:tcPr/>
                </a:tc>
                <a:extLst>
                  <a:ext uri="{0D108BD9-81ED-4DB2-BD59-A6C34878D82A}">
                    <a16:rowId xmlns:a16="http://schemas.microsoft.com/office/drawing/2014/main" val="4172111441"/>
                  </a:ext>
                </a:extLst>
              </a:tr>
              <a:tr h="370840">
                <a:tc>
                  <a:txBody>
                    <a:bodyPr/>
                    <a:lstStyle/>
                    <a:p>
                      <a:r>
                        <a:rPr lang="en-US" dirty="0">
                          <a:solidFill>
                            <a:srgbClr val="FF0000"/>
                          </a:solidFill>
                        </a:rPr>
                        <a:t>15</a:t>
                      </a:r>
                    </a:p>
                  </a:txBody>
                  <a:tcPr/>
                </a:tc>
                <a:extLst>
                  <a:ext uri="{0D108BD9-81ED-4DB2-BD59-A6C34878D82A}">
                    <a16:rowId xmlns:a16="http://schemas.microsoft.com/office/drawing/2014/main" val="3293666313"/>
                  </a:ext>
                </a:extLst>
              </a:tr>
              <a:tr h="370840">
                <a:tc>
                  <a:txBody>
                    <a:bodyPr/>
                    <a:lstStyle/>
                    <a:p>
                      <a:r>
                        <a:rPr lang="en-US" dirty="0"/>
                        <a:t>3</a:t>
                      </a:r>
                    </a:p>
                  </a:txBody>
                  <a:tcPr/>
                </a:tc>
                <a:extLst>
                  <a:ext uri="{0D108BD9-81ED-4DB2-BD59-A6C34878D82A}">
                    <a16:rowId xmlns:a16="http://schemas.microsoft.com/office/drawing/2014/main" val="1729282942"/>
                  </a:ext>
                </a:extLst>
              </a:tr>
              <a:tr h="370840">
                <a:tc>
                  <a:txBody>
                    <a:bodyPr/>
                    <a:lstStyle/>
                    <a:p>
                      <a:r>
                        <a:rPr lang="en-US" dirty="0"/>
                        <a:t>2</a:t>
                      </a:r>
                    </a:p>
                  </a:txBody>
                  <a:tcPr/>
                </a:tc>
                <a:extLst>
                  <a:ext uri="{0D108BD9-81ED-4DB2-BD59-A6C34878D82A}">
                    <a16:rowId xmlns:a16="http://schemas.microsoft.com/office/drawing/2014/main" val="2122244915"/>
                  </a:ext>
                </a:extLst>
              </a:tr>
              <a:tr h="370840">
                <a:tc>
                  <a:txBody>
                    <a:bodyPr/>
                    <a:lstStyle/>
                    <a:p>
                      <a:r>
                        <a:rPr lang="en-US" dirty="0">
                          <a:solidFill>
                            <a:srgbClr val="FF0000"/>
                          </a:solidFill>
                        </a:rPr>
                        <a:t>6</a:t>
                      </a:r>
                    </a:p>
                  </a:txBody>
                  <a:tcPr/>
                </a:tc>
                <a:extLst>
                  <a:ext uri="{0D108BD9-81ED-4DB2-BD59-A6C34878D82A}">
                    <a16:rowId xmlns:a16="http://schemas.microsoft.com/office/drawing/2014/main" val="3052793270"/>
                  </a:ext>
                </a:extLst>
              </a:tr>
              <a:tr h="370840">
                <a:tc>
                  <a:txBody>
                    <a:bodyPr/>
                    <a:lstStyle/>
                    <a:p>
                      <a:endParaRPr lang="en-US" dirty="0"/>
                    </a:p>
                  </a:txBody>
                  <a:tcPr/>
                </a:tc>
                <a:extLst>
                  <a:ext uri="{0D108BD9-81ED-4DB2-BD59-A6C34878D82A}">
                    <a16:rowId xmlns:a16="http://schemas.microsoft.com/office/drawing/2014/main" val="1433293140"/>
                  </a:ext>
                </a:extLst>
              </a:tr>
            </a:tbl>
          </a:graphicData>
        </a:graphic>
      </p:graphicFrame>
      <p:graphicFrame>
        <p:nvGraphicFramePr>
          <p:cNvPr id="10" name="Table 4">
            <a:extLst>
              <a:ext uri="{FF2B5EF4-FFF2-40B4-BE49-F238E27FC236}">
                <a16:creationId xmlns:a16="http://schemas.microsoft.com/office/drawing/2014/main" id="{D044D866-C762-4B78-A511-A450CFE26D98}"/>
              </a:ext>
            </a:extLst>
          </p:cNvPr>
          <p:cNvGraphicFramePr>
            <a:graphicFrameLocks noGrp="1"/>
          </p:cNvGraphicFramePr>
          <p:nvPr>
            <p:extLst>
              <p:ext uri="{D42A27DB-BD31-4B8C-83A1-F6EECF244321}">
                <p14:modId xmlns:p14="http://schemas.microsoft.com/office/powerpoint/2010/main" val="238173193"/>
              </p:ext>
            </p:extLst>
          </p:nvPr>
        </p:nvGraphicFramePr>
        <p:xfrm>
          <a:off x="8267699" y="402273"/>
          <a:ext cx="419101" cy="2595880"/>
        </p:xfrm>
        <a:graphic>
          <a:graphicData uri="http://schemas.openxmlformats.org/drawingml/2006/table">
            <a:tbl>
              <a:tblPr firstRow="1" bandRow="1">
                <a:tableStyleId>{5940675A-B579-460E-94D1-54222C63F5DA}</a:tableStyleId>
              </a:tblPr>
              <a:tblGrid>
                <a:gridCol w="419101">
                  <a:extLst>
                    <a:ext uri="{9D8B030D-6E8A-4147-A177-3AD203B41FA5}">
                      <a16:colId xmlns:a16="http://schemas.microsoft.com/office/drawing/2014/main" val="3261998469"/>
                    </a:ext>
                  </a:extLst>
                </a:gridCol>
              </a:tblGrid>
              <a:tr h="370840">
                <a:tc>
                  <a:txBody>
                    <a:bodyPr/>
                    <a:lstStyle/>
                    <a:p>
                      <a:r>
                        <a:rPr lang="en-US" dirty="0">
                          <a:solidFill>
                            <a:srgbClr val="FF0000"/>
                          </a:solidFill>
                        </a:rPr>
                        <a:t>15</a:t>
                      </a:r>
                    </a:p>
                  </a:txBody>
                  <a:tcPr/>
                </a:tc>
                <a:extLst>
                  <a:ext uri="{0D108BD9-81ED-4DB2-BD59-A6C34878D82A}">
                    <a16:rowId xmlns:a16="http://schemas.microsoft.com/office/drawing/2014/main" val="2538488673"/>
                  </a:ext>
                </a:extLst>
              </a:tr>
              <a:tr h="370840">
                <a:tc>
                  <a:txBody>
                    <a:bodyPr/>
                    <a:lstStyle/>
                    <a:p>
                      <a:r>
                        <a:rPr lang="en-US" dirty="0"/>
                        <a:t>5</a:t>
                      </a:r>
                    </a:p>
                  </a:txBody>
                  <a:tcPr/>
                </a:tc>
                <a:extLst>
                  <a:ext uri="{0D108BD9-81ED-4DB2-BD59-A6C34878D82A}">
                    <a16:rowId xmlns:a16="http://schemas.microsoft.com/office/drawing/2014/main" val="4172111441"/>
                  </a:ext>
                </a:extLst>
              </a:tr>
              <a:tr h="370840">
                <a:tc>
                  <a:txBody>
                    <a:bodyPr/>
                    <a:lstStyle/>
                    <a:p>
                      <a:r>
                        <a:rPr lang="en-US" dirty="0">
                          <a:solidFill>
                            <a:srgbClr val="FF0000"/>
                          </a:solidFill>
                        </a:rPr>
                        <a:t>9</a:t>
                      </a:r>
                    </a:p>
                  </a:txBody>
                  <a:tcPr/>
                </a:tc>
                <a:extLst>
                  <a:ext uri="{0D108BD9-81ED-4DB2-BD59-A6C34878D82A}">
                    <a16:rowId xmlns:a16="http://schemas.microsoft.com/office/drawing/2014/main" val="3293666313"/>
                  </a:ext>
                </a:extLst>
              </a:tr>
              <a:tr h="370840">
                <a:tc>
                  <a:txBody>
                    <a:bodyPr/>
                    <a:lstStyle/>
                    <a:p>
                      <a:r>
                        <a:rPr lang="en-US" dirty="0"/>
                        <a:t>3</a:t>
                      </a:r>
                    </a:p>
                  </a:txBody>
                  <a:tcPr/>
                </a:tc>
                <a:extLst>
                  <a:ext uri="{0D108BD9-81ED-4DB2-BD59-A6C34878D82A}">
                    <a16:rowId xmlns:a16="http://schemas.microsoft.com/office/drawing/2014/main" val="1729282942"/>
                  </a:ext>
                </a:extLst>
              </a:tr>
              <a:tr h="370840">
                <a:tc>
                  <a:txBody>
                    <a:bodyPr/>
                    <a:lstStyle/>
                    <a:p>
                      <a:r>
                        <a:rPr lang="en-US" dirty="0"/>
                        <a:t>2</a:t>
                      </a:r>
                    </a:p>
                  </a:txBody>
                  <a:tcPr/>
                </a:tc>
                <a:extLst>
                  <a:ext uri="{0D108BD9-81ED-4DB2-BD59-A6C34878D82A}">
                    <a16:rowId xmlns:a16="http://schemas.microsoft.com/office/drawing/2014/main" val="2122244915"/>
                  </a:ext>
                </a:extLst>
              </a:tr>
              <a:tr h="370840">
                <a:tc>
                  <a:txBody>
                    <a:bodyPr/>
                    <a:lstStyle/>
                    <a:p>
                      <a:r>
                        <a:rPr lang="en-US" dirty="0"/>
                        <a:t>6</a:t>
                      </a:r>
                    </a:p>
                  </a:txBody>
                  <a:tcPr/>
                </a:tc>
                <a:extLst>
                  <a:ext uri="{0D108BD9-81ED-4DB2-BD59-A6C34878D82A}">
                    <a16:rowId xmlns:a16="http://schemas.microsoft.com/office/drawing/2014/main" val="3052793270"/>
                  </a:ext>
                </a:extLst>
              </a:tr>
              <a:tr h="370840">
                <a:tc>
                  <a:txBody>
                    <a:bodyPr/>
                    <a:lstStyle/>
                    <a:p>
                      <a:endParaRPr lang="en-US" dirty="0"/>
                    </a:p>
                  </a:txBody>
                  <a:tcPr/>
                </a:tc>
                <a:extLst>
                  <a:ext uri="{0D108BD9-81ED-4DB2-BD59-A6C34878D82A}">
                    <a16:rowId xmlns:a16="http://schemas.microsoft.com/office/drawing/2014/main" val="1433293140"/>
                  </a:ext>
                </a:extLst>
              </a:tr>
            </a:tbl>
          </a:graphicData>
        </a:graphic>
      </p:graphicFrame>
      <p:graphicFrame>
        <p:nvGraphicFramePr>
          <p:cNvPr id="11" name="Table 4">
            <a:extLst>
              <a:ext uri="{FF2B5EF4-FFF2-40B4-BE49-F238E27FC236}">
                <a16:creationId xmlns:a16="http://schemas.microsoft.com/office/drawing/2014/main" id="{339E22D9-3301-43E6-968B-EEA95A28226C}"/>
              </a:ext>
            </a:extLst>
          </p:cNvPr>
          <p:cNvGraphicFramePr>
            <a:graphicFrameLocks noGrp="1"/>
          </p:cNvGraphicFramePr>
          <p:nvPr>
            <p:extLst>
              <p:ext uri="{D42A27DB-BD31-4B8C-83A1-F6EECF244321}">
                <p14:modId xmlns:p14="http://schemas.microsoft.com/office/powerpoint/2010/main" val="1330649597"/>
              </p:ext>
            </p:extLst>
          </p:nvPr>
        </p:nvGraphicFramePr>
        <p:xfrm>
          <a:off x="290713" y="3129256"/>
          <a:ext cx="457200" cy="2595880"/>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3261998469"/>
                    </a:ext>
                  </a:extLst>
                </a:gridCol>
              </a:tblGrid>
              <a:tr h="370840">
                <a:tc>
                  <a:txBody>
                    <a:bodyPr/>
                    <a:lstStyle/>
                    <a:p>
                      <a:r>
                        <a:rPr lang="en-US" dirty="0"/>
                        <a:t>9</a:t>
                      </a:r>
                    </a:p>
                  </a:txBody>
                  <a:tcPr/>
                </a:tc>
                <a:extLst>
                  <a:ext uri="{0D108BD9-81ED-4DB2-BD59-A6C34878D82A}">
                    <a16:rowId xmlns:a16="http://schemas.microsoft.com/office/drawing/2014/main" val="2538488673"/>
                  </a:ext>
                </a:extLst>
              </a:tr>
              <a:tr h="370840">
                <a:tc>
                  <a:txBody>
                    <a:bodyPr/>
                    <a:lstStyle/>
                    <a:p>
                      <a:r>
                        <a:rPr lang="en-US" dirty="0"/>
                        <a:t>5</a:t>
                      </a:r>
                    </a:p>
                  </a:txBody>
                  <a:tcPr/>
                </a:tc>
                <a:extLst>
                  <a:ext uri="{0D108BD9-81ED-4DB2-BD59-A6C34878D82A}">
                    <a16:rowId xmlns:a16="http://schemas.microsoft.com/office/drawing/2014/main" val="4172111441"/>
                  </a:ext>
                </a:extLst>
              </a:tr>
              <a:tr h="370840">
                <a:tc>
                  <a:txBody>
                    <a:bodyPr/>
                    <a:lstStyle/>
                    <a:p>
                      <a:r>
                        <a:rPr lang="en-US" dirty="0"/>
                        <a:t>6</a:t>
                      </a:r>
                    </a:p>
                  </a:txBody>
                  <a:tcPr/>
                </a:tc>
                <a:extLst>
                  <a:ext uri="{0D108BD9-81ED-4DB2-BD59-A6C34878D82A}">
                    <a16:rowId xmlns:a16="http://schemas.microsoft.com/office/drawing/2014/main" val="3293666313"/>
                  </a:ext>
                </a:extLst>
              </a:tr>
              <a:tr h="370840">
                <a:tc>
                  <a:txBody>
                    <a:bodyPr/>
                    <a:lstStyle/>
                    <a:p>
                      <a:r>
                        <a:rPr lang="en-US" dirty="0"/>
                        <a:t>3</a:t>
                      </a:r>
                    </a:p>
                  </a:txBody>
                  <a:tcPr/>
                </a:tc>
                <a:extLst>
                  <a:ext uri="{0D108BD9-81ED-4DB2-BD59-A6C34878D82A}">
                    <a16:rowId xmlns:a16="http://schemas.microsoft.com/office/drawing/2014/main" val="1729282942"/>
                  </a:ext>
                </a:extLst>
              </a:tr>
              <a:tr h="370840">
                <a:tc>
                  <a:txBody>
                    <a:bodyPr/>
                    <a:lstStyle/>
                    <a:p>
                      <a:r>
                        <a:rPr lang="en-US" dirty="0"/>
                        <a:t>2</a:t>
                      </a:r>
                    </a:p>
                  </a:txBody>
                  <a:tcPr/>
                </a:tc>
                <a:extLst>
                  <a:ext uri="{0D108BD9-81ED-4DB2-BD59-A6C34878D82A}">
                    <a16:rowId xmlns:a16="http://schemas.microsoft.com/office/drawing/2014/main" val="2122244915"/>
                  </a:ext>
                </a:extLst>
              </a:tr>
              <a:tr h="370840">
                <a:tc>
                  <a:txBody>
                    <a:bodyPr/>
                    <a:lstStyle/>
                    <a:p>
                      <a:endParaRPr lang="en-US" dirty="0">
                        <a:solidFill>
                          <a:srgbClr val="FF0000"/>
                        </a:solidFill>
                      </a:endParaRPr>
                    </a:p>
                  </a:txBody>
                  <a:tcPr/>
                </a:tc>
                <a:extLst>
                  <a:ext uri="{0D108BD9-81ED-4DB2-BD59-A6C34878D82A}">
                    <a16:rowId xmlns:a16="http://schemas.microsoft.com/office/drawing/2014/main" val="3052793270"/>
                  </a:ext>
                </a:extLst>
              </a:tr>
              <a:tr h="370840">
                <a:tc>
                  <a:txBody>
                    <a:bodyPr/>
                    <a:lstStyle/>
                    <a:p>
                      <a:endParaRPr lang="en-US" dirty="0"/>
                    </a:p>
                  </a:txBody>
                  <a:tcPr/>
                </a:tc>
                <a:extLst>
                  <a:ext uri="{0D108BD9-81ED-4DB2-BD59-A6C34878D82A}">
                    <a16:rowId xmlns:a16="http://schemas.microsoft.com/office/drawing/2014/main" val="143329314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FACE270-2966-481E-8340-5957F6D52FC8}"/>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1CFC75F8-B2BE-4754-BA05-D94D27712C94}"/>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EEEC768D-5BA6-4057-BC63-C104C8778BDB}" type="slidenum">
              <a:rPr lang="en-US" altLang="en-US" sz="1000">
                <a:solidFill>
                  <a:srgbClr val="548446"/>
                </a:solidFill>
                <a:latin typeface="Arial" panose="020B0604020202020204" pitchFamily="34" charset="0"/>
              </a:rPr>
              <a:pPr/>
              <a:t>2</a:t>
            </a:fld>
            <a:endParaRPr lang="en-US" altLang="en-US" sz="1000">
              <a:solidFill>
                <a:srgbClr val="548446"/>
              </a:solidFill>
              <a:latin typeface="Arial" panose="020B0604020202020204" pitchFamily="34" charset="0"/>
            </a:endParaRPr>
          </a:p>
        </p:txBody>
      </p:sp>
      <p:sp>
        <p:nvSpPr>
          <p:cNvPr id="5124" name="Rectangle 2">
            <a:extLst>
              <a:ext uri="{FF2B5EF4-FFF2-40B4-BE49-F238E27FC236}">
                <a16:creationId xmlns:a16="http://schemas.microsoft.com/office/drawing/2014/main" id="{00F0211D-CF01-418E-A416-DA6AE7AAA00F}"/>
              </a:ext>
            </a:extLst>
          </p:cNvPr>
          <p:cNvSpPr>
            <a:spLocks noGrp="1" noChangeArrowheads="1"/>
          </p:cNvSpPr>
          <p:nvPr>
            <p:ph type="title"/>
          </p:nvPr>
        </p:nvSpPr>
        <p:spPr/>
        <p:txBody>
          <a:bodyPr/>
          <a:lstStyle/>
          <a:p>
            <a:pPr eaLnBrk="1" hangingPunct="1"/>
            <a:r>
              <a:rPr lang="en-US" altLang="en-US"/>
              <a:t>The ADT Priority Queue: </a:t>
            </a:r>
            <a:br>
              <a:rPr lang="en-US" altLang="en-US"/>
            </a:br>
            <a:r>
              <a:rPr lang="en-US" altLang="en-US"/>
              <a:t>A Variation of the ADT Table</a:t>
            </a:r>
          </a:p>
        </p:txBody>
      </p:sp>
      <p:sp>
        <p:nvSpPr>
          <p:cNvPr id="5125" name="Rectangle 3">
            <a:extLst>
              <a:ext uri="{FF2B5EF4-FFF2-40B4-BE49-F238E27FC236}">
                <a16:creationId xmlns:a16="http://schemas.microsoft.com/office/drawing/2014/main" id="{294BE2C0-7599-46C2-9A97-405CE0397D6B}"/>
              </a:ext>
            </a:extLst>
          </p:cNvPr>
          <p:cNvSpPr>
            <a:spLocks noGrp="1" noChangeArrowheads="1"/>
          </p:cNvSpPr>
          <p:nvPr>
            <p:ph type="body" idx="1"/>
          </p:nvPr>
        </p:nvSpPr>
        <p:spPr/>
        <p:txBody>
          <a:bodyPr/>
          <a:lstStyle/>
          <a:p>
            <a:pPr lvl="1" eaLnBrk="1" hangingPunct="1">
              <a:lnSpc>
                <a:spcPct val="90000"/>
              </a:lnSpc>
            </a:pPr>
            <a:r>
              <a:rPr lang="en-US" altLang="en-US" sz="2400" dirty="0"/>
              <a:t>Consider how hospital assign a priority to each patient at ER.</a:t>
            </a:r>
          </a:p>
          <a:p>
            <a:pPr lvl="1" eaLnBrk="1" hangingPunct="1">
              <a:lnSpc>
                <a:spcPct val="90000"/>
              </a:lnSpc>
            </a:pPr>
            <a:r>
              <a:rPr lang="en-US" altLang="en-US" sz="2400" dirty="0"/>
              <a:t>ADT PQ organizes objects according to their priorities.</a:t>
            </a:r>
          </a:p>
          <a:p>
            <a:pPr lvl="1" eaLnBrk="1" hangingPunct="1">
              <a:lnSpc>
                <a:spcPct val="90000"/>
              </a:lnSpc>
            </a:pPr>
            <a:r>
              <a:rPr lang="en-US" altLang="en-US" sz="2400" dirty="0"/>
              <a:t>Definition of “Priority” depends on nature of the items. The queue.</a:t>
            </a:r>
          </a:p>
          <a:p>
            <a:pPr lvl="1" eaLnBrk="1" hangingPunct="1">
              <a:lnSpc>
                <a:spcPct val="90000"/>
              </a:lnSpc>
            </a:pPr>
            <a:r>
              <a:rPr lang="en-US" altLang="en-US" sz="2400" dirty="0"/>
              <a:t>The first item removed is the one having the highest priority value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5B24-2F79-4B22-BF7B-44EEEA946A96}"/>
              </a:ext>
            </a:extLst>
          </p:cNvPr>
          <p:cNvSpPr>
            <a:spLocks noGrp="1"/>
          </p:cNvSpPr>
          <p:nvPr>
            <p:ph type="title"/>
          </p:nvPr>
        </p:nvSpPr>
        <p:spPr>
          <a:xfrm>
            <a:off x="914400" y="228600"/>
            <a:ext cx="7772400" cy="685800"/>
          </a:xfrm>
        </p:spPr>
        <p:txBody>
          <a:bodyPr/>
          <a:lstStyle/>
          <a:p>
            <a:r>
              <a:rPr lang="en-US" altLang="en-US" dirty="0"/>
              <a:t>Heaps: </a:t>
            </a:r>
            <a:r>
              <a:rPr lang="en-US" altLang="en-US" dirty="0" err="1">
                <a:latin typeface="Courier New" panose="02070309020205020404" pitchFamily="49" charset="0"/>
              </a:rPr>
              <a:t>heapInsert</a:t>
            </a:r>
            <a:endParaRPr lang="en-US" dirty="0"/>
          </a:p>
        </p:txBody>
      </p:sp>
      <p:sp>
        <p:nvSpPr>
          <p:cNvPr id="5" name="Slide Number Placeholder 4">
            <a:extLst>
              <a:ext uri="{FF2B5EF4-FFF2-40B4-BE49-F238E27FC236}">
                <a16:creationId xmlns:a16="http://schemas.microsoft.com/office/drawing/2014/main" id="{D5B05CEC-1D28-4369-87EA-F2046CEBB68F}"/>
              </a:ext>
            </a:extLst>
          </p:cNvPr>
          <p:cNvSpPr>
            <a:spLocks noGrp="1"/>
          </p:cNvSpPr>
          <p:nvPr>
            <p:ph type="sldNum" sz="quarter" idx="11"/>
          </p:nvPr>
        </p:nvSpPr>
        <p:spPr/>
        <p:txBody>
          <a:bodyPr/>
          <a:lstStyle/>
          <a:p>
            <a:r>
              <a:rPr lang="en-US" altLang="en-US"/>
              <a:t>12 B-</a:t>
            </a:r>
            <a:fld id="{E5AD5FB3-EA91-4B5A-AE86-C1E3C8BF0BA6}" type="slidenum">
              <a:rPr lang="en-US" altLang="en-US" smtClean="0"/>
              <a:pPr/>
              <a:t>20</a:t>
            </a:fld>
            <a:endParaRPr lang="en-US" altLang="en-US"/>
          </a:p>
        </p:txBody>
      </p:sp>
      <p:pic>
        <p:nvPicPr>
          <p:cNvPr id="6" name="Picture 6">
            <a:extLst>
              <a:ext uri="{FF2B5EF4-FFF2-40B4-BE49-F238E27FC236}">
                <a16:creationId xmlns:a16="http://schemas.microsoft.com/office/drawing/2014/main" id="{86BCF587-DE81-46E4-A767-AC24E67930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667420" y="5105400"/>
            <a:ext cx="8001000" cy="1628775"/>
          </a:xfrm>
          <a:prstGeom prst="rect">
            <a:avLst/>
          </a:prstGeom>
          <a:noFill/>
        </p:spPr>
      </p:pic>
      <p:graphicFrame>
        <p:nvGraphicFramePr>
          <p:cNvPr id="7" name="Table 6">
            <a:extLst>
              <a:ext uri="{FF2B5EF4-FFF2-40B4-BE49-F238E27FC236}">
                <a16:creationId xmlns:a16="http://schemas.microsoft.com/office/drawing/2014/main" id="{6F96792E-1BD5-4F93-8391-484F51B53FA5}"/>
              </a:ext>
            </a:extLst>
          </p:cNvPr>
          <p:cNvGraphicFramePr>
            <a:graphicFrameLocks noGrp="1"/>
          </p:cNvGraphicFramePr>
          <p:nvPr>
            <p:extLst>
              <p:ext uri="{D42A27DB-BD31-4B8C-83A1-F6EECF244321}">
                <p14:modId xmlns:p14="http://schemas.microsoft.com/office/powerpoint/2010/main" val="1668667004"/>
              </p:ext>
            </p:extLst>
          </p:nvPr>
        </p:nvGraphicFramePr>
        <p:xfrm>
          <a:off x="5486400" y="2819400"/>
          <a:ext cx="381000" cy="2225040"/>
        </p:xfrm>
        <a:graphic>
          <a:graphicData uri="http://schemas.openxmlformats.org/drawingml/2006/table">
            <a:tbl>
              <a:tblPr firstRow="1" bandRow="1">
                <a:tableStyleId>{7DF18680-E054-41AD-8BC1-D1AEF772440D}</a:tableStyleId>
              </a:tblPr>
              <a:tblGrid>
                <a:gridCol w="381000">
                  <a:extLst>
                    <a:ext uri="{9D8B030D-6E8A-4147-A177-3AD203B41FA5}">
                      <a16:colId xmlns:a16="http://schemas.microsoft.com/office/drawing/2014/main" val="943713696"/>
                    </a:ext>
                  </a:extLst>
                </a:gridCol>
              </a:tblGrid>
              <a:tr h="370840">
                <a:tc>
                  <a:txBody>
                    <a:bodyPr/>
                    <a:lstStyle/>
                    <a:p>
                      <a:r>
                        <a:rPr lang="en-US"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621952"/>
                  </a:ext>
                </a:extLst>
              </a:tr>
              <a:tr h="370840">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847199"/>
                  </a:ext>
                </a:extLst>
              </a:tr>
              <a:tr h="370840">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4651759"/>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539089"/>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21436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44634"/>
                  </a:ext>
                </a:extLst>
              </a:tr>
            </a:tbl>
          </a:graphicData>
        </a:graphic>
      </p:graphicFrame>
      <p:graphicFrame>
        <p:nvGraphicFramePr>
          <p:cNvPr id="8" name="Table 7">
            <a:extLst>
              <a:ext uri="{FF2B5EF4-FFF2-40B4-BE49-F238E27FC236}">
                <a16:creationId xmlns:a16="http://schemas.microsoft.com/office/drawing/2014/main" id="{26021043-AE75-4D9F-A569-81D040F78AC3}"/>
              </a:ext>
            </a:extLst>
          </p:cNvPr>
          <p:cNvGraphicFramePr>
            <a:graphicFrameLocks noGrp="1"/>
          </p:cNvGraphicFramePr>
          <p:nvPr>
            <p:extLst>
              <p:ext uri="{D42A27DB-BD31-4B8C-83A1-F6EECF244321}">
                <p14:modId xmlns:p14="http://schemas.microsoft.com/office/powerpoint/2010/main" val="551295103"/>
              </p:ext>
            </p:extLst>
          </p:nvPr>
        </p:nvGraphicFramePr>
        <p:xfrm>
          <a:off x="6096000" y="2821912"/>
          <a:ext cx="457200" cy="2225040"/>
        </p:xfrm>
        <a:graphic>
          <a:graphicData uri="http://schemas.openxmlformats.org/drawingml/2006/table">
            <a:tbl>
              <a:tblPr firstRow="1" bandRow="1">
                <a:tableStyleId>{7DF18680-E054-41AD-8BC1-D1AEF772440D}</a:tableStyleId>
              </a:tblPr>
              <a:tblGrid>
                <a:gridCol w="457200">
                  <a:extLst>
                    <a:ext uri="{9D8B030D-6E8A-4147-A177-3AD203B41FA5}">
                      <a16:colId xmlns:a16="http://schemas.microsoft.com/office/drawing/2014/main" val="943713696"/>
                    </a:ext>
                  </a:extLst>
                </a:gridCol>
              </a:tblGrid>
              <a:tr h="370840">
                <a:tc>
                  <a:txBody>
                    <a:bodyPr/>
                    <a:lstStyle/>
                    <a:p>
                      <a:r>
                        <a:rPr lang="en-US"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621952"/>
                  </a:ext>
                </a:extLst>
              </a:tr>
              <a:tr h="370840">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847199"/>
                  </a:ext>
                </a:extLst>
              </a:tr>
              <a:tr h="370840">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4651759"/>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539089"/>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214362"/>
                  </a:ext>
                </a:extLst>
              </a:tr>
              <a:tr h="370840">
                <a:tc>
                  <a:txBody>
                    <a:bodyPr/>
                    <a:lstStyle/>
                    <a:p>
                      <a:r>
                        <a:rPr lang="en-US"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44634"/>
                  </a:ext>
                </a:extLst>
              </a:tr>
            </a:tbl>
          </a:graphicData>
        </a:graphic>
      </p:graphicFrame>
      <p:graphicFrame>
        <p:nvGraphicFramePr>
          <p:cNvPr id="9" name="Table 8">
            <a:extLst>
              <a:ext uri="{FF2B5EF4-FFF2-40B4-BE49-F238E27FC236}">
                <a16:creationId xmlns:a16="http://schemas.microsoft.com/office/drawing/2014/main" id="{58F40C62-76FE-44C4-ABA0-56EFD02138C0}"/>
              </a:ext>
            </a:extLst>
          </p:cNvPr>
          <p:cNvGraphicFramePr>
            <a:graphicFrameLocks noGrp="1"/>
          </p:cNvGraphicFramePr>
          <p:nvPr>
            <p:extLst>
              <p:ext uri="{D42A27DB-BD31-4B8C-83A1-F6EECF244321}">
                <p14:modId xmlns:p14="http://schemas.microsoft.com/office/powerpoint/2010/main" val="4285886895"/>
              </p:ext>
            </p:extLst>
          </p:nvPr>
        </p:nvGraphicFramePr>
        <p:xfrm>
          <a:off x="6740351" y="2819400"/>
          <a:ext cx="457200" cy="2225040"/>
        </p:xfrm>
        <a:graphic>
          <a:graphicData uri="http://schemas.openxmlformats.org/drawingml/2006/table">
            <a:tbl>
              <a:tblPr firstRow="1" bandRow="1">
                <a:tableStyleId>{7DF18680-E054-41AD-8BC1-D1AEF772440D}</a:tableStyleId>
              </a:tblPr>
              <a:tblGrid>
                <a:gridCol w="457200">
                  <a:extLst>
                    <a:ext uri="{9D8B030D-6E8A-4147-A177-3AD203B41FA5}">
                      <a16:colId xmlns:a16="http://schemas.microsoft.com/office/drawing/2014/main" val="943713696"/>
                    </a:ext>
                  </a:extLst>
                </a:gridCol>
              </a:tblGrid>
              <a:tr h="370840">
                <a:tc>
                  <a:txBody>
                    <a:bodyPr/>
                    <a:lstStyle/>
                    <a:p>
                      <a:r>
                        <a:rPr lang="en-US"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621952"/>
                  </a:ext>
                </a:extLst>
              </a:tr>
              <a:tr h="370840">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847199"/>
                  </a:ext>
                </a:extLst>
              </a:tr>
              <a:tr h="370840">
                <a:tc>
                  <a:txBody>
                    <a:bodyPr/>
                    <a:lstStyle/>
                    <a:p>
                      <a:r>
                        <a:rPr lang="en-US" dirty="0">
                          <a:solidFill>
                            <a:srgbClr val="FF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4651759"/>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539089"/>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214362"/>
                  </a:ext>
                </a:extLst>
              </a:tr>
              <a:tr h="370840">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44634"/>
                  </a:ext>
                </a:extLst>
              </a:tr>
            </a:tbl>
          </a:graphicData>
        </a:graphic>
      </p:graphicFrame>
      <p:graphicFrame>
        <p:nvGraphicFramePr>
          <p:cNvPr id="10" name="Table 9">
            <a:extLst>
              <a:ext uri="{FF2B5EF4-FFF2-40B4-BE49-F238E27FC236}">
                <a16:creationId xmlns:a16="http://schemas.microsoft.com/office/drawing/2014/main" id="{7F76571D-78FC-4BC6-BA9F-1EDDD6597236}"/>
              </a:ext>
            </a:extLst>
          </p:cNvPr>
          <p:cNvGraphicFramePr>
            <a:graphicFrameLocks noGrp="1"/>
          </p:cNvGraphicFramePr>
          <p:nvPr>
            <p:extLst>
              <p:ext uri="{D42A27DB-BD31-4B8C-83A1-F6EECF244321}">
                <p14:modId xmlns:p14="http://schemas.microsoft.com/office/powerpoint/2010/main" val="2278571251"/>
              </p:ext>
            </p:extLst>
          </p:nvPr>
        </p:nvGraphicFramePr>
        <p:xfrm>
          <a:off x="7497285" y="2819400"/>
          <a:ext cx="468630" cy="2225040"/>
        </p:xfrm>
        <a:graphic>
          <a:graphicData uri="http://schemas.openxmlformats.org/drawingml/2006/table">
            <a:tbl>
              <a:tblPr firstRow="1" bandRow="1">
                <a:tableStyleId>{7DF18680-E054-41AD-8BC1-D1AEF772440D}</a:tableStyleId>
              </a:tblPr>
              <a:tblGrid>
                <a:gridCol w="468630">
                  <a:extLst>
                    <a:ext uri="{9D8B030D-6E8A-4147-A177-3AD203B41FA5}">
                      <a16:colId xmlns:a16="http://schemas.microsoft.com/office/drawing/2014/main" val="943713696"/>
                    </a:ext>
                  </a:extLst>
                </a:gridCol>
              </a:tblGrid>
              <a:tr h="370840">
                <a:tc>
                  <a:txBody>
                    <a:bodyPr/>
                    <a:lstStyle/>
                    <a:p>
                      <a:r>
                        <a:rPr lang="en-US" dirty="0">
                          <a:solidFill>
                            <a:srgbClr val="FF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621952"/>
                  </a:ext>
                </a:extLst>
              </a:tr>
              <a:tr h="370840">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5847199"/>
                  </a:ext>
                </a:extLst>
              </a:tr>
              <a:tr h="370840">
                <a:tc>
                  <a:txBody>
                    <a:bodyPr/>
                    <a:lstStyle/>
                    <a:p>
                      <a:r>
                        <a:rPr lang="en-US" dirty="0">
                          <a:solidFill>
                            <a:srgbClr val="FF0000"/>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4651759"/>
                  </a:ext>
                </a:extLst>
              </a:tr>
              <a:tr h="37084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539089"/>
                  </a:ext>
                </a:extLst>
              </a:tr>
              <a:tr h="3708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214362"/>
                  </a:ext>
                </a:extLst>
              </a:tr>
              <a:tr h="370840">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444634"/>
                  </a:ext>
                </a:extLst>
              </a:tr>
            </a:tbl>
          </a:graphicData>
        </a:graphic>
      </p:graphicFrame>
      <p:sp>
        <p:nvSpPr>
          <p:cNvPr id="4" name="Content Placeholder 3">
            <a:extLst>
              <a:ext uri="{FF2B5EF4-FFF2-40B4-BE49-F238E27FC236}">
                <a16:creationId xmlns:a16="http://schemas.microsoft.com/office/drawing/2014/main" id="{8DAB8328-2C50-4103-BF79-401E89DED4EC}"/>
              </a:ext>
            </a:extLst>
          </p:cNvPr>
          <p:cNvSpPr>
            <a:spLocks noGrp="1"/>
          </p:cNvSpPr>
          <p:nvPr>
            <p:ph idx="1"/>
          </p:nvPr>
        </p:nvSpPr>
        <p:spPr>
          <a:xfrm>
            <a:off x="653243" y="972848"/>
            <a:ext cx="4498671" cy="4038600"/>
          </a:xfrm>
        </p:spPr>
        <p:txBody>
          <a:bodyPr>
            <a:normAutofit fontScale="62500" lnSpcReduction="20000"/>
          </a:bodyPr>
          <a:lstStyle/>
          <a:p>
            <a:pPr marL="0" indent="0">
              <a:buNone/>
            </a:pPr>
            <a:r>
              <a:rPr lang="en-US" sz="1800" dirty="0">
                <a:solidFill>
                  <a:srgbClr val="941EDF"/>
                </a:solidFill>
                <a:latin typeface="Courier New" panose="02070309020205020404" pitchFamily="49" charset="0"/>
              </a:rPr>
              <a:t>public</a:t>
            </a: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void</a:t>
            </a:r>
            <a:r>
              <a:rPr lang="en-US" sz="1800" dirty="0">
                <a:solidFill>
                  <a:srgbClr val="000000"/>
                </a:solidFill>
                <a:latin typeface="Courier New" panose="02070309020205020404" pitchFamily="49" charset="0"/>
              </a:rPr>
              <a:t> add(T </a:t>
            </a:r>
            <a:r>
              <a:rPr lang="en-US" sz="1800" dirty="0" err="1">
                <a:solidFill>
                  <a:srgbClr val="000000"/>
                </a:solidFill>
                <a:latin typeface="Courier New" panose="02070309020205020404" pitchFamily="49" charset="0"/>
              </a:rPr>
              <a:t>newItem</a:t>
            </a: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adds an item into a heap</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Precondition: </a:t>
            </a:r>
            <a:r>
              <a:rPr lang="en-US" sz="1800" dirty="0" err="1">
                <a:solidFill>
                  <a:srgbClr val="E65D00"/>
                </a:solidFill>
                <a:latin typeface="Courier New" panose="02070309020205020404" pitchFamily="49" charset="0"/>
              </a:rPr>
              <a:t>newItem</a:t>
            </a:r>
            <a:r>
              <a:rPr lang="en-US" sz="1800" dirty="0">
                <a:solidFill>
                  <a:srgbClr val="E65D00"/>
                </a:solidFill>
                <a:latin typeface="Courier New" panose="02070309020205020404" pitchFamily="49" charset="0"/>
              </a:rPr>
              <a:t> is the item to be added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Postcondition: </a:t>
            </a:r>
            <a:r>
              <a:rPr lang="en-US" sz="1800" dirty="0" err="1">
                <a:solidFill>
                  <a:srgbClr val="E65D00"/>
                </a:solidFill>
                <a:latin typeface="Courier New" panose="02070309020205020404" pitchFamily="49" charset="0"/>
              </a:rPr>
              <a:t>newItem</a:t>
            </a:r>
            <a:r>
              <a:rPr lang="en-US" sz="1800" dirty="0">
                <a:solidFill>
                  <a:srgbClr val="E65D00"/>
                </a:solidFill>
                <a:latin typeface="Courier New" panose="02070309020205020404" pitchFamily="49" charset="0"/>
              </a:rPr>
              <a:t> is added in proper </a:t>
            </a:r>
          </a:p>
          <a:p>
            <a:pPr marL="0" indent="0">
              <a:buNone/>
            </a:pPr>
            <a:r>
              <a:rPr lang="en-US" sz="1800" dirty="0">
                <a:solidFill>
                  <a:srgbClr val="E65D00"/>
                </a:solidFill>
                <a:latin typeface="Courier New" panose="02070309020205020404" pitchFamily="49" charset="0"/>
              </a:rPr>
              <a:t>   //location in the heap</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trickle new item up to its proper position</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list.add</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newItem</a:t>
            </a: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Append to the heap</a:t>
            </a:r>
          </a:p>
          <a:p>
            <a:pPr marL="0" indent="0">
              <a:buNone/>
            </a:pPr>
            <a:r>
              <a:rPr lang="en-US" sz="1800" dirty="0">
                <a:solidFill>
                  <a:srgbClr val="E65D00"/>
                </a:solidFill>
                <a:latin typeface="Courier New" panose="02070309020205020404" pitchFamily="49" charset="0"/>
              </a:rPr>
              <a:t>   // The index of the last node</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int</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currentIndex</a:t>
            </a:r>
            <a:r>
              <a:rPr lang="en-US" sz="1800" dirty="0">
                <a:solidFill>
                  <a:srgbClr val="000000"/>
                </a:solidFill>
                <a:latin typeface="Courier New" panose="02070309020205020404" pitchFamily="49" charset="0"/>
              </a:rPr>
              <a:t> = </a:t>
            </a:r>
            <a:r>
              <a:rPr lang="en-US" sz="1800" dirty="0" err="1">
                <a:solidFill>
                  <a:srgbClr val="000000"/>
                </a:solidFill>
                <a:latin typeface="Courier New" panose="02070309020205020404" pitchFamily="49" charset="0"/>
              </a:rPr>
              <a:t>list.size</a:t>
            </a:r>
            <a:r>
              <a:rPr lang="en-US" sz="1800" dirty="0">
                <a:solidFill>
                  <a:srgbClr val="000000"/>
                </a:solidFill>
                <a:latin typeface="Courier New" panose="02070309020205020404" pitchFamily="49" charset="0"/>
              </a:rPr>
              <a:t>() - 1; </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int</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parentIndex</a:t>
            </a:r>
            <a:r>
              <a:rPr lang="en-US" sz="1800" dirty="0">
                <a:solidFill>
                  <a:srgbClr val="000000"/>
                </a:solidFill>
                <a:latin typeface="Courier New" panose="02070309020205020404" pitchFamily="49" charset="0"/>
              </a:rPr>
              <a:t> = (</a:t>
            </a:r>
            <a:r>
              <a:rPr lang="en-US" sz="1800" dirty="0" err="1">
                <a:solidFill>
                  <a:srgbClr val="000000"/>
                </a:solidFill>
                <a:latin typeface="Courier New" panose="02070309020205020404" pitchFamily="49" charset="0"/>
              </a:rPr>
              <a:t>currentIndex</a:t>
            </a:r>
            <a:r>
              <a:rPr lang="en-US" sz="1800" dirty="0">
                <a:solidFill>
                  <a:srgbClr val="000000"/>
                </a:solidFill>
                <a:latin typeface="Courier New" panose="02070309020205020404" pitchFamily="49" charset="0"/>
              </a:rPr>
              <a:t> - 1) / 2;</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941EDF"/>
                </a:solidFill>
                <a:latin typeface="Courier New" panose="02070309020205020404" pitchFamily="49" charset="0"/>
              </a:rPr>
              <a:t>while</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currentIndex</a:t>
            </a:r>
            <a:r>
              <a:rPr lang="en-US" sz="1800" dirty="0">
                <a:solidFill>
                  <a:srgbClr val="000000"/>
                </a:solidFill>
                <a:latin typeface="Courier New" panose="02070309020205020404" pitchFamily="49" charset="0"/>
              </a:rPr>
              <a:t> &gt;= 0 &amp;&amp; </a:t>
            </a:r>
            <a:r>
              <a:rPr lang="en-US" sz="1800" dirty="0" err="1">
                <a:solidFill>
                  <a:srgbClr val="000000"/>
                </a:solidFill>
                <a:latin typeface="Courier New" panose="02070309020205020404" pitchFamily="49" charset="0"/>
              </a:rPr>
              <a:t>list.get</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currentIndex</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compareTo</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list.get</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parentIndex</a:t>
            </a:r>
            <a:r>
              <a:rPr lang="en-US" sz="1800" dirty="0">
                <a:solidFill>
                  <a:srgbClr val="000000"/>
                </a:solidFill>
                <a:latin typeface="Courier New" panose="02070309020205020404" pitchFamily="49" charset="0"/>
              </a:rPr>
              <a:t>)) &gt; 0 )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a:solidFill>
                  <a:srgbClr val="E65D00"/>
                </a:solidFill>
                <a:latin typeface="Courier New" panose="02070309020205020404" pitchFamily="49" charset="0"/>
              </a:rPr>
              <a:t>// Swap list[</a:t>
            </a:r>
            <a:r>
              <a:rPr lang="en-US" sz="1800" dirty="0" err="1">
                <a:solidFill>
                  <a:srgbClr val="E65D00"/>
                </a:solidFill>
                <a:latin typeface="Courier New" panose="02070309020205020404" pitchFamily="49" charset="0"/>
              </a:rPr>
              <a:t>currentIndex</a:t>
            </a:r>
            <a:r>
              <a:rPr lang="en-US" sz="1800" dirty="0">
                <a:solidFill>
                  <a:srgbClr val="E65D00"/>
                </a:solidFill>
                <a:latin typeface="Courier New" panose="02070309020205020404" pitchFamily="49" charset="0"/>
              </a:rPr>
              <a:t>] and list[</a:t>
            </a:r>
            <a:r>
              <a:rPr lang="en-US" sz="1800" dirty="0" err="1">
                <a:solidFill>
                  <a:srgbClr val="E65D00"/>
                </a:solidFill>
                <a:latin typeface="Courier New" panose="02070309020205020404" pitchFamily="49" charset="0"/>
              </a:rPr>
              <a:t>parentIndex</a:t>
            </a:r>
            <a:r>
              <a:rPr lang="en-US" sz="1800" dirty="0">
                <a:solidFill>
                  <a:srgbClr val="E65D00"/>
                </a:solidFill>
                <a:latin typeface="Courier New" panose="02070309020205020404" pitchFamily="49" charset="0"/>
              </a:rPr>
              <a:t>]</a:t>
            </a:r>
            <a:br>
              <a:rPr lang="en-US" sz="1800" dirty="0">
                <a:solidFill>
                  <a:srgbClr val="E65D00"/>
                </a:solidFill>
                <a:latin typeface="Courier New" panose="02070309020205020404" pitchFamily="49" charset="0"/>
              </a:rPr>
            </a:br>
            <a:r>
              <a:rPr lang="en-US" sz="1800" dirty="0">
                <a:solidFill>
                  <a:srgbClr val="000000"/>
                </a:solidFill>
                <a:latin typeface="Courier New" panose="02070309020205020404" pitchFamily="49" charset="0"/>
              </a:rPr>
              <a:t>       </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T temp = </a:t>
            </a:r>
            <a:r>
              <a:rPr lang="en-US" sz="1800" dirty="0" err="1">
                <a:solidFill>
                  <a:srgbClr val="000000"/>
                </a:solidFill>
                <a:latin typeface="Courier New" panose="02070309020205020404" pitchFamily="49" charset="0"/>
              </a:rPr>
              <a:t>list.get</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currentIndex</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list.set</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currentIndex</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list.get</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parentIndex</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list.set</a:t>
            </a:r>
            <a:r>
              <a:rPr lang="en-US" sz="1800" dirty="0">
                <a:solidFill>
                  <a:srgbClr val="000000"/>
                </a:solidFill>
                <a:latin typeface="Courier New" panose="02070309020205020404" pitchFamily="49" charset="0"/>
              </a:rPr>
              <a:t>(</a:t>
            </a:r>
            <a:r>
              <a:rPr lang="en-US" sz="1800" dirty="0" err="1">
                <a:solidFill>
                  <a:srgbClr val="000000"/>
                </a:solidFill>
                <a:latin typeface="Courier New" panose="02070309020205020404" pitchFamily="49" charset="0"/>
              </a:rPr>
              <a:t>parentIndex</a:t>
            </a:r>
            <a:r>
              <a:rPr lang="en-US" sz="1800" dirty="0">
                <a:solidFill>
                  <a:srgbClr val="000000"/>
                </a:solidFill>
                <a:latin typeface="Courier New" panose="02070309020205020404" pitchFamily="49" charset="0"/>
              </a:rPr>
              <a:t>, temp);</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currentIndex</a:t>
            </a:r>
            <a:r>
              <a:rPr lang="en-US" sz="1800" dirty="0">
                <a:solidFill>
                  <a:srgbClr val="000000"/>
                </a:solidFill>
                <a:latin typeface="Courier New" panose="02070309020205020404" pitchFamily="49" charset="0"/>
              </a:rPr>
              <a:t> = </a:t>
            </a:r>
            <a:r>
              <a:rPr lang="en-US" sz="1800" dirty="0" err="1">
                <a:solidFill>
                  <a:srgbClr val="000000"/>
                </a:solidFill>
                <a:latin typeface="Courier New" panose="02070309020205020404" pitchFamily="49" charset="0"/>
              </a:rPr>
              <a:t>parentIndex</a:t>
            </a:r>
            <a:r>
              <a:rPr lang="en-US" sz="1800" dirty="0">
                <a:solidFill>
                  <a:srgbClr val="000000"/>
                </a:solidFill>
                <a:latin typeface="Courier New" panose="02070309020205020404" pitchFamily="49" charset="0"/>
              </a:rPr>
              <a:t>;</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parentIndex</a:t>
            </a:r>
            <a:r>
              <a:rPr lang="en-US" sz="1800" dirty="0">
                <a:solidFill>
                  <a:srgbClr val="000000"/>
                </a:solidFill>
                <a:latin typeface="Courier New" panose="02070309020205020404" pitchFamily="49" charset="0"/>
              </a:rPr>
              <a:t> = (</a:t>
            </a:r>
            <a:r>
              <a:rPr lang="en-US" sz="1800" dirty="0" err="1">
                <a:solidFill>
                  <a:srgbClr val="000000"/>
                </a:solidFill>
                <a:latin typeface="Courier New" panose="02070309020205020404" pitchFamily="49" charset="0"/>
              </a:rPr>
              <a:t>currentIndex</a:t>
            </a:r>
            <a:r>
              <a:rPr lang="en-US" sz="1800" dirty="0">
                <a:solidFill>
                  <a:srgbClr val="000000"/>
                </a:solidFill>
                <a:latin typeface="Courier New" panose="02070309020205020404" pitchFamily="49" charset="0"/>
              </a:rPr>
              <a:t> - 1) / 2;</a:t>
            </a:r>
            <a:br>
              <a:rPr lang="en-US" sz="1800" dirty="0">
                <a:solidFill>
                  <a:srgbClr val="000000"/>
                </a:solidFill>
                <a:latin typeface="Courier New" panose="02070309020205020404" pitchFamily="49" charset="0"/>
              </a:rPr>
            </a:br>
            <a:r>
              <a:rPr lang="en-US" sz="1800" dirty="0">
                <a:solidFill>
                  <a:srgbClr val="000000"/>
                </a:solidFill>
                <a:latin typeface="Courier New" panose="02070309020205020404" pitchFamily="49" charset="0"/>
              </a:rPr>
              <a:t>      } </a:t>
            </a:r>
            <a:r>
              <a:rPr lang="en-US" sz="1800" dirty="0">
                <a:solidFill>
                  <a:srgbClr val="E65D00"/>
                </a:solidFill>
                <a:latin typeface="Courier New" panose="02070309020205020404" pitchFamily="49" charset="0"/>
              </a:rPr>
              <a:t>// end while</a:t>
            </a:r>
            <a:endParaRPr lang="en-US" dirty="0"/>
          </a:p>
        </p:txBody>
      </p:sp>
    </p:spTree>
    <p:extLst>
      <p:ext uri="{BB962C8B-B14F-4D97-AF65-F5344CB8AC3E}">
        <p14:creationId xmlns:p14="http://schemas.microsoft.com/office/powerpoint/2010/main" val="848293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4216CF39-76A5-4F69-9525-46963CBB590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179AECE-C453-4902-BF1B-F7E0939CCE82}" type="slidenum">
              <a:rPr lang="en-US" altLang="en-US" sz="1400"/>
              <a:pPr>
                <a:spcBef>
                  <a:spcPct val="0"/>
                </a:spcBef>
                <a:buClrTx/>
                <a:buSzTx/>
                <a:buFontTx/>
                <a:buNone/>
              </a:pPr>
              <a:t>21</a:t>
            </a:fld>
            <a:endParaRPr lang="en-US" altLang="en-US" sz="1400"/>
          </a:p>
        </p:txBody>
      </p:sp>
      <p:sp>
        <p:nvSpPr>
          <p:cNvPr id="32771" name="Rectangle 2">
            <a:extLst>
              <a:ext uri="{FF2B5EF4-FFF2-40B4-BE49-F238E27FC236}">
                <a16:creationId xmlns:a16="http://schemas.microsoft.com/office/drawing/2014/main" id="{99D0943E-15BA-43FF-9D23-A0052CC4735B}"/>
              </a:ext>
            </a:extLst>
          </p:cNvPr>
          <p:cNvSpPr>
            <a:spLocks noGrp="1" noChangeArrowheads="1"/>
          </p:cNvSpPr>
          <p:nvPr>
            <p:ph type="title"/>
          </p:nvPr>
        </p:nvSpPr>
        <p:spPr>
          <a:xfrm>
            <a:off x="0" y="152400"/>
            <a:ext cx="8839200" cy="533400"/>
          </a:xfrm>
        </p:spPr>
        <p:txBody>
          <a:bodyPr/>
          <a:lstStyle/>
          <a:p>
            <a:r>
              <a:rPr lang="en-US" altLang="en-US" sz="3600"/>
              <a:t>Adding Elements to the Heap</a:t>
            </a:r>
          </a:p>
        </p:txBody>
      </p:sp>
      <p:sp>
        <p:nvSpPr>
          <p:cNvPr id="32772" name="Rectangle 3">
            <a:extLst>
              <a:ext uri="{FF2B5EF4-FFF2-40B4-BE49-F238E27FC236}">
                <a16:creationId xmlns:a16="http://schemas.microsoft.com/office/drawing/2014/main" id="{3A6316D6-F9CB-4F60-8808-408134F7CFDE}"/>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4">
            <a:extLst>
              <a:ext uri="{FF2B5EF4-FFF2-40B4-BE49-F238E27FC236}">
                <a16:creationId xmlns:a16="http://schemas.microsoft.com/office/drawing/2014/main" id="{FD8990B8-4834-4505-AF14-0E8F2F7C9A0F}"/>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5">
            <a:extLst>
              <a:ext uri="{FF2B5EF4-FFF2-40B4-BE49-F238E27FC236}">
                <a16:creationId xmlns:a16="http://schemas.microsoft.com/office/drawing/2014/main" id="{CF385C88-8AB1-4482-A399-AA178CB3C9CC}"/>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5" name="Rectangle 6">
            <a:extLst>
              <a:ext uri="{FF2B5EF4-FFF2-40B4-BE49-F238E27FC236}">
                <a16:creationId xmlns:a16="http://schemas.microsoft.com/office/drawing/2014/main" id="{E43E2C6E-FE79-4099-88E2-DE15F72EDEC2}"/>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6" name="Rectangle 7">
            <a:extLst>
              <a:ext uri="{FF2B5EF4-FFF2-40B4-BE49-F238E27FC236}">
                <a16:creationId xmlns:a16="http://schemas.microsoft.com/office/drawing/2014/main" id="{0E1F2E50-9B4B-434C-BC9F-7F2494118862}"/>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7" name="Rectangle 8">
            <a:extLst>
              <a:ext uri="{FF2B5EF4-FFF2-40B4-BE49-F238E27FC236}">
                <a16:creationId xmlns:a16="http://schemas.microsoft.com/office/drawing/2014/main" id="{997DADCE-A69F-402A-B489-772357EAEE17}"/>
              </a:ext>
            </a:extLst>
          </p:cNvPr>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8" name="Rectangle 9">
            <a:extLst>
              <a:ext uri="{FF2B5EF4-FFF2-40B4-BE49-F238E27FC236}">
                <a16:creationId xmlns:a16="http://schemas.microsoft.com/office/drawing/2014/main" id="{D80CBACF-CFEC-43B5-A427-F6DA157C2E08}"/>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9" name="Rectangle 10">
            <a:extLst>
              <a:ext uri="{FF2B5EF4-FFF2-40B4-BE49-F238E27FC236}">
                <a16:creationId xmlns:a16="http://schemas.microsoft.com/office/drawing/2014/main" id="{A9FFC0C2-B23A-46C9-AAD9-441D37D458AC}"/>
              </a:ext>
            </a:extLst>
          </p:cNvPr>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0" name="Rectangle 11">
            <a:extLst>
              <a:ext uri="{FF2B5EF4-FFF2-40B4-BE49-F238E27FC236}">
                <a16:creationId xmlns:a16="http://schemas.microsoft.com/office/drawing/2014/main" id="{B23EB596-8FFE-41DF-95E1-67EC7CA5C7BD}"/>
              </a:ext>
            </a:extLst>
          </p:cNvPr>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1" name="Rectangle 12">
            <a:extLst>
              <a:ext uri="{FF2B5EF4-FFF2-40B4-BE49-F238E27FC236}">
                <a16:creationId xmlns:a16="http://schemas.microsoft.com/office/drawing/2014/main" id="{E153287B-705D-4FC5-8483-F7967179DC83}"/>
              </a:ext>
            </a:extLst>
          </p:cNvPr>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2" name="Rectangle 13">
            <a:extLst>
              <a:ext uri="{FF2B5EF4-FFF2-40B4-BE49-F238E27FC236}">
                <a16:creationId xmlns:a16="http://schemas.microsoft.com/office/drawing/2014/main" id="{959879F5-CE9B-41C7-9EB8-61AD4062BE3C}"/>
              </a:ext>
            </a:extLst>
          </p:cNvPr>
          <p:cNvSpPr>
            <a:spLocks noChangeArrowheads="1"/>
          </p:cNvSpPr>
          <p:nvPr/>
        </p:nvSpPr>
        <p:spPr bwMode="auto">
          <a:xfrm>
            <a:off x="0"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3" name="Rectangle 14">
            <a:extLst>
              <a:ext uri="{FF2B5EF4-FFF2-40B4-BE49-F238E27FC236}">
                <a16:creationId xmlns:a16="http://schemas.microsoft.com/office/drawing/2014/main" id="{83DB5CE1-06A2-4CA6-87B5-75C240C92D52}"/>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4" name="Text Box 15">
            <a:extLst>
              <a:ext uri="{FF2B5EF4-FFF2-40B4-BE49-F238E27FC236}">
                <a16:creationId xmlns:a16="http://schemas.microsoft.com/office/drawing/2014/main" id="{23D031BD-CF59-4832-A5C5-299D84408780}"/>
              </a:ext>
            </a:extLst>
          </p:cNvPr>
          <p:cNvSpPr txBox="1">
            <a:spLocks noChangeArrowheads="1"/>
          </p:cNvSpPr>
          <p:nvPr/>
        </p:nvSpPr>
        <p:spPr bwMode="auto">
          <a:xfrm>
            <a:off x="1943100" y="1341438"/>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Adding 3, 5, 1, 19, 11, and 22 to a heap, initially empty</a:t>
            </a:r>
          </a:p>
        </p:txBody>
      </p:sp>
      <p:sp>
        <p:nvSpPr>
          <p:cNvPr id="32785" name="Rectangle 16">
            <a:extLst>
              <a:ext uri="{FF2B5EF4-FFF2-40B4-BE49-F238E27FC236}">
                <a16:creationId xmlns:a16="http://schemas.microsoft.com/office/drawing/2014/main" id="{5B0AB9D8-0D2B-4089-9157-F2ACBAF6C43C}"/>
              </a:ext>
            </a:extLst>
          </p:cNvPr>
          <p:cNvSpPr>
            <a:spLocks noChangeArrowheads="1"/>
          </p:cNvSpPr>
          <p:nvPr/>
        </p:nvSpPr>
        <p:spPr bwMode="auto">
          <a:xfrm>
            <a:off x="0" y="2163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6" name="Rectangle 17">
            <a:extLst>
              <a:ext uri="{FF2B5EF4-FFF2-40B4-BE49-F238E27FC236}">
                <a16:creationId xmlns:a16="http://schemas.microsoft.com/office/drawing/2014/main" id="{5320F054-BA55-445F-99EF-D2660C283ECA}"/>
              </a:ext>
            </a:extLst>
          </p:cNvPr>
          <p:cNvSpPr>
            <a:spLocks noChangeArrowheads="1"/>
          </p:cNvSpPr>
          <p:nvPr/>
        </p:nvSpPr>
        <p:spPr bwMode="auto">
          <a:xfrm>
            <a:off x="0" y="2163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87" name="Object 18">
            <a:extLst>
              <a:ext uri="{FF2B5EF4-FFF2-40B4-BE49-F238E27FC236}">
                <a16:creationId xmlns:a16="http://schemas.microsoft.com/office/drawing/2014/main" id="{290BE26C-6B6B-4E3C-89E8-E0A60EC2152C}"/>
              </a:ext>
            </a:extLst>
          </p:cNvPr>
          <p:cNvGraphicFramePr>
            <a:graphicFrameLocks noChangeAspect="1"/>
          </p:cNvGraphicFramePr>
          <p:nvPr/>
        </p:nvGraphicFramePr>
        <p:xfrm>
          <a:off x="179388" y="1916113"/>
          <a:ext cx="8713787" cy="4437062"/>
        </p:xfrm>
        <a:graphic>
          <a:graphicData uri="http://schemas.openxmlformats.org/presentationml/2006/ole">
            <mc:AlternateContent xmlns:mc="http://schemas.openxmlformats.org/markup-compatibility/2006">
              <mc:Choice xmlns:v="urn:schemas-microsoft-com:vml" Requires="v">
                <p:oleObj spid="_x0000_s90128" name="Picture" r:id="rId4" imgW="5039106" imgH="2568677" progId="Word.Picture.8">
                  <p:embed/>
                </p:oleObj>
              </mc:Choice>
              <mc:Fallback>
                <p:oleObj name="Picture" r:id="rId4" imgW="5039106" imgH="2568677" progId="Word.Picture.8">
                  <p:embed/>
                  <p:pic>
                    <p:nvPicPr>
                      <p:cNvPr id="32787" name="Object 18">
                        <a:extLst>
                          <a:ext uri="{FF2B5EF4-FFF2-40B4-BE49-F238E27FC236}">
                            <a16:creationId xmlns:a16="http://schemas.microsoft.com/office/drawing/2014/main" id="{290BE26C-6B6B-4E3C-89E8-E0A60EC215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916113"/>
                        <a:ext cx="8713787"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408BC864-2BFC-49E2-8DED-4F96B064EBC8}"/>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ECB0F9-BCB9-4900-8151-9489C8D90564}" type="slidenum">
              <a:rPr lang="en-US" altLang="en-US" sz="1400"/>
              <a:pPr>
                <a:spcBef>
                  <a:spcPct val="0"/>
                </a:spcBef>
                <a:buClrTx/>
                <a:buSzTx/>
                <a:buFontTx/>
                <a:buNone/>
              </a:pPr>
              <a:t>22</a:t>
            </a:fld>
            <a:endParaRPr lang="en-US" altLang="en-US" sz="1400"/>
          </a:p>
        </p:txBody>
      </p:sp>
      <p:sp>
        <p:nvSpPr>
          <p:cNvPr id="33795" name="Rectangle 2">
            <a:extLst>
              <a:ext uri="{FF2B5EF4-FFF2-40B4-BE49-F238E27FC236}">
                <a16:creationId xmlns:a16="http://schemas.microsoft.com/office/drawing/2014/main" id="{AD3AB5F4-CB82-4AA7-B2C7-6E1447B94917}"/>
              </a:ext>
            </a:extLst>
          </p:cNvPr>
          <p:cNvSpPr>
            <a:spLocks noGrp="1" noChangeArrowheads="1"/>
          </p:cNvSpPr>
          <p:nvPr>
            <p:ph type="title"/>
          </p:nvPr>
        </p:nvSpPr>
        <p:spPr>
          <a:xfrm>
            <a:off x="0" y="152400"/>
            <a:ext cx="8839200" cy="533400"/>
          </a:xfrm>
        </p:spPr>
        <p:txBody>
          <a:bodyPr/>
          <a:lstStyle/>
          <a:p>
            <a:r>
              <a:rPr lang="en-US" altLang="en-US" sz="4000"/>
              <a:t>Rebuild the heap after adding a new node</a:t>
            </a:r>
          </a:p>
        </p:txBody>
      </p:sp>
      <p:sp>
        <p:nvSpPr>
          <p:cNvPr id="33796" name="Rectangle 3">
            <a:extLst>
              <a:ext uri="{FF2B5EF4-FFF2-40B4-BE49-F238E27FC236}">
                <a16:creationId xmlns:a16="http://schemas.microsoft.com/office/drawing/2014/main" id="{0E84EC57-E2A3-4AA9-B308-6C25369BF2A7}"/>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4">
            <a:extLst>
              <a:ext uri="{FF2B5EF4-FFF2-40B4-BE49-F238E27FC236}">
                <a16:creationId xmlns:a16="http://schemas.microsoft.com/office/drawing/2014/main" id="{636D21AF-73F8-438C-BD86-EB0CF00C3D28}"/>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8" name="Rectangle 5">
            <a:extLst>
              <a:ext uri="{FF2B5EF4-FFF2-40B4-BE49-F238E27FC236}">
                <a16:creationId xmlns:a16="http://schemas.microsoft.com/office/drawing/2014/main" id="{080E6DE1-BE01-498E-A09E-F55FE744AF7D}"/>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9" name="Rectangle 6">
            <a:extLst>
              <a:ext uri="{FF2B5EF4-FFF2-40B4-BE49-F238E27FC236}">
                <a16:creationId xmlns:a16="http://schemas.microsoft.com/office/drawing/2014/main" id="{A273C45F-4989-44FD-85D6-425A49646E1A}"/>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0" name="Rectangle 7">
            <a:extLst>
              <a:ext uri="{FF2B5EF4-FFF2-40B4-BE49-F238E27FC236}">
                <a16:creationId xmlns:a16="http://schemas.microsoft.com/office/drawing/2014/main" id="{83495624-E88B-4731-AC71-C0B92D8AFBCD}"/>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1" name="Rectangle 8">
            <a:extLst>
              <a:ext uri="{FF2B5EF4-FFF2-40B4-BE49-F238E27FC236}">
                <a16:creationId xmlns:a16="http://schemas.microsoft.com/office/drawing/2014/main" id="{94530287-0AB8-4DD0-9790-270FC2224E50}"/>
              </a:ext>
            </a:extLst>
          </p:cNvPr>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2" name="Rectangle 9">
            <a:extLst>
              <a:ext uri="{FF2B5EF4-FFF2-40B4-BE49-F238E27FC236}">
                <a16:creationId xmlns:a16="http://schemas.microsoft.com/office/drawing/2014/main" id="{9212247F-81E0-4B7E-B53C-770B1BA0C0CA}"/>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3" name="Rectangle 10">
            <a:extLst>
              <a:ext uri="{FF2B5EF4-FFF2-40B4-BE49-F238E27FC236}">
                <a16:creationId xmlns:a16="http://schemas.microsoft.com/office/drawing/2014/main" id="{486146F0-BE74-4B97-AB18-DC83A46D0135}"/>
              </a:ext>
            </a:extLst>
          </p:cNvPr>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4" name="Rectangle 11">
            <a:extLst>
              <a:ext uri="{FF2B5EF4-FFF2-40B4-BE49-F238E27FC236}">
                <a16:creationId xmlns:a16="http://schemas.microsoft.com/office/drawing/2014/main" id="{6188B792-7094-4F8D-8B8B-F71CBCA8655B}"/>
              </a:ext>
            </a:extLst>
          </p:cNvPr>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5" name="Rectangle 12">
            <a:extLst>
              <a:ext uri="{FF2B5EF4-FFF2-40B4-BE49-F238E27FC236}">
                <a16:creationId xmlns:a16="http://schemas.microsoft.com/office/drawing/2014/main" id="{BF8847F8-39DF-4B68-8D39-B3EC9ABC019C}"/>
              </a:ext>
            </a:extLst>
          </p:cNvPr>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6" name="Rectangle 13">
            <a:extLst>
              <a:ext uri="{FF2B5EF4-FFF2-40B4-BE49-F238E27FC236}">
                <a16:creationId xmlns:a16="http://schemas.microsoft.com/office/drawing/2014/main" id="{CF2D95A1-39D8-4B1C-8433-577999AD10F3}"/>
              </a:ext>
            </a:extLst>
          </p:cNvPr>
          <p:cNvSpPr>
            <a:spLocks noChangeArrowheads="1"/>
          </p:cNvSpPr>
          <p:nvPr/>
        </p:nvSpPr>
        <p:spPr bwMode="auto">
          <a:xfrm>
            <a:off x="0"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7" name="Rectangle 14">
            <a:extLst>
              <a:ext uri="{FF2B5EF4-FFF2-40B4-BE49-F238E27FC236}">
                <a16:creationId xmlns:a16="http://schemas.microsoft.com/office/drawing/2014/main" id="{18E8E6E0-4B7D-4B52-9870-E545B5C21D5E}"/>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8" name="Text Box 15">
            <a:extLst>
              <a:ext uri="{FF2B5EF4-FFF2-40B4-BE49-F238E27FC236}">
                <a16:creationId xmlns:a16="http://schemas.microsoft.com/office/drawing/2014/main" id="{DACDD75F-F927-47BE-84E9-E642F0A58BDC}"/>
              </a:ext>
            </a:extLst>
          </p:cNvPr>
          <p:cNvSpPr txBox="1">
            <a:spLocks noChangeArrowheads="1"/>
          </p:cNvSpPr>
          <p:nvPr/>
        </p:nvSpPr>
        <p:spPr bwMode="auto">
          <a:xfrm>
            <a:off x="5508625" y="1808163"/>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Adding 88 to the heap</a:t>
            </a:r>
          </a:p>
        </p:txBody>
      </p:sp>
      <p:sp>
        <p:nvSpPr>
          <p:cNvPr id="33809" name="Rectangle 16">
            <a:extLst>
              <a:ext uri="{FF2B5EF4-FFF2-40B4-BE49-F238E27FC236}">
                <a16:creationId xmlns:a16="http://schemas.microsoft.com/office/drawing/2014/main" id="{047D0949-931C-48A5-B145-6F39A924064B}"/>
              </a:ext>
            </a:extLst>
          </p:cNvPr>
          <p:cNvSpPr>
            <a:spLocks noChangeArrowheads="1"/>
          </p:cNvSpPr>
          <p:nvPr/>
        </p:nvSpPr>
        <p:spPr bwMode="auto">
          <a:xfrm>
            <a:off x="0" y="2163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10" name="Rectangle 17">
            <a:extLst>
              <a:ext uri="{FF2B5EF4-FFF2-40B4-BE49-F238E27FC236}">
                <a16:creationId xmlns:a16="http://schemas.microsoft.com/office/drawing/2014/main" id="{D0581E46-7BF5-40E7-AA9A-B9AC6E0FC592}"/>
              </a:ext>
            </a:extLst>
          </p:cNvPr>
          <p:cNvSpPr>
            <a:spLocks noChangeArrowheads="1"/>
          </p:cNvSpPr>
          <p:nvPr/>
        </p:nvSpPr>
        <p:spPr bwMode="auto">
          <a:xfrm>
            <a:off x="0" y="2163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11" name="Rectangle 18">
            <a:extLst>
              <a:ext uri="{FF2B5EF4-FFF2-40B4-BE49-F238E27FC236}">
                <a16:creationId xmlns:a16="http://schemas.microsoft.com/office/drawing/2014/main" id="{33EABE7E-9A1E-4E15-929D-DBE382F3C8F5}"/>
              </a:ext>
            </a:extLst>
          </p:cNvPr>
          <p:cNvSpPr>
            <a:spLocks noChangeArrowheads="1"/>
          </p:cNvSpPr>
          <p:nvPr/>
        </p:nvSpPr>
        <p:spPr bwMode="auto">
          <a:xfrm>
            <a:off x="0" y="2754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3812" name="Object 19">
            <a:extLst>
              <a:ext uri="{FF2B5EF4-FFF2-40B4-BE49-F238E27FC236}">
                <a16:creationId xmlns:a16="http://schemas.microsoft.com/office/drawing/2014/main" id="{DA755F29-6126-41FB-BAD2-17EAB613D167}"/>
              </a:ext>
            </a:extLst>
          </p:cNvPr>
          <p:cNvGraphicFramePr>
            <a:graphicFrameLocks noChangeAspect="1"/>
          </p:cNvGraphicFramePr>
          <p:nvPr/>
        </p:nvGraphicFramePr>
        <p:xfrm>
          <a:off x="142875" y="2312988"/>
          <a:ext cx="8858250" cy="2427287"/>
        </p:xfrm>
        <a:graphic>
          <a:graphicData uri="http://schemas.openxmlformats.org/presentationml/2006/ole">
            <mc:AlternateContent xmlns:mc="http://schemas.openxmlformats.org/markup-compatibility/2006">
              <mc:Choice xmlns:v="urn:schemas-microsoft-com:vml" Requires="v">
                <p:oleObj spid="_x0000_s91152" name="Picture" r:id="rId4" imgW="4988370" imgH="1373206" progId="Word.Picture.8">
                  <p:embed/>
                </p:oleObj>
              </mc:Choice>
              <mc:Fallback>
                <p:oleObj name="Picture" r:id="rId4" imgW="4988370" imgH="1373206" progId="Word.Picture.8">
                  <p:embed/>
                  <p:pic>
                    <p:nvPicPr>
                      <p:cNvPr id="33812" name="Object 19">
                        <a:extLst>
                          <a:ext uri="{FF2B5EF4-FFF2-40B4-BE49-F238E27FC236}">
                            <a16:creationId xmlns:a16="http://schemas.microsoft.com/office/drawing/2014/main" id="{DA755F29-6126-41FB-BAD2-17EAB613D1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 y="2312988"/>
                        <a:ext cx="8858250"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12E5F04-9E6E-40AC-B83B-9641F259BC0A}"/>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1AF91D-9034-4E15-A68F-CCB682F598D3}" type="slidenum">
              <a:rPr lang="en-US" altLang="en-US" sz="1400"/>
              <a:pPr>
                <a:spcBef>
                  <a:spcPct val="0"/>
                </a:spcBef>
                <a:buClrTx/>
                <a:buSzTx/>
                <a:buFontTx/>
                <a:buNone/>
              </a:pPr>
              <a:t>23</a:t>
            </a:fld>
            <a:endParaRPr lang="en-US" altLang="en-US" sz="1400"/>
          </a:p>
        </p:txBody>
      </p:sp>
      <p:sp>
        <p:nvSpPr>
          <p:cNvPr id="34819" name="Rectangle 2">
            <a:extLst>
              <a:ext uri="{FF2B5EF4-FFF2-40B4-BE49-F238E27FC236}">
                <a16:creationId xmlns:a16="http://schemas.microsoft.com/office/drawing/2014/main" id="{5C42E1A9-0A8B-450E-BC45-E683FFE2CF11}"/>
              </a:ext>
            </a:extLst>
          </p:cNvPr>
          <p:cNvSpPr>
            <a:spLocks noGrp="1" noChangeArrowheads="1"/>
          </p:cNvSpPr>
          <p:nvPr>
            <p:ph type="title"/>
          </p:nvPr>
        </p:nvSpPr>
        <p:spPr>
          <a:xfrm>
            <a:off x="0" y="152400"/>
            <a:ext cx="8839200" cy="533400"/>
          </a:xfrm>
        </p:spPr>
        <p:txBody>
          <a:bodyPr/>
          <a:lstStyle/>
          <a:p>
            <a:r>
              <a:rPr lang="en-US" altLang="en-US" sz="3600"/>
              <a:t>Removing the Root and Rebuild the Tree</a:t>
            </a:r>
          </a:p>
        </p:txBody>
      </p:sp>
      <p:sp>
        <p:nvSpPr>
          <p:cNvPr id="34820" name="Rectangle 3">
            <a:extLst>
              <a:ext uri="{FF2B5EF4-FFF2-40B4-BE49-F238E27FC236}">
                <a16:creationId xmlns:a16="http://schemas.microsoft.com/office/drawing/2014/main" id="{73BB2A62-FAF9-41F8-AC7F-F74EE2ED3B3A}"/>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1" name="Rectangle 4">
            <a:extLst>
              <a:ext uri="{FF2B5EF4-FFF2-40B4-BE49-F238E27FC236}">
                <a16:creationId xmlns:a16="http://schemas.microsoft.com/office/drawing/2014/main" id="{E4C3F2B7-BB26-4BF4-A98E-C7AF1A6863B4}"/>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5">
            <a:extLst>
              <a:ext uri="{FF2B5EF4-FFF2-40B4-BE49-F238E27FC236}">
                <a16:creationId xmlns:a16="http://schemas.microsoft.com/office/drawing/2014/main" id="{F427C8C0-04B5-43CB-A7C6-5C8261AEEFF8}"/>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3" name="Rectangle 6">
            <a:extLst>
              <a:ext uri="{FF2B5EF4-FFF2-40B4-BE49-F238E27FC236}">
                <a16:creationId xmlns:a16="http://schemas.microsoft.com/office/drawing/2014/main" id="{F230758E-126E-4782-898C-8EC5A1173C79}"/>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4" name="Rectangle 7">
            <a:extLst>
              <a:ext uri="{FF2B5EF4-FFF2-40B4-BE49-F238E27FC236}">
                <a16:creationId xmlns:a16="http://schemas.microsoft.com/office/drawing/2014/main" id="{13F5734C-1799-4865-879F-5090E8A03AC6}"/>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5" name="Rectangle 8">
            <a:extLst>
              <a:ext uri="{FF2B5EF4-FFF2-40B4-BE49-F238E27FC236}">
                <a16:creationId xmlns:a16="http://schemas.microsoft.com/office/drawing/2014/main" id="{5B335BF3-C94C-4276-B7BF-216A03947334}"/>
              </a:ext>
            </a:extLst>
          </p:cNvPr>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6" name="Rectangle 9">
            <a:extLst>
              <a:ext uri="{FF2B5EF4-FFF2-40B4-BE49-F238E27FC236}">
                <a16:creationId xmlns:a16="http://schemas.microsoft.com/office/drawing/2014/main" id="{3D6C0209-0026-4F0D-A314-59D9B44223A7}"/>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7" name="Rectangle 10">
            <a:extLst>
              <a:ext uri="{FF2B5EF4-FFF2-40B4-BE49-F238E27FC236}">
                <a16:creationId xmlns:a16="http://schemas.microsoft.com/office/drawing/2014/main" id="{E355941D-2E8F-45A2-817E-D2473C9B1332}"/>
              </a:ext>
            </a:extLst>
          </p:cNvPr>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8" name="Rectangle 11">
            <a:extLst>
              <a:ext uri="{FF2B5EF4-FFF2-40B4-BE49-F238E27FC236}">
                <a16:creationId xmlns:a16="http://schemas.microsoft.com/office/drawing/2014/main" id="{C322D3D3-70EC-4F83-B2D0-FBE44F4E98A0}"/>
              </a:ext>
            </a:extLst>
          </p:cNvPr>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9" name="Rectangle 12">
            <a:extLst>
              <a:ext uri="{FF2B5EF4-FFF2-40B4-BE49-F238E27FC236}">
                <a16:creationId xmlns:a16="http://schemas.microsoft.com/office/drawing/2014/main" id="{F6274285-3F4F-45FD-B372-FE3E1CED0FEC}"/>
              </a:ext>
            </a:extLst>
          </p:cNvPr>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0" name="Rectangle 13">
            <a:extLst>
              <a:ext uri="{FF2B5EF4-FFF2-40B4-BE49-F238E27FC236}">
                <a16:creationId xmlns:a16="http://schemas.microsoft.com/office/drawing/2014/main" id="{EE278E1E-3E1D-4424-8B52-F1A5332E1C09}"/>
              </a:ext>
            </a:extLst>
          </p:cNvPr>
          <p:cNvSpPr>
            <a:spLocks noChangeArrowheads="1"/>
          </p:cNvSpPr>
          <p:nvPr/>
        </p:nvSpPr>
        <p:spPr bwMode="auto">
          <a:xfrm>
            <a:off x="0"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31" name="Rectangle 14">
            <a:extLst>
              <a:ext uri="{FF2B5EF4-FFF2-40B4-BE49-F238E27FC236}">
                <a16:creationId xmlns:a16="http://schemas.microsoft.com/office/drawing/2014/main" id="{CFA3DC9D-12EA-47DC-A5A1-5846E59516CC}"/>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32" name="Object 15">
            <a:extLst>
              <a:ext uri="{FF2B5EF4-FFF2-40B4-BE49-F238E27FC236}">
                <a16:creationId xmlns:a16="http://schemas.microsoft.com/office/drawing/2014/main" id="{AE9DEA1E-59A4-4B4F-A908-AA3564FDB4D7}"/>
              </a:ext>
            </a:extLst>
          </p:cNvPr>
          <p:cNvGraphicFramePr>
            <a:graphicFrameLocks noChangeAspect="1"/>
          </p:cNvGraphicFramePr>
          <p:nvPr/>
        </p:nvGraphicFramePr>
        <p:xfrm>
          <a:off x="989013" y="1323975"/>
          <a:ext cx="6878637" cy="4405313"/>
        </p:xfrm>
        <a:graphic>
          <a:graphicData uri="http://schemas.openxmlformats.org/presentationml/2006/ole">
            <mc:AlternateContent xmlns:mc="http://schemas.openxmlformats.org/markup-compatibility/2006">
              <mc:Choice xmlns:v="urn:schemas-microsoft-com:vml" Requires="v">
                <p:oleObj spid="_x0000_s92176" name="Picture" r:id="rId4" imgW="2606040" imgH="1662684" progId="Word.Picture.8">
                  <p:embed/>
                </p:oleObj>
              </mc:Choice>
              <mc:Fallback>
                <p:oleObj name="Picture" r:id="rId4" imgW="2606040" imgH="1662684" progId="Word.Picture.8">
                  <p:embed/>
                  <p:pic>
                    <p:nvPicPr>
                      <p:cNvPr id="34832" name="Object 15">
                        <a:extLst>
                          <a:ext uri="{FF2B5EF4-FFF2-40B4-BE49-F238E27FC236}">
                            <a16:creationId xmlns:a16="http://schemas.microsoft.com/office/drawing/2014/main" id="{AE9DEA1E-59A4-4B4F-A908-AA3564FDB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3" y="1323975"/>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3" name="Text Box 16">
            <a:extLst>
              <a:ext uri="{FF2B5EF4-FFF2-40B4-BE49-F238E27FC236}">
                <a16:creationId xmlns:a16="http://schemas.microsoft.com/office/drawing/2014/main" id="{96251B2D-81E2-4423-972E-130000209E3E}"/>
              </a:ext>
            </a:extLst>
          </p:cNvPr>
          <p:cNvSpPr txBox="1">
            <a:spLocks noChangeArrowheads="1"/>
          </p:cNvSpPr>
          <p:nvPr/>
        </p:nvSpPr>
        <p:spPr bwMode="auto">
          <a:xfrm>
            <a:off x="4967288" y="836613"/>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Removing root 62 from the heap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BCF813F3-8624-4859-92F7-9D4F7C99845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CA9D2D-5423-4A5E-B245-AAF7F104CA70}" type="slidenum">
              <a:rPr lang="en-US" altLang="en-US" sz="1400"/>
              <a:pPr>
                <a:spcBef>
                  <a:spcPct val="0"/>
                </a:spcBef>
                <a:buClrTx/>
                <a:buSzTx/>
                <a:buFontTx/>
                <a:buNone/>
              </a:pPr>
              <a:t>24</a:t>
            </a:fld>
            <a:endParaRPr lang="en-US" altLang="en-US" sz="1400"/>
          </a:p>
        </p:txBody>
      </p:sp>
      <p:sp>
        <p:nvSpPr>
          <p:cNvPr id="35843" name="Rectangle 2">
            <a:extLst>
              <a:ext uri="{FF2B5EF4-FFF2-40B4-BE49-F238E27FC236}">
                <a16:creationId xmlns:a16="http://schemas.microsoft.com/office/drawing/2014/main" id="{A6CCD302-69F6-443C-B8EA-E6550202A22F}"/>
              </a:ext>
            </a:extLst>
          </p:cNvPr>
          <p:cNvSpPr>
            <a:spLocks noGrp="1" noChangeArrowheads="1"/>
          </p:cNvSpPr>
          <p:nvPr>
            <p:ph type="title"/>
          </p:nvPr>
        </p:nvSpPr>
        <p:spPr>
          <a:xfrm>
            <a:off x="0" y="152400"/>
            <a:ext cx="8839200" cy="533400"/>
          </a:xfrm>
        </p:spPr>
        <p:txBody>
          <a:bodyPr/>
          <a:lstStyle/>
          <a:p>
            <a:r>
              <a:rPr lang="en-US" altLang="en-US" sz="3600"/>
              <a:t>Removing the Root and Rebuild the Tree</a:t>
            </a:r>
          </a:p>
        </p:txBody>
      </p:sp>
      <p:sp>
        <p:nvSpPr>
          <p:cNvPr id="35844" name="Rectangle 3">
            <a:extLst>
              <a:ext uri="{FF2B5EF4-FFF2-40B4-BE49-F238E27FC236}">
                <a16:creationId xmlns:a16="http://schemas.microsoft.com/office/drawing/2014/main" id="{80AB60D5-E451-4FF1-A1AA-29A39D1FC431}"/>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Rectangle 4">
            <a:extLst>
              <a:ext uri="{FF2B5EF4-FFF2-40B4-BE49-F238E27FC236}">
                <a16:creationId xmlns:a16="http://schemas.microsoft.com/office/drawing/2014/main" id="{3863BA75-6835-456A-8381-0FFBA7ACF615}"/>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6" name="Rectangle 5">
            <a:extLst>
              <a:ext uri="{FF2B5EF4-FFF2-40B4-BE49-F238E27FC236}">
                <a16:creationId xmlns:a16="http://schemas.microsoft.com/office/drawing/2014/main" id="{FF67C5D8-DEF1-42BF-B8E4-0BBDE34A274A}"/>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7" name="Rectangle 6">
            <a:extLst>
              <a:ext uri="{FF2B5EF4-FFF2-40B4-BE49-F238E27FC236}">
                <a16:creationId xmlns:a16="http://schemas.microsoft.com/office/drawing/2014/main" id="{8BEFF442-D900-4EDE-B61E-331D06732CAE}"/>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8" name="Rectangle 7">
            <a:extLst>
              <a:ext uri="{FF2B5EF4-FFF2-40B4-BE49-F238E27FC236}">
                <a16:creationId xmlns:a16="http://schemas.microsoft.com/office/drawing/2014/main" id="{E5F6086A-26AA-4C84-993A-2D365C2596F5}"/>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Rectangle 8">
            <a:extLst>
              <a:ext uri="{FF2B5EF4-FFF2-40B4-BE49-F238E27FC236}">
                <a16:creationId xmlns:a16="http://schemas.microsoft.com/office/drawing/2014/main" id="{96765444-CA68-4B8E-8FB7-B7F65DA18853}"/>
              </a:ext>
            </a:extLst>
          </p:cNvPr>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0" name="Rectangle 9">
            <a:extLst>
              <a:ext uri="{FF2B5EF4-FFF2-40B4-BE49-F238E27FC236}">
                <a16:creationId xmlns:a16="http://schemas.microsoft.com/office/drawing/2014/main" id="{B260647A-2638-4E11-8F06-9E65A4BD355A}"/>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1" name="Rectangle 10">
            <a:extLst>
              <a:ext uri="{FF2B5EF4-FFF2-40B4-BE49-F238E27FC236}">
                <a16:creationId xmlns:a16="http://schemas.microsoft.com/office/drawing/2014/main" id="{C9F76294-35D9-4F85-9D64-195F85FCBC8F}"/>
              </a:ext>
            </a:extLst>
          </p:cNvPr>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2" name="Rectangle 11">
            <a:extLst>
              <a:ext uri="{FF2B5EF4-FFF2-40B4-BE49-F238E27FC236}">
                <a16:creationId xmlns:a16="http://schemas.microsoft.com/office/drawing/2014/main" id="{EAE7CFE0-8205-4440-9C8A-8235981A7C03}"/>
              </a:ext>
            </a:extLst>
          </p:cNvPr>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3" name="Rectangle 12">
            <a:extLst>
              <a:ext uri="{FF2B5EF4-FFF2-40B4-BE49-F238E27FC236}">
                <a16:creationId xmlns:a16="http://schemas.microsoft.com/office/drawing/2014/main" id="{1ED74351-0CBB-43FB-87E0-7E185EEFF500}"/>
              </a:ext>
            </a:extLst>
          </p:cNvPr>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4" name="Rectangle 13">
            <a:extLst>
              <a:ext uri="{FF2B5EF4-FFF2-40B4-BE49-F238E27FC236}">
                <a16:creationId xmlns:a16="http://schemas.microsoft.com/office/drawing/2014/main" id="{5A147643-40AB-4FB4-A576-D2B42EE82B61}"/>
              </a:ext>
            </a:extLst>
          </p:cNvPr>
          <p:cNvSpPr>
            <a:spLocks noChangeArrowheads="1"/>
          </p:cNvSpPr>
          <p:nvPr/>
        </p:nvSpPr>
        <p:spPr bwMode="auto">
          <a:xfrm>
            <a:off x="0"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55" name="Rectangle 14">
            <a:extLst>
              <a:ext uri="{FF2B5EF4-FFF2-40B4-BE49-F238E27FC236}">
                <a16:creationId xmlns:a16="http://schemas.microsoft.com/office/drawing/2014/main" id="{102FC342-7CA1-4370-AD9C-AB7DD25EE7EA}"/>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5856" name="Object 15">
            <a:extLst>
              <a:ext uri="{FF2B5EF4-FFF2-40B4-BE49-F238E27FC236}">
                <a16:creationId xmlns:a16="http://schemas.microsoft.com/office/drawing/2014/main" id="{CBCFBF58-604E-499E-948E-A99312249F7B}"/>
              </a:ext>
            </a:extLst>
          </p:cNvPr>
          <p:cNvGraphicFramePr>
            <a:graphicFrameLocks noChangeAspect="1"/>
          </p:cNvGraphicFramePr>
          <p:nvPr/>
        </p:nvGraphicFramePr>
        <p:xfrm>
          <a:off x="989013" y="1323975"/>
          <a:ext cx="6878637" cy="4405313"/>
        </p:xfrm>
        <a:graphic>
          <a:graphicData uri="http://schemas.openxmlformats.org/presentationml/2006/ole">
            <mc:AlternateContent xmlns:mc="http://schemas.openxmlformats.org/markup-compatibility/2006">
              <mc:Choice xmlns:v="urn:schemas-microsoft-com:vml" Requires="v">
                <p:oleObj spid="_x0000_s93200" name="Picture" r:id="rId4" imgW="2606040" imgH="1662684" progId="Word.Picture.8">
                  <p:embed/>
                </p:oleObj>
              </mc:Choice>
              <mc:Fallback>
                <p:oleObj name="Picture" r:id="rId4" imgW="2606040" imgH="1662684" progId="Word.Picture.8">
                  <p:embed/>
                  <p:pic>
                    <p:nvPicPr>
                      <p:cNvPr id="35856" name="Object 15">
                        <a:extLst>
                          <a:ext uri="{FF2B5EF4-FFF2-40B4-BE49-F238E27FC236}">
                            <a16:creationId xmlns:a16="http://schemas.microsoft.com/office/drawing/2014/main" id="{CBCFBF58-604E-499E-948E-A99312249F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3" y="1323975"/>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7" name="Text Box 16">
            <a:extLst>
              <a:ext uri="{FF2B5EF4-FFF2-40B4-BE49-F238E27FC236}">
                <a16:creationId xmlns:a16="http://schemas.microsoft.com/office/drawing/2014/main" id="{DFD2884D-E320-47D3-B666-50D6B9A39641}"/>
              </a:ext>
            </a:extLst>
          </p:cNvPr>
          <p:cNvSpPr txBox="1">
            <a:spLocks noChangeArrowheads="1"/>
          </p:cNvSpPr>
          <p:nvPr/>
        </p:nvSpPr>
        <p:spPr bwMode="auto">
          <a:xfrm>
            <a:off x="4967288" y="836613"/>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Move 9 to root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59F940F0-8B9B-410A-9A3B-4A7E1B351A83}"/>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F6A592-45C5-4A76-B27C-4AACD5082488}" type="slidenum">
              <a:rPr lang="en-US" altLang="en-US" sz="1400"/>
              <a:pPr>
                <a:spcBef>
                  <a:spcPct val="0"/>
                </a:spcBef>
                <a:buClrTx/>
                <a:buSzTx/>
                <a:buFontTx/>
                <a:buNone/>
              </a:pPr>
              <a:t>25</a:t>
            </a:fld>
            <a:endParaRPr lang="en-US" altLang="en-US" sz="1400"/>
          </a:p>
        </p:txBody>
      </p:sp>
      <p:sp>
        <p:nvSpPr>
          <p:cNvPr id="36867" name="Rectangle 2">
            <a:extLst>
              <a:ext uri="{FF2B5EF4-FFF2-40B4-BE49-F238E27FC236}">
                <a16:creationId xmlns:a16="http://schemas.microsoft.com/office/drawing/2014/main" id="{11557CBF-5EB7-4F89-A4DD-42D5EF7B0395}"/>
              </a:ext>
            </a:extLst>
          </p:cNvPr>
          <p:cNvSpPr>
            <a:spLocks noGrp="1" noChangeArrowheads="1"/>
          </p:cNvSpPr>
          <p:nvPr>
            <p:ph type="title"/>
          </p:nvPr>
        </p:nvSpPr>
        <p:spPr>
          <a:xfrm>
            <a:off x="0" y="152400"/>
            <a:ext cx="8839200" cy="533400"/>
          </a:xfrm>
        </p:spPr>
        <p:txBody>
          <a:bodyPr/>
          <a:lstStyle/>
          <a:p>
            <a:r>
              <a:rPr lang="en-US" altLang="en-US" sz="3600"/>
              <a:t>Removing the Root and Rebuild the Tree</a:t>
            </a:r>
          </a:p>
        </p:txBody>
      </p:sp>
      <p:sp>
        <p:nvSpPr>
          <p:cNvPr id="36868" name="Rectangle 3">
            <a:extLst>
              <a:ext uri="{FF2B5EF4-FFF2-40B4-BE49-F238E27FC236}">
                <a16:creationId xmlns:a16="http://schemas.microsoft.com/office/drawing/2014/main" id="{BA6AAE0F-FCBD-40C4-9886-EE6E7C220D76}"/>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69" name="Rectangle 4">
            <a:extLst>
              <a:ext uri="{FF2B5EF4-FFF2-40B4-BE49-F238E27FC236}">
                <a16:creationId xmlns:a16="http://schemas.microsoft.com/office/drawing/2014/main" id="{1B8DCF49-5B0C-40EC-B5C6-BA103869ACFF}"/>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0" name="Rectangle 5">
            <a:extLst>
              <a:ext uri="{FF2B5EF4-FFF2-40B4-BE49-F238E27FC236}">
                <a16:creationId xmlns:a16="http://schemas.microsoft.com/office/drawing/2014/main" id="{E2E88164-C1B3-486D-8A69-3C78CB4FADA6}"/>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1" name="Rectangle 6">
            <a:extLst>
              <a:ext uri="{FF2B5EF4-FFF2-40B4-BE49-F238E27FC236}">
                <a16:creationId xmlns:a16="http://schemas.microsoft.com/office/drawing/2014/main" id="{EF67ED06-AD35-485A-B1A6-8E85464FC0FE}"/>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2" name="Rectangle 7">
            <a:extLst>
              <a:ext uri="{FF2B5EF4-FFF2-40B4-BE49-F238E27FC236}">
                <a16:creationId xmlns:a16="http://schemas.microsoft.com/office/drawing/2014/main" id="{BDC46604-EAB2-4B9D-A059-0906AE980BCA}"/>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3" name="Rectangle 8">
            <a:extLst>
              <a:ext uri="{FF2B5EF4-FFF2-40B4-BE49-F238E27FC236}">
                <a16:creationId xmlns:a16="http://schemas.microsoft.com/office/drawing/2014/main" id="{1B762FB9-5374-48BE-B2E5-AF5EDB3F69AD}"/>
              </a:ext>
            </a:extLst>
          </p:cNvPr>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4" name="Rectangle 9">
            <a:extLst>
              <a:ext uri="{FF2B5EF4-FFF2-40B4-BE49-F238E27FC236}">
                <a16:creationId xmlns:a16="http://schemas.microsoft.com/office/drawing/2014/main" id="{41E0522E-BF92-4858-B95D-1C4E1C64AE42}"/>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5" name="Rectangle 10">
            <a:extLst>
              <a:ext uri="{FF2B5EF4-FFF2-40B4-BE49-F238E27FC236}">
                <a16:creationId xmlns:a16="http://schemas.microsoft.com/office/drawing/2014/main" id="{D385CD90-0243-4503-874E-AB9478328C3C}"/>
              </a:ext>
            </a:extLst>
          </p:cNvPr>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6" name="Rectangle 11">
            <a:extLst>
              <a:ext uri="{FF2B5EF4-FFF2-40B4-BE49-F238E27FC236}">
                <a16:creationId xmlns:a16="http://schemas.microsoft.com/office/drawing/2014/main" id="{FA216DEF-DD87-4893-B8C8-85DF927EE29A}"/>
              </a:ext>
            </a:extLst>
          </p:cNvPr>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7" name="Rectangle 12">
            <a:extLst>
              <a:ext uri="{FF2B5EF4-FFF2-40B4-BE49-F238E27FC236}">
                <a16:creationId xmlns:a16="http://schemas.microsoft.com/office/drawing/2014/main" id="{B9B22E40-49A4-41C1-9551-6F5437E8F5FD}"/>
              </a:ext>
            </a:extLst>
          </p:cNvPr>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8" name="Rectangle 13">
            <a:extLst>
              <a:ext uri="{FF2B5EF4-FFF2-40B4-BE49-F238E27FC236}">
                <a16:creationId xmlns:a16="http://schemas.microsoft.com/office/drawing/2014/main" id="{C8881F1E-1D57-4019-B36A-92C27DED102D}"/>
              </a:ext>
            </a:extLst>
          </p:cNvPr>
          <p:cNvSpPr>
            <a:spLocks noChangeArrowheads="1"/>
          </p:cNvSpPr>
          <p:nvPr/>
        </p:nvSpPr>
        <p:spPr bwMode="auto">
          <a:xfrm>
            <a:off x="0"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879" name="Rectangle 14">
            <a:extLst>
              <a:ext uri="{FF2B5EF4-FFF2-40B4-BE49-F238E27FC236}">
                <a16:creationId xmlns:a16="http://schemas.microsoft.com/office/drawing/2014/main" id="{115D4871-52B9-4640-9CA4-8F3DF6584344}"/>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6880" name="Object 15">
            <a:extLst>
              <a:ext uri="{FF2B5EF4-FFF2-40B4-BE49-F238E27FC236}">
                <a16:creationId xmlns:a16="http://schemas.microsoft.com/office/drawing/2014/main" id="{73B7F6E8-E988-478E-AF00-C17D78778201}"/>
              </a:ext>
            </a:extLst>
          </p:cNvPr>
          <p:cNvGraphicFramePr>
            <a:graphicFrameLocks noChangeAspect="1"/>
          </p:cNvGraphicFramePr>
          <p:nvPr/>
        </p:nvGraphicFramePr>
        <p:xfrm>
          <a:off x="989013" y="1323975"/>
          <a:ext cx="6878637" cy="4405313"/>
        </p:xfrm>
        <a:graphic>
          <a:graphicData uri="http://schemas.openxmlformats.org/presentationml/2006/ole">
            <mc:AlternateContent xmlns:mc="http://schemas.openxmlformats.org/markup-compatibility/2006">
              <mc:Choice xmlns:v="urn:schemas-microsoft-com:vml" Requires="v">
                <p:oleObj spid="_x0000_s94224" name="Picture" r:id="rId4" imgW="2606040" imgH="1662684" progId="Word.Picture.8">
                  <p:embed/>
                </p:oleObj>
              </mc:Choice>
              <mc:Fallback>
                <p:oleObj name="Picture" r:id="rId4" imgW="2606040" imgH="1662684" progId="Word.Picture.8">
                  <p:embed/>
                  <p:pic>
                    <p:nvPicPr>
                      <p:cNvPr id="36880" name="Object 15">
                        <a:extLst>
                          <a:ext uri="{FF2B5EF4-FFF2-40B4-BE49-F238E27FC236}">
                            <a16:creationId xmlns:a16="http://schemas.microsoft.com/office/drawing/2014/main" id="{73B7F6E8-E988-478E-AF00-C17D787782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3" y="1323975"/>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1" name="Text Box 16">
            <a:extLst>
              <a:ext uri="{FF2B5EF4-FFF2-40B4-BE49-F238E27FC236}">
                <a16:creationId xmlns:a16="http://schemas.microsoft.com/office/drawing/2014/main" id="{0FD0CEC4-20D1-48A8-AFF8-1693E76E14B7}"/>
              </a:ext>
            </a:extLst>
          </p:cNvPr>
          <p:cNvSpPr txBox="1">
            <a:spLocks noChangeArrowheads="1"/>
          </p:cNvSpPr>
          <p:nvPr/>
        </p:nvSpPr>
        <p:spPr bwMode="auto">
          <a:xfrm>
            <a:off x="4967288" y="836613"/>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Swap 9 with 59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DBA6EAA3-D697-4588-ABC5-331A2A22F82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38A3D79-A6C5-4C07-9B9B-7FA3FCACB396}" type="slidenum">
              <a:rPr lang="en-US" altLang="en-US" sz="1400"/>
              <a:pPr>
                <a:spcBef>
                  <a:spcPct val="0"/>
                </a:spcBef>
                <a:buClrTx/>
                <a:buSzTx/>
                <a:buFontTx/>
                <a:buNone/>
              </a:pPr>
              <a:t>26</a:t>
            </a:fld>
            <a:endParaRPr lang="en-US" altLang="en-US" sz="1400"/>
          </a:p>
        </p:txBody>
      </p:sp>
      <p:sp>
        <p:nvSpPr>
          <p:cNvPr id="37891" name="Rectangle 2">
            <a:extLst>
              <a:ext uri="{FF2B5EF4-FFF2-40B4-BE49-F238E27FC236}">
                <a16:creationId xmlns:a16="http://schemas.microsoft.com/office/drawing/2014/main" id="{D9196073-4933-4432-958A-18E5AFFBB161}"/>
              </a:ext>
            </a:extLst>
          </p:cNvPr>
          <p:cNvSpPr>
            <a:spLocks noGrp="1" noChangeArrowheads="1"/>
          </p:cNvSpPr>
          <p:nvPr>
            <p:ph type="title"/>
          </p:nvPr>
        </p:nvSpPr>
        <p:spPr>
          <a:xfrm>
            <a:off x="0" y="152400"/>
            <a:ext cx="8839200" cy="533400"/>
          </a:xfrm>
        </p:spPr>
        <p:txBody>
          <a:bodyPr/>
          <a:lstStyle/>
          <a:p>
            <a:r>
              <a:rPr lang="en-US" altLang="en-US" sz="3600"/>
              <a:t>Removing the Root and Rebuild the Tree</a:t>
            </a:r>
          </a:p>
        </p:txBody>
      </p:sp>
      <p:sp>
        <p:nvSpPr>
          <p:cNvPr id="37892" name="Rectangle 3">
            <a:extLst>
              <a:ext uri="{FF2B5EF4-FFF2-40B4-BE49-F238E27FC236}">
                <a16:creationId xmlns:a16="http://schemas.microsoft.com/office/drawing/2014/main" id="{8DFAB6F3-6FB0-4319-BBF0-1D1244B05917}"/>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4">
            <a:extLst>
              <a:ext uri="{FF2B5EF4-FFF2-40B4-BE49-F238E27FC236}">
                <a16:creationId xmlns:a16="http://schemas.microsoft.com/office/drawing/2014/main" id="{3C384BD2-BC27-49BD-8468-CB9F68A437CC}"/>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4" name="Rectangle 5">
            <a:extLst>
              <a:ext uri="{FF2B5EF4-FFF2-40B4-BE49-F238E27FC236}">
                <a16:creationId xmlns:a16="http://schemas.microsoft.com/office/drawing/2014/main" id="{1A126AD4-D801-4129-98CE-5D15B5FFF484}"/>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5" name="Rectangle 6">
            <a:extLst>
              <a:ext uri="{FF2B5EF4-FFF2-40B4-BE49-F238E27FC236}">
                <a16:creationId xmlns:a16="http://schemas.microsoft.com/office/drawing/2014/main" id="{49EABE1B-F062-4010-821C-254BE09892B2}"/>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6" name="Rectangle 7">
            <a:extLst>
              <a:ext uri="{FF2B5EF4-FFF2-40B4-BE49-F238E27FC236}">
                <a16:creationId xmlns:a16="http://schemas.microsoft.com/office/drawing/2014/main" id="{DC139C2B-FEC4-4726-B8DE-90AD352707C6}"/>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7" name="Rectangle 8">
            <a:extLst>
              <a:ext uri="{FF2B5EF4-FFF2-40B4-BE49-F238E27FC236}">
                <a16:creationId xmlns:a16="http://schemas.microsoft.com/office/drawing/2014/main" id="{60D4B01F-DB34-4D66-9E49-325D9D9A7D96}"/>
              </a:ext>
            </a:extLst>
          </p:cNvPr>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8" name="Rectangle 9">
            <a:extLst>
              <a:ext uri="{FF2B5EF4-FFF2-40B4-BE49-F238E27FC236}">
                <a16:creationId xmlns:a16="http://schemas.microsoft.com/office/drawing/2014/main" id="{05918376-3023-454A-991C-2B26382E579E}"/>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9" name="Rectangle 10">
            <a:extLst>
              <a:ext uri="{FF2B5EF4-FFF2-40B4-BE49-F238E27FC236}">
                <a16:creationId xmlns:a16="http://schemas.microsoft.com/office/drawing/2014/main" id="{90B9EB55-E41A-4ADE-9B17-EFB43D7BDF72}"/>
              </a:ext>
            </a:extLst>
          </p:cNvPr>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0" name="Rectangle 11">
            <a:extLst>
              <a:ext uri="{FF2B5EF4-FFF2-40B4-BE49-F238E27FC236}">
                <a16:creationId xmlns:a16="http://schemas.microsoft.com/office/drawing/2014/main" id="{D9EA8C2E-7C00-47C2-B603-406A804FF7E4}"/>
              </a:ext>
            </a:extLst>
          </p:cNvPr>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1" name="Rectangle 12">
            <a:extLst>
              <a:ext uri="{FF2B5EF4-FFF2-40B4-BE49-F238E27FC236}">
                <a16:creationId xmlns:a16="http://schemas.microsoft.com/office/drawing/2014/main" id="{D6912795-8691-416D-81A2-F3F5A59B4E45}"/>
              </a:ext>
            </a:extLst>
          </p:cNvPr>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2" name="Rectangle 13">
            <a:extLst>
              <a:ext uri="{FF2B5EF4-FFF2-40B4-BE49-F238E27FC236}">
                <a16:creationId xmlns:a16="http://schemas.microsoft.com/office/drawing/2014/main" id="{93031327-A4EC-40F0-ACF5-18788DF5D4E1}"/>
              </a:ext>
            </a:extLst>
          </p:cNvPr>
          <p:cNvSpPr>
            <a:spLocks noChangeArrowheads="1"/>
          </p:cNvSpPr>
          <p:nvPr/>
        </p:nvSpPr>
        <p:spPr bwMode="auto">
          <a:xfrm>
            <a:off x="0"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903" name="Rectangle 14">
            <a:extLst>
              <a:ext uri="{FF2B5EF4-FFF2-40B4-BE49-F238E27FC236}">
                <a16:creationId xmlns:a16="http://schemas.microsoft.com/office/drawing/2014/main" id="{802B50C3-CDF4-4407-A36D-06B0FAF6C9F8}"/>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7904" name="Object 15">
            <a:extLst>
              <a:ext uri="{FF2B5EF4-FFF2-40B4-BE49-F238E27FC236}">
                <a16:creationId xmlns:a16="http://schemas.microsoft.com/office/drawing/2014/main" id="{C757F1DC-1844-446C-8C67-A2BD17B94654}"/>
              </a:ext>
            </a:extLst>
          </p:cNvPr>
          <p:cNvGraphicFramePr>
            <a:graphicFrameLocks noChangeAspect="1"/>
          </p:cNvGraphicFramePr>
          <p:nvPr/>
        </p:nvGraphicFramePr>
        <p:xfrm>
          <a:off x="989013" y="1323975"/>
          <a:ext cx="6878637" cy="4405313"/>
        </p:xfrm>
        <a:graphic>
          <a:graphicData uri="http://schemas.openxmlformats.org/presentationml/2006/ole">
            <mc:AlternateContent xmlns:mc="http://schemas.openxmlformats.org/markup-compatibility/2006">
              <mc:Choice xmlns:v="urn:schemas-microsoft-com:vml" Requires="v">
                <p:oleObj spid="_x0000_s95248" name="Picture" r:id="rId4" imgW="2606040" imgH="1662684" progId="Word.Picture.8">
                  <p:embed/>
                </p:oleObj>
              </mc:Choice>
              <mc:Fallback>
                <p:oleObj name="Picture" r:id="rId4" imgW="2606040" imgH="1662684" progId="Word.Picture.8">
                  <p:embed/>
                  <p:pic>
                    <p:nvPicPr>
                      <p:cNvPr id="37904" name="Object 15">
                        <a:extLst>
                          <a:ext uri="{FF2B5EF4-FFF2-40B4-BE49-F238E27FC236}">
                            <a16:creationId xmlns:a16="http://schemas.microsoft.com/office/drawing/2014/main" id="{C757F1DC-1844-446C-8C67-A2BD17B946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3" y="1323975"/>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5" name="Text Box 16">
            <a:extLst>
              <a:ext uri="{FF2B5EF4-FFF2-40B4-BE49-F238E27FC236}">
                <a16:creationId xmlns:a16="http://schemas.microsoft.com/office/drawing/2014/main" id="{7E0F39E1-39F7-4364-83C5-2FFFF0E5C0B2}"/>
              </a:ext>
            </a:extLst>
          </p:cNvPr>
          <p:cNvSpPr txBox="1">
            <a:spLocks noChangeArrowheads="1"/>
          </p:cNvSpPr>
          <p:nvPr/>
        </p:nvSpPr>
        <p:spPr bwMode="auto">
          <a:xfrm>
            <a:off x="4967288" y="836613"/>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Swap 9 with 44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D4E7ED73-B3E1-43E5-8279-68630EC0DC0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E31E099-D961-43BF-973E-697CD6139254}" type="slidenum">
              <a:rPr lang="en-US" altLang="en-US" sz="1400"/>
              <a:pPr>
                <a:spcBef>
                  <a:spcPct val="0"/>
                </a:spcBef>
                <a:buClrTx/>
                <a:buSzTx/>
                <a:buFontTx/>
                <a:buNone/>
              </a:pPr>
              <a:t>27</a:t>
            </a:fld>
            <a:endParaRPr lang="en-US" altLang="en-US" sz="1400"/>
          </a:p>
        </p:txBody>
      </p:sp>
      <p:sp>
        <p:nvSpPr>
          <p:cNvPr id="38915" name="Rectangle 2">
            <a:extLst>
              <a:ext uri="{FF2B5EF4-FFF2-40B4-BE49-F238E27FC236}">
                <a16:creationId xmlns:a16="http://schemas.microsoft.com/office/drawing/2014/main" id="{BB53399C-4532-4484-998B-3164DAB73900}"/>
              </a:ext>
            </a:extLst>
          </p:cNvPr>
          <p:cNvSpPr>
            <a:spLocks noGrp="1" noChangeArrowheads="1"/>
          </p:cNvSpPr>
          <p:nvPr>
            <p:ph type="title"/>
          </p:nvPr>
        </p:nvSpPr>
        <p:spPr>
          <a:xfrm>
            <a:off x="0" y="152400"/>
            <a:ext cx="8839200" cy="533400"/>
          </a:xfrm>
        </p:spPr>
        <p:txBody>
          <a:bodyPr/>
          <a:lstStyle/>
          <a:p>
            <a:r>
              <a:rPr lang="en-US" altLang="en-US" sz="3600"/>
              <a:t>Removing the Root and Rebuild the Tree</a:t>
            </a:r>
          </a:p>
        </p:txBody>
      </p:sp>
      <p:sp>
        <p:nvSpPr>
          <p:cNvPr id="38916" name="Rectangle 3">
            <a:extLst>
              <a:ext uri="{FF2B5EF4-FFF2-40B4-BE49-F238E27FC236}">
                <a16:creationId xmlns:a16="http://schemas.microsoft.com/office/drawing/2014/main" id="{12FB340F-C8F7-48E4-8A04-71A43E874D2C}"/>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4">
            <a:extLst>
              <a:ext uri="{FF2B5EF4-FFF2-40B4-BE49-F238E27FC236}">
                <a16:creationId xmlns:a16="http://schemas.microsoft.com/office/drawing/2014/main" id="{C28876BF-BEDC-42FD-A0B9-43348E37C8BE}"/>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8" name="Rectangle 5">
            <a:extLst>
              <a:ext uri="{FF2B5EF4-FFF2-40B4-BE49-F238E27FC236}">
                <a16:creationId xmlns:a16="http://schemas.microsoft.com/office/drawing/2014/main" id="{929DA2DC-E915-4B1C-B2E1-6A25CF468C7C}"/>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9" name="Rectangle 6">
            <a:extLst>
              <a:ext uri="{FF2B5EF4-FFF2-40B4-BE49-F238E27FC236}">
                <a16:creationId xmlns:a16="http://schemas.microsoft.com/office/drawing/2014/main" id="{C3BDC4ED-138C-4D00-B5B7-5EE7FA6A653D}"/>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0" name="Rectangle 7">
            <a:extLst>
              <a:ext uri="{FF2B5EF4-FFF2-40B4-BE49-F238E27FC236}">
                <a16:creationId xmlns:a16="http://schemas.microsoft.com/office/drawing/2014/main" id="{7BC10A57-A001-4846-A0F8-9C0A30D56AD3}"/>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1" name="Rectangle 8">
            <a:extLst>
              <a:ext uri="{FF2B5EF4-FFF2-40B4-BE49-F238E27FC236}">
                <a16:creationId xmlns:a16="http://schemas.microsoft.com/office/drawing/2014/main" id="{1F18FFD2-E7E3-4A58-8EB7-153D1D469C44}"/>
              </a:ext>
            </a:extLst>
          </p:cNvPr>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2" name="Rectangle 9">
            <a:extLst>
              <a:ext uri="{FF2B5EF4-FFF2-40B4-BE49-F238E27FC236}">
                <a16:creationId xmlns:a16="http://schemas.microsoft.com/office/drawing/2014/main" id="{A19B1CE5-99D6-472D-A0F1-79C84E0B8B0B}"/>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3" name="Rectangle 10">
            <a:extLst>
              <a:ext uri="{FF2B5EF4-FFF2-40B4-BE49-F238E27FC236}">
                <a16:creationId xmlns:a16="http://schemas.microsoft.com/office/drawing/2014/main" id="{5E528D2C-9B7A-45FB-8D9C-F0CC2DBEDBAC}"/>
              </a:ext>
            </a:extLst>
          </p:cNvPr>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4" name="Rectangle 11">
            <a:extLst>
              <a:ext uri="{FF2B5EF4-FFF2-40B4-BE49-F238E27FC236}">
                <a16:creationId xmlns:a16="http://schemas.microsoft.com/office/drawing/2014/main" id="{AB250595-BA97-40C3-A33D-95A30C5ECEF2}"/>
              </a:ext>
            </a:extLst>
          </p:cNvPr>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5" name="Rectangle 12">
            <a:extLst>
              <a:ext uri="{FF2B5EF4-FFF2-40B4-BE49-F238E27FC236}">
                <a16:creationId xmlns:a16="http://schemas.microsoft.com/office/drawing/2014/main" id="{65A374AD-FE90-493D-8048-4387D40D23A1}"/>
              </a:ext>
            </a:extLst>
          </p:cNvPr>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6" name="Rectangle 13">
            <a:extLst>
              <a:ext uri="{FF2B5EF4-FFF2-40B4-BE49-F238E27FC236}">
                <a16:creationId xmlns:a16="http://schemas.microsoft.com/office/drawing/2014/main" id="{6CB2E783-B29F-4377-930C-6F03F4C4029A}"/>
              </a:ext>
            </a:extLst>
          </p:cNvPr>
          <p:cNvSpPr>
            <a:spLocks noChangeArrowheads="1"/>
          </p:cNvSpPr>
          <p:nvPr/>
        </p:nvSpPr>
        <p:spPr bwMode="auto">
          <a:xfrm>
            <a:off x="0"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27" name="Rectangle 14">
            <a:extLst>
              <a:ext uri="{FF2B5EF4-FFF2-40B4-BE49-F238E27FC236}">
                <a16:creationId xmlns:a16="http://schemas.microsoft.com/office/drawing/2014/main" id="{4E97D31D-695B-4586-AEAE-DD59FD42F6A0}"/>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28" name="Object 15">
            <a:extLst>
              <a:ext uri="{FF2B5EF4-FFF2-40B4-BE49-F238E27FC236}">
                <a16:creationId xmlns:a16="http://schemas.microsoft.com/office/drawing/2014/main" id="{A2A918F4-931D-4ED5-9869-59B452584194}"/>
              </a:ext>
            </a:extLst>
          </p:cNvPr>
          <p:cNvGraphicFramePr>
            <a:graphicFrameLocks noChangeAspect="1"/>
          </p:cNvGraphicFramePr>
          <p:nvPr/>
        </p:nvGraphicFramePr>
        <p:xfrm>
          <a:off x="989013" y="1323975"/>
          <a:ext cx="6878637" cy="4405313"/>
        </p:xfrm>
        <a:graphic>
          <a:graphicData uri="http://schemas.openxmlformats.org/presentationml/2006/ole">
            <mc:AlternateContent xmlns:mc="http://schemas.openxmlformats.org/markup-compatibility/2006">
              <mc:Choice xmlns:v="urn:schemas-microsoft-com:vml" Requires="v">
                <p:oleObj spid="_x0000_s96272" name="Picture" r:id="rId4" imgW="2606040" imgH="1662684" progId="Word.Picture.8">
                  <p:embed/>
                </p:oleObj>
              </mc:Choice>
              <mc:Fallback>
                <p:oleObj name="Picture" r:id="rId4" imgW="2606040" imgH="1662684" progId="Word.Picture.8">
                  <p:embed/>
                  <p:pic>
                    <p:nvPicPr>
                      <p:cNvPr id="38928" name="Object 15">
                        <a:extLst>
                          <a:ext uri="{FF2B5EF4-FFF2-40B4-BE49-F238E27FC236}">
                            <a16:creationId xmlns:a16="http://schemas.microsoft.com/office/drawing/2014/main" id="{A2A918F4-931D-4ED5-9869-59B4525841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9013" y="1323975"/>
                        <a:ext cx="6878637"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9" name="Text Box 16">
            <a:extLst>
              <a:ext uri="{FF2B5EF4-FFF2-40B4-BE49-F238E27FC236}">
                <a16:creationId xmlns:a16="http://schemas.microsoft.com/office/drawing/2014/main" id="{A8FCE14F-EA42-403B-9CAC-8EACB980E120}"/>
              </a:ext>
            </a:extLst>
          </p:cNvPr>
          <p:cNvSpPr txBox="1">
            <a:spLocks noChangeArrowheads="1"/>
          </p:cNvSpPr>
          <p:nvPr/>
        </p:nvSpPr>
        <p:spPr bwMode="auto">
          <a:xfrm>
            <a:off x="4967288" y="836613"/>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Swap 9 with 30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D9195A1C-86E1-4171-A4DB-EB024E99CD57}"/>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FFE78A-31A8-4517-BBC6-AB00FD41545B}" type="slidenum">
              <a:rPr lang="en-US" altLang="en-US" sz="1400"/>
              <a:pPr>
                <a:spcBef>
                  <a:spcPct val="0"/>
                </a:spcBef>
                <a:buClrTx/>
                <a:buSzTx/>
                <a:buFontTx/>
                <a:buNone/>
              </a:pPr>
              <a:t>28</a:t>
            </a:fld>
            <a:endParaRPr lang="en-US" altLang="en-US" sz="1400"/>
          </a:p>
        </p:txBody>
      </p:sp>
      <p:sp>
        <p:nvSpPr>
          <p:cNvPr id="39939" name="Rectangle 2">
            <a:extLst>
              <a:ext uri="{FF2B5EF4-FFF2-40B4-BE49-F238E27FC236}">
                <a16:creationId xmlns:a16="http://schemas.microsoft.com/office/drawing/2014/main" id="{A15E2D89-65E2-46D4-A12F-3EC3E9D068BA}"/>
              </a:ext>
            </a:extLst>
          </p:cNvPr>
          <p:cNvSpPr>
            <a:spLocks noGrp="1" noChangeArrowheads="1"/>
          </p:cNvSpPr>
          <p:nvPr>
            <p:ph type="title"/>
          </p:nvPr>
        </p:nvSpPr>
        <p:spPr>
          <a:xfrm>
            <a:off x="0" y="304800"/>
            <a:ext cx="8839200" cy="533400"/>
          </a:xfrm>
        </p:spPr>
        <p:txBody>
          <a:bodyPr/>
          <a:lstStyle/>
          <a:p>
            <a:r>
              <a:rPr lang="en-US" altLang="en-US" sz="3600"/>
              <a:t>The Heap Class</a:t>
            </a:r>
          </a:p>
        </p:txBody>
      </p:sp>
      <p:sp>
        <p:nvSpPr>
          <p:cNvPr id="39940" name="Rectangle 3">
            <a:extLst>
              <a:ext uri="{FF2B5EF4-FFF2-40B4-BE49-F238E27FC236}">
                <a16:creationId xmlns:a16="http://schemas.microsoft.com/office/drawing/2014/main" id="{13BF9F24-E20A-4D68-8CF2-53E5114BB497}"/>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Rectangle 4">
            <a:extLst>
              <a:ext uri="{FF2B5EF4-FFF2-40B4-BE49-F238E27FC236}">
                <a16:creationId xmlns:a16="http://schemas.microsoft.com/office/drawing/2014/main" id="{C7C3E60F-4D5C-440C-A1DC-9BD4B1D88843}"/>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2" name="Rectangle 5">
            <a:extLst>
              <a:ext uri="{FF2B5EF4-FFF2-40B4-BE49-F238E27FC236}">
                <a16:creationId xmlns:a16="http://schemas.microsoft.com/office/drawing/2014/main" id="{40EF7BFB-F19B-42AE-9E7E-DABF92CE4C89}"/>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3" name="Rectangle 6">
            <a:extLst>
              <a:ext uri="{FF2B5EF4-FFF2-40B4-BE49-F238E27FC236}">
                <a16:creationId xmlns:a16="http://schemas.microsoft.com/office/drawing/2014/main" id="{F128A3E1-3C6C-40F8-856D-AB0F6F209A3E}"/>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Rectangle 7">
            <a:extLst>
              <a:ext uri="{FF2B5EF4-FFF2-40B4-BE49-F238E27FC236}">
                <a16:creationId xmlns:a16="http://schemas.microsoft.com/office/drawing/2014/main" id="{C4BDC99B-C903-494C-A705-FD250D498811}"/>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5" name="Rectangle 8">
            <a:extLst>
              <a:ext uri="{FF2B5EF4-FFF2-40B4-BE49-F238E27FC236}">
                <a16:creationId xmlns:a16="http://schemas.microsoft.com/office/drawing/2014/main" id="{F22AAB5A-3BB4-425D-AF12-8C6FB01418C7}"/>
              </a:ext>
            </a:extLst>
          </p:cNvPr>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6" name="Rectangle 9">
            <a:extLst>
              <a:ext uri="{FF2B5EF4-FFF2-40B4-BE49-F238E27FC236}">
                <a16:creationId xmlns:a16="http://schemas.microsoft.com/office/drawing/2014/main" id="{D300E524-C61C-4A5C-8D49-601FC7826C9C}"/>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7" name="Rectangle 10">
            <a:extLst>
              <a:ext uri="{FF2B5EF4-FFF2-40B4-BE49-F238E27FC236}">
                <a16:creationId xmlns:a16="http://schemas.microsoft.com/office/drawing/2014/main" id="{6F97B614-0EA5-45E1-B091-077C1677E456}"/>
              </a:ext>
            </a:extLst>
          </p:cNvPr>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8" name="Rectangle 11">
            <a:extLst>
              <a:ext uri="{FF2B5EF4-FFF2-40B4-BE49-F238E27FC236}">
                <a16:creationId xmlns:a16="http://schemas.microsoft.com/office/drawing/2014/main" id="{4A58B7E5-D2A0-455D-8AF3-1D035CC48CC8}"/>
              </a:ext>
            </a:extLst>
          </p:cNvPr>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9" name="Rectangle 12">
            <a:extLst>
              <a:ext uri="{FF2B5EF4-FFF2-40B4-BE49-F238E27FC236}">
                <a16:creationId xmlns:a16="http://schemas.microsoft.com/office/drawing/2014/main" id="{4DE8EA88-48D8-4EB5-ABE9-35C176232F56}"/>
              </a:ext>
            </a:extLst>
          </p:cNvPr>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0" name="Rectangle 13">
            <a:extLst>
              <a:ext uri="{FF2B5EF4-FFF2-40B4-BE49-F238E27FC236}">
                <a16:creationId xmlns:a16="http://schemas.microsoft.com/office/drawing/2014/main" id="{DBA0EDDB-E3AB-4BA8-9D5E-CD7572752D4D}"/>
              </a:ext>
            </a:extLst>
          </p:cNvPr>
          <p:cNvSpPr>
            <a:spLocks noChangeArrowheads="1"/>
          </p:cNvSpPr>
          <p:nvPr/>
        </p:nvSpPr>
        <p:spPr bwMode="auto">
          <a:xfrm>
            <a:off x="0" y="2865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1" name="Rectangle 14">
            <a:extLst>
              <a:ext uri="{FF2B5EF4-FFF2-40B4-BE49-F238E27FC236}">
                <a16:creationId xmlns:a16="http://schemas.microsoft.com/office/drawing/2014/main" id="{E2726C81-DF42-48C9-92CF-FDD7499CA21A}"/>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2" name="Rectangle 15">
            <a:extLst>
              <a:ext uri="{FF2B5EF4-FFF2-40B4-BE49-F238E27FC236}">
                <a16:creationId xmlns:a16="http://schemas.microsoft.com/office/drawing/2014/main" id="{9DDE77E9-6230-4CD1-9557-AB034580C861}"/>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3" name="Rectangle 16">
            <a:extLst>
              <a:ext uri="{FF2B5EF4-FFF2-40B4-BE49-F238E27FC236}">
                <a16:creationId xmlns:a16="http://schemas.microsoft.com/office/drawing/2014/main" id="{FC2A853B-8C01-44C8-A40B-E08B3C85BD9C}"/>
              </a:ext>
            </a:extLst>
          </p:cNvPr>
          <p:cNvSpPr>
            <a:spLocks noChangeArrowheads="1"/>
          </p:cNvSpPr>
          <p:nvPr/>
        </p:nvSpPr>
        <p:spPr bwMode="auto">
          <a:xfrm>
            <a:off x="0" y="1562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4" name="Rectangle 17">
            <a:extLst>
              <a:ext uri="{FF2B5EF4-FFF2-40B4-BE49-F238E27FC236}">
                <a16:creationId xmlns:a16="http://schemas.microsoft.com/office/drawing/2014/main" id="{06515AB8-6A8B-431E-8BA3-0BC2FD38E06E}"/>
              </a:ext>
            </a:extLst>
          </p:cNvPr>
          <p:cNvSpPr>
            <a:spLocks noChangeArrowheads="1"/>
          </p:cNvSpPr>
          <p:nvPr/>
        </p:nvSpPr>
        <p:spPr bwMode="auto">
          <a:xfrm>
            <a:off x="0"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5" name="Rectangle 21">
            <a:extLst>
              <a:ext uri="{FF2B5EF4-FFF2-40B4-BE49-F238E27FC236}">
                <a16:creationId xmlns:a16="http://schemas.microsoft.com/office/drawing/2014/main" id="{D008BA0D-58BA-404C-BE5A-BFD098D93D3A}"/>
              </a:ext>
            </a:extLst>
          </p:cNvPr>
          <p:cNvSpPr>
            <a:spLocks noChangeArrowheads="1"/>
          </p:cNvSpPr>
          <p:nvPr/>
        </p:nvSpPr>
        <p:spPr bwMode="auto">
          <a:xfrm>
            <a:off x="0"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6" name="Rectangle 22">
            <a:extLst>
              <a:ext uri="{FF2B5EF4-FFF2-40B4-BE49-F238E27FC236}">
                <a16:creationId xmlns:a16="http://schemas.microsoft.com/office/drawing/2014/main" id="{300BDA9E-13AC-4F93-9CD1-5CCCAE971459}"/>
              </a:ext>
            </a:extLst>
          </p:cNvPr>
          <p:cNvSpPr>
            <a:spLocks noChangeArrowheads="1"/>
          </p:cNvSpPr>
          <p:nvPr/>
        </p:nvSpPr>
        <p:spPr bwMode="auto">
          <a:xfrm>
            <a:off x="0"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58" name="Rectangle 24">
            <a:hlinkClick r:id="rId3" action="ppaction://hlinkfile"/>
            <a:extLst>
              <a:ext uri="{FF2B5EF4-FFF2-40B4-BE49-F238E27FC236}">
                <a16:creationId xmlns:a16="http://schemas.microsoft.com/office/drawing/2014/main" id="{8703DBB5-8618-4576-8CAB-BD1BE0CEAE87}"/>
              </a:ext>
            </a:extLst>
          </p:cNvPr>
          <p:cNvSpPr>
            <a:spLocks noChangeArrowheads="1"/>
          </p:cNvSpPr>
          <p:nvPr/>
        </p:nvSpPr>
        <p:spPr bwMode="auto">
          <a:xfrm>
            <a:off x="5068561" y="5927724"/>
            <a:ext cx="16494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Heap</a:t>
            </a:r>
          </a:p>
        </p:txBody>
      </p:sp>
      <p:sp>
        <p:nvSpPr>
          <p:cNvPr id="23" name="Rectangle 3">
            <a:extLst>
              <a:ext uri="{FF2B5EF4-FFF2-40B4-BE49-F238E27FC236}">
                <a16:creationId xmlns:a16="http://schemas.microsoft.com/office/drawing/2014/main" id="{C2ADF9B7-719D-4C59-9973-0BB3483D37F8}"/>
              </a:ext>
            </a:extLst>
          </p:cNvPr>
          <p:cNvSpPr txBox="1">
            <a:spLocks noChangeArrowheads="1"/>
          </p:cNvSpPr>
          <p:nvPr/>
        </p:nvSpPr>
        <p:spPr bwMode="auto">
          <a:xfrm>
            <a:off x="990600" y="1447800"/>
            <a:ext cx="77724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r>
              <a:rPr lang="en-US" altLang="en-US" sz="2400" kern="0"/>
              <a:t>Pseudocode for the operations of the ADT heap</a:t>
            </a:r>
          </a:p>
          <a:p>
            <a:pPr lvl="1" eaLnBrk="1" hangingPunct="1">
              <a:lnSpc>
                <a:spcPct val="90000"/>
              </a:lnSpc>
              <a:buFontTx/>
              <a:buNone/>
            </a:pPr>
            <a:r>
              <a:rPr lang="en-US" altLang="en-US" sz="2000" kern="0">
                <a:latin typeface="Courier New" panose="02070309020205020404" pitchFamily="49" charset="0"/>
              </a:rPr>
              <a:t>Heap()</a:t>
            </a:r>
          </a:p>
          <a:p>
            <a:pPr lvl="1" eaLnBrk="1" hangingPunct="1">
              <a:lnSpc>
                <a:spcPct val="90000"/>
              </a:lnSpc>
              <a:buFontTx/>
              <a:buNone/>
            </a:pPr>
            <a:r>
              <a:rPr lang="en-US" altLang="en-US" sz="2000" kern="0">
                <a:latin typeface="Courier New" panose="02070309020205020404" pitchFamily="49" charset="0"/>
              </a:rPr>
              <a:t>// Creates an empty heap.</a:t>
            </a:r>
          </a:p>
          <a:p>
            <a:pPr lvl="1" eaLnBrk="1" hangingPunct="1">
              <a:lnSpc>
                <a:spcPct val="90000"/>
              </a:lnSpc>
              <a:buFontTx/>
              <a:buNone/>
            </a:pPr>
            <a:endParaRPr lang="en-US" altLang="en-US" sz="2000" kern="0">
              <a:latin typeface="Courier New" panose="02070309020205020404" pitchFamily="49" charset="0"/>
            </a:endParaRPr>
          </a:p>
          <a:p>
            <a:pPr lvl="1" eaLnBrk="1" hangingPunct="1">
              <a:lnSpc>
                <a:spcPct val="90000"/>
              </a:lnSpc>
              <a:buFontTx/>
              <a:buNone/>
            </a:pPr>
            <a:r>
              <a:rPr lang="en-US" altLang="en-US" sz="2000" kern="0">
                <a:latin typeface="Courier New" panose="02070309020205020404" pitchFamily="49" charset="0"/>
              </a:rPr>
              <a:t>isEmpty()</a:t>
            </a:r>
          </a:p>
          <a:p>
            <a:pPr lvl="1" eaLnBrk="1" hangingPunct="1">
              <a:lnSpc>
                <a:spcPct val="90000"/>
              </a:lnSpc>
              <a:buFontTx/>
              <a:buNone/>
            </a:pPr>
            <a:r>
              <a:rPr lang="en-US" altLang="en-US" sz="2000" kern="0">
                <a:latin typeface="Courier New" panose="02070309020205020404" pitchFamily="49" charset="0"/>
              </a:rPr>
              <a:t>// Determines whether a heap is empty.</a:t>
            </a:r>
          </a:p>
          <a:p>
            <a:pPr lvl="1" eaLnBrk="1" hangingPunct="1">
              <a:lnSpc>
                <a:spcPct val="90000"/>
              </a:lnSpc>
              <a:buFontTx/>
              <a:buNone/>
            </a:pPr>
            <a:endParaRPr lang="en-US" altLang="en-US" sz="2000" kern="0">
              <a:latin typeface="Courier New" panose="02070309020205020404" pitchFamily="49" charset="0"/>
            </a:endParaRPr>
          </a:p>
          <a:p>
            <a:pPr lvl="1" eaLnBrk="1" hangingPunct="1">
              <a:lnSpc>
                <a:spcPct val="90000"/>
              </a:lnSpc>
              <a:buFontTx/>
              <a:buNone/>
            </a:pPr>
            <a:r>
              <a:rPr lang="en-US" altLang="en-US" sz="2000" kern="0">
                <a:latin typeface="Courier New" panose="02070309020205020404" pitchFamily="49" charset="0"/>
              </a:rPr>
              <a:t>add(newItem)</a:t>
            </a:r>
          </a:p>
          <a:p>
            <a:pPr lvl="1" eaLnBrk="1" hangingPunct="1">
              <a:lnSpc>
                <a:spcPct val="90000"/>
              </a:lnSpc>
              <a:buFontTx/>
              <a:buNone/>
            </a:pPr>
            <a:r>
              <a:rPr lang="en-US" altLang="en-US" sz="2000" kern="0">
                <a:latin typeface="Courier New" panose="02070309020205020404" pitchFamily="49" charset="0"/>
              </a:rPr>
              <a:t>// Inserts newItem into a heap. </a:t>
            </a:r>
          </a:p>
          <a:p>
            <a:pPr lvl="1" eaLnBrk="1" hangingPunct="1">
              <a:lnSpc>
                <a:spcPct val="90000"/>
              </a:lnSpc>
              <a:buFontTx/>
              <a:buNone/>
            </a:pPr>
            <a:endParaRPr lang="en-US" altLang="en-US" sz="2000" kern="0">
              <a:latin typeface="Courier New" panose="02070309020205020404" pitchFamily="49" charset="0"/>
            </a:endParaRPr>
          </a:p>
          <a:p>
            <a:pPr lvl="1" eaLnBrk="1" hangingPunct="1">
              <a:lnSpc>
                <a:spcPct val="90000"/>
              </a:lnSpc>
              <a:buFontTx/>
              <a:buNone/>
            </a:pPr>
            <a:r>
              <a:rPr lang="en-US" altLang="en-US" sz="2000" kern="0">
                <a:latin typeface="Courier New" panose="02070309020205020404" pitchFamily="49" charset="0"/>
              </a:rPr>
              <a:t>remove()</a:t>
            </a:r>
          </a:p>
          <a:p>
            <a:pPr lvl="1" eaLnBrk="1" hangingPunct="1">
              <a:lnSpc>
                <a:spcPct val="90000"/>
              </a:lnSpc>
              <a:buFontTx/>
              <a:buNone/>
            </a:pPr>
            <a:r>
              <a:rPr lang="en-US" altLang="en-US" sz="2000" kern="0">
                <a:latin typeface="Courier New" panose="02070309020205020404" pitchFamily="49" charset="0"/>
              </a:rPr>
              <a:t>// Retrieves and then deletes a heap’s root</a:t>
            </a:r>
          </a:p>
          <a:p>
            <a:pPr lvl="1" eaLnBrk="1" hangingPunct="1">
              <a:lnSpc>
                <a:spcPct val="90000"/>
              </a:lnSpc>
              <a:buFontTx/>
              <a:buNone/>
            </a:pPr>
            <a:r>
              <a:rPr lang="en-US" altLang="en-US" sz="2000" kern="0">
                <a:latin typeface="Courier New" panose="02070309020205020404" pitchFamily="49" charset="0"/>
              </a:rPr>
              <a:t>// item. This item has the largest search key.</a:t>
            </a:r>
            <a:endParaRPr lang="en-US" altLang="en-US" sz="2000" kern="0" dirty="0">
              <a:latin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48FD665-E6D8-4B22-8E13-2012EE6FA29A}"/>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F4780B33-9CA4-4457-A930-5AC8DBD9252A}"/>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B5789835-566C-4B66-B6C5-AAF8F8FCE066}" type="slidenum">
              <a:rPr lang="en-US" altLang="en-US" sz="1000">
                <a:solidFill>
                  <a:srgbClr val="548446"/>
                </a:solidFill>
                <a:latin typeface="Arial" panose="020B0604020202020204" pitchFamily="34" charset="0"/>
              </a:rPr>
              <a:pPr/>
              <a:t>29</a:t>
            </a:fld>
            <a:endParaRPr lang="en-US" altLang="en-US" sz="1000">
              <a:solidFill>
                <a:srgbClr val="548446"/>
              </a:solidFill>
              <a:latin typeface="Arial" panose="020B0604020202020204" pitchFamily="34" charset="0"/>
            </a:endParaRPr>
          </a:p>
        </p:txBody>
      </p:sp>
      <p:sp>
        <p:nvSpPr>
          <p:cNvPr id="20484" name="Rectangle 2">
            <a:extLst>
              <a:ext uri="{FF2B5EF4-FFF2-40B4-BE49-F238E27FC236}">
                <a16:creationId xmlns:a16="http://schemas.microsoft.com/office/drawing/2014/main" id="{B2FB2A94-1A88-4D33-8ABD-9E0637359736}"/>
              </a:ext>
            </a:extLst>
          </p:cNvPr>
          <p:cNvSpPr>
            <a:spLocks noGrp="1" noChangeArrowheads="1"/>
          </p:cNvSpPr>
          <p:nvPr>
            <p:ph type="title"/>
          </p:nvPr>
        </p:nvSpPr>
        <p:spPr/>
        <p:txBody>
          <a:bodyPr/>
          <a:lstStyle/>
          <a:p>
            <a:pPr eaLnBrk="1" hangingPunct="1"/>
            <a:r>
              <a:rPr lang="en-US" altLang="en-US"/>
              <a:t>A Heap Implementation of the ADT Priority Queue</a:t>
            </a:r>
          </a:p>
        </p:txBody>
      </p:sp>
      <p:sp>
        <p:nvSpPr>
          <p:cNvPr id="20485" name="Rectangle 3">
            <a:extLst>
              <a:ext uri="{FF2B5EF4-FFF2-40B4-BE49-F238E27FC236}">
                <a16:creationId xmlns:a16="http://schemas.microsoft.com/office/drawing/2014/main" id="{E4036C75-1ADF-4886-A91A-C60FDD89D345}"/>
              </a:ext>
            </a:extLst>
          </p:cNvPr>
          <p:cNvSpPr>
            <a:spLocks noGrp="1" noChangeArrowheads="1"/>
          </p:cNvSpPr>
          <p:nvPr>
            <p:ph type="body" idx="1"/>
          </p:nvPr>
        </p:nvSpPr>
        <p:spPr/>
        <p:txBody>
          <a:bodyPr/>
          <a:lstStyle/>
          <a:p>
            <a:pPr eaLnBrk="1" hangingPunct="1"/>
            <a:r>
              <a:rPr lang="en-US" altLang="en-US" sz="2800" dirty="0"/>
              <a:t>Priority-queue operations and heap operations are analogous</a:t>
            </a:r>
          </a:p>
          <a:p>
            <a:pPr lvl="1" eaLnBrk="1" hangingPunct="1"/>
            <a:r>
              <a:rPr lang="en-US" altLang="en-US" sz="2400" dirty="0"/>
              <a:t>The priority value in a priority-queue corresponds to a heap item’s search key</a:t>
            </a:r>
          </a:p>
          <a:p>
            <a:pPr eaLnBrk="1" hangingPunct="1"/>
            <a:r>
              <a:rPr lang="en-US" altLang="en-US" sz="2800" dirty="0" err="1">
                <a:latin typeface="Courier New" panose="02070309020205020404" pitchFamily="49" charset="0"/>
                <a:hlinkClick r:id="rId3" action="ppaction://hlinkfile"/>
              </a:rPr>
              <a:t>PriorityQueue</a:t>
            </a:r>
            <a:r>
              <a:rPr lang="en-US" altLang="en-US" sz="2800" dirty="0"/>
              <a:t> class</a:t>
            </a:r>
          </a:p>
          <a:p>
            <a:pPr lvl="1" eaLnBrk="1" hangingPunct="1"/>
            <a:r>
              <a:rPr lang="en-US" altLang="en-US" sz="2400" dirty="0"/>
              <a:t>Has an instance of the </a:t>
            </a:r>
            <a:r>
              <a:rPr lang="en-US" altLang="en-US" sz="2400" dirty="0">
                <a:latin typeface="Courier New" panose="02070309020205020404" pitchFamily="49" charset="0"/>
              </a:rPr>
              <a:t>Heap</a:t>
            </a:r>
            <a:r>
              <a:rPr lang="en-US" altLang="en-US" sz="2400" dirty="0"/>
              <a:t> class as its data field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title"/>
          </p:nvPr>
        </p:nvSpPr>
        <p:spPr>
          <a:xfrm>
            <a:off x="249435" y="-127001"/>
            <a:ext cx="8513565" cy="807816"/>
          </a:xfrm>
          <a:prstGeom prst="rect">
            <a:avLst/>
          </a:prstGeom>
        </p:spPr>
        <p:txBody>
          <a:bodyPr/>
          <a:lstStyle/>
          <a:p>
            <a:r>
              <a:t>ADT Priority Queue</a:t>
            </a:r>
          </a:p>
        </p:txBody>
      </p:sp>
      <p:sp>
        <p:nvSpPr>
          <p:cNvPr id="182" name="/** An interface for the ADT priority queue. */…"/>
          <p:cNvSpPr txBox="1"/>
          <p:nvPr/>
        </p:nvSpPr>
        <p:spPr>
          <a:xfrm>
            <a:off x="379565" y="504613"/>
            <a:ext cx="7608433" cy="55778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300">
                <a:solidFill>
                  <a:srgbClr val="008400"/>
                </a:solidFill>
                <a:latin typeface="Menlo"/>
                <a:ea typeface="Menlo"/>
                <a:cs typeface="Menlo"/>
                <a:sym typeface="Menlo"/>
              </a:defRPr>
            </a:pPr>
            <a:r>
              <a:rPr dirty="0"/>
              <a:t>/**</a:t>
            </a:r>
            <a:r>
              <a:rPr sz="1400" dirty="0">
                <a:solidFill>
                  <a:srgbClr val="000000"/>
                </a:solidFill>
                <a:latin typeface="+mn-lt"/>
                <a:ea typeface="+mn-ea"/>
                <a:cs typeface="+mn-cs"/>
                <a:sym typeface="Helvetica"/>
              </a:rPr>
              <a:t> </a:t>
            </a:r>
            <a:r>
              <a:rPr dirty="0"/>
              <a:t>An interface for the ADT priority queue.</a:t>
            </a:r>
            <a:r>
              <a:rPr sz="1400" dirty="0">
                <a:solidFill>
                  <a:srgbClr val="000000"/>
                </a:solidFill>
                <a:latin typeface="+mn-lt"/>
                <a:ea typeface="+mn-ea"/>
                <a:cs typeface="+mn-cs"/>
                <a:sym typeface="Helvetica"/>
              </a:rPr>
              <a:t> </a:t>
            </a:r>
            <a:r>
              <a:rPr dirty="0"/>
              <a:t>*/</a:t>
            </a:r>
            <a:endParaRPr sz="1400" dirty="0">
              <a:solidFill>
                <a:srgbClr val="000000"/>
              </a:solidFill>
              <a:latin typeface="+mn-lt"/>
              <a:ea typeface="+mn-ea"/>
              <a:cs typeface="+mn-cs"/>
              <a:sym typeface="Helvetica"/>
            </a:endParaRPr>
          </a:p>
          <a:p>
            <a:pPr defTabSz="344804">
              <a:tabLst>
                <a:tab pos="342900" algn="l"/>
              </a:tabLst>
              <a:defRPr sz="1300">
                <a:latin typeface="Menlo"/>
                <a:ea typeface="Menlo"/>
                <a:cs typeface="Menlo"/>
                <a:sym typeface="Menlo"/>
              </a:defRPr>
            </a:pPr>
            <a:r>
              <a:rPr dirty="0">
                <a:solidFill>
                  <a:srgbClr val="BA2DA2"/>
                </a:solidFill>
              </a:rPr>
              <a:t>public</a:t>
            </a:r>
            <a:r>
              <a:rPr dirty="0"/>
              <a:t> </a:t>
            </a:r>
            <a:r>
              <a:rPr dirty="0">
                <a:solidFill>
                  <a:srgbClr val="BA2DA2"/>
                </a:solidFill>
              </a:rPr>
              <a:t>interface</a:t>
            </a:r>
            <a:r>
              <a:rPr dirty="0"/>
              <a:t> </a:t>
            </a:r>
            <a:r>
              <a:rPr dirty="0" err="1"/>
              <a:t>PriorityQueueInterface</a:t>
            </a:r>
            <a:r>
              <a:rPr dirty="0"/>
              <a:t>&lt;T </a:t>
            </a:r>
            <a:r>
              <a:rPr dirty="0">
                <a:solidFill>
                  <a:srgbClr val="BA2DA2"/>
                </a:solidFill>
              </a:rPr>
              <a:t>extends</a:t>
            </a:r>
            <a:r>
              <a:rPr dirty="0"/>
              <a:t> Comparable&lt;? </a:t>
            </a:r>
            <a:r>
              <a:rPr dirty="0">
                <a:solidFill>
                  <a:srgbClr val="BA2DA2"/>
                </a:solidFill>
              </a:rPr>
              <a:t>super</a:t>
            </a:r>
            <a:r>
              <a:rPr dirty="0"/>
              <a:t> T&gt;&gt;</a:t>
            </a:r>
            <a:endParaRPr sz="1400" dirty="0">
              <a:latin typeface="+mn-lt"/>
              <a:ea typeface="+mn-ea"/>
              <a:cs typeface="+mn-cs"/>
              <a:sym typeface="Helvetica"/>
            </a:endParaRPr>
          </a:p>
          <a:p>
            <a:pPr defTabSz="344804">
              <a:tabLst>
                <a:tab pos="342900" algn="l"/>
              </a:tabLst>
              <a:defRPr sz="1300">
                <a:latin typeface="Menlo"/>
                <a:ea typeface="Menlo"/>
                <a:cs typeface="Menlo"/>
                <a:sym typeface="Menlo"/>
              </a:defRPr>
            </a:pPr>
            <a:r>
              <a:rPr dirty="0"/>
              <a:t>{</a:t>
            </a:r>
            <a:endParaRPr sz="1400" dirty="0">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solidFill>
                  <a:srgbClr val="000000"/>
                </a:solidFill>
              </a:rPr>
              <a:t>   </a:t>
            </a:r>
            <a:r>
              <a:rPr dirty="0"/>
              <a:t>/** Adds a new entry to this priority queue.</a:t>
            </a:r>
            <a:endParaRPr sz="1400" dirty="0">
              <a:solidFill>
                <a:srgbClr val="000000"/>
              </a:solidFill>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t>       </a:t>
            </a:r>
            <a:r>
              <a:rPr b="1" dirty="0"/>
              <a:t>@param</a:t>
            </a:r>
            <a:r>
              <a:rPr dirty="0"/>
              <a:t> </a:t>
            </a:r>
            <a:r>
              <a:rPr dirty="0" err="1"/>
              <a:t>newEntry</a:t>
            </a:r>
            <a:r>
              <a:rPr dirty="0"/>
              <a:t>  An object to be added. */</a:t>
            </a:r>
            <a:endParaRPr sz="1400" dirty="0">
              <a:solidFill>
                <a:srgbClr val="000000"/>
              </a:solidFill>
              <a:latin typeface="+mn-lt"/>
              <a:ea typeface="+mn-ea"/>
              <a:cs typeface="+mn-cs"/>
              <a:sym typeface="Helvetica"/>
            </a:endParaRPr>
          </a:p>
          <a:p>
            <a:pPr defTabSz="344804">
              <a:tabLst>
                <a:tab pos="342900" algn="l"/>
              </a:tabLst>
              <a:defRPr sz="1300">
                <a:latin typeface="Menlo"/>
                <a:ea typeface="Menlo"/>
                <a:cs typeface="Menlo"/>
                <a:sym typeface="Menlo"/>
              </a:defRPr>
            </a:pPr>
            <a:r>
              <a:rPr dirty="0"/>
              <a:t>   </a:t>
            </a:r>
            <a:r>
              <a:rPr dirty="0">
                <a:solidFill>
                  <a:srgbClr val="BA2DA2"/>
                </a:solidFill>
              </a:rPr>
              <a:t>public</a:t>
            </a:r>
            <a:r>
              <a:rPr dirty="0"/>
              <a:t> </a:t>
            </a:r>
            <a:r>
              <a:rPr dirty="0">
                <a:solidFill>
                  <a:srgbClr val="BA2DA2"/>
                </a:solidFill>
              </a:rPr>
              <a:t>void</a:t>
            </a:r>
            <a:r>
              <a:rPr dirty="0"/>
              <a:t> add(T </a:t>
            </a:r>
            <a:r>
              <a:rPr dirty="0" err="1"/>
              <a:t>newEntry</a:t>
            </a:r>
            <a:r>
              <a:rPr dirty="0"/>
              <a:t>);</a:t>
            </a:r>
            <a:endParaRPr sz="1400" dirty="0">
              <a:latin typeface="+mn-lt"/>
              <a:ea typeface="+mn-ea"/>
              <a:cs typeface="+mn-cs"/>
              <a:sym typeface="Helvetica"/>
            </a:endParaRPr>
          </a:p>
          <a:p>
            <a:pPr defTabSz="344804">
              <a:tabLst>
                <a:tab pos="342900" algn="l"/>
              </a:tabLst>
              <a:defRPr>
                <a:latin typeface="+mn-lt"/>
                <a:ea typeface="+mn-ea"/>
                <a:cs typeface="+mn-cs"/>
                <a:sym typeface="Helvetica"/>
              </a:defRPr>
            </a:pPr>
            <a:endParaRPr sz="1400" dirty="0">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solidFill>
                  <a:srgbClr val="000000"/>
                </a:solidFill>
              </a:rPr>
              <a:t>   </a:t>
            </a:r>
            <a:r>
              <a:rPr dirty="0"/>
              <a:t>/** Removes and returns the entry having the highest priority.</a:t>
            </a:r>
            <a:endParaRPr sz="1400" dirty="0">
              <a:solidFill>
                <a:srgbClr val="000000"/>
              </a:solidFill>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t>       </a:t>
            </a:r>
            <a:r>
              <a:rPr b="1" dirty="0"/>
              <a:t>@return</a:t>
            </a:r>
            <a:r>
              <a:rPr dirty="0"/>
              <a:t>  Either the object having the highest priority or, if the</a:t>
            </a:r>
            <a:endParaRPr sz="1400" dirty="0">
              <a:solidFill>
                <a:srgbClr val="000000"/>
              </a:solidFill>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t>                priority queue is empty before the operation, null. */</a:t>
            </a:r>
            <a:endParaRPr sz="1400" dirty="0">
              <a:solidFill>
                <a:srgbClr val="000000"/>
              </a:solidFill>
              <a:latin typeface="+mn-lt"/>
              <a:ea typeface="+mn-ea"/>
              <a:cs typeface="+mn-cs"/>
              <a:sym typeface="Helvetica"/>
            </a:endParaRPr>
          </a:p>
          <a:p>
            <a:pPr defTabSz="344804">
              <a:tabLst>
                <a:tab pos="342900" algn="l"/>
              </a:tabLst>
              <a:defRPr sz="1300">
                <a:latin typeface="Menlo"/>
                <a:ea typeface="Menlo"/>
                <a:cs typeface="Menlo"/>
                <a:sym typeface="Menlo"/>
              </a:defRPr>
            </a:pPr>
            <a:r>
              <a:rPr dirty="0"/>
              <a:t>   </a:t>
            </a:r>
            <a:r>
              <a:rPr dirty="0">
                <a:solidFill>
                  <a:srgbClr val="BA2DA2"/>
                </a:solidFill>
              </a:rPr>
              <a:t>public</a:t>
            </a:r>
            <a:r>
              <a:rPr dirty="0"/>
              <a:t> T remove();</a:t>
            </a:r>
            <a:endParaRPr sz="1400" dirty="0">
              <a:latin typeface="+mn-lt"/>
              <a:ea typeface="+mn-ea"/>
              <a:cs typeface="+mn-cs"/>
              <a:sym typeface="Helvetica"/>
            </a:endParaRPr>
          </a:p>
          <a:p>
            <a:pPr defTabSz="344804">
              <a:tabLst>
                <a:tab pos="342900" algn="l"/>
              </a:tabLst>
              <a:defRPr>
                <a:latin typeface="+mn-lt"/>
                <a:ea typeface="+mn-ea"/>
                <a:cs typeface="+mn-cs"/>
                <a:sym typeface="Helvetica"/>
              </a:defRPr>
            </a:pPr>
            <a:endParaRPr sz="1400" dirty="0">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solidFill>
                  <a:srgbClr val="000000"/>
                </a:solidFill>
              </a:rPr>
              <a:t>   </a:t>
            </a:r>
            <a:r>
              <a:rPr dirty="0"/>
              <a:t>/** Retrieves the entry having the highest priority.</a:t>
            </a:r>
            <a:endParaRPr sz="1400" dirty="0">
              <a:solidFill>
                <a:srgbClr val="000000"/>
              </a:solidFill>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t>       </a:t>
            </a:r>
            <a:r>
              <a:rPr b="1" dirty="0"/>
              <a:t>@return</a:t>
            </a:r>
            <a:r>
              <a:rPr dirty="0"/>
              <a:t>  Either the object having the highest priority or, if the</a:t>
            </a:r>
            <a:endParaRPr sz="1400" dirty="0">
              <a:solidFill>
                <a:srgbClr val="000000"/>
              </a:solidFill>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t>                priority queue is empty, null. */</a:t>
            </a:r>
            <a:endParaRPr sz="1400" dirty="0">
              <a:solidFill>
                <a:srgbClr val="000000"/>
              </a:solidFill>
              <a:latin typeface="+mn-lt"/>
              <a:ea typeface="+mn-ea"/>
              <a:cs typeface="+mn-cs"/>
              <a:sym typeface="Helvetica"/>
            </a:endParaRPr>
          </a:p>
          <a:p>
            <a:pPr defTabSz="344804">
              <a:tabLst>
                <a:tab pos="342900" algn="l"/>
              </a:tabLst>
              <a:defRPr sz="1300">
                <a:latin typeface="Menlo"/>
                <a:ea typeface="Menlo"/>
                <a:cs typeface="Menlo"/>
                <a:sym typeface="Menlo"/>
              </a:defRPr>
            </a:pPr>
            <a:r>
              <a:rPr dirty="0"/>
              <a:t>   </a:t>
            </a:r>
            <a:r>
              <a:rPr dirty="0">
                <a:solidFill>
                  <a:srgbClr val="BA2DA2"/>
                </a:solidFill>
              </a:rPr>
              <a:t>public</a:t>
            </a:r>
            <a:r>
              <a:rPr dirty="0"/>
              <a:t> T peek();</a:t>
            </a:r>
            <a:endParaRPr sz="1400" dirty="0">
              <a:latin typeface="+mn-lt"/>
              <a:ea typeface="+mn-ea"/>
              <a:cs typeface="+mn-cs"/>
              <a:sym typeface="Helvetica"/>
            </a:endParaRPr>
          </a:p>
          <a:p>
            <a:pPr defTabSz="344804">
              <a:tabLst>
                <a:tab pos="342900" algn="l"/>
              </a:tabLst>
              <a:defRPr>
                <a:latin typeface="+mn-lt"/>
                <a:ea typeface="+mn-ea"/>
                <a:cs typeface="+mn-cs"/>
                <a:sym typeface="Helvetica"/>
              </a:defRPr>
            </a:pPr>
            <a:endParaRPr sz="1400" dirty="0">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solidFill>
                  <a:srgbClr val="000000"/>
                </a:solidFill>
              </a:rPr>
              <a:t>   </a:t>
            </a:r>
            <a:r>
              <a:rPr dirty="0"/>
              <a:t>/** Detects whether this priority queue is empty.</a:t>
            </a:r>
            <a:endParaRPr sz="1400" dirty="0">
              <a:solidFill>
                <a:srgbClr val="000000"/>
              </a:solidFill>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t>       </a:t>
            </a:r>
            <a:r>
              <a:rPr b="1" dirty="0"/>
              <a:t>@return</a:t>
            </a:r>
            <a:r>
              <a:rPr dirty="0"/>
              <a:t>  True if the priority queue is empty, or false otherwise. */</a:t>
            </a:r>
            <a:endParaRPr sz="1400" dirty="0">
              <a:solidFill>
                <a:srgbClr val="000000"/>
              </a:solidFill>
              <a:latin typeface="+mn-lt"/>
              <a:ea typeface="+mn-ea"/>
              <a:cs typeface="+mn-cs"/>
              <a:sym typeface="Helvetica"/>
            </a:endParaRPr>
          </a:p>
          <a:p>
            <a:pPr defTabSz="344804">
              <a:tabLst>
                <a:tab pos="342900" algn="l"/>
              </a:tabLst>
              <a:defRPr sz="1300">
                <a:latin typeface="Menlo"/>
                <a:ea typeface="Menlo"/>
                <a:cs typeface="Menlo"/>
                <a:sym typeface="Menlo"/>
              </a:defRPr>
            </a:pPr>
            <a:r>
              <a:rPr dirty="0"/>
              <a:t>   </a:t>
            </a:r>
            <a:r>
              <a:rPr dirty="0">
                <a:solidFill>
                  <a:srgbClr val="BA2DA2"/>
                </a:solidFill>
              </a:rPr>
              <a:t>public</a:t>
            </a:r>
            <a:r>
              <a:rPr dirty="0"/>
              <a:t> </a:t>
            </a:r>
            <a:r>
              <a:rPr dirty="0" err="1">
                <a:solidFill>
                  <a:srgbClr val="BA2DA2"/>
                </a:solidFill>
              </a:rPr>
              <a:t>boolean</a:t>
            </a:r>
            <a:r>
              <a:rPr dirty="0"/>
              <a:t> </a:t>
            </a:r>
            <a:r>
              <a:rPr dirty="0" err="1"/>
              <a:t>isEmpty</a:t>
            </a:r>
            <a:r>
              <a:rPr dirty="0"/>
              <a:t>();</a:t>
            </a:r>
            <a:endParaRPr sz="1400" dirty="0">
              <a:latin typeface="+mn-lt"/>
              <a:ea typeface="+mn-ea"/>
              <a:cs typeface="+mn-cs"/>
              <a:sym typeface="Helvetica"/>
            </a:endParaRPr>
          </a:p>
          <a:p>
            <a:pPr defTabSz="344804">
              <a:tabLst>
                <a:tab pos="342900" algn="l"/>
              </a:tabLst>
              <a:defRPr>
                <a:latin typeface="+mn-lt"/>
                <a:ea typeface="+mn-ea"/>
                <a:cs typeface="+mn-cs"/>
                <a:sym typeface="Helvetica"/>
              </a:defRPr>
            </a:pPr>
            <a:endParaRPr sz="1400" dirty="0">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solidFill>
                  <a:srgbClr val="000000"/>
                </a:solidFill>
              </a:rPr>
              <a:t>   </a:t>
            </a:r>
            <a:r>
              <a:rPr dirty="0"/>
              <a:t>/** Gets the size of this priority queue.</a:t>
            </a:r>
            <a:endParaRPr sz="1400" dirty="0">
              <a:solidFill>
                <a:srgbClr val="000000"/>
              </a:solidFill>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t>       </a:t>
            </a:r>
            <a:r>
              <a:rPr b="1" dirty="0"/>
              <a:t>@return</a:t>
            </a:r>
            <a:r>
              <a:rPr dirty="0"/>
              <a:t>  The number of entries currently in the priority queue. */</a:t>
            </a:r>
            <a:endParaRPr sz="1400" dirty="0">
              <a:solidFill>
                <a:srgbClr val="000000"/>
              </a:solidFill>
              <a:latin typeface="+mn-lt"/>
              <a:ea typeface="+mn-ea"/>
              <a:cs typeface="+mn-cs"/>
              <a:sym typeface="Helvetica"/>
            </a:endParaRPr>
          </a:p>
          <a:p>
            <a:pPr defTabSz="344804">
              <a:tabLst>
                <a:tab pos="342900" algn="l"/>
              </a:tabLst>
              <a:defRPr sz="1300">
                <a:latin typeface="Menlo"/>
                <a:ea typeface="Menlo"/>
                <a:cs typeface="Menlo"/>
                <a:sym typeface="Menlo"/>
              </a:defRPr>
            </a:pPr>
            <a:r>
              <a:rPr dirty="0"/>
              <a:t>   </a:t>
            </a:r>
            <a:r>
              <a:rPr dirty="0">
                <a:solidFill>
                  <a:srgbClr val="BA2DA2"/>
                </a:solidFill>
              </a:rPr>
              <a:t>public</a:t>
            </a:r>
            <a:r>
              <a:rPr dirty="0"/>
              <a:t> </a:t>
            </a:r>
            <a:r>
              <a:rPr dirty="0">
                <a:solidFill>
                  <a:srgbClr val="BA2DA2"/>
                </a:solidFill>
              </a:rPr>
              <a:t>int</a:t>
            </a:r>
            <a:r>
              <a:rPr dirty="0"/>
              <a:t> </a:t>
            </a:r>
            <a:r>
              <a:rPr dirty="0" err="1"/>
              <a:t>getSize</a:t>
            </a:r>
            <a:r>
              <a:rPr dirty="0"/>
              <a:t>();</a:t>
            </a:r>
            <a:endParaRPr sz="1400" dirty="0">
              <a:latin typeface="+mn-lt"/>
              <a:ea typeface="+mn-ea"/>
              <a:cs typeface="+mn-cs"/>
              <a:sym typeface="Helvetica"/>
            </a:endParaRPr>
          </a:p>
          <a:p>
            <a:pPr defTabSz="344804">
              <a:tabLst>
                <a:tab pos="342900" algn="l"/>
              </a:tabLst>
              <a:defRPr>
                <a:latin typeface="+mn-lt"/>
                <a:ea typeface="+mn-ea"/>
                <a:cs typeface="+mn-cs"/>
                <a:sym typeface="Helvetica"/>
              </a:defRPr>
            </a:pPr>
            <a:endParaRPr sz="1400" dirty="0">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solidFill>
                  <a:srgbClr val="000000"/>
                </a:solidFill>
              </a:rPr>
              <a:t>   </a:t>
            </a:r>
            <a:r>
              <a:rPr dirty="0"/>
              <a:t>/** Removes all entries from this priority queue. */</a:t>
            </a:r>
            <a:endParaRPr sz="1400" dirty="0">
              <a:solidFill>
                <a:srgbClr val="000000"/>
              </a:solidFill>
              <a:latin typeface="+mn-lt"/>
              <a:ea typeface="+mn-ea"/>
              <a:cs typeface="+mn-cs"/>
              <a:sym typeface="Helvetica"/>
            </a:endParaRPr>
          </a:p>
          <a:p>
            <a:pPr defTabSz="344804">
              <a:tabLst>
                <a:tab pos="342900" algn="l"/>
              </a:tabLst>
              <a:defRPr sz="1300">
                <a:latin typeface="Menlo"/>
                <a:ea typeface="Menlo"/>
                <a:cs typeface="Menlo"/>
                <a:sym typeface="Menlo"/>
              </a:defRPr>
            </a:pPr>
            <a:r>
              <a:rPr dirty="0"/>
              <a:t>   </a:t>
            </a:r>
            <a:r>
              <a:rPr dirty="0">
                <a:solidFill>
                  <a:srgbClr val="BA2DA2"/>
                </a:solidFill>
              </a:rPr>
              <a:t>public</a:t>
            </a:r>
            <a:r>
              <a:rPr dirty="0"/>
              <a:t> </a:t>
            </a:r>
            <a:r>
              <a:rPr dirty="0">
                <a:solidFill>
                  <a:srgbClr val="BA2DA2"/>
                </a:solidFill>
              </a:rPr>
              <a:t>void</a:t>
            </a:r>
            <a:r>
              <a:rPr dirty="0"/>
              <a:t> clear();</a:t>
            </a:r>
            <a:endParaRPr sz="1400" dirty="0">
              <a:latin typeface="+mn-lt"/>
              <a:ea typeface="+mn-ea"/>
              <a:cs typeface="+mn-cs"/>
              <a:sym typeface="Helvetica"/>
            </a:endParaRPr>
          </a:p>
          <a:p>
            <a:pPr defTabSz="344804">
              <a:tabLst>
                <a:tab pos="342900" algn="l"/>
              </a:tabLst>
              <a:defRPr sz="1300">
                <a:solidFill>
                  <a:srgbClr val="008400"/>
                </a:solidFill>
                <a:latin typeface="Menlo"/>
                <a:ea typeface="Menlo"/>
                <a:cs typeface="Menlo"/>
                <a:sym typeface="Menlo"/>
              </a:defRPr>
            </a:pPr>
            <a:r>
              <a:rPr dirty="0">
                <a:solidFill>
                  <a:srgbClr val="000000"/>
                </a:solidFill>
              </a:rPr>
              <a:t>} </a:t>
            </a:r>
            <a:r>
              <a:rPr dirty="0"/>
              <a:t>// end </a:t>
            </a:r>
            <a:r>
              <a:rPr dirty="0" err="1"/>
              <a:t>PriorityQueueInterface</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3364B2-55F9-43A8-AF67-2D39514CFAEA}"/>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4031E477-77B4-44E3-850E-659A1E5636FF}"/>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AEB50E34-4587-41D9-804C-398335DD7053}" type="slidenum">
              <a:rPr lang="en-US" altLang="en-US" sz="1000">
                <a:solidFill>
                  <a:srgbClr val="548446"/>
                </a:solidFill>
                <a:latin typeface="Arial" panose="020B0604020202020204" pitchFamily="34" charset="0"/>
              </a:rPr>
              <a:pPr/>
              <a:t>30</a:t>
            </a:fld>
            <a:endParaRPr lang="en-US" altLang="en-US" sz="1000">
              <a:solidFill>
                <a:srgbClr val="548446"/>
              </a:solidFill>
              <a:latin typeface="Arial" panose="020B0604020202020204" pitchFamily="34" charset="0"/>
            </a:endParaRPr>
          </a:p>
        </p:txBody>
      </p:sp>
      <p:sp>
        <p:nvSpPr>
          <p:cNvPr id="22532" name="Rectangle 2">
            <a:extLst>
              <a:ext uri="{FF2B5EF4-FFF2-40B4-BE49-F238E27FC236}">
                <a16:creationId xmlns:a16="http://schemas.microsoft.com/office/drawing/2014/main" id="{88BD25D3-F2EF-4964-B6A4-9BB0189716A6}"/>
              </a:ext>
            </a:extLst>
          </p:cNvPr>
          <p:cNvSpPr>
            <a:spLocks noGrp="1" noChangeArrowheads="1"/>
          </p:cNvSpPr>
          <p:nvPr>
            <p:ph type="title"/>
          </p:nvPr>
        </p:nvSpPr>
        <p:spPr/>
        <p:txBody>
          <a:bodyPr/>
          <a:lstStyle/>
          <a:p>
            <a:pPr eaLnBrk="1" hangingPunct="1"/>
            <a:r>
              <a:rPr lang="en-US" altLang="en-US"/>
              <a:t>Heapsort</a:t>
            </a:r>
          </a:p>
        </p:txBody>
      </p:sp>
      <p:sp>
        <p:nvSpPr>
          <p:cNvPr id="22533" name="Rectangle 3">
            <a:extLst>
              <a:ext uri="{FF2B5EF4-FFF2-40B4-BE49-F238E27FC236}">
                <a16:creationId xmlns:a16="http://schemas.microsoft.com/office/drawing/2014/main" id="{D7BD4C55-98A6-4C1C-B553-5C17E090C86B}"/>
              </a:ext>
            </a:extLst>
          </p:cNvPr>
          <p:cNvSpPr>
            <a:spLocks noGrp="1" noChangeArrowheads="1"/>
          </p:cNvSpPr>
          <p:nvPr>
            <p:ph type="body" idx="1"/>
          </p:nvPr>
        </p:nvSpPr>
        <p:spPr>
          <a:xfrm>
            <a:off x="990600" y="1447800"/>
            <a:ext cx="7772400" cy="4038600"/>
          </a:xfrm>
        </p:spPr>
        <p:txBody>
          <a:bodyPr>
            <a:normAutofit fontScale="92500" lnSpcReduction="10000"/>
          </a:bodyPr>
          <a:lstStyle/>
          <a:p>
            <a:pPr eaLnBrk="1" hangingPunct="1">
              <a:lnSpc>
                <a:spcPct val="90000"/>
              </a:lnSpc>
            </a:pPr>
            <a:r>
              <a:rPr lang="en-US" altLang="en-US" sz="2800" dirty="0"/>
              <a:t>Strategy</a:t>
            </a:r>
          </a:p>
          <a:p>
            <a:pPr lvl="1" eaLnBrk="1" hangingPunct="1">
              <a:lnSpc>
                <a:spcPct val="90000"/>
              </a:lnSpc>
            </a:pPr>
            <a:r>
              <a:rPr lang="en-US" altLang="en-US" sz="2400" dirty="0"/>
              <a:t>Transforms the array into a heap</a:t>
            </a:r>
          </a:p>
          <a:p>
            <a:pPr lvl="1" eaLnBrk="1" hangingPunct="1">
              <a:lnSpc>
                <a:spcPct val="90000"/>
              </a:lnSpc>
            </a:pPr>
            <a:r>
              <a:rPr lang="en-US" altLang="en-US" sz="2400" dirty="0"/>
              <a:t>Removes from the heap element by element and add to your array.</a:t>
            </a:r>
          </a:p>
          <a:p>
            <a:pPr eaLnBrk="1" hangingPunct="1">
              <a:lnSpc>
                <a:spcPct val="90000"/>
              </a:lnSpc>
            </a:pPr>
            <a:r>
              <a:rPr lang="en-US" altLang="en-US" sz="2800" dirty="0"/>
              <a:t>Efficiency</a:t>
            </a:r>
          </a:p>
          <a:p>
            <a:pPr lvl="1" eaLnBrk="1" hangingPunct="1">
              <a:lnSpc>
                <a:spcPct val="90000"/>
              </a:lnSpc>
            </a:pPr>
            <a:r>
              <a:rPr lang="en-US" altLang="en-US" sz="2400" dirty="0"/>
              <a:t>Compared to </a:t>
            </a:r>
            <a:r>
              <a:rPr lang="en-US" altLang="en-US" sz="2400" dirty="0" err="1"/>
              <a:t>mergesort</a:t>
            </a:r>
            <a:endParaRPr lang="en-US" altLang="en-US" sz="2400" dirty="0"/>
          </a:p>
          <a:p>
            <a:pPr lvl="2" eaLnBrk="1" hangingPunct="1">
              <a:lnSpc>
                <a:spcPct val="90000"/>
              </a:lnSpc>
            </a:pPr>
            <a:r>
              <a:rPr lang="en-US" altLang="en-US" sz="2000" dirty="0"/>
              <a:t>Both heapsort and </a:t>
            </a:r>
            <a:r>
              <a:rPr lang="en-US" altLang="en-US" sz="2000" dirty="0" err="1"/>
              <a:t>mergesort</a:t>
            </a:r>
            <a:r>
              <a:rPr lang="en-US" altLang="en-US" sz="2000" dirty="0"/>
              <a:t> are O(n * log n) in both the worst and average cases</a:t>
            </a:r>
          </a:p>
          <a:p>
            <a:pPr lvl="2" eaLnBrk="1" hangingPunct="1">
              <a:lnSpc>
                <a:spcPct val="90000"/>
              </a:lnSpc>
            </a:pPr>
            <a:r>
              <a:rPr lang="en-US" altLang="en-US" sz="2000" dirty="0"/>
              <a:t>Advantage over </a:t>
            </a:r>
            <a:r>
              <a:rPr lang="en-US" altLang="en-US" sz="2000" dirty="0" err="1"/>
              <a:t>mergesort</a:t>
            </a:r>
            <a:endParaRPr lang="en-US" altLang="en-US" sz="2000" dirty="0"/>
          </a:p>
          <a:p>
            <a:pPr lvl="3" eaLnBrk="1" hangingPunct="1">
              <a:lnSpc>
                <a:spcPct val="90000"/>
              </a:lnSpc>
            </a:pPr>
            <a:r>
              <a:rPr lang="en-US" altLang="en-US" sz="1800" dirty="0"/>
              <a:t>Heapsort does not require a second array</a:t>
            </a:r>
          </a:p>
          <a:p>
            <a:pPr lvl="1" eaLnBrk="1" hangingPunct="1">
              <a:lnSpc>
                <a:spcPct val="90000"/>
              </a:lnSpc>
            </a:pPr>
            <a:r>
              <a:rPr lang="en-US" altLang="en-US" sz="2400" dirty="0"/>
              <a:t>Compared to quicksort</a:t>
            </a:r>
          </a:p>
          <a:p>
            <a:pPr lvl="2" eaLnBrk="1" hangingPunct="1">
              <a:lnSpc>
                <a:spcPct val="90000"/>
              </a:lnSpc>
            </a:pPr>
            <a:r>
              <a:rPr lang="en-US" altLang="en-US" sz="2000" dirty="0"/>
              <a:t>Quicksort is the preferred sorting method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EBE50869-E9A8-43F3-B040-D84ED28A4EB5}"/>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145113-FF91-4A59-9E61-69AE2C4F3FBC}" type="slidenum">
              <a:rPr lang="en-US" altLang="en-US" sz="1400"/>
              <a:pPr>
                <a:spcBef>
                  <a:spcPct val="0"/>
                </a:spcBef>
                <a:buClrTx/>
                <a:buSzTx/>
                <a:buFontTx/>
                <a:buNone/>
              </a:pPr>
              <a:t>31</a:t>
            </a:fld>
            <a:endParaRPr lang="en-US" altLang="en-US" sz="1400"/>
          </a:p>
        </p:txBody>
      </p:sp>
      <p:sp>
        <p:nvSpPr>
          <p:cNvPr id="40963" name="Rectangle 2">
            <a:extLst>
              <a:ext uri="{FF2B5EF4-FFF2-40B4-BE49-F238E27FC236}">
                <a16:creationId xmlns:a16="http://schemas.microsoft.com/office/drawing/2014/main" id="{DEF8239F-0811-47A5-A112-C607E170D817}"/>
              </a:ext>
            </a:extLst>
          </p:cNvPr>
          <p:cNvSpPr>
            <a:spLocks noGrp="1" noChangeArrowheads="1"/>
          </p:cNvSpPr>
          <p:nvPr>
            <p:ph type="title"/>
          </p:nvPr>
        </p:nvSpPr>
        <p:spPr>
          <a:xfrm>
            <a:off x="685800" y="228600"/>
            <a:ext cx="7772400" cy="685800"/>
          </a:xfrm>
        </p:spPr>
        <p:txBody>
          <a:bodyPr/>
          <a:lstStyle/>
          <a:p>
            <a:r>
              <a:rPr lang="en-US" altLang="en-US"/>
              <a:t>Heap Sort</a:t>
            </a:r>
          </a:p>
        </p:txBody>
      </p:sp>
      <p:sp>
        <p:nvSpPr>
          <p:cNvPr id="40964" name="Rectangle 4">
            <a:extLst>
              <a:ext uri="{FF2B5EF4-FFF2-40B4-BE49-F238E27FC236}">
                <a16:creationId xmlns:a16="http://schemas.microsoft.com/office/drawing/2014/main" id="{A7864AD1-C448-4D83-B0A0-2CE732ECF9D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5" name="Rectangle 5">
            <a:extLst>
              <a:ext uri="{FF2B5EF4-FFF2-40B4-BE49-F238E27FC236}">
                <a16:creationId xmlns:a16="http://schemas.microsoft.com/office/drawing/2014/main" id="{C600BED3-9109-45B7-9478-B2AD83A34A3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6" name="Rectangle 6">
            <a:extLst>
              <a:ext uri="{FF2B5EF4-FFF2-40B4-BE49-F238E27FC236}">
                <a16:creationId xmlns:a16="http://schemas.microsoft.com/office/drawing/2014/main" id="{FB2D5C77-DABA-45B2-8B1D-44138FAFA9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7" name="Rectangle 7">
            <a:extLst>
              <a:ext uri="{FF2B5EF4-FFF2-40B4-BE49-F238E27FC236}">
                <a16:creationId xmlns:a16="http://schemas.microsoft.com/office/drawing/2014/main" id="{86214AF5-5AE8-4664-A54A-54AD0B108010}"/>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8" name="Rectangle 9">
            <a:extLst>
              <a:ext uri="{FF2B5EF4-FFF2-40B4-BE49-F238E27FC236}">
                <a16:creationId xmlns:a16="http://schemas.microsoft.com/office/drawing/2014/main" id="{944DF680-2E3D-4E87-A3F9-B2325141854C}"/>
              </a:ext>
            </a:extLst>
          </p:cNvPr>
          <p:cNvSpPr>
            <a:spLocks noChangeArrowheads="1"/>
          </p:cNvSpPr>
          <p:nvPr/>
        </p:nvSpPr>
        <p:spPr bwMode="auto">
          <a:xfrm>
            <a:off x="0"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0969" name="Rectangle 12">
            <a:hlinkClick r:id="rId3" action="ppaction://hlinkfile"/>
            <a:extLst>
              <a:ext uri="{FF2B5EF4-FFF2-40B4-BE49-F238E27FC236}">
                <a16:creationId xmlns:a16="http://schemas.microsoft.com/office/drawing/2014/main" id="{FC6A5380-1C99-4FDA-B7AA-A923BF666FBB}"/>
              </a:ext>
            </a:extLst>
          </p:cNvPr>
          <p:cNvSpPr>
            <a:spLocks noChangeArrowheads="1"/>
          </p:cNvSpPr>
          <p:nvPr/>
        </p:nvSpPr>
        <p:spPr bwMode="auto">
          <a:xfrm>
            <a:off x="3429000" y="3135312"/>
            <a:ext cx="16494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HeapSort</a:t>
            </a:r>
            <a:endParaRPr lang="en-US"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1"/>
          <p:cNvSpPr txBox="1">
            <a:spLocks noGrp="1"/>
          </p:cNvSpPr>
          <p:nvPr>
            <p:ph type="title"/>
          </p:nvPr>
        </p:nvSpPr>
        <p:spPr>
          <a:prstGeom prst="rect">
            <a:avLst/>
          </a:prstGeom>
        </p:spPr>
        <p:txBody>
          <a:bodyPr/>
          <a:lstStyle/>
          <a:p>
            <a:pPr defTabSz="649223">
              <a:defRPr sz="3124"/>
            </a:pPr>
            <a:r>
              <a:rPr sz="2800" dirty="0"/>
              <a:t>Java Class Library: The Class </a:t>
            </a:r>
            <a:r>
              <a:rPr sz="2800" dirty="0" err="1">
                <a:latin typeface="Courier New"/>
                <a:ea typeface="Courier New"/>
                <a:cs typeface="Courier New"/>
                <a:sym typeface="Courier New"/>
              </a:rPr>
              <a:t>PriorityQueue</a:t>
            </a:r>
            <a:endParaRPr sz="2800" dirty="0">
              <a:latin typeface="Courier New"/>
              <a:ea typeface="Courier New"/>
              <a:cs typeface="Courier New"/>
              <a:sym typeface="Courier New"/>
            </a:endParaRPr>
          </a:p>
        </p:txBody>
      </p:sp>
      <p:sp>
        <p:nvSpPr>
          <p:cNvPr id="194" name="Content Placeholder 2"/>
          <p:cNvSpPr txBox="1">
            <a:spLocks noGrp="1"/>
          </p:cNvSpPr>
          <p:nvPr>
            <p:ph type="body" idx="1"/>
          </p:nvPr>
        </p:nvSpPr>
        <p:spPr>
          <a:xfrm>
            <a:off x="457200" y="1066801"/>
            <a:ext cx="8229600" cy="5345216"/>
          </a:xfrm>
          <a:prstGeom prst="rect">
            <a:avLst/>
          </a:prstGeom>
        </p:spPr>
        <p:txBody>
          <a:bodyPr/>
          <a:lstStyle/>
          <a:p>
            <a:r>
              <a:rPr sz="2800" dirty="0">
                <a:hlinkClick r:id="rId3"/>
              </a:rPr>
              <a:t>Basic constructors and methods </a:t>
            </a:r>
            <a:r>
              <a:rPr sz="2800" dirty="0" err="1">
                <a:latin typeface="Courier New"/>
                <a:ea typeface="Courier New"/>
                <a:cs typeface="Courier New"/>
                <a:sym typeface="Courier New"/>
                <a:hlinkClick r:id="rId3"/>
              </a:rPr>
              <a:t>PriorityQueue</a:t>
            </a:r>
            <a:endParaRPr sz="2800" dirty="0">
              <a:latin typeface="Courier New"/>
              <a:ea typeface="Courier New"/>
              <a:cs typeface="Courier New"/>
              <a:sym typeface="Courier New"/>
            </a:endParaRPr>
          </a:p>
          <a:p>
            <a:pPr lvl="1">
              <a:defRPr>
                <a:latin typeface="Courier New"/>
                <a:ea typeface="Courier New"/>
                <a:cs typeface="Courier New"/>
                <a:sym typeface="Courier New"/>
              </a:defRPr>
            </a:pPr>
            <a:r>
              <a:rPr dirty="0"/>
              <a:t> add</a:t>
            </a:r>
          </a:p>
          <a:p>
            <a:pPr lvl="1">
              <a:defRPr>
                <a:latin typeface="Courier New"/>
                <a:ea typeface="Courier New"/>
                <a:cs typeface="Courier New"/>
                <a:sym typeface="Courier New"/>
              </a:defRPr>
            </a:pPr>
            <a:r>
              <a:rPr dirty="0"/>
              <a:t> offer</a:t>
            </a:r>
          </a:p>
          <a:p>
            <a:pPr lvl="1">
              <a:defRPr>
                <a:latin typeface="Courier New"/>
                <a:ea typeface="Courier New"/>
                <a:cs typeface="Courier New"/>
                <a:sym typeface="Courier New"/>
              </a:defRPr>
            </a:pPr>
            <a:r>
              <a:rPr dirty="0"/>
              <a:t> remove</a:t>
            </a:r>
          </a:p>
          <a:p>
            <a:pPr lvl="1">
              <a:defRPr>
                <a:latin typeface="Courier New"/>
                <a:ea typeface="Courier New"/>
                <a:cs typeface="Courier New"/>
                <a:sym typeface="Courier New"/>
              </a:defRPr>
            </a:pPr>
            <a:r>
              <a:rPr dirty="0"/>
              <a:t> poll</a:t>
            </a:r>
          </a:p>
          <a:p>
            <a:pPr lvl="1">
              <a:defRPr>
                <a:latin typeface="Courier New"/>
                <a:ea typeface="Courier New"/>
                <a:cs typeface="Courier New"/>
                <a:sym typeface="Courier New"/>
              </a:defRPr>
            </a:pPr>
            <a:r>
              <a:rPr dirty="0"/>
              <a:t> element</a:t>
            </a:r>
          </a:p>
          <a:p>
            <a:pPr lvl="1">
              <a:defRPr>
                <a:latin typeface="Courier New"/>
                <a:ea typeface="Courier New"/>
                <a:cs typeface="Courier New"/>
                <a:sym typeface="Courier New"/>
              </a:defRPr>
            </a:pPr>
            <a:r>
              <a:rPr dirty="0"/>
              <a:t> peek</a:t>
            </a:r>
          </a:p>
          <a:p>
            <a:pPr lvl="1">
              <a:defRPr>
                <a:latin typeface="Courier New"/>
                <a:ea typeface="Courier New"/>
                <a:cs typeface="Courier New"/>
                <a:sym typeface="Courier New"/>
              </a:defRPr>
            </a:pPr>
            <a:r>
              <a:rPr dirty="0"/>
              <a:t> </a:t>
            </a:r>
            <a:r>
              <a:rPr dirty="0" err="1"/>
              <a:t>isEmpty</a:t>
            </a:r>
            <a:r>
              <a:rPr dirty="0"/>
              <a:t>, clear, size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DD2CB6C-82D4-4A6A-89CC-61DFAE7EDEBD}"/>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0E9F206C-A3F4-45BB-A07B-0E548E0BDC83}"/>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D0E0EAB6-44B0-435F-99E9-49B781F42B19}" type="slidenum">
              <a:rPr lang="en-US" altLang="en-US" sz="1000">
                <a:solidFill>
                  <a:srgbClr val="548446"/>
                </a:solidFill>
                <a:latin typeface="Arial" panose="020B0604020202020204" pitchFamily="34" charset="0"/>
              </a:rPr>
              <a:pPr/>
              <a:t>4</a:t>
            </a:fld>
            <a:endParaRPr lang="en-US" altLang="en-US" sz="1000">
              <a:solidFill>
                <a:srgbClr val="548446"/>
              </a:solidFill>
              <a:latin typeface="Arial" panose="020B0604020202020204" pitchFamily="34" charset="0"/>
            </a:endParaRPr>
          </a:p>
        </p:txBody>
      </p:sp>
      <p:sp>
        <p:nvSpPr>
          <p:cNvPr id="8196" name="Rectangle 2">
            <a:extLst>
              <a:ext uri="{FF2B5EF4-FFF2-40B4-BE49-F238E27FC236}">
                <a16:creationId xmlns:a16="http://schemas.microsoft.com/office/drawing/2014/main" id="{69C1A875-E204-4C88-AFEC-7F2DAC2C8241}"/>
              </a:ext>
            </a:extLst>
          </p:cNvPr>
          <p:cNvSpPr>
            <a:spLocks noGrp="1" noChangeArrowheads="1"/>
          </p:cNvSpPr>
          <p:nvPr>
            <p:ph type="title"/>
          </p:nvPr>
        </p:nvSpPr>
        <p:spPr/>
        <p:txBody>
          <a:bodyPr/>
          <a:lstStyle/>
          <a:p>
            <a:pPr eaLnBrk="1" hangingPunct="1"/>
            <a:r>
              <a:rPr lang="en-US" altLang="en-US"/>
              <a:t>The ADT Priority Queue: </a:t>
            </a:r>
            <a:br>
              <a:rPr lang="en-US" altLang="en-US"/>
            </a:br>
            <a:r>
              <a:rPr lang="en-US" altLang="en-US"/>
              <a:t>A Variation of the ADT Table</a:t>
            </a:r>
          </a:p>
        </p:txBody>
      </p:sp>
      <p:sp>
        <p:nvSpPr>
          <p:cNvPr id="8197" name="Rectangle 3">
            <a:extLst>
              <a:ext uri="{FF2B5EF4-FFF2-40B4-BE49-F238E27FC236}">
                <a16:creationId xmlns:a16="http://schemas.microsoft.com/office/drawing/2014/main" id="{D966A2CB-9730-489D-A227-5B6C6AA769B6}"/>
              </a:ext>
            </a:extLst>
          </p:cNvPr>
          <p:cNvSpPr>
            <a:spLocks noGrp="1" noChangeArrowheads="1"/>
          </p:cNvSpPr>
          <p:nvPr>
            <p:ph type="body" idx="1"/>
          </p:nvPr>
        </p:nvSpPr>
        <p:spPr/>
        <p:txBody>
          <a:bodyPr/>
          <a:lstStyle/>
          <a:p>
            <a:pPr eaLnBrk="1" hangingPunct="1">
              <a:lnSpc>
                <a:spcPct val="90000"/>
              </a:lnSpc>
            </a:pPr>
            <a:r>
              <a:rPr lang="en-US" altLang="en-US" sz="2800" dirty="0"/>
              <a:t>Possible implementations</a:t>
            </a:r>
          </a:p>
          <a:p>
            <a:pPr lvl="1" eaLnBrk="1" hangingPunct="1">
              <a:lnSpc>
                <a:spcPct val="90000"/>
              </a:lnSpc>
            </a:pPr>
            <a:r>
              <a:rPr lang="en-US" altLang="en-US" sz="2400" dirty="0"/>
              <a:t>Sorted linear implementations</a:t>
            </a:r>
          </a:p>
          <a:p>
            <a:pPr lvl="2" eaLnBrk="1" hangingPunct="1">
              <a:lnSpc>
                <a:spcPct val="90000"/>
              </a:lnSpc>
            </a:pPr>
            <a:r>
              <a:rPr lang="en-US" altLang="en-US" dirty="0"/>
              <a:t>Appropriate if the number of items in the priority queue is small</a:t>
            </a:r>
          </a:p>
          <a:p>
            <a:pPr lvl="3" eaLnBrk="1" hangingPunct="1">
              <a:lnSpc>
                <a:spcPct val="90000"/>
              </a:lnSpc>
            </a:pPr>
            <a:r>
              <a:rPr lang="en-US" altLang="en-US" dirty="0"/>
              <a:t>Array-based implementation</a:t>
            </a:r>
          </a:p>
          <a:p>
            <a:pPr lvl="3" eaLnBrk="1" hangingPunct="1">
              <a:lnSpc>
                <a:spcPct val="90000"/>
              </a:lnSpc>
            </a:pPr>
            <a:r>
              <a:rPr lang="en-US" altLang="en-US" dirty="0"/>
              <a:t>Maintains the items sorted in ascending order of priority value</a:t>
            </a:r>
          </a:p>
          <a:p>
            <a:pPr lvl="3" eaLnBrk="1" hangingPunct="1">
              <a:lnSpc>
                <a:spcPct val="90000"/>
              </a:lnSpc>
            </a:pPr>
            <a:r>
              <a:rPr lang="en-US" altLang="en-US" dirty="0"/>
              <a:t>Reference-based implementation</a:t>
            </a:r>
          </a:p>
          <a:p>
            <a:pPr lvl="3" eaLnBrk="1" hangingPunct="1">
              <a:lnSpc>
                <a:spcPct val="90000"/>
              </a:lnSpc>
            </a:pPr>
            <a:r>
              <a:rPr lang="en-US" altLang="en-US" dirty="0"/>
              <a:t>Maintains the items sorted in descending order of priority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552A38A-205A-48D0-A218-4C490B104915}"/>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6" name="Slide Number Placeholder 4">
            <a:extLst>
              <a:ext uri="{FF2B5EF4-FFF2-40B4-BE49-F238E27FC236}">
                <a16:creationId xmlns:a16="http://schemas.microsoft.com/office/drawing/2014/main" id="{2E9A2320-61CE-407B-8418-7B6C70DA5595}"/>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CC62EA9F-D281-4D85-82C5-DDB577F86884}" type="slidenum">
              <a:rPr lang="en-US" altLang="en-US" sz="1000">
                <a:solidFill>
                  <a:srgbClr val="548446"/>
                </a:solidFill>
                <a:latin typeface="Arial" panose="020B0604020202020204" pitchFamily="34" charset="0"/>
              </a:rPr>
              <a:pPr/>
              <a:t>5</a:t>
            </a:fld>
            <a:endParaRPr lang="en-US" altLang="en-US" sz="1000">
              <a:solidFill>
                <a:srgbClr val="548446"/>
              </a:solidFill>
              <a:latin typeface="Arial" panose="020B0604020202020204" pitchFamily="34" charset="0"/>
            </a:endParaRPr>
          </a:p>
        </p:txBody>
      </p:sp>
      <p:sp>
        <p:nvSpPr>
          <p:cNvPr id="9220" name="Rectangle 2">
            <a:extLst>
              <a:ext uri="{FF2B5EF4-FFF2-40B4-BE49-F238E27FC236}">
                <a16:creationId xmlns:a16="http://schemas.microsoft.com/office/drawing/2014/main" id="{E9B4BBA7-DFEA-4230-9890-F31954106FE3}"/>
              </a:ext>
            </a:extLst>
          </p:cNvPr>
          <p:cNvSpPr>
            <a:spLocks noGrp="1" noChangeArrowheads="1"/>
          </p:cNvSpPr>
          <p:nvPr>
            <p:ph type="title"/>
          </p:nvPr>
        </p:nvSpPr>
        <p:spPr>
          <a:xfrm>
            <a:off x="914400" y="228600"/>
            <a:ext cx="7772400" cy="457200"/>
          </a:xfrm>
        </p:spPr>
        <p:txBody>
          <a:bodyPr/>
          <a:lstStyle/>
          <a:p>
            <a:pPr eaLnBrk="1" hangingPunct="1"/>
            <a:br>
              <a:rPr lang="en-US" altLang="en-US" dirty="0"/>
            </a:br>
            <a:r>
              <a:rPr lang="en-US" altLang="en-US" dirty="0"/>
              <a:t>The ADT Max Priority Queue: </a:t>
            </a:r>
            <a:br>
              <a:rPr lang="en-US" altLang="en-US" dirty="0"/>
            </a:br>
            <a:endParaRPr lang="en-US" altLang="en-US" dirty="0"/>
          </a:p>
        </p:txBody>
      </p:sp>
      <p:pic>
        <p:nvPicPr>
          <p:cNvPr id="9221" name="Picture 4">
            <a:extLst>
              <a:ext uri="{FF2B5EF4-FFF2-40B4-BE49-F238E27FC236}">
                <a16:creationId xmlns:a16="http://schemas.microsoft.com/office/drawing/2014/main" id="{054D894A-DC4E-427F-AE52-D68157252D36}"/>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914400" y="2533333"/>
            <a:ext cx="8153400" cy="2541587"/>
          </a:xfrm>
          <a:noFill/>
        </p:spPr>
      </p:pic>
      <p:sp>
        <p:nvSpPr>
          <p:cNvPr id="38917" name="Text Box 5">
            <a:extLst>
              <a:ext uri="{FF2B5EF4-FFF2-40B4-BE49-F238E27FC236}">
                <a16:creationId xmlns:a16="http://schemas.microsoft.com/office/drawing/2014/main" id="{BE937DF7-7982-4CC3-A1AE-1DE3B67CB53D}"/>
              </a:ext>
            </a:extLst>
          </p:cNvPr>
          <p:cNvSpPr txBox="1">
            <a:spLocks noChangeArrowheads="1"/>
          </p:cNvSpPr>
          <p:nvPr/>
        </p:nvSpPr>
        <p:spPr bwMode="auto">
          <a:xfrm>
            <a:off x="914400" y="5105400"/>
            <a:ext cx="7924800" cy="369845"/>
          </a:xfrm>
          <a:prstGeom prst="rect">
            <a:avLst/>
          </a:prstGeom>
          <a:noFill/>
          <a:ln w="9525">
            <a:noFill/>
            <a:miter lim="800000"/>
            <a:headEnd/>
            <a:tailEnd/>
          </a:ln>
          <a:effectLst/>
        </p:spPr>
        <p:txBody>
          <a:bodyPr>
            <a:spAutoFit/>
          </a:bodyPr>
          <a:lstStyle/>
          <a:p>
            <a:pPr>
              <a:lnSpc>
                <a:spcPts val="2400"/>
              </a:lnSpc>
              <a:defRPr/>
            </a:pPr>
            <a:r>
              <a:rPr lang="en-US" sz="1600" dirty="0">
                <a:latin typeface="Arial" charset="0"/>
              </a:rPr>
              <a:t>Some implementations of the ADT priority queue: a) array based; b) reference based</a:t>
            </a:r>
          </a:p>
        </p:txBody>
      </p:sp>
      <p:sp>
        <p:nvSpPr>
          <p:cNvPr id="2" name="TextBox 1">
            <a:extLst>
              <a:ext uri="{FF2B5EF4-FFF2-40B4-BE49-F238E27FC236}">
                <a16:creationId xmlns:a16="http://schemas.microsoft.com/office/drawing/2014/main" id="{FDCEB758-55D6-4C06-BE86-6A42EFF61FBD}"/>
              </a:ext>
            </a:extLst>
          </p:cNvPr>
          <p:cNvSpPr txBox="1"/>
          <p:nvPr/>
        </p:nvSpPr>
        <p:spPr>
          <a:xfrm>
            <a:off x="990600" y="752621"/>
            <a:ext cx="7010400" cy="1569660"/>
          </a:xfrm>
          <a:prstGeom prst="rect">
            <a:avLst/>
          </a:prstGeom>
          <a:noFill/>
        </p:spPr>
        <p:txBody>
          <a:bodyPr wrap="square" rtlCol="0">
            <a:spAutoFit/>
          </a:bodyPr>
          <a:lstStyle/>
          <a:p>
            <a:r>
              <a:rPr lang="en-US" dirty="0"/>
              <a:t>Remove operation </a:t>
            </a:r>
          </a:p>
          <a:p>
            <a:r>
              <a:rPr lang="en-US" dirty="0"/>
              <a:t>(array base from items[size-1] and Size--)</a:t>
            </a:r>
          </a:p>
          <a:p>
            <a:r>
              <a:rPr lang="en-US" dirty="0"/>
              <a:t>(ref based delete at </a:t>
            </a:r>
            <a:r>
              <a:rPr lang="en-US" dirty="0" err="1"/>
              <a:t>pqHead</a:t>
            </a:r>
            <a:r>
              <a:rPr lang="en-US" dirty="0"/>
              <a:t>) </a:t>
            </a:r>
          </a:p>
          <a:p>
            <a:endParaRPr lang="en-US" dirty="0"/>
          </a:p>
        </p:txBody>
      </p:sp>
      <p:sp>
        <p:nvSpPr>
          <p:cNvPr id="3" name="TextBox 2">
            <a:extLst>
              <a:ext uri="{FF2B5EF4-FFF2-40B4-BE49-F238E27FC236}">
                <a16:creationId xmlns:a16="http://schemas.microsoft.com/office/drawing/2014/main" id="{D9B904AB-A9FD-41F8-9498-FECB1426B7CD}"/>
              </a:ext>
            </a:extLst>
          </p:cNvPr>
          <p:cNvSpPr txBox="1"/>
          <p:nvPr/>
        </p:nvSpPr>
        <p:spPr>
          <a:xfrm>
            <a:off x="914400" y="3284316"/>
            <a:ext cx="8602035" cy="1200329"/>
          </a:xfrm>
          <a:prstGeom prst="rect">
            <a:avLst/>
          </a:prstGeom>
          <a:noFill/>
        </p:spPr>
        <p:txBody>
          <a:bodyPr wrap="none" rtlCol="0">
            <a:spAutoFit/>
          </a:bodyPr>
          <a:lstStyle/>
          <a:p>
            <a:r>
              <a:rPr lang="en-US" dirty="0"/>
              <a:t>Insert operation – find insertion point</a:t>
            </a:r>
          </a:p>
          <a:p>
            <a:r>
              <a:rPr lang="en-US" dirty="0"/>
              <a:t>(array base: use binary search, then shift element to right)</a:t>
            </a:r>
          </a:p>
          <a:p>
            <a:r>
              <a:rPr lang="en-US" dirty="0"/>
              <a:t>(ref base: linear search to find insertion point, then adjust pointers)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552A38A-205A-48D0-A218-4C490B104915}"/>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dirty="0">
                <a:solidFill>
                  <a:srgbClr val="548446"/>
                </a:solidFill>
                <a:latin typeface="Arial" panose="020B0604020202020204" pitchFamily="34" charset="0"/>
              </a:rPr>
              <a:t>© 2011 Pearson Addison-Wesley. All rights reserved</a:t>
            </a:r>
          </a:p>
        </p:txBody>
      </p:sp>
      <p:sp>
        <p:nvSpPr>
          <p:cNvPr id="6" name="Slide Number Placeholder 4">
            <a:extLst>
              <a:ext uri="{FF2B5EF4-FFF2-40B4-BE49-F238E27FC236}">
                <a16:creationId xmlns:a16="http://schemas.microsoft.com/office/drawing/2014/main" id="{2E9A2320-61CE-407B-8418-7B6C70DA5595}"/>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CC62EA9F-D281-4D85-82C5-DDB577F86884}" type="slidenum">
              <a:rPr lang="en-US" altLang="en-US" sz="1000">
                <a:solidFill>
                  <a:srgbClr val="548446"/>
                </a:solidFill>
                <a:latin typeface="Arial" panose="020B0604020202020204" pitchFamily="34" charset="0"/>
              </a:rPr>
              <a:pPr/>
              <a:t>6</a:t>
            </a:fld>
            <a:endParaRPr lang="en-US" altLang="en-US" sz="1000">
              <a:solidFill>
                <a:srgbClr val="548446"/>
              </a:solidFill>
              <a:latin typeface="Arial" panose="020B0604020202020204" pitchFamily="34" charset="0"/>
            </a:endParaRPr>
          </a:p>
        </p:txBody>
      </p:sp>
      <p:sp>
        <p:nvSpPr>
          <p:cNvPr id="9220" name="Rectangle 2">
            <a:extLst>
              <a:ext uri="{FF2B5EF4-FFF2-40B4-BE49-F238E27FC236}">
                <a16:creationId xmlns:a16="http://schemas.microsoft.com/office/drawing/2014/main" id="{E9B4BBA7-DFEA-4230-9890-F31954106FE3}"/>
              </a:ext>
            </a:extLst>
          </p:cNvPr>
          <p:cNvSpPr>
            <a:spLocks noGrp="1" noChangeArrowheads="1"/>
          </p:cNvSpPr>
          <p:nvPr>
            <p:ph type="title"/>
          </p:nvPr>
        </p:nvSpPr>
        <p:spPr>
          <a:xfrm>
            <a:off x="914400" y="228600"/>
            <a:ext cx="7772400" cy="457200"/>
          </a:xfrm>
        </p:spPr>
        <p:txBody>
          <a:bodyPr/>
          <a:lstStyle/>
          <a:p>
            <a:pPr eaLnBrk="1" hangingPunct="1"/>
            <a:br>
              <a:rPr lang="en-US" altLang="en-US" dirty="0"/>
            </a:br>
            <a:r>
              <a:rPr lang="en-US" altLang="en-US" dirty="0"/>
              <a:t>The ADT Min Priority Queue: </a:t>
            </a:r>
            <a:br>
              <a:rPr lang="en-US" altLang="en-US" dirty="0"/>
            </a:br>
            <a:endParaRPr lang="en-US" altLang="en-US" dirty="0"/>
          </a:p>
        </p:txBody>
      </p:sp>
      <p:sp>
        <p:nvSpPr>
          <p:cNvPr id="38917" name="Text Box 5">
            <a:extLst>
              <a:ext uri="{FF2B5EF4-FFF2-40B4-BE49-F238E27FC236}">
                <a16:creationId xmlns:a16="http://schemas.microsoft.com/office/drawing/2014/main" id="{BE937DF7-7982-4CC3-A1AE-1DE3B67CB53D}"/>
              </a:ext>
            </a:extLst>
          </p:cNvPr>
          <p:cNvSpPr txBox="1">
            <a:spLocks noChangeArrowheads="1"/>
          </p:cNvSpPr>
          <p:nvPr/>
        </p:nvSpPr>
        <p:spPr bwMode="auto">
          <a:xfrm>
            <a:off x="914400" y="5105400"/>
            <a:ext cx="7924800" cy="369845"/>
          </a:xfrm>
          <a:prstGeom prst="rect">
            <a:avLst/>
          </a:prstGeom>
          <a:noFill/>
          <a:ln w="9525">
            <a:noFill/>
            <a:miter lim="800000"/>
            <a:headEnd/>
            <a:tailEnd/>
          </a:ln>
          <a:effectLst/>
        </p:spPr>
        <p:txBody>
          <a:bodyPr>
            <a:spAutoFit/>
          </a:bodyPr>
          <a:lstStyle/>
          <a:p>
            <a:pPr>
              <a:lnSpc>
                <a:spcPts val="2400"/>
              </a:lnSpc>
              <a:defRPr/>
            </a:pPr>
            <a:r>
              <a:rPr lang="en-US" sz="1600" dirty="0">
                <a:latin typeface="Arial" charset="0"/>
              </a:rPr>
              <a:t>Some implementations of the ADT priority queue: a) array based; b) reference based</a:t>
            </a:r>
          </a:p>
        </p:txBody>
      </p:sp>
      <p:graphicFrame>
        <p:nvGraphicFramePr>
          <p:cNvPr id="11" name="Table 11">
            <a:extLst>
              <a:ext uri="{FF2B5EF4-FFF2-40B4-BE49-F238E27FC236}">
                <a16:creationId xmlns:a16="http://schemas.microsoft.com/office/drawing/2014/main" id="{48404052-7B35-4FC6-9167-38ED189220E9}"/>
              </a:ext>
            </a:extLst>
          </p:cNvPr>
          <p:cNvGraphicFramePr>
            <a:graphicFrameLocks noGrp="1"/>
          </p:cNvGraphicFramePr>
          <p:nvPr>
            <p:ph idx="1"/>
          </p:nvPr>
        </p:nvGraphicFramePr>
        <p:xfrm>
          <a:off x="1143000" y="2359482"/>
          <a:ext cx="609600" cy="370840"/>
        </p:xfrm>
        <a:graphic>
          <a:graphicData uri="http://schemas.openxmlformats.org/drawingml/2006/table">
            <a:tbl>
              <a:tblPr firstRow="1" bandRow="1">
                <a:tableStyleId>{F5AB1C69-6EDB-4FF4-983F-18BD219EF322}</a:tableStyleId>
              </a:tblPr>
              <a:tblGrid>
                <a:gridCol w="609600">
                  <a:extLst>
                    <a:ext uri="{9D8B030D-6E8A-4147-A177-3AD203B41FA5}">
                      <a16:colId xmlns:a16="http://schemas.microsoft.com/office/drawing/2014/main" val="3802145721"/>
                    </a:ext>
                  </a:extLst>
                </a:gridCol>
              </a:tblGrid>
              <a:tr h="370840">
                <a:tc>
                  <a:txBody>
                    <a:bodyPr/>
                    <a:lstStyle/>
                    <a:p>
                      <a:r>
                        <a:rPr lang="en-US"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52702"/>
                  </a:ext>
                </a:extLst>
              </a:tr>
            </a:tbl>
          </a:graphicData>
        </a:graphic>
      </p:graphicFrame>
      <p:sp>
        <p:nvSpPr>
          <p:cNvPr id="12" name="TextBox 11">
            <a:extLst>
              <a:ext uri="{FF2B5EF4-FFF2-40B4-BE49-F238E27FC236}">
                <a16:creationId xmlns:a16="http://schemas.microsoft.com/office/drawing/2014/main" id="{B03119BC-7D1A-4B12-B9D2-C03409A2CA7E}"/>
              </a:ext>
            </a:extLst>
          </p:cNvPr>
          <p:cNvSpPr txBox="1"/>
          <p:nvPr/>
        </p:nvSpPr>
        <p:spPr>
          <a:xfrm>
            <a:off x="1143000" y="1940161"/>
            <a:ext cx="662361" cy="461665"/>
          </a:xfrm>
          <a:prstGeom prst="rect">
            <a:avLst/>
          </a:prstGeom>
          <a:noFill/>
        </p:spPr>
        <p:txBody>
          <a:bodyPr wrap="none" rtlCol="0">
            <a:spAutoFit/>
          </a:bodyPr>
          <a:lstStyle/>
          <a:p>
            <a:r>
              <a:rPr lang="en-US" dirty="0"/>
              <a:t>size</a:t>
            </a:r>
          </a:p>
        </p:txBody>
      </p:sp>
      <p:graphicFrame>
        <p:nvGraphicFramePr>
          <p:cNvPr id="13" name="Table 13">
            <a:extLst>
              <a:ext uri="{FF2B5EF4-FFF2-40B4-BE49-F238E27FC236}">
                <a16:creationId xmlns:a16="http://schemas.microsoft.com/office/drawing/2014/main" id="{834B4467-ED37-4477-ACE5-BCDB9A632AF2}"/>
              </a:ext>
            </a:extLst>
          </p:cNvPr>
          <p:cNvGraphicFramePr>
            <a:graphicFrameLocks noGrp="1"/>
          </p:cNvGraphicFramePr>
          <p:nvPr/>
        </p:nvGraphicFramePr>
        <p:xfrm>
          <a:off x="1855180" y="2323714"/>
          <a:ext cx="6096000" cy="370840"/>
        </p:xfrm>
        <a:graphic>
          <a:graphicData uri="http://schemas.openxmlformats.org/drawingml/2006/table">
            <a:tbl>
              <a:tblPr firstRow="1" bandRow="1">
                <a:tableStyleId>{7DF18680-E054-41AD-8BC1-D1AEF772440D}</a:tableStyleId>
              </a:tblPr>
              <a:tblGrid>
                <a:gridCol w="609600">
                  <a:extLst>
                    <a:ext uri="{9D8B030D-6E8A-4147-A177-3AD203B41FA5}">
                      <a16:colId xmlns:a16="http://schemas.microsoft.com/office/drawing/2014/main" val="3224085207"/>
                    </a:ext>
                  </a:extLst>
                </a:gridCol>
                <a:gridCol w="609600">
                  <a:extLst>
                    <a:ext uri="{9D8B030D-6E8A-4147-A177-3AD203B41FA5}">
                      <a16:colId xmlns:a16="http://schemas.microsoft.com/office/drawing/2014/main" val="4145728814"/>
                    </a:ext>
                  </a:extLst>
                </a:gridCol>
                <a:gridCol w="609600">
                  <a:extLst>
                    <a:ext uri="{9D8B030D-6E8A-4147-A177-3AD203B41FA5}">
                      <a16:colId xmlns:a16="http://schemas.microsoft.com/office/drawing/2014/main" val="2396062244"/>
                    </a:ext>
                  </a:extLst>
                </a:gridCol>
                <a:gridCol w="609600">
                  <a:extLst>
                    <a:ext uri="{9D8B030D-6E8A-4147-A177-3AD203B41FA5}">
                      <a16:colId xmlns:a16="http://schemas.microsoft.com/office/drawing/2014/main" val="1496819603"/>
                    </a:ext>
                  </a:extLst>
                </a:gridCol>
                <a:gridCol w="609600">
                  <a:extLst>
                    <a:ext uri="{9D8B030D-6E8A-4147-A177-3AD203B41FA5}">
                      <a16:colId xmlns:a16="http://schemas.microsoft.com/office/drawing/2014/main" val="935970727"/>
                    </a:ext>
                  </a:extLst>
                </a:gridCol>
                <a:gridCol w="609600">
                  <a:extLst>
                    <a:ext uri="{9D8B030D-6E8A-4147-A177-3AD203B41FA5}">
                      <a16:colId xmlns:a16="http://schemas.microsoft.com/office/drawing/2014/main" val="1038339508"/>
                    </a:ext>
                  </a:extLst>
                </a:gridCol>
                <a:gridCol w="609600">
                  <a:extLst>
                    <a:ext uri="{9D8B030D-6E8A-4147-A177-3AD203B41FA5}">
                      <a16:colId xmlns:a16="http://schemas.microsoft.com/office/drawing/2014/main" val="193438092"/>
                    </a:ext>
                  </a:extLst>
                </a:gridCol>
                <a:gridCol w="609600">
                  <a:extLst>
                    <a:ext uri="{9D8B030D-6E8A-4147-A177-3AD203B41FA5}">
                      <a16:colId xmlns:a16="http://schemas.microsoft.com/office/drawing/2014/main" val="4145428565"/>
                    </a:ext>
                  </a:extLst>
                </a:gridCol>
                <a:gridCol w="609600">
                  <a:extLst>
                    <a:ext uri="{9D8B030D-6E8A-4147-A177-3AD203B41FA5}">
                      <a16:colId xmlns:a16="http://schemas.microsoft.com/office/drawing/2014/main" val="134587776"/>
                    </a:ext>
                  </a:extLst>
                </a:gridCol>
                <a:gridCol w="609600">
                  <a:extLst>
                    <a:ext uri="{9D8B030D-6E8A-4147-A177-3AD203B41FA5}">
                      <a16:colId xmlns:a16="http://schemas.microsoft.com/office/drawing/2014/main" val="1098452679"/>
                    </a:ext>
                  </a:extLst>
                </a:gridCol>
              </a:tblGrid>
              <a:tr h="370840">
                <a:tc>
                  <a:txBody>
                    <a:bodyPr/>
                    <a:lstStyle/>
                    <a:p>
                      <a:r>
                        <a:rPr lang="en-US"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6440875"/>
                  </a:ext>
                </a:extLst>
              </a:tr>
            </a:tbl>
          </a:graphicData>
        </a:graphic>
      </p:graphicFrame>
      <p:graphicFrame>
        <p:nvGraphicFramePr>
          <p:cNvPr id="14" name="Table 14">
            <a:extLst>
              <a:ext uri="{FF2B5EF4-FFF2-40B4-BE49-F238E27FC236}">
                <a16:creationId xmlns:a16="http://schemas.microsoft.com/office/drawing/2014/main" id="{C01B6E70-084D-49BF-9FBF-45E794B537BF}"/>
              </a:ext>
            </a:extLst>
          </p:cNvPr>
          <p:cNvGraphicFramePr>
            <a:graphicFrameLocks noGrp="1"/>
          </p:cNvGraphicFramePr>
          <p:nvPr/>
        </p:nvGraphicFramePr>
        <p:xfrm>
          <a:off x="1820601" y="2726623"/>
          <a:ext cx="6095999" cy="370840"/>
        </p:xfrm>
        <a:graphic>
          <a:graphicData uri="http://schemas.openxmlformats.org/drawingml/2006/table">
            <a:tbl>
              <a:tblPr firstRow="1" bandRow="1">
                <a:tableStyleId>{F5AB1C69-6EDB-4FF4-983F-18BD219EF322}</a:tableStyleId>
              </a:tblPr>
              <a:tblGrid>
                <a:gridCol w="541599">
                  <a:extLst>
                    <a:ext uri="{9D8B030D-6E8A-4147-A177-3AD203B41FA5}">
                      <a16:colId xmlns:a16="http://schemas.microsoft.com/office/drawing/2014/main" val="2634546894"/>
                    </a:ext>
                  </a:extLst>
                </a:gridCol>
                <a:gridCol w="1490400">
                  <a:extLst>
                    <a:ext uri="{9D8B030D-6E8A-4147-A177-3AD203B41FA5}">
                      <a16:colId xmlns:a16="http://schemas.microsoft.com/office/drawing/2014/main" val="3918672260"/>
                    </a:ext>
                  </a:extLst>
                </a:gridCol>
                <a:gridCol w="1016000">
                  <a:extLst>
                    <a:ext uri="{9D8B030D-6E8A-4147-A177-3AD203B41FA5}">
                      <a16:colId xmlns:a16="http://schemas.microsoft.com/office/drawing/2014/main" val="1338460738"/>
                    </a:ext>
                  </a:extLst>
                </a:gridCol>
                <a:gridCol w="1016000">
                  <a:extLst>
                    <a:ext uri="{9D8B030D-6E8A-4147-A177-3AD203B41FA5}">
                      <a16:colId xmlns:a16="http://schemas.microsoft.com/office/drawing/2014/main" val="2926548143"/>
                    </a:ext>
                  </a:extLst>
                </a:gridCol>
                <a:gridCol w="1016000">
                  <a:extLst>
                    <a:ext uri="{9D8B030D-6E8A-4147-A177-3AD203B41FA5}">
                      <a16:colId xmlns:a16="http://schemas.microsoft.com/office/drawing/2014/main" val="1250013830"/>
                    </a:ext>
                  </a:extLst>
                </a:gridCol>
                <a:gridCol w="1016000">
                  <a:extLst>
                    <a:ext uri="{9D8B030D-6E8A-4147-A177-3AD203B41FA5}">
                      <a16:colId xmlns:a16="http://schemas.microsoft.com/office/drawing/2014/main" val="418755653"/>
                    </a:ext>
                  </a:extLst>
                </a:gridCol>
              </a:tblGrid>
              <a:tr h="370840">
                <a:tc>
                  <a:txBody>
                    <a:bodyPr/>
                    <a:lstStyle/>
                    <a:p>
                      <a:r>
                        <a:rPr lang="en-US" dirty="0">
                          <a:solidFill>
                            <a:schemeClr val="tx1"/>
                          </a:solidFill>
                        </a:rPr>
                        <a:t>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a:solidFill>
                            <a:schemeClr val="tx1"/>
                          </a:solidFill>
                        </a:rPr>
                        <a:t>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a:solidFill>
                            <a:schemeClr val="tx1"/>
                          </a:solidFill>
                        </a:rPr>
                        <a:t> 29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906456256"/>
                  </a:ext>
                </a:extLst>
              </a:tr>
            </a:tbl>
          </a:graphicData>
        </a:graphic>
      </p:graphicFrame>
      <p:sp>
        <p:nvSpPr>
          <p:cNvPr id="15" name="TextBox 14">
            <a:extLst>
              <a:ext uri="{FF2B5EF4-FFF2-40B4-BE49-F238E27FC236}">
                <a16:creationId xmlns:a16="http://schemas.microsoft.com/office/drawing/2014/main" id="{37ABF63E-87CD-4691-A6A4-11FB6427EEC0}"/>
              </a:ext>
            </a:extLst>
          </p:cNvPr>
          <p:cNvSpPr txBox="1"/>
          <p:nvPr/>
        </p:nvSpPr>
        <p:spPr>
          <a:xfrm>
            <a:off x="6736080" y="2743106"/>
            <a:ext cx="2430200" cy="461665"/>
          </a:xfrm>
          <a:prstGeom prst="rect">
            <a:avLst/>
          </a:prstGeom>
          <a:noFill/>
        </p:spPr>
        <p:txBody>
          <a:bodyPr wrap="square" rtlCol="0">
            <a:spAutoFit/>
          </a:bodyPr>
          <a:lstStyle/>
          <a:p>
            <a:r>
              <a:rPr lang="en-US" dirty="0"/>
              <a:t>MAX_SIZE-1</a:t>
            </a:r>
          </a:p>
        </p:txBody>
      </p:sp>
      <p:sp>
        <p:nvSpPr>
          <p:cNvPr id="21" name="Rectangle 20">
            <a:extLst>
              <a:ext uri="{FF2B5EF4-FFF2-40B4-BE49-F238E27FC236}">
                <a16:creationId xmlns:a16="http://schemas.microsoft.com/office/drawing/2014/main" id="{9E867472-96F9-43DF-9A5D-67872B0EA55F}"/>
              </a:ext>
            </a:extLst>
          </p:cNvPr>
          <p:cNvSpPr/>
          <p:nvPr/>
        </p:nvSpPr>
        <p:spPr bwMode="auto">
          <a:xfrm>
            <a:off x="1981200" y="4667014"/>
            <a:ext cx="914400" cy="43615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a:rPr>
              <a:t>3</a:t>
            </a:r>
          </a:p>
        </p:txBody>
      </p:sp>
      <p:cxnSp>
        <p:nvCxnSpPr>
          <p:cNvPr id="23" name="Straight Connector 22">
            <a:extLst>
              <a:ext uri="{FF2B5EF4-FFF2-40B4-BE49-F238E27FC236}">
                <a16:creationId xmlns:a16="http://schemas.microsoft.com/office/drawing/2014/main" id="{843387F8-4124-4A18-A6E1-4F6C86F00EFD}"/>
              </a:ext>
            </a:extLst>
          </p:cNvPr>
          <p:cNvCxnSpPr>
            <a:stCxn id="21" idx="0"/>
          </p:cNvCxnSpPr>
          <p:nvPr/>
        </p:nvCxnSpPr>
        <p:spPr bwMode="auto">
          <a:xfrm>
            <a:off x="2438400" y="4667014"/>
            <a:ext cx="0" cy="4339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7" name="Straight Arrow Connector 26">
            <a:extLst>
              <a:ext uri="{FF2B5EF4-FFF2-40B4-BE49-F238E27FC236}">
                <a16:creationId xmlns:a16="http://schemas.microsoft.com/office/drawing/2014/main" id="{B1DD31E7-A143-43A0-872F-4794C33D7B0F}"/>
              </a:ext>
            </a:extLst>
          </p:cNvPr>
          <p:cNvCxnSpPr>
            <a:cxnSpLocks/>
          </p:cNvCxnSpPr>
          <p:nvPr/>
        </p:nvCxnSpPr>
        <p:spPr bwMode="auto">
          <a:xfrm flipV="1">
            <a:off x="2665530" y="4880018"/>
            <a:ext cx="712180" cy="22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Rectangle 27">
            <a:extLst>
              <a:ext uri="{FF2B5EF4-FFF2-40B4-BE49-F238E27FC236}">
                <a16:creationId xmlns:a16="http://schemas.microsoft.com/office/drawing/2014/main" id="{B7A3F5F7-4890-48DD-B02C-7BA2E100CE2C}"/>
              </a:ext>
            </a:extLst>
          </p:cNvPr>
          <p:cNvSpPr/>
          <p:nvPr/>
        </p:nvSpPr>
        <p:spPr bwMode="auto">
          <a:xfrm>
            <a:off x="3377710" y="4661941"/>
            <a:ext cx="914400" cy="43615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Times"/>
              </a:rPr>
              <a:t>20</a:t>
            </a:r>
            <a:endParaRPr kumimoji="0" lang="en-US" sz="2400" b="0" i="0" u="none" strike="noStrike" cap="none" normalizeH="0" baseline="0" dirty="0">
              <a:ln>
                <a:noFill/>
              </a:ln>
              <a:solidFill>
                <a:schemeClr val="tx1"/>
              </a:solidFill>
              <a:effectLst/>
              <a:latin typeface="Times"/>
            </a:endParaRPr>
          </a:p>
        </p:txBody>
      </p:sp>
      <p:cxnSp>
        <p:nvCxnSpPr>
          <p:cNvPr id="29" name="Straight Connector 28">
            <a:extLst>
              <a:ext uri="{FF2B5EF4-FFF2-40B4-BE49-F238E27FC236}">
                <a16:creationId xmlns:a16="http://schemas.microsoft.com/office/drawing/2014/main" id="{CC0C63FA-A318-4914-9474-ABDE992F6CB8}"/>
              </a:ext>
            </a:extLst>
          </p:cNvPr>
          <p:cNvCxnSpPr/>
          <p:nvPr/>
        </p:nvCxnSpPr>
        <p:spPr bwMode="auto">
          <a:xfrm>
            <a:off x="3962400" y="4661941"/>
            <a:ext cx="0" cy="4339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Arrow Connector 29">
            <a:extLst>
              <a:ext uri="{FF2B5EF4-FFF2-40B4-BE49-F238E27FC236}">
                <a16:creationId xmlns:a16="http://schemas.microsoft.com/office/drawing/2014/main" id="{9FBB3D78-496F-4B27-BB47-4E2E47D0FC3D}"/>
              </a:ext>
            </a:extLst>
          </p:cNvPr>
          <p:cNvCxnSpPr>
            <a:cxnSpLocks/>
          </p:cNvCxnSpPr>
          <p:nvPr/>
        </p:nvCxnSpPr>
        <p:spPr bwMode="auto">
          <a:xfrm flipV="1">
            <a:off x="4114800" y="4920797"/>
            <a:ext cx="712180" cy="22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Box 23">
            <a:extLst>
              <a:ext uri="{FF2B5EF4-FFF2-40B4-BE49-F238E27FC236}">
                <a16:creationId xmlns:a16="http://schemas.microsoft.com/office/drawing/2014/main" id="{6801776E-9BB3-4101-A0E8-4BEB2C4A6345}"/>
              </a:ext>
            </a:extLst>
          </p:cNvPr>
          <p:cNvSpPr txBox="1"/>
          <p:nvPr/>
        </p:nvSpPr>
        <p:spPr>
          <a:xfrm>
            <a:off x="4887941" y="4671498"/>
            <a:ext cx="800219" cy="461665"/>
          </a:xfrm>
          <a:prstGeom prst="rect">
            <a:avLst/>
          </a:prstGeom>
          <a:noFill/>
        </p:spPr>
        <p:txBody>
          <a:bodyPr wrap="none" rtlCol="0">
            <a:spAutoFit/>
          </a:bodyPr>
          <a:lstStyle/>
          <a:p>
            <a:r>
              <a:rPr lang="en-US" dirty="0"/>
              <a:t>……</a:t>
            </a:r>
          </a:p>
        </p:txBody>
      </p:sp>
      <p:cxnSp>
        <p:nvCxnSpPr>
          <p:cNvPr id="32" name="Straight Arrow Connector 31">
            <a:extLst>
              <a:ext uri="{FF2B5EF4-FFF2-40B4-BE49-F238E27FC236}">
                <a16:creationId xmlns:a16="http://schemas.microsoft.com/office/drawing/2014/main" id="{8AAACA96-5794-4580-964D-D1AF619C1950}"/>
              </a:ext>
            </a:extLst>
          </p:cNvPr>
          <p:cNvCxnSpPr>
            <a:cxnSpLocks/>
          </p:cNvCxnSpPr>
          <p:nvPr/>
        </p:nvCxnSpPr>
        <p:spPr bwMode="auto">
          <a:xfrm flipV="1">
            <a:off x="5737981" y="4988243"/>
            <a:ext cx="712180" cy="22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3" name="Rectangle 32">
            <a:extLst>
              <a:ext uri="{FF2B5EF4-FFF2-40B4-BE49-F238E27FC236}">
                <a16:creationId xmlns:a16="http://schemas.microsoft.com/office/drawing/2014/main" id="{B0AAABFA-4FFC-4319-9861-AD6497112198}"/>
              </a:ext>
            </a:extLst>
          </p:cNvPr>
          <p:cNvSpPr/>
          <p:nvPr/>
        </p:nvSpPr>
        <p:spPr bwMode="auto">
          <a:xfrm>
            <a:off x="6499982" y="4697010"/>
            <a:ext cx="914400" cy="43615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a:rPr>
              <a:t>100</a:t>
            </a:r>
          </a:p>
        </p:txBody>
      </p:sp>
      <p:cxnSp>
        <p:nvCxnSpPr>
          <p:cNvPr id="26" name="Straight Connector 25">
            <a:extLst>
              <a:ext uri="{FF2B5EF4-FFF2-40B4-BE49-F238E27FC236}">
                <a16:creationId xmlns:a16="http://schemas.microsoft.com/office/drawing/2014/main" id="{CF7E08B2-E7B7-4C3C-B2E7-4A5471AEFA7C}"/>
              </a:ext>
            </a:extLst>
          </p:cNvPr>
          <p:cNvCxnSpPr/>
          <p:nvPr/>
        </p:nvCxnSpPr>
        <p:spPr bwMode="auto">
          <a:xfrm>
            <a:off x="7162800" y="4707794"/>
            <a:ext cx="0" cy="446975"/>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4" name="Straight Connector 33">
            <a:extLst>
              <a:ext uri="{FF2B5EF4-FFF2-40B4-BE49-F238E27FC236}">
                <a16:creationId xmlns:a16="http://schemas.microsoft.com/office/drawing/2014/main" id="{95D9D109-3E02-46C5-B0EF-17F60FC12127}"/>
              </a:ext>
            </a:extLst>
          </p:cNvPr>
          <p:cNvCxnSpPr/>
          <p:nvPr/>
        </p:nvCxnSpPr>
        <p:spPr bwMode="auto">
          <a:xfrm flipH="1">
            <a:off x="7239000" y="4697010"/>
            <a:ext cx="175382" cy="43615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1FC7E171-8DA4-44A2-861D-75838E0A0BEA}"/>
              </a:ext>
            </a:extLst>
          </p:cNvPr>
          <p:cNvSpPr/>
          <p:nvPr/>
        </p:nvSpPr>
        <p:spPr bwMode="auto">
          <a:xfrm>
            <a:off x="762307" y="4752164"/>
            <a:ext cx="880982" cy="3698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a:rPr>
              <a:t>head</a:t>
            </a:r>
          </a:p>
        </p:txBody>
      </p:sp>
      <p:cxnSp>
        <p:nvCxnSpPr>
          <p:cNvPr id="39" name="Straight Arrow Connector 38">
            <a:extLst>
              <a:ext uri="{FF2B5EF4-FFF2-40B4-BE49-F238E27FC236}">
                <a16:creationId xmlns:a16="http://schemas.microsoft.com/office/drawing/2014/main" id="{AA2EDB3D-3E32-48A3-886E-456A770B716B}"/>
              </a:ext>
            </a:extLst>
          </p:cNvPr>
          <p:cNvCxnSpPr>
            <a:cxnSpLocks/>
            <a:stCxn id="35" idx="3"/>
          </p:cNvCxnSpPr>
          <p:nvPr/>
        </p:nvCxnSpPr>
        <p:spPr bwMode="auto">
          <a:xfrm flipV="1">
            <a:off x="1643289" y="4920798"/>
            <a:ext cx="211891" cy="162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E3F36607-4B95-40FB-95E4-2D88026227C1}"/>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7" name="Slide Number Placeholder 5">
            <a:extLst>
              <a:ext uri="{FF2B5EF4-FFF2-40B4-BE49-F238E27FC236}">
                <a16:creationId xmlns:a16="http://schemas.microsoft.com/office/drawing/2014/main" id="{4E20FD26-56F3-4B54-8453-0206B9F900BC}"/>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C7EC546C-CABC-4FFC-BB49-E79BEA3D72DD}" type="slidenum">
              <a:rPr lang="en-US" altLang="en-US" sz="1000">
                <a:solidFill>
                  <a:srgbClr val="548446"/>
                </a:solidFill>
                <a:latin typeface="Arial" panose="020B0604020202020204" pitchFamily="34" charset="0"/>
              </a:rPr>
              <a:pPr/>
              <a:t>7</a:t>
            </a:fld>
            <a:endParaRPr lang="en-US" altLang="en-US" sz="1000">
              <a:solidFill>
                <a:srgbClr val="548446"/>
              </a:solidFill>
              <a:latin typeface="Arial" panose="020B0604020202020204" pitchFamily="34" charset="0"/>
            </a:endParaRPr>
          </a:p>
        </p:txBody>
      </p:sp>
      <p:sp>
        <p:nvSpPr>
          <p:cNvPr id="10244" name="Rectangle 2">
            <a:extLst>
              <a:ext uri="{FF2B5EF4-FFF2-40B4-BE49-F238E27FC236}">
                <a16:creationId xmlns:a16="http://schemas.microsoft.com/office/drawing/2014/main" id="{9EA074B6-7B03-4C0A-8298-FAAA54397D5D}"/>
              </a:ext>
            </a:extLst>
          </p:cNvPr>
          <p:cNvSpPr>
            <a:spLocks noGrp="1" noChangeArrowheads="1"/>
          </p:cNvSpPr>
          <p:nvPr>
            <p:ph type="title"/>
          </p:nvPr>
        </p:nvSpPr>
        <p:spPr/>
        <p:txBody>
          <a:bodyPr/>
          <a:lstStyle/>
          <a:p>
            <a:pPr eaLnBrk="1" hangingPunct="1"/>
            <a:r>
              <a:rPr lang="en-US" altLang="en-US"/>
              <a:t>The ADT Priority Queue: </a:t>
            </a:r>
            <a:br>
              <a:rPr lang="en-US" altLang="en-US"/>
            </a:br>
            <a:r>
              <a:rPr lang="en-US" altLang="en-US"/>
              <a:t>A Variation of the ADT Table</a:t>
            </a:r>
          </a:p>
        </p:txBody>
      </p:sp>
      <p:sp>
        <p:nvSpPr>
          <p:cNvPr id="10245" name="Rectangle 3">
            <a:extLst>
              <a:ext uri="{FF2B5EF4-FFF2-40B4-BE49-F238E27FC236}">
                <a16:creationId xmlns:a16="http://schemas.microsoft.com/office/drawing/2014/main" id="{09423444-8008-47A3-BC70-1F792585870F}"/>
              </a:ext>
            </a:extLst>
          </p:cNvPr>
          <p:cNvSpPr>
            <a:spLocks noGrp="1" noChangeArrowheads="1"/>
          </p:cNvSpPr>
          <p:nvPr>
            <p:ph type="body" sz="half" idx="1"/>
          </p:nvPr>
        </p:nvSpPr>
        <p:spPr>
          <a:xfrm>
            <a:off x="990600" y="1828800"/>
            <a:ext cx="7772400" cy="990600"/>
          </a:xfrm>
        </p:spPr>
        <p:txBody>
          <a:bodyPr/>
          <a:lstStyle/>
          <a:p>
            <a:pPr eaLnBrk="1" hangingPunct="1">
              <a:lnSpc>
                <a:spcPct val="90000"/>
              </a:lnSpc>
            </a:pPr>
            <a:r>
              <a:rPr lang="en-US" altLang="en-US" sz="2400"/>
              <a:t>Possible implementations (Continued)</a:t>
            </a:r>
          </a:p>
          <a:p>
            <a:pPr lvl="1" eaLnBrk="1" hangingPunct="1">
              <a:lnSpc>
                <a:spcPct val="90000"/>
              </a:lnSpc>
            </a:pPr>
            <a:r>
              <a:rPr lang="en-US" altLang="en-US" sz="2000"/>
              <a:t>Binary search tree implementation</a:t>
            </a:r>
          </a:p>
          <a:p>
            <a:pPr lvl="2" eaLnBrk="1" hangingPunct="1">
              <a:lnSpc>
                <a:spcPct val="90000"/>
              </a:lnSpc>
            </a:pPr>
            <a:r>
              <a:rPr lang="en-US" altLang="en-US" sz="1800"/>
              <a:t>Appropriate for any priority queue</a:t>
            </a:r>
          </a:p>
        </p:txBody>
      </p:sp>
      <p:sp>
        <p:nvSpPr>
          <p:cNvPr id="39942" name="Text Box 6">
            <a:extLst>
              <a:ext uri="{FF2B5EF4-FFF2-40B4-BE49-F238E27FC236}">
                <a16:creationId xmlns:a16="http://schemas.microsoft.com/office/drawing/2014/main" id="{1D1BCFFE-9EF5-47AC-8A03-2C9CE70D75CE}"/>
              </a:ext>
            </a:extLst>
          </p:cNvPr>
          <p:cNvSpPr txBox="1">
            <a:spLocks noChangeArrowheads="1"/>
          </p:cNvSpPr>
          <p:nvPr/>
        </p:nvSpPr>
        <p:spPr bwMode="auto">
          <a:xfrm>
            <a:off x="990600" y="5410200"/>
            <a:ext cx="7086600" cy="408317"/>
          </a:xfrm>
          <a:prstGeom prst="rect">
            <a:avLst/>
          </a:prstGeom>
          <a:noFill/>
          <a:ln w="9525">
            <a:noFill/>
            <a:miter lim="800000"/>
            <a:headEnd/>
            <a:tailEnd/>
          </a:ln>
          <a:effectLst/>
        </p:spPr>
        <p:txBody>
          <a:bodyPr>
            <a:spAutoFit/>
          </a:bodyPr>
          <a:lstStyle/>
          <a:p>
            <a:pPr>
              <a:lnSpc>
                <a:spcPts val="2800"/>
              </a:lnSpc>
              <a:defRPr/>
            </a:pPr>
            <a:r>
              <a:rPr lang="en-US" sz="1600" dirty="0">
                <a:latin typeface="Arial" charset="0"/>
              </a:rPr>
              <a:t>Some implementations of the ADT priority queue: c) binary search tree</a:t>
            </a:r>
          </a:p>
        </p:txBody>
      </p:sp>
      <p:pic>
        <p:nvPicPr>
          <p:cNvPr id="10247" name="Picture 8">
            <a:extLst>
              <a:ext uri="{FF2B5EF4-FFF2-40B4-BE49-F238E27FC236}">
                <a16:creationId xmlns:a16="http://schemas.microsoft.com/office/drawing/2014/main" id="{B7A2C29B-CCD0-4C98-A066-53635ABE0F6C}"/>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895600" y="3124200"/>
            <a:ext cx="5345113" cy="2362200"/>
          </a:xfrm>
          <a:noFill/>
        </p:spPr>
      </p:pic>
      <p:sp>
        <p:nvSpPr>
          <p:cNvPr id="2" name="TextBox 1">
            <a:extLst>
              <a:ext uri="{FF2B5EF4-FFF2-40B4-BE49-F238E27FC236}">
                <a16:creationId xmlns:a16="http://schemas.microsoft.com/office/drawing/2014/main" id="{BF75DFA6-EC3D-4DB9-A78E-2BE044B51EEA}"/>
              </a:ext>
            </a:extLst>
          </p:cNvPr>
          <p:cNvSpPr txBox="1"/>
          <p:nvPr/>
        </p:nvSpPr>
        <p:spPr>
          <a:xfrm>
            <a:off x="990600" y="3657600"/>
            <a:ext cx="3243196" cy="461665"/>
          </a:xfrm>
          <a:prstGeom prst="rect">
            <a:avLst/>
          </a:prstGeom>
          <a:noFill/>
        </p:spPr>
        <p:txBody>
          <a:bodyPr wrap="none" rtlCol="0">
            <a:spAutoFit/>
          </a:bodyPr>
          <a:lstStyle/>
          <a:p>
            <a:r>
              <a:rPr lang="en-US" dirty="0"/>
              <a:t>Insertion is same as BST</a:t>
            </a:r>
          </a:p>
        </p:txBody>
      </p:sp>
      <p:sp>
        <p:nvSpPr>
          <p:cNvPr id="3" name="TextBox 2">
            <a:extLst>
              <a:ext uri="{FF2B5EF4-FFF2-40B4-BE49-F238E27FC236}">
                <a16:creationId xmlns:a16="http://schemas.microsoft.com/office/drawing/2014/main" id="{A626BC19-2D8B-4817-94FE-DB42CE027463}"/>
              </a:ext>
            </a:extLst>
          </p:cNvPr>
          <p:cNvSpPr txBox="1"/>
          <p:nvPr/>
        </p:nvSpPr>
        <p:spPr>
          <a:xfrm>
            <a:off x="1048363" y="4436443"/>
            <a:ext cx="3694473" cy="830997"/>
          </a:xfrm>
          <a:prstGeom prst="rect">
            <a:avLst/>
          </a:prstGeom>
          <a:noFill/>
        </p:spPr>
        <p:txBody>
          <a:bodyPr wrap="none" rtlCol="0">
            <a:spAutoFit/>
          </a:bodyPr>
          <a:lstStyle/>
          <a:p>
            <a:r>
              <a:rPr lang="en-US" dirty="0"/>
              <a:t>Deletion: largest value is the</a:t>
            </a:r>
          </a:p>
          <a:p>
            <a:r>
              <a:rPr lang="en-US" dirty="0"/>
              <a:t>Rightmost child.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C537624-6DC4-475F-9D5F-C14FFA057DF3}"/>
              </a:ext>
            </a:extLst>
          </p:cNvPr>
          <p:cNvSpPr>
            <a:spLocks noGrp="1"/>
          </p:cNvSpPr>
          <p:nvPr>
            <p:ph type="ftr" sz="quarter" idx="10"/>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 2011 Pearson Addison-Wesley. All rights reserved</a:t>
            </a:r>
          </a:p>
        </p:txBody>
      </p:sp>
      <p:sp>
        <p:nvSpPr>
          <p:cNvPr id="5" name="Slide Number Placeholder 4">
            <a:extLst>
              <a:ext uri="{FF2B5EF4-FFF2-40B4-BE49-F238E27FC236}">
                <a16:creationId xmlns:a16="http://schemas.microsoft.com/office/drawing/2014/main" id="{17F2BD66-3682-4817-8AB7-97C6D4085C78}"/>
              </a:ext>
            </a:extLst>
          </p:cNvPr>
          <p:cNvSpPr>
            <a:spLocks noGrp="1"/>
          </p:cNvSpPr>
          <p:nvPr>
            <p:ph type="sldNum" sz="quarter" idx="11"/>
          </p:nvPr>
        </p:nvSpPr>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en-US" sz="1000">
                <a:solidFill>
                  <a:srgbClr val="548446"/>
                </a:solidFill>
                <a:latin typeface="Arial" panose="020B0604020202020204" pitchFamily="34" charset="0"/>
              </a:rPr>
              <a:t>12 B-</a:t>
            </a:r>
            <a:fld id="{2AE6AA10-521F-46D5-896F-B54B37279AA6}" type="slidenum">
              <a:rPr lang="en-US" altLang="en-US" sz="1000">
                <a:solidFill>
                  <a:srgbClr val="548446"/>
                </a:solidFill>
                <a:latin typeface="Arial" panose="020B0604020202020204" pitchFamily="34" charset="0"/>
              </a:rPr>
              <a:pPr/>
              <a:t>8</a:t>
            </a:fld>
            <a:endParaRPr lang="en-US" altLang="en-US" sz="1000">
              <a:solidFill>
                <a:srgbClr val="548446"/>
              </a:solidFill>
              <a:latin typeface="Arial" panose="020B0604020202020204" pitchFamily="34" charset="0"/>
            </a:endParaRPr>
          </a:p>
        </p:txBody>
      </p:sp>
      <p:sp>
        <p:nvSpPr>
          <p:cNvPr id="11268" name="Rectangle 1026">
            <a:extLst>
              <a:ext uri="{FF2B5EF4-FFF2-40B4-BE49-F238E27FC236}">
                <a16:creationId xmlns:a16="http://schemas.microsoft.com/office/drawing/2014/main" id="{42710C13-98F9-4E4C-9956-4B2FF7476350}"/>
              </a:ext>
            </a:extLst>
          </p:cNvPr>
          <p:cNvSpPr>
            <a:spLocks noGrp="1" noChangeArrowheads="1"/>
          </p:cNvSpPr>
          <p:nvPr>
            <p:ph type="title"/>
          </p:nvPr>
        </p:nvSpPr>
        <p:spPr/>
        <p:txBody>
          <a:bodyPr/>
          <a:lstStyle/>
          <a:p>
            <a:pPr eaLnBrk="1" hangingPunct="1"/>
            <a:r>
              <a:rPr lang="en-US" altLang="en-US"/>
              <a:t>Heaps</a:t>
            </a:r>
          </a:p>
        </p:txBody>
      </p:sp>
      <p:sp>
        <p:nvSpPr>
          <p:cNvPr id="11269" name="Rectangle 1027">
            <a:extLst>
              <a:ext uri="{FF2B5EF4-FFF2-40B4-BE49-F238E27FC236}">
                <a16:creationId xmlns:a16="http://schemas.microsoft.com/office/drawing/2014/main" id="{07476D68-7F11-4EFF-9787-59C7D39543B6}"/>
              </a:ext>
            </a:extLst>
          </p:cNvPr>
          <p:cNvSpPr>
            <a:spLocks noGrp="1" noChangeArrowheads="1"/>
          </p:cNvSpPr>
          <p:nvPr>
            <p:ph type="body" idx="1"/>
          </p:nvPr>
        </p:nvSpPr>
        <p:spPr/>
        <p:txBody>
          <a:bodyPr/>
          <a:lstStyle/>
          <a:p>
            <a:pPr eaLnBrk="1" hangingPunct="1"/>
            <a:r>
              <a:rPr lang="en-US" altLang="en-US" sz="2800" dirty="0"/>
              <a:t>Heap is a useful data structure for designing efficient sorting algorithms and priority queues.</a:t>
            </a:r>
          </a:p>
          <a:p>
            <a:pPr eaLnBrk="1" hangingPunct="1"/>
            <a:r>
              <a:rPr lang="en-US" altLang="en-US" sz="2800" dirty="0"/>
              <a:t>A heap is a complete binary tree</a:t>
            </a:r>
          </a:p>
          <a:p>
            <a:pPr lvl="1" eaLnBrk="1" hangingPunct="1"/>
            <a:r>
              <a:rPr lang="en-US" altLang="en-US" sz="2400" dirty="0"/>
              <a:t>That is empty</a:t>
            </a:r>
          </a:p>
          <a:p>
            <a:pPr eaLnBrk="1" hangingPunct="1">
              <a:buFontTx/>
              <a:buNone/>
            </a:pPr>
            <a:r>
              <a:rPr lang="en-US" altLang="en-US" dirty="0"/>
              <a:t>	</a:t>
            </a:r>
            <a:r>
              <a:rPr lang="en-US" altLang="en-US" sz="2800" dirty="0"/>
              <a:t>or</a:t>
            </a:r>
          </a:p>
          <a:p>
            <a:pPr lvl="1" eaLnBrk="1" hangingPunct="1"/>
            <a:r>
              <a:rPr lang="en-US" altLang="en-US" sz="2400" dirty="0"/>
              <a:t>Whose root contains a search key greater than or equal to the search key in each of its children, and</a:t>
            </a:r>
          </a:p>
          <a:p>
            <a:pPr lvl="1" eaLnBrk="1" hangingPunct="1"/>
            <a:r>
              <a:rPr lang="en-US" altLang="en-US" sz="2400" dirty="0"/>
              <a:t>Whose root has heaps as its subtrees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5191E87F-7DEE-4E5A-9240-4F87CE413D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00FBAC5-1BF3-4F88-93BD-E4B81841434F}" type="slidenum">
              <a:rPr lang="en-US" altLang="en-US" sz="1400" smtClean="0"/>
              <a:pPr>
                <a:spcBef>
                  <a:spcPct val="0"/>
                </a:spcBef>
                <a:buClrTx/>
                <a:buSzTx/>
                <a:buFontTx/>
                <a:buNone/>
              </a:pPr>
              <a:t>9</a:t>
            </a:fld>
            <a:endParaRPr lang="en-US" altLang="en-US" sz="1400"/>
          </a:p>
        </p:txBody>
      </p:sp>
      <p:sp>
        <p:nvSpPr>
          <p:cNvPr id="29699" name="Rectangle 2">
            <a:extLst>
              <a:ext uri="{FF2B5EF4-FFF2-40B4-BE49-F238E27FC236}">
                <a16:creationId xmlns:a16="http://schemas.microsoft.com/office/drawing/2014/main" id="{D1B76C43-554C-4655-A248-35E046F55D6B}"/>
              </a:ext>
            </a:extLst>
          </p:cNvPr>
          <p:cNvSpPr>
            <a:spLocks noGrp="1" noChangeArrowheads="1"/>
          </p:cNvSpPr>
          <p:nvPr>
            <p:ph type="title"/>
          </p:nvPr>
        </p:nvSpPr>
        <p:spPr>
          <a:xfrm>
            <a:off x="0" y="152400"/>
            <a:ext cx="8839200" cy="533400"/>
          </a:xfrm>
        </p:spPr>
        <p:txBody>
          <a:bodyPr/>
          <a:lstStyle/>
          <a:p>
            <a:r>
              <a:rPr lang="en-US" altLang="en-US" sz="3600"/>
              <a:t>Complete Binary Tree</a:t>
            </a:r>
          </a:p>
        </p:txBody>
      </p:sp>
      <p:sp>
        <p:nvSpPr>
          <p:cNvPr id="29700" name="Rectangle 3">
            <a:extLst>
              <a:ext uri="{FF2B5EF4-FFF2-40B4-BE49-F238E27FC236}">
                <a16:creationId xmlns:a16="http://schemas.microsoft.com/office/drawing/2014/main" id="{43C759FD-A7D5-434A-8C09-57B2CDED00F6}"/>
              </a:ext>
            </a:extLst>
          </p:cNvPr>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a:extLst>
              <a:ext uri="{FF2B5EF4-FFF2-40B4-BE49-F238E27FC236}">
                <a16:creationId xmlns:a16="http://schemas.microsoft.com/office/drawing/2014/main" id="{844968A8-444F-4DC1-B3BF-F116549EE9D5}"/>
              </a:ext>
            </a:extLst>
          </p:cNvPr>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a:extLst>
              <a:ext uri="{FF2B5EF4-FFF2-40B4-BE49-F238E27FC236}">
                <a16:creationId xmlns:a16="http://schemas.microsoft.com/office/drawing/2014/main" id="{A5A21B9B-C9EF-40FD-AB25-B5C4DBE8419E}"/>
              </a:ext>
            </a:extLst>
          </p:cNvPr>
          <p:cNvSpPr>
            <a:spLocks noChangeArrowheads="1"/>
          </p:cNvSpPr>
          <p:nvPr/>
        </p:nvSpPr>
        <p:spPr bwMode="auto">
          <a:xfrm>
            <a:off x="2343150" y="1643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6">
            <a:extLst>
              <a:ext uri="{FF2B5EF4-FFF2-40B4-BE49-F238E27FC236}">
                <a16:creationId xmlns:a16="http://schemas.microsoft.com/office/drawing/2014/main" id="{89905602-5802-4E8C-9D17-6072445C2EBA}"/>
              </a:ext>
            </a:extLst>
          </p:cNvPr>
          <p:cNvSpPr>
            <a:spLocks noChangeArrowheads="1"/>
          </p:cNvSpPr>
          <p:nvPr/>
        </p:nvSpPr>
        <p:spPr bwMode="auto">
          <a:xfrm>
            <a:off x="2914650" y="3119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4" name="Rectangle 7">
            <a:extLst>
              <a:ext uri="{FF2B5EF4-FFF2-40B4-BE49-F238E27FC236}">
                <a16:creationId xmlns:a16="http://schemas.microsoft.com/office/drawing/2014/main" id="{005C3DF5-0967-4B1D-B09B-C3399CBBF173}"/>
              </a:ext>
            </a:extLst>
          </p:cNvPr>
          <p:cNvSpPr>
            <a:spLocks noChangeArrowheads="1"/>
          </p:cNvSpPr>
          <p:nvPr/>
        </p:nvSpPr>
        <p:spPr bwMode="auto">
          <a:xfrm>
            <a:off x="2252663" y="2566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5" name="Rectangle 8">
            <a:extLst>
              <a:ext uri="{FF2B5EF4-FFF2-40B4-BE49-F238E27FC236}">
                <a16:creationId xmlns:a16="http://schemas.microsoft.com/office/drawing/2014/main" id="{BC3776DA-F705-49BB-919F-985836868B57}"/>
              </a:ext>
            </a:extLst>
          </p:cNvPr>
          <p:cNvSpPr>
            <a:spLocks noChangeArrowheads="1"/>
          </p:cNvSpPr>
          <p:nvPr/>
        </p:nvSpPr>
        <p:spPr bwMode="auto">
          <a:xfrm>
            <a:off x="2143125"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6" name="Rectangle 9">
            <a:extLst>
              <a:ext uri="{FF2B5EF4-FFF2-40B4-BE49-F238E27FC236}">
                <a16:creationId xmlns:a16="http://schemas.microsoft.com/office/drawing/2014/main" id="{159D00ED-6E9B-4C49-A317-3E0D9B416BCC}"/>
              </a:ext>
            </a:extLst>
          </p:cNvPr>
          <p:cNvSpPr>
            <a:spLocks noChangeArrowheads="1"/>
          </p:cNvSpPr>
          <p:nvPr/>
        </p:nvSpPr>
        <p:spPr bwMode="auto">
          <a:xfrm>
            <a:off x="200025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7" name="Rectangle 10">
            <a:extLst>
              <a:ext uri="{FF2B5EF4-FFF2-40B4-BE49-F238E27FC236}">
                <a16:creationId xmlns:a16="http://schemas.microsoft.com/office/drawing/2014/main" id="{57CB6EF7-5C8F-4788-AAE4-5F0E7629FC29}"/>
              </a:ext>
            </a:extLst>
          </p:cNvPr>
          <p:cNvSpPr>
            <a:spLocks noChangeArrowheads="1"/>
          </p:cNvSpPr>
          <p:nvPr/>
        </p:nvSpPr>
        <p:spPr bwMode="auto">
          <a:xfrm>
            <a:off x="2200275" y="2114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8" name="Rectangle 11">
            <a:extLst>
              <a:ext uri="{FF2B5EF4-FFF2-40B4-BE49-F238E27FC236}">
                <a16:creationId xmlns:a16="http://schemas.microsoft.com/office/drawing/2014/main" id="{AF5A1D70-D70F-4746-A3D0-9D15B077F52B}"/>
              </a:ext>
            </a:extLst>
          </p:cNvPr>
          <p:cNvSpPr>
            <a:spLocks noChangeArrowheads="1"/>
          </p:cNvSpPr>
          <p:nvPr/>
        </p:nvSpPr>
        <p:spPr bwMode="auto">
          <a:xfrm>
            <a:off x="2200275"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9" name="Rectangle 12">
            <a:extLst>
              <a:ext uri="{FF2B5EF4-FFF2-40B4-BE49-F238E27FC236}">
                <a16:creationId xmlns:a16="http://schemas.microsoft.com/office/drawing/2014/main" id="{E8548AEA-FA31-42A0-8620-4B0CC4DE5856}"/>
              </a:ext>
            </a:extLst>
          </p:cNvPr>
          <p:cNvSpPr>
            <a:spLocks noChangeArrowheads="1"/>
          </p:cNvSpPr>
          <p:nvPr/>
        </p:nvSpPr>
        <p:spPr bwMode="auto">
          <a:xfrm>
            <a:off x="2743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10" name="Rectangle 13">
            <a:extLst>
              <a:ext uri="{FF2B5EF4-FFF2-40B4-BE49-F238E27FC236}">
                <a16:creationId xmlns:a16="http://schemas.microsoft.com/office/drawing/2014/main" id="{98F59A9A-F042-4412-B2DD-854F300C503A}"/>
              </a:ext>
            </a:extLst>
          </p:cNvPr>
          <p:cNvSpPr>
            <a:spLocks noGrp="1" noChangeArrowheads="1"/>
          </p:cNvSpPr>
          <p:nvPr>
            <p:ph type="body" idx="1"/>
          </p:nvPr>
        </p:nvSpPr>
        <p:spPr>
          <a:xfrm>
            <a:off x="152400" y="990600"/>
            <a:ext cx="8740775" cy="3230563"/>
          </a:xfrm>
        </p:spPr>
        <p:txBody>
          <a:bodyPr/>
          <a:lstStyle/>
          <a:p>
            <a:pPr marL="0" indent="0">
              <a:lnSpc>
                <a:spcPct val="90000"/>
              </a:lnSpc>
              <a:spcBef>
                <a:spcPct val="0"/>
              </a:spcBef>
              <a:buFont typeface="Monotype Sorts" pitchFamily="2" charset="2"/>
              <a:buNone/>
            </a:pPr>
            <a:r>
              <a:rPr lang="en-US" altLang="en-US" sz="2800"/>
              <a:t>A binary tree is </a:t>
            </a:r>
            <a:r>
              <a:rPr lang="en-US" altLang="en-US" sz="2800" i="1"/>
              <a:t>complete</a:t>
            </a:r>
            <a:r>
              <a:rPr lang="en-US" altLang="en-US" sz="2800"/>
              <a:t> if every level of the tree is full except that the last level may not be full and all the leaves on the last level are placed left-most. For example, in the following figure, the binary trees in (a) and (b) are complete, but the binary trees in (c) and (d) are not complete. Further, the binary tree in (a) is a heap, but the binary tree in (b) is not a heap, because the root (39) is less than its right child (42).</a:t>
            </a:r>
          </a:p>
        </p:txBody>
      </p:sp>
      <p:sp>
        <p:nvSpPr>
          <p:cNvPr id="29711" name="Rectangle 14">
            <a:extLst>
              <a:ext uri="{FF2B5EF4-FFF2-40B4-BE49-F238E27FC236}">
                <a16:creationId xmlns:a16="http://schemas.microsoft.com/office/drawing/2014/main" id="{F6415DCA-0A00-4BB6-B7F3-B6FE783CF297}"/>
              </a:ext>
            </a:extLst>
          </p:cNvPr>
          <p:cNvSpPr>
            <a:spLocks noChangeArrowheads="1"/>
          </p:cNvSpPr>
          <p:nvPr/>
        </p:nvSpPr>
        <p:spPr bwMode="auto">
          <a:xfrm>
            <a:off x="2143125"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12" name="Object 15">
            <a:extLst>
              <a:ext uri="{FF2B5EF4-FFF2-40B4-BE49-F238E27FC236}">
                <a16:creationId xmlns:a16="http://schemas.microsoft.com/office/drawing/2014/main" id="{E32B2505-F158-4052-A9E9-E7387F2188C5}"/>
              </a:ext>
            </a:extLst>
          </p:cNvPr>
          <p:cNvGraphicFramePr>
            <a:graphicFrameLocks noChangeAspect="1"/>
          </p:cNvGraphicFramePr>
          <p:nvPr/>
        </p:nvGraphicFramePr>
        <p:xfrm>
          <a:off x="431800" y="4437063"/>
          <a:ext cx="8305800" cy="1706562"/>
        </p:xfrm>
        <a:graphic>
          <a:graphicData uri="http://schemas.openxmlformats.org/presentationml/2006/ole">
            <mc:AlternateContent xmlns:mc="http://schemas.openxmlformats.org/markup-compatibility/2006">
              <mc:Choice xmlns:v="urn:schemas-microsoft-com:vml" Requires="v">
                <p:oleObj spid="_x0000_s89142" name="Picture" r:id="rId4" imgW="5564904" imgH="1140931" progId="Word.Picture.8">
                  <p:embed/>
                </p:oleObj>
              </mc:Choice>
              <mc:Fallback>
                <p:oleObj name="Picture" r:id="rId4" imgW="5564904" imgH="1140931" progId="Word.Picture.8">
                  <p:embed/>
                  <p:pic>
                    <p:nvPicPr>
                      <p:cNvPr id="29712" name="Object 15">
                        <a:extLst>
                          <a:ext uri="{FF2B5EF4-FFF2-40B4-BE49-F238E27FC236}">
                            <a16:creationId xmlns:a16="http://schemas.microsoft.com/office/drawing/2014/main" id="{E32B2505-F158-4052-A9E9-E7387F2188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4437063"/>
                        <a:ext cx="830580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F0866793-57B0-4370-B6DC-97D7FE438189}"/>
              </a:ext>
            </a:extLst>
          </p:cNvPr>
          <p:cNvSpPr txBox="1"/>
          <p:nvPr/>
        </p:nvSpPr>
        <p:spPr>
          <a:xfrm>
            <a:off x="1219201" y="6301898"/>
            <a:ext cx="522288" cy="461665"/>
          </a:xfrm>
          <a:prstGeom prst="rect">
            <a:avLst/>
          </a:prstGeom>
          <a:noFill/>
        </p:spPr>
        <p:txBody>
          <a:bodyPr wrap="square" rtlCol="0">
            <a:spAutoFit/>
          </a:bodyPr>
          <a:lstStyle/>
          <a:p>
            <a:r>
              <a:rPr lang="en-US" dirty="0"/>
              <a:t>(a)</a:t>
            </a:r>
          </a:p>
        </p:txBody>
      </p:sp>
      <p:sp>
        <p:nvSpPr>
          <p:cNvPr id="18" name="TextBox 17">
            <a:extLst>
              <a:ext uri="{FF2B5EF4-FFF2-40B4-BE49-F238E27FC236}">
                <a16:creationId xmlns:a16="http://schemas.microsoft.com/office/drawing/2014/main" id="{CBA46B2B-4DD3-4F3A-ADB9-81592895A63D}"/>
              </a:ext>
            </a:extLst>
          </p:cNvPr>
          <p:cNvSpPr txBox="1"/>
          <p:nvPr/>
        </p:nvSpPr>
        <p:spPr>
          <a:xfrm>
            <a:off x="3200401" y="6243935"/>
            <a:ext cx="614204" cy="461665"/>
          </a:xfrm>
          <a:prstGeom prst="rect">
            <a:avLst/>
          </a:prstGeom>
          <a:noFill/>
        </p:spPr>
        <p:txBody>
          <a:bodyPr wrap="square" rtlCol="0">
            <a:spAutoFit/>
          </a:bodyPr>
          <a:lstStyle/>
          <a:p>
            <a:r>
              <a:rPr lang="en-US" dirty="0"/>
              <a:t>(b)</a:t>
            </a:r>
          </a:p>
        </p:txBody>
      </p:sp>
      <p:sp>
        <p:nvSpPr>
          <p:cNvPr id="19" name="TextBox 18">
            <a:extLst>
              <a:ext uri="{FF2B5EF4-FFF2-40B4-BE49-F238E27FC236}">
                <a16:creationId xmlns:a16="http://schemas.microsoft.com/office/drawing/2014/main" id="{A776507D-BFAB-4E5F-B43C-9ACF6388F06E}"/>
              </a:ext>
            </a:extLst>
          </p:cNvPr>
          <p:cNvSpPr txBox="1"/>
          <p:nvPr/>
        </p:nvSpPr>
        <p:spPr>
          <a:xfrm>
            <a:off x="5329396" y="6264547"/>
            <a:ext cx="690403" cy="461665"/>
          </a:xfrm>
          <a:prstGeom prst="rect">
            <a:avLst/>
          </a:prstGeom>
          <a:noFill/>
        </p:spPr>
        <p:txBody>
          <a:bodyPr wrap="square" rtlCol="0">
            <a:spAutoFit/>
          </a:bodyPr>
          <a:lstStyle/>
          <a:p>
            <a:r>
              <a:rPr lang="en-US" dirty="0"/>
              <a:t>( c )</a:t>
            </a:r>
          </a:p>
        </p:txBody>
      </p:sp>
      <p:sp>
        <p:nvSpPr>
          <p:cNvPr id="20" name="TextBox 19">
            <a:extLst>
              <a:ext uri="{FF2B5EF4-FFF2-40B4-BE49-F238E27FC236}">
                <a16:creationId xmlns:a16="http://schemas.microsoft.com/office/drawing/2014/main" id="{6AAF81A8-DAC6-4DF4-A4FC-F8CE91E317B6}"/>
              </a:ext>
            </a:extLst>
          </p:cNvPr>
          <p:cNvSpPr txBox="1"/>
          <p:nvPr/>
        </p:nvSpPr>
        <p:spPr>
          <a:xfrm>
            <a:off x="7189389" y="6243934"/>
            <a:ext cx="690402" cy="461665"/>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1561671829"/>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TotalTime>
  <Words>2299</Words>
  <Application>Microsoft Office PowerPoint</Application>
  <PresentationFormat>On-screen Show (4:3)</PresentationFormat>
  <Paragraphs>374</Paragraphs>
  <Slides>32</Slides>
  <Notes>32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1" baseType="lpstr">
      <vt:lpstr>Arial</vt:lpstr>
      <vt:lpstr>Courier New</vt:lpstr>
      <vt:lpstr>Menlo</vt:lpstr>
      <vt:lpstr>Monotype Sorts</vt:lpstr>
      <vt:lpstr>Times</vt:lpstr>
      <vt:lpstr>Times New Roman</vt:lpstr>
      <vt:lpstr>Blank</vt:lpstr>
      <vt:lpstr>1_Blank</vt:lpstr>
      <vt:lpstr>Picture</vt:lpstr>
      <vt:lpstr>PowerPoint Presentation</vt:lpstr>
      <vt:lpstr>The ADT Priority Queue:  A Variation of the ADT Table</vt:lpstr>
      <vt:lpstr>ADT Priority Queue</vt:lpstr>
      <vt:lpstr>The ADT Priority Queue:  A Variation of the ADT Table</vt:lpstr>
      <vt:lpstr> The ADT Max Priority Queue:  </vt:lpstr>
      <vt:lpstr> The ADT Min Priority Queue:  </vt:lpstr>
      <vt:lpstr>The ADT Priority Queue:  A Variation of the ADT Table</vt:lpstr>
      <vt:lpstr>Heaps</vt:lpstr>
      <vt:lpstr>Complete Binary Tree</vt:lpstr>
      <vt:lpstr>Heaps</vt:lpstr>
      <vt:lpstr>Heaps</vt:lpstr>
      <vt:lpstr>Heaps: An Array-based Implementation of a Heap</vt:lpstr>
      <vt:lpstr>Heaps: heapDelete</vt:lpstr>
      <vt:lpstr>Heaps: heapDelete</vt:lpstr>
      <vt:lpstr>Heaps: heapDelete</vt:lpstr>
      <vt:lpstr>Heaps: heapDelete</vt:lpstr>
      <vt:lpstr>Heaps: heapDelete</vt:lpstr>
      <vt:lpstr>Heaps: heapRebuild</vt:lpstr>
      <vt:lpstr>Heaps: heapInsert</vt:lpstr>
      <vt:lpstr>Heaps: heapInsert</vt:lpstr>
      <vt:lpstr>Adding Elements to the Heap</vt:lpstr>
      <vt:lpstr>Rebuild the heap after adding a new node</vt:lpstr>
      <vt:lpstr>Removing the Root and Rebuild the Tree</vt:lpstr>
      <vt:lpstr>Removing the Root and Rebuild the Tree</vt:lpstr>
      <vt:lpstr>Removing the Root and Rebuild the Tree</vt:lpstr>
      <vt:lpstr>Removing the Root and Rebuild the Tree</vt:lpstr>
      <vt:lpstr>Removing the Root and Rebuild the Tree</vt:lpstr>
      <vt:lpstr>The Heap Class</vt:lpstr>
      <vt:lpstr>A Heap Implementation of the ADT Priority Queue</vt:lpstr>
      <vt:lpstr>Heapsort</vt:lpstr>
      <vt:lpstr>Heap Sort</vt:lpstr>
      <vt:lpstr>Java Class Library: The Class PriorityQueue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(continued)</dc:title>
  <dc:creator>Bahram Zartoshty</dc:creator>
  <cp:lastModifiedBy>Zartoshty, Bahram</cp:lastModifiedBy>
  <cp:revision>121</cp:revision>
  <cp:lastPrinted>2024-10-31T21:18:30Z</cp:lastPrinted>
  <dcterms:created xsi:type="dcterms:W3CDTF">2003-05-23T15:49:24Z</dcterms:created>
  <dcterms:modified xsi:type="dcterms:W3CDTF">2025-04-07T23:37:43Z</dcterms:modified>
</cp:coreProperties>
</file>