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413" r:id="rId2"/>
    <p:sldId id="482" r:id="rId3"/>
    <p:sldId id="483" r:id="rId4"/>
    <p:sldId id="486" r:id="rId5"/>
    <p:sldId id="488" r:id="rId6"/>
    <p:sldId id="534" r:id="rId7"/>
    <p:sldId id="545" r:id="rId8"/>
    <p:sldId id="490" r:id="rId9"/>
    <p:sldId id="524" r:id="rId10"/>
    <p:sldId id="525" r:id="rId11"/>
    <p:sldId id="527" r:id="rId12"/>
    <p:sldId id="528" r:id="rId13"/>
    <p:sldId id="529" r:id="rId14"/>
    <p:sldId id="522" r:id="rId15"/>
    <p:sldId id="546" r:id="rId16"/>
    <p:sldId id="547" r:id="rId17"/>
    <p:sldId id="548" r:id="rId18"/>
    <p:sldId id="499" r:id="rId19"/>
    <p:sldId id="544" r:id="rId20"/>
    <p:sldId id="498" r:id="rId21"/>
    <p:sldId id="531" r:id="rId22"/>
    <p:sldId id="533" r:id="rId23"/>
    <p:sldId id="556" r:id="rId24"/>
    <p:sldId id="536" r:id="rId25"/>
    <p:sldId id="540" r:id="rId26"/>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576">
          <p15:clr>
            <a:srgbClr val="A4A3A4"/>
          </p15:clr>
        </p15:guide>
      </p15:sldGuideLst>
    </p:ext>
    <p:ext uri="{2D200454-40CA-4A62-9FC3-DE9A4176ACB9}">
      <p15:notesGuideLst xmlns:p15="http://schemas.microsoft.com/office/powerpoint/2012/main">
        <p15:guide id="1" orient="horz" pos="2196" userDrawn="1">
          <p15:clr>
            <a:srgbClr val="A4A3A4"/>
          </p15:clr>
        </p15:guide>
        <p15:guide id="2" pos="289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78" autoAdjust="0"/>
    <p:restoredTop sz="69006" autoAdjust="0"/>
  </p:normalViewPr>
  <p:slideViewPr>
    <p:cSldViewPr>
      <p:cViewPr varScale="1">
        <p:scale>
          <a:sx n="156" d="100"/>
          <a:sy n="156" d="100"/>
        </p:scale>
        <p:origin x="2802" y="132"/>
      </p:cViewPr>
      <p:guideLst>
        <p:guide orient="horz" pos="1728"/>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4256"/>
    </p:cViewPr>
  </p:sorterViewPr>
  <p:notesViewPr>
    <p:cSldViewPr>
      <p:cViewPr varScale="1">
        <p:scale>
          <a:sx n="43" d="100"/>
          <a:sy n="43" d="100"/>
        </p:scale>
        <p:origin x="-1422" y="-84"/>
      </p:cViewPr>
      <p:guideLst>
        <p:guide orient="horz" pos="2196"/>
        <p:guide pos="28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165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A7BAF47-ED0F-4399-9915-CFFFAD35E471}"/>
              </a:ext>
            </a:extLst>
          </p:cNvPr>
          <p:cNvSpPr>
            <a:spLocks noGrp="1" noChangeArrowheads="1"/>
          </p:cNvSpPr>
          <p:nvPr>
            <p:ph type="hdr" sz="quarter"/>
          </p:nvPr>
        </p:nvSpPr>
        <p:spPr bwMode="auto">
          <a:xfrm>
            <a:off x="0" y="0"/>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258" tIns="0" rIns="19258"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EAF3A4DE-9723-470C-93CD-81EA7C60DC17}"/>
              </a:ext>
            </a:extLst>
          </p:cNvPr>
          <p:cNvSpPr>
            <a:spLocks noGrp="1" noChangeArrowheads="1"/>
          </p:cNvSpPr>
          <p:nvPr>
            <p:ph type="dt" idx="1"/>
          </p:nvPr>
        </p:nvSpPr>
        <p:spPr bwMode="auto">
          <a:xfrm>
            <a:off x="3899694" y="0"/>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258" tIns="0" rIns="19258"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24F38586-CA84-4270-B1AC-32CC197628B1}"/>
              </a:ext>
            </a:extLst>
          </p:cNvPr>
          <p:cNvSpPr>
            <a:spLocks noGrp="1" noRot="1" noChangeAspect="1" noChangeArrowheads="1" noTextEdit="1"/>
          </p:cNvSpPr>
          <p:nvPr>
            <p:ph type="sldImg" idx="2"/>
          </p:nvPr>
        </p:nvSpPr>
        <p:spPr bwMode="auto">
          <a:xfrm>
            <a:off x="1125538" y="703263"/>
            <a:ext cx="4630737"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E47A42A2-7376-4D8D-BD9F-E167C2AF3B67}"/>
              </a:ext>
            </a:extLst>
          </p:cNvPr>
          <p:cNvSpPr>
            <a:spLocks noGrp="1" noChangeArrowheads="1"/>
          </p:cNvSpPr>
          <p:nvPr>
            <p:ph type="body" sz="quarter" idx="3"/>
          </p:nvPr>
        </p:nvSpPr>
        <p:spPr bwMode="auto">
          <a:xfrm>
            <a:off x="917575" y="4415790"/>
            <a:ext cx="5046663"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76" tIns="46539" rIns="93076" bIns="465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9EFBB372-4A28-4FC1-A3FF-4002BB80D1BA}"/>
              </a:ext>
            </a:extLst>
          </p:cNvPr>
          <p:cNvSpPr>
            <a:spLocks noGrp="1" noChangeArrowheads="1"/>
          </p:cNvSpPr>
          <p:nvPr>
            <p:ph type="ftr" sz="quarter" idx="4"/>
          </p:nvPr>
        </p:nvSpPr>
        <p:spPr bwMode="auto">
          <a:xfrm>
            <a:off x="0" y="8831580"/>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258" tIns="0" rIns="19258"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864DEAAF-92DB-4D00-BC61-CC7F9BF399E2}"/>
              </a:ext>
            </a:extLst>
          </p:cNvPr>
          <p:cNvSpPr>
            <a:spLocks noGrp="1" noChangeArrowheads="1"/>
          </p:cNvSpPr>
          <p:nvPr>
            <p:ph type="sldNum" sz="quarter" idx="5"/>
          </p:nvPr>
        </p:nvSpPr>
        <p:spPr bwMode="auto">
          <a:xfrm>
            <a:off x="3899694" y="8831580"/>
            <a:ext cx="2982119"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258" tIns="0" rIns="19258" bIns="0" numCol="1" anchor="b" anchorCtr="0" compatLnSpc="1">
            <a:prstTxWarp prst="textNoShape">
              <a:avLst/>
            </a:prstTxWarp>
          </a:bodyPr>
          <a:lstStyle>
            <a:lvl1pPr algn="r">
              <a:defRPr sz="1000" i="1"/>
            </a:lvl1pPr>
          </a:lstStyle>
          <a:p>
            <a:pPr>
              <a:defRPr/>
            </a:pPr>
            <a:fld id="{19F40DE6-DB6C-4592-BA44-D579595A0D63}" type="slidenum">
              <a:rPr lang="en-US" altLang="en-US"/>
              <a:pPr>
                <a:defRPr/>
              </a:pPr>
              <a:t>‹#›</a:t>
            </a:fld>
            <a:endParaRPr lang="en-US" altLang="en-US"/>
          </a:p>
        </p:txBody>
      </p:sp>
    </p:spTree>
    <p:extLst>
      <p:ext uri="{BB962C8B-B14F-4D97-AF65-F5344CB8AC3E}">
        <p14:creationId xmlns:p14="http://schemas.microsoft.com/office/powerpoint/2010/main" val="91490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a:t>
            </a:fld>
            <a:endParaRPr lang="en-US" altLang="en-US"/>
          </a:p>
        </p:txBody>
      </p:sp>
    </p:spTree>
    <p:extLst>
      <p:ext uri="{BB962C8B-B14F-4D97-AF65-F5344CB8AC3E}">
        <p14:creationId xmlns:p14="http://schemas.microsoft.com/office/powerpoint/2010/main" val="2435214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10</a:t>
            </a:fld>
            <a:endParaRPr lang="en-US" altLang="en-US"/>
          </a:p>
        </p:txBody>
      </p:sp>
    </p:spTree>
    <p:extLst>
      <p:ext uri="{BB962C8B-B14F-4D97-AF65-F5344CB8AC3E}">
        <p14:creationId xmlns:p14="http://schemas.microsoft.com/office/powerpoint/2010/main" val="161262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11</a:t>
            </a:fld>
            <a:endParaRPr lang="en-US" altLang="en-US"/>
          </a:p>
        </p:txBody>
      </p:sp>
    </p:spTree>
    <p:extLst>
      <p:ext uri="{BB962C8B-B14F-4D97-AF65-F5344CB8AC3E}">
        <p14:creationId xmlns:p14="http://schemas.microsoft.com/office/powerpoint/2010/main" val="3985032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12</a:t>
            </a:fld>
            <a:endParaRPr lang="en-US" altLang="en-US"/>
          </a:p>
        </p:txBody>
      </p:sp>
    </p:spTree>
    <p:extLst>
      <p:ext uri="{BB962C8B-B14F-4D97-AF65-F5344CB8AC3E}">
        <p14:creationId xmlns:p14="http://schemas.microsoft.com/office/powerpoint/2010/main" val="3769875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13</a:t>
            </a:fld>
            <a:endParaRPr lang="en-US" altLang="en-US"/>
          </a:p>
        </p:txBody>
      </p:sp>
    </p:spTree>
    <p:extLst>
      <p:ext uri="{BB962C8B-B14F-4D97-AF65-F5344CB8AC3E}">
        <p14:creationId xmlns:p14="http://schemas.microsoft.com/office/powerpoint/2010/main" val="364332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r>
              <a:rPr lang="en-US" altLang="en-US" dirty="0"/>
              <a:t>Logarithmic Time</a:t>
            </a:r>
          </a:p>
          <a:p>
            <a:pPr defTabSz="924337">
              <a:defRPr/>
            </a:pPr>
            <a:r>
              <a:rPr lang="en-US" altLang="en-US" dirty="0"/>
              <a:t>Ignoring constants and smaller terms, the complexity of the binary search algorithm is </a:t>
            </a:r>
            <a:r>
              <a:rPr lang="en-US" altLang="en-US" i="1" dirty="0"/>
              <a:t>O(</a:t>
            </a:r>
            <a:r>
              <a:rPr lang="en-US" altLang="en-US" i="1" dirty="0" err="1"/>
              <a:t>logn</a:t>
            </a:r>
            <a:r>
              <a:rPr lang="en-US" altLang="en-US" i="1" dirty="0"/>
              <a:t>)</a:t>
            </a:r>
            <a:r>
              <a:rPr lang="en-US" altLang="en-US" dirty="0"/>
              <a:t>. An algorithm with the </a:t>
            </a:r>
            <a:r>
              <a:rPr lang="en-US" altLang="en-US" i="1" dirty="0"/>
              <a:t> O(</a:t>
            </a:r>
            <a:r>
              <a:rPr lang="en-US" altLang="en-US" i="1" dirty="0" err="1"/>
              <a:t>logn</a:t>
            </a:r>
            <a:r>
              <a:rPr lang="en-US" altLang="en-US" i="1" dirty="0"/>
              <a:t>)</a:t>
            </a:r>
            <a:r>
              <a:rPr lang="en-US" altLang="en-US" dirty="0"/>
              <a:t> time complexity is called a </a:t>
            </a:r>
            <a:r>
              <a:rPr lang="en-US" altLang="en-US" i="1" dirty="0"/>
              <a:t>logarithmic algorithm</a:t>
            </a:r>
            <a:r>
              <a:rPr lang="en-US" altLang="en-US" dirty="0"/>
              <a:t>. The base of the log is 2, but the base does not affect a logarithmic growth rate, so it can be omitted. The logarithmic algorithm grows slowly as the problem size increases. If you square the input size, you only double the time for the algorithm.</a:t>
            </a:r>
          </a:p>
          <a:p>
            <a:endParaRPr lang="en-US" dirty="0"/>
          </a:p>
        </p:txBody>
      </p:sp>
      <p:sp>
        <p:nvSpPr>
          <p:cNvPr id="4" name="Slide Number Placeholder 3"/>
          <p:cNvSpPr>
            <a:spLocks noGrp="1"/>
          </p:cNvSpPr>
          <p:nvPr>
            <p:ph type="sldNum" sz="quarter" idx="5"/>
          </p:nvPr>
        </p:nvSpPr>
        <p:spPr/>
        <p:txBody>
          <a:bodyPr/>
          <a:lstStyle/>
          <a:p>
            <a:pPr>
              <a:defRPr/>
            </a:pPr>
            <a:fld id="{19F40DE6-DB6C-4592-BA44-D579595A0D63}" type="slidenum">
              <a:rPr lang="en-US" altLang="en-US" smtClean="0"/>
              <a:pPr>
                <a:defRPr/>
              </a:pPr>
              <a:t>14</a:t>
            </a:fld>
            <a:endParaRPr lang="en-US" altLang="en-US"/>
          </a:p>
        </p:txBody>
      </p:sp>
    </p:spTree>
    <p:extLst>
      <p:ext uri="{BB962C8B-B14F-4D97-AF65-F5344CB8AC3E}">
        <p14:creationId xmlns:p14="http://schemas.microsoft.com/office/powerpoint/2010/main" val="1908589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9F40DE6-DB6C-4592-BA44-D579595A0D63}" type="slidenum">
              <a:rPr lang="en-US" altLang="en-US" smtClean="0"/>
              <a:pPr>
                <a:defRPr/>
              </a:pPr>
              <a:t>15</a:t>
            </a:fld>
            <a:endParaRPr lang="en-US" altLang="en-US"/>
          </a:p>
        </p:txBody>
      </p:sp>
    </p:spTree>
    <p:extLst>
      <p:ext uri="{BB962C8B-B14F-4D97-AF65-F5344CB8AC3E}">
        <p14:creationId xmlns:p14="http://schemas.microsoft.com/office/powerpoint/2010/main" val="3416188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9F40DE6-DB6C-4592-BA44-D579595A0D63}" type="slidenum">
              <a:rPr lang="en-US" altLang="en-US" smtClean="0"/>
              <a:pPr>
                <a:defRPr/>
              </a:pPr>
              <a:t>16</a:t>
            </a:fld>
            <a:endParaRPr lang="en-US" altLang="en-US"/>
          </a:p>
        </p:txBody>
      </p:sp>
    </p:spTree>
    <p:extLst>
      <p:ext uri="{BB962C8B-B14F-4D97-AF65-F5344CB8AC3E}">
        <p14:creationId xmlns:p14="http://schemas.microsoft.com/office/powerpoint/2010/main" val="734613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9F40DE6-DB6C-4592-BA44-D579595A0D63}" type="slidenum">
              <a:rPr lang="en-US" altLang="en-US" smtClean="0"/>
              <a:pPr>
                <a:defRPr/>
              </a:pPr>
              <a:t>17</a:t>
            </a:fld>
            <a:endParaRPr lang="en-US" altLang="en-US"/>
          </a:p>
        </p:txBody>
      </p:sp>
    </p:spTree>
    <p:extLst>
      <p:ext uri="{BB962C8B-B14F-4D97-AF65-F5344CB8AC3E}">
        <p14:creationId xmlns:p14="http://schemas.microsoft.com/office/powerpoint/2010/main" val="2969379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18</a:t>
            </a:fld>
            <a:endParaRPr lang="en-US" altLang="en-US"/>
          </a:p>
        </p:txBody>
      </p:sp>
    </p:spTree>
    <p:extLst>
      <p:ext uri="{BB962C8B-B14F-4D97-AF65-F5344CB8AC3E}">
        <p14:creationId xmlns:p14="http://schemas.microsoft.com/office/powerpoint/2010/main" val="2619124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19</a:t>
            </a:fld>
            <a:endParaRPr lang="en-US" altLang="en-US"/>
          </a:p>
        </p:txBody>
      </p:sp>
    </p:spTree>
    <p:extLst>
      <p:ext uri="{BB962C8B-B14F-4D97-AF65-F5344CB8AC3E}">
        <p14:creationId xmlns:p14="http://schemas.microsoft.com/office/powerpoint/2010/main" val="652395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2</a:t>
            </a:fld>
            <a:endParaRPr lang="en-US" altLang="en-US"/>
          </a:p>
        </p:txBody>
      </p:sp>
    </p:spTree>
    <p:extLst>
      <p:ext uri="{BB962C8B-B14F-4D97-AF65-F5344CB8AC3E}">
        <p14:creationId xmlns:p14="http://schemas.microsoft.com/office/powerpoint/2010/main" val="1367385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solidFill>
                  <a:schemeClr val="tx2"/>
                </a:solidFill>
              </a:rPr>
              <a:t>Obviously, the complexity of this new algorithm is  O(n)    . This is a tremendous improvement over the recursive algorithm.</a:t>
            </a:r>
          </a:p>
          <a:p>
            <a:endParaRPr lang="en-US" dirty="0"/>
          </a:p>
        </p:txBody>
      </p:sp>
      <p:sp>
        <p:nvSpPr>
          <p:cNvPr id="4" name="Slide Number Placeholder 3"/>
          <p:cNvSpPr>
            <a:spLocks noGrp="1"/>
          </p:cNvSpPr>
          <p:nvPr>
            <p:ph type="sldNum" sz="quarter" idx="5"/>
          </p:nvPr>
        </p:nvSpPr>
        <p:spPr/>
        <p:txBody>
          <a:bodyPr/>
          <a:lstStyle/>
          <a:p>
            <a:pPr>
              <a:defRPr/>
            </a:pPr>
            <a:fld id="{19F40DE6-DB6C-4592-BA44-D579595A0D63}" type="slidenum">
              <a:rPr lang="en-US" altLang="en-US" smtClean="0"/>
              <a:pPr>
                <a:defRPr/>
              </a:pPr>
              <a:t>22</a:t>
            </a:fld>
            <a:endParaRPr lang="en-US" altLang="en-US"/>
          </a:p>
        </p:txBody>
      </p:sp>
    </p:spTree>
    <p:extLst>
      <p:ext uri="{BB962C8B-B14F-4D97-AF65-F5344CB8AC3E}">
        <p14:creationId xmlns:p14="http://schemas.microsoft.com/office/powerpoint/2010/main" val="1851758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4B16C3E-53A6-47AE-A9E7-099812CB9AE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AE260B-FAB2-47BF-9B82-4082137F7178}" type="slidenum">
              <a:rPr lang="en-US" altLang="en-US" sz="1000"/>
              <a:pPr/>
              <a:t>25</a:t>
            </a:fld>
            <a:endParaRPr lang="en-US" altLang="en-US" sz="1000"/>
          </a:p>
        </p:txBody>
      </p:sp>
      <p:sp>
        <p:nvSpPr>
          <p:cNvPr id="43011" name="Rectangle 2">
            <a:extLst>
              <a:ext uri="{FF2B5EF4-FFF2-40B4-BE49-F238E27FC236}">
                <a16:creationId xmlns:a16="http://schemas.microsoft.com/office/drawing/2014/main" id="{DBBAF0AE-95DF-4D52-ACF2-3C9917885893}"/>
              </a:ext>
            </a:extLst>
          </p:cNvPr>
          <p:cNvSpPr>
            <a:spLocks noGrp="1" noRot="1" noChangeAspect="1" noChangeArrowheads="1" noTextEdit="1"/>
          </p:cNvSpPr>
          <p:nvPr>
            <p:ph type="sldImg"/>
          </p:nvPr>
        </p:nvSpPr>
        <p:spPr>
          <a:xfrm>
            <a:off x="1143000" y="685800"/>
            <a:ext cx="4572000" cy="3429000"/>
          </a:xfrm>
          <a:ln/>
        </p:spPr>
      </p:sp>
      <p:sp>
        <p:nvSpPr>
          <p:cNvPr id="43012" name="Rectangle 3">
            <a:extLst>
              <a:ext uri="{FF2B5EF4-FFF2-40B4-BE49-F238E27FC236}">
                <a16:creationId xmlns:a16="http://schemas.microsoft.com/office/drawing/2014/main" id="{307FC2F1-DDCC-4AF5-9E34-5915C93358AB}"/>
              </a:ext>
            </a:extLst>
          </p:cNvPr>
          <p:cNvSpPr>
            <a:spLocks noGrp="1" noChangeArrowheads="1"/>
          </p:cNvSpPr>
          <p:nvPr>
            <p:ph type="body" idx="1"/>
          </p:nvPr>
        </p:nvSpPr>
        <p:spPr>
          <a:no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3</a:t>
            </a:fld>
            <a:endParaRPr lang="en-US" altLang="en-US"/>
          </a:p>
        </p:txBody>
      </p:sp>
    </p:spTree>
    <p:extLst>
      <p:ext uri="{BB962C8B-B14F-4D97-AF65-F5344CB8AC3E}">
        <p14:creationId xmlns:p14="http://schemas.microsoft.com/office/powerpoint/2010/main" val="207829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4</a:t>
            </a:fld>
            <a:endParaRPr lang="en-US" altLang="en-US"/>
          </a:p>
        </p:txBody>
      </p:sp>
    </p:spTree>
    <p:extLst>
      <p:ext uri="{BB962C8B-B14F-4D97-AF65-F5344CB8AC3E}">
        <p14:creationId xmlns:p14="http://schemas.microsoft.com/office/powerpoint/2010/main" val="4091059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5</a:t>
            </a:fld>
            <a:endParaRPr lang="en-US" altLang="en-US"/>
          </a:p>
        </p:txBody>
      </p:sp>
    </p:spTree>
    <p:extLst>
      <p:ext uri="{BB962C8B-B14F-4D97-AF65-F5344CB8AC3E}">
        <p14:creationId xmlns:p14="http://schemas.microsoft.com/office/powerpoint/2010/main" val="288858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6</a:t>
            </a:fld>
            <a:endParaRPr lang="en-US" altLang="en-US"/>
          </a:p>
        </p:txBody>
      </p:sp>
    </p:spTree>
    <p:extLst>
      <p:ext uri="{BB962C8B-B14F-4D97-AF65-F5344CB8AC3E}">
        <p14:creationId xmlns:p14="http://schemas.microsoft.com/office/powerpoint/2010/main" val="324858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19F40DE6-DB6C-4592-BA44-D579595A0D63}" type="slidenum">
              <a:rPr lang="en-US" altLang="en-US" smtClean="0"/>
              <a:pPr>
                <a:defRPr/>
              </a:pPr>
              <a:t>7</a:t>
            </a:fld>
            <a:endParaRPr lang="en-US" altLang="en-US"/>
          </a:p>
        </p:txBody>
      </p:sp>
    </p:spTree>
    <p:extLst>
      <p:ext uri="{BB962C8B-B14F-4D97-AF65-F5344CB8AC3E}">
        <p14:creationId xmlns:p14="http://schemas.microsoft.com/office/powerpoint/2010/main" val="2880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8</a:t>
            </a:fld>
            <a:endParaRPr lang="en-US" altLang="en-US"/>
          </a:p>
        </p:txBody>
      </p:sp>
    </p:spTree>
    <p:extLst>
      <p:ext uri="{BB962C8B-B14F-4D97-AF65-F5344CB8AC3E}">
        <p14:creationId xmlns:p14="http://schemas.microsoft.com/office/powerpoint/2010/main" val="2882389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25538" y="703263"/>
            <a:ext cx="4630737" cy="3473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9F40DE6-DB6C-4592-BA44-D579595A0D63}" type="slidenum">
              <a:rPr lang="en-US" altLang="en-US" smtClean="0"/>
              <a:pPr>
                <a:defRPr/>
              </a:pPr>
              <a:t>9</a:t>
            </a:fld>
            <a:endParaRPr lang="en-US" altLang="en-US"/>
          </a:p>
        </p:txBody>
      </p:sp>
    </p:spTree>
    <p:extLst>
      <p:ext uri="{BB962C8B-B14F-4D97-AF65-F5344CB8AC3E}">
        <p14:creationId xmlns:p14="http://schemas.microsoft.com/office/powerpoint/2010/main" val="153017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83C1397C-4702-497E-98D5-FC0E86CE23A3}"/>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7F910324-B5F8-459E-8204-37E1FA54CA72}"/>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CB1F4C54-4A16-483E-B6D1-915DEB3B8F6B}"/>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55163EE4-2838-41FB-B0B2-C3B5D092135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AD4834A4-6C08-48E8-B4AB-C0C6C550B2BD}"/>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2FB46F2E-CBF0-45B4-A263-4576B608C599}"/>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7A1FB80E-29D2-4164-B12D-C5D6499D0EA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C2B09758-4055-4220-8D33-D40FF8BC6E04}"/>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F3D58910-9519-4020-98BA-9883D43000D4}"/>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FDB634CC-98E7-4A97-8F81-4AFBCABBF53E}"/>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B819B1A1-CA8D-49A2-8521-0CD043A19A1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1550876D-B4CE-44CB-B273-866459FDF5A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F6E4737-4F9A-48A5-9F77-26CC97F5ECBC}"/>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996FD6D2-E508-420F-8AD2-A263E3A1DC55}"/>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1A1FD920-2FFE-4EAC-A0BF-CE3E9783BDA6}"/>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54B2F925-A267-4472-BB95-ABABE62BDDD4}"/>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7E85D417-CCAC-44C2-8305-B05504E17901}"/>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871F1348-8995-405B-9455-82CF5AD3A90D}"/>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5357BAD0-6E30-4CB8-94EE-3A8B0E6EB703}"/>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B2135396-8841-4512-9F4A-B66CFB2DDD4D}"/>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E61271A6-F2F0-451E-A072-CD79CC9B76BE}"/>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D96E801E-E0D7-4FF5-9D13-D5AC2F1171A7}"/>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FB0452B9-E652-4126-AFE0-29ECE4C6F20D}"/>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A3B817D2-FDD7-4845-8DF0-80F6FC43BB2B}"/>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DC477E9F-599F-4C6C-AF12-494766E5F13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B6F68BC5-9689-45A0-87E1-6E8AEE429298}"/>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271705BB-1E5E-413A-8016-CBA958030120}"/>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E968AA58-7679-4671-8AB3-DA86F40D49A4}"/>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9FA8B214-18E3-499C-ACB0-6CFB557FF453}"/>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4526206C-C170-43D9-BA9F-557397AF086A}"/>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758D59B3-3B66-4930-B156-B0122D2E25BA}"/>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0A55009E-C72C-42E0-AFC6-342B0E870B5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5FAC4DFA-E3B4-4E11-90D2-479E62D1A019}"/>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0FFA49A8-9E53-4443-AA91-F7F41E3E2F58}" type="slidenum">
              <a:rPr lang="en-US" altLang="en-US"/>
              <a:pPr>
                <a:defRPr/>
              </a:pPr>
              <a:t>‹#›</a:t>
            </a:fld>
            <a:endParaRPr lang="en-US" altLang="en-US"/>
          </a:p>
        </p:txBody>
      </p:sp>
    </p:spTree>
    <p:extLst>
      <p:ext uri="{BB962C8B-B14F-4D97-AF65-F5344CB8AC3E}">
        <p14:creationId xmlns:p14="http://schemas.microsoft.com/office/powerpoint/2010/main" val="21757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12C04E0-674D-4951-9344-086A491161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23A9B7A-FC03-4D63-974D-5DCE8F721E4D}"/>
              </a:ext>
            </a:extLst>
          </p:cNvPr>
          <p:cNvSpPr>
            <a:spLocks noGrp="1" noChangeArrowheads="1"/>
          </p:cNvSpPr>
          <p:nvPr>
            <p:ph type="sldNum" sz="quarter" idx="11"/>
          </p:nvPr>
        </p:nvSpPr>
        <p:spPr>
          <a:ln/>
        </p:spPr>
        <p:txBody>
          <a:bodyPr/>
          <a:lstStyle>
            <a:lvl1pPr>
              <a:defRPr/>
            </a:lvl1pPr>
          </a:lstStyle>
          <a:p>
            <a:pPr>
              <a:defRPr/>
            </a:pPr>
            <a:fld id="{EB2673A0-41D9-4F71-B41C-365766C28AF9}" type="slidenum">
              <a:rPr lang="en-US" altLang="en-US"/>
              <a:pPr>
                <a:defRPr/>
              </a:pPr>
              <a:t>‹#›</a:t>
            </a:fld>
            <a:endParaRPr lang="en-US" altLang="en-US"/>
          </a:p>
        </p:txBody>
      </p:sp>
    </p:spTree>
    <p:extLst>
      <p:ext uri="{BB962C8B-B14F-4D97-AF65-F5344CB8AC3E}">
        <p14:creationId xmlns:p14="http://schemas.microsoft.com/office/powerpoint/2010/main" val="166987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D19763B-65C7-4AB4-8A4E-FA748D6FEC3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599CCCC-2A43-47C9-8C73-A8C9DB5F3D55}"/>
              </a:ext>
            </a:extLst>
          </p:cNvPr>
          <p:cNvSpPr>
            <a:spLocks noGrp="1" noChangeArrowheads="1"/>
          </p:cNvSpPr>
          <p:nvPr>
            <p:ph type="sldNum" sz="quarter" idx="11"/>
          </p:nvPr>
        </p:nvSpPr>
        <p:spPr>
          <a:ln/>
        </p:spPr>
        <p:txBody>
          <a:bodyPr/>
          <a:lstStyle>
            <a:lvl1pPr>
              <a:defRPr/>
            </a:lvl1pPr>
          </a:lstStyle>
          <a:p>
            <a:pPr>
              <a:defRPr/>
            </a:pPr>
            <a:fld id="{B4F9237C-CDB2-44C7-9C25-7C67A23DC10B}" type="slidenum">
              <a:rPr lang="en-US" altLang="en-US"/>
              <a:pPr>
                <a:defRPr/>
              </a:pPr>
              <a:t>‹#›</a:t>
            </a:fld>
            <a:endParaRPr lang="en-US" altLang="en-US"/>
          </a:p>
        </p:txBody>
      </p:sp>
    </p:spTree>
    <p:extLst>
      <p:ext uri="{BB962C8B-B14F-4D97-AF65-F5344CB8AC3E}">
        <p14:creationId xmlns:p14="http://schemas.microsoft.com/office/powerpoint/2010/main" val="1074335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DAEF5B7-0C3D-4928-8DBB-6ECA3087C7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BF9A023D-9309-417F-B79A-67931F45DF7D}"/>
              </a:ext>
            </a:extLst>
          </p:cNvPr>
          <p:cNvSpPr>
            <a:spLocks noGrp="1" noChangeArrowheads="1"/>
          </p:cNvSpPr>
          <p:nvPr>
            <p:ph type="sldNum" sz="quarter" idx="11"/>
          </p:nvPr>
        </p:nvSpPr>
        <p:spPr>
          <a:ln/>
        </p:spPr>
        <p:txBody>
          <a:bodyPr/>
          <a:lstStyle>
            <a:lvl1pPr>
              <a:defRPr/>
            </a:lvl1pPr>
          </a:lstStyle>
          <a:p>
            <a:pPr>
              <a:defRPr/>
            </a:pPr>
            <a:fld id="{A2C3E332-5531-4DD4-BBF4-2B2A5DB5E44C}" type="slidenum">
              <a:rPr lang="en-US" altLang="en-US"/>
              <a:pPr>
                <a:defRPr/>
              </a:pPr>
              <a:t>‹#›</a:t>
            </a:fld>
            <a:endParaRPr lang="en-US" altLang="en-US"/>
          </a:p>
        </p:txBody>
      </p:sp>
    </p:spTree>
    <p:extLst>
      <p:ext uri="{BB962C8B-B14F-4D97-AF65-F5344CB8AC3E}">
        <p14:creationId xmlns:p14="http://schemas.microsoft.com/office/powerpoint/2010/main" val="52324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8A8169E-94AE-4DCA-BD7F-168E227473B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DA7C642-04F6-4D66-9DC9-8620BFDD94DF}"/>
              </a:ext>
            </a:extLst>
          </p:cNvPr>
          <p:cNvSpPr>
            <a:spLocks noGrp="1" noChangeArrowheads="1"/>
          </p:cNvSpPr>
          <p:nvPr>
            <p:ph type="sldNum" sz="quarter" idx="11"/>
          </p:nvPr>
        </p:nvSpPr>
        <p:spPr>
          <a:ln/>
        </p:spPr>
        <p:txBody>
          <a:bodyPr/>
          <a:lstStyle>
            <a:lvl1pPr>
              <a:defRPr/>
            </a:lvl1pPr>
          </a:lstStyle>
          <a:p>
            <a:pPr>
              <a:defRPr/>
            </a:pPr>
            <a:fld id="{0906D619-5E3B-4A71-B141-FF8AEF8EAC81}" type="slidenum">
              <a:rPr lang="en-US" altLang="en-US"/>
              <a:pPr>
                <a:defRPr/>
              </a:pPr>
              <a:t>‹#›</a:t>
            </a:fld>
            <a:endParaRPr lang="en-US" altLang="en-US"/>
          </a:p>
        </p:txBody>
      </p:sp>
    </p:spTree>
    <p:extLst>
      <p:ext uri="{BB962C8B-B14F-4D97-AF65-F5344CB8AC3E}">
        <p14:creationId xmlns:p14="http://schemas.microsoft.com/office/powerpoint/2010/main" val="332591961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65A155E9-342F-47F8-8FF1-D4186EFCC0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391F4EE-F339-4F52-B2DE-A5F92C8389B0}"/>
              </a:ext>
            </a:extLst>
          </p:cNvPr>
          <p:cNvSpPr>
            <a:spLocks noGrp="1" noChangeArrowheads="1"/>
          </p:cNvSpPr>
          <p:nvPr>
            <p:ph type="sldNum" sz="quarter" idx="11"/>
          </p:nvPr>
        </p:nvSpPr>
        <p:spPr>
          <a:ln/>
        </p:spPr>
        <p:txBody>
          <a:bodyPr/>
          <a:lstStyle>
            <a:lvl1pPr>
              <a:defRPr/>
            </a:lvl1pPr>
          </a:lstStyle>
          <a:p>
            <a:pPr>
              <a:defRPr/>
            </a:pPr>
            <a:fld id="{D98C7CFA-49FB-4DA6-BF83-439BB6BB6E77}" type="slidenum">
              <a:rPr lang="en-US" altLang="en-US"/>
              <a:pPr>
                <a:defRPr/>
              </a:pPr>
              <a:t>‹#›</a:t>
            </a:fld>
            <a:endParaRPr lang="en-US" altLang="en-US"/>
          </a:p>
        </p:txBody>
      </p:sp>
    </p:spTree>
    <p:extLst>
      <p:ext uri="{BB962C8B-B14F-4D97-AF65-F5344CB8AC3E}">
        <p14:creationId xmlns:p14="http://schemas.microsoft.com/office/powerpoint/2010/main" val="402658288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AC772F7B-C342-44DA-BF78-6F1DF10D19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C688218-1058-45F9-A344-5BC1095857FD}"/>
              </a:ext>
            </a:extLst>
          </p:cNvPr>
          <p:cNvSpPr>
            <a:spLocks noGrp="1" noChangeArrowheads="1"/>
          </p:cNvSpPr>
          <p:nvPr>
            <p:ph type="sldNum" sz="quarter" idx="11"/>
          </p:nvPr>
        </p:nvSpPr>
        <p:spPr>
          <a:ln/>
        </p:spPr>
        <p:txBody>
          <a:bodyPr/>
          <a:lstStyle>
            <a:lvl1pPr>
              <a:defRPr/>
            </a:lvl1pPr>
          </a:lstStyle>
          <a:p>
            <a:pPr>
              <a:defRPr/>
            </a:pPr>
            <a:fld id="{DC4522C7-064D-4597-92DA-BE2EA24D2705}" type="slidenum">
              <a:rPr lang="en-US" altLang="en-US"/>
              <a:pPr>
                <a:defRPr/>
              </a:pPr>
              <a:t>‹#›</a:t>
            </a:fld>
            <a:endParaRPr lang="en-US" altLang="en-US"/>
          </a:p>
        </p:txBody>
      </p:sp>
    </p:spTree>
    <p:extLst>
      <p:ext uri="{BB962C8B-B14F-4D97-AF65-F5344CB8AC3E}">
        <p14:creationId xmlns:p14="http://schemas.microsoft.com/office/powerpoint/2010/main" val="68777789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0D18BDDD-E946-4DEA-94BD-190EB33EEC1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0D1D6174-60C0-429D-935D-FF592601B8B8}"/>
              </a:ext>
            </a:extLst>
          </p:cNvPr>
          <p:cNvSpPr>
            <a:spLocks noGrp="1" noChangeArrowheads="1"/>
          </p:cNvSpPr>
          <p:nvPr>
            <p:ph type="sldNum" sz="quarter" idx="11"/>
          </p:nvPr>
        </p:nvSpPr>
        <p:spPr>
          <a:ln/>
        </p:spPr>
        <p:txBody>
          <a:bodyPr/>
          <a:lstStyle>
            <a:lvl1pPr>
              <a:defRPr/>
            </a:lvl1pPr>
          </a:lstStyle>
          <a:p>
            <a:pPr>
              <a:defRPr/>
            </a:pPr>
            <a:fld id="{EAB2BD9F-27F9-4ECF-ADB1-CF744B02F1B7}" type="slidenum">
              <a:rPr lang="en-US" altLang="en-US"/>
              <a:pPr>
                <a:defRPr/>
              </a:pPr>
              <a:t>‹#›</a:t>
            </a:fld>
            <a:endParaRPr lang="en-US" altLang="en-US"/>
          </a:p>
        </p:txBody>
      </p:sp>
    </p:spTree>
    <p:extLst>
      <p:ext uri="{BB962C8B-B14F-4D97-AF65-F5344CB8AC3E}">
        <p14:creationId xmlns:p14="http://schemas.microsoft.com/office/powerpoint/2010/main" val="198043878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4FAEDDB5-DC06-4A5F-B2CC-EC52A1843DF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3993D7BF-36EB-4706-BC75-53998459C72F}"/>
              </a:ext>
            </a:extLst>
          </p:cNvPr>
          <p:cNvSpPr>
            <a:spLocks noGrp="1" noChangeArrowheads="1"/>
          </p:cNvSpPr>
          <p:nvPr>
            <p:ph type="sldNum" sz="quarter" idx="11"/>
          </p:nvPr>
        </p:nvSpPr>
        <p:spPr>
          <a:ln/>
        </p:spPr>
        <p:txBody>
          <a:bodyPr/>
          <a:lstStyle>
            <a:lvl1pPr>
              <a:defRPr/>
            </a:lvl1pPr>
          </a:lstStyle>
          <a:p>
            <a:pPr>
              <a:defRPr/>
            </a:pPr>
            <a:fld id="{95A45041-5117-4AE5-B521-B5965DCFCC6F}" type="slidenum">
              <a:rPr lang="en-US" altLang="en-US"/>
              <a:pPr>
                <a:defRPr/>
              </a:pPr>
              <a:t>‹#›</a:t>
            </a:fld>
            <a:endParaRPr lang="en-US" altLang="en-US"/>
          </a:p>
        </p:txBody>
      </p:sp>
    </p:spTree>
    <p:extLst>
      <p:ext uri="{BB962C8B-B14F-4D97-AF65-F5344CB8AC3E}">
        <p14:creationId xmlns:p14="http://schemas.microsoft.com/office/powerpoint/2010/main" val="213888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98A881D9-4A0A-4A1F-B18C-271CB1142F7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C9ED9D51-0529-42A3-B803-23AFB9F492D0}"/>
              </a:ext>
            </a:extLst>
          </p:cNvPr>
          <p:cNvSpPr>
            <a:spLocks noGrp="1" noChangeArrowheads="1"/>
          </p:cNvSpPr>
          <p:nvPr>
            <p:ph type="sldNum" sz="quarter" idx="11"/>
          </p:nvPr>
        </p:nvSpPr>
        <p:spPr>
          <a:ln/>
        </p:spPr>
        <p:txBody>
          <a:bodyPr/>
          <a:lstStyle>
            <a:lvl1pPr>
              <a:defRPr/>
            </a:lvl1pPr>
          </a:lstStyle>
          <a:p>
            <a:pPr>
              <a:defRPr/>
            </a:pPr>
            <a:fld id="{8439656F-EB8A-4E12-BE88-3E9DA95DEFB4}" type="slidenum">
              <a:rPr lang="en-US" altLang="en-US"/>
              <a:pPr>
                <a:defRPr/>
              </a:pPr>
              <a:t>‹#›</a:t>
            </a:fld>
            <a:endParaRPr lang="en-US" altLang="en-US"/>
          </a:p>
        </p:txBody>
      </p:sp>
    </p:spTree>
    <p:extLst>
      <p:ext uri="{BB962C8B-B14F-4D97-AF65-F5344CB8AC3E}">
        <p14:creationId xmlns:p14="http://schemas.microsoft.com/office/powerpoint/2010/main" val="59144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5B8C0AC-4A6E-4710-8CE5-F3B8D519CB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AC76C17A-9ACD-4DDE-BF4F-EE2BB3294C15}"/>
              </a:ext>
            </a:extLst>
          </p:cNvPr>
          <p:cNvSpPr>
            <a:spLocks noGrp="1" noChangeArrowheads="1"/>
          </p:cNvSpPr>
          <p:nvPr>
            <p:ph type="sldNum" sz="quarter" idx="11"/>
          </p:nvPr>
        </p:nvSpPr>
        <p:spPr>
          <a:ln/>
        </p:spPr>
        <p:txBody>
          <a:bodyPr/>
          <a:lstStyle>
            <a:lvl1pPr>
              <a:defRPr/>
            </a:lvl1pPr>
          </a:lstStyle>
          <a:p>
            <a:pPr>
              <a:defRPr/>
            </a:pPr>
            <a:fld id="{70143609-18A7-429D-8F65-EB3855A27E1F}" type="slidenum">
              <a:rPr lang="en-US" altLang="en-US"/>
              <a:pPr>
                <a:defRPr/>
              </a:pPr>
              <a:t>‹#›</a:t>
            </a:fld>
            <a:endParaRPr lang="en-US" altLang="en-US"/>
          </a:p>
        </p:txBody>
      </p:sp>
    </p:spTree>
    <p:extLst>
      <p:ext uri="{BB962C8B-B14F-4D97-AF65-F5344CB8AC3E}">
        <p14:creationId xmlns:p14="http://schemas.microsoft.com/office/powerpoint/2010/main" val="131393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13A3754-681E-4236-8E4E-8C42D16EC6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DE6419C-3A43-49FA-9360-7C21A4FA349C}"/>
              </a:ext>
            </a:extLst>
          </p:cNvPr>
          <p:cNvSpPr>
            <a:spLocks noGrp="1" noChangeArrowheads="1"/>
          </p:cNvSpPr>
          <p:nvPr>
            <p:ph type="sldNum" sz="quarter" idx="11"/>
          </p:nvPr>
        </p:nvSpPr>
        <p:spPr>
          <a:ln/>
        </p:spPr>
        <p:txBody>
          <a:bodyPr/>
          <a:lstStyle>
            <a:lvl1pPr>
              <a:defRPr/>
            </a:lvl1pPr>
          </a:lstStyle>
          <a:p>
            <a:pPr>
              <a:defRPr/>
            </a:pPr>
            <a:fld id="{B137C831-5145-4827-AE72-52C0F481500F}" type="slidenum">
              <a:rPr lang="en-US" altLang="en-US"/>
              <a:pPr>
                <a:defRPr/>
              </a:pPr>
              <a:t>‹#›</a:t>
            </a:fld>
            <a:endParaRPr lang="en-US" altLang="en-US"/>
          </a:p>
        </p:txBody>
      </p:sp>
    </p:spTree>
    <p:extLst>
      <p:ext uri="{BB962C8B-B14F-4D97-AF65-F5344CB8AC3E}">
        <p14:creationId xmlns:p14="http://schemas.microsoft.com/office/powerpoint/2010/main" val="149472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C6EF7614-187E-48B1-B81E-CECD2E3CFCB6}"/>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C1130668-53B4-4146-86E8-1A2D8B76B241}"/>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6A65350D-4D7C-4E77-B104-CD9A4E3D7F66}"/>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A4EC7983-7BA7-4342-B890-547FB29E5923}"/>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F2BE1CC4-A4D7-4F7E-9E43-F5D529B17093}"/>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3105F500-51F1-4983-A223-54B7DFAB3734}"/>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8F678FAE-FF9B-4667-B070-BB1D54A54D34}"/>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BECA4E27-CC34-4AF8-BEAB-0D02F9881B1F}"/>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73C19F92-E25D-4450-9A5B-E89192388F04}"/>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FA4DFC9-38DB-4B09-8946-D71CB0DBD754}"/>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01219F58-92BC-4711-B294-5B678BC0E39C}"/>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809FE66C-DE5A-4BFF-8FE7-5772DA8FEDC8}"/>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3FFA03DD-2715-472E-BBCB-2F83DF81354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E8C1FA03-2837-4979-BEEB-DDA967EAB8D0}"/>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F2216319-09D3-4582-AB25-BDBC131B97FD}"/>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E217D94A-274B-4AE8-9FE8-9BA985AA9404}"/>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CFEC5AA4-BE18-4BAC-8F27-20C3A51E6E32}"/>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37728AFC-67D0-4717-B766-B30D38C430AE}"/>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AC55C313-1B35-4EC3-B49E-62806952AAF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648EA4E9-9AEB-4FAB-B967-DBD2B5651A7F}"/>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D07548C7-1746-4A7B-B4FA-93996163062E}"/>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6288147-DC06-4B0A-9289-0453C443A358}"/>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3F5B790D-5D36-40BF-AF5D-3F2EB78E1993}"/>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C1D96C1B-05D3-4050-B471-B6C232BF3D9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4E8D1EE6-26B8-43E4-955F-4F99F6C2E95B}"/>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8DE78CC3-54E5-4AC1-A6B7-8DC525139D8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F1DA12F8-5DD3-4489-93C4-D37AFEF4728C}"/>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D8250945-877A-4322-81F5-98B3524C114D}"/>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8C99C7C4-7DA0-4214-902A-E81FBAFB629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41177FD-783B-4D62-B05B-FF4654CB0C43}"/>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42B9EDE6-C1E5-4C7C-81EC-FDBC44815544}"/>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EBC35A75-0D91-4DF2-8B5A-E9BA49DD33DC}"/>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C5667FEB-F826-45A7-A157-D54901A428E9}" type="slidenum">
              <a:rPr lang="en-US" altLang="en-US"/>
              <a:pPr>
                <a:defRPr/>
              </a:pPr>
              <a:t>‹#›</a:t>
            </a:fld>
            <a:endParaRPr lang="en-US" altLang="en-US"/>
          </a:p>
        </p:txBody>
      </p:sp>
      <p:sp>
        <p:nvSpPr>
          <p:cNvPr id="1031" name="Rectangle 35">
            <a:extLst>
              <a:ext uri="{FF2B5EF4-FFF2-40B4-BE49-F238E27FC236}">
                <a16:creationId xmlns:a16="http://schemas.microsoft.com/office/drawing/2014/main" id="{9CF96448-1F1C-43C3-B486-ECBB207ABB6E}"/>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Eleventh Edition, (c) 2017 Pearson Education, Inc. All rights reserved. </a:t>
            </a:r>
          </a:p>
        </p:txBody>
      </p:sp>
    </p:spTree>
  </p:cSld>
  <p:clrMap bg1="lt1" tx1="dk1" bg2="lt2" tx2="dk2" accent1="accent1" accent2="accent2" accent3="accent3" accent4="accent4" accent5="accent5" accent6="accent6" hlink="hlink" folHlink="folHlink"/>
  <p:sldLayoutIdLst>
    <p:sldLayoutId id="2147483933"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14.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0.wmf"/><Relationship Id="rId18" Type="http://schemas.openxmlformats.org/officeDocument/2006/relationships/oleObject" Target="../embeddings/oleObject13.bin"/><Relationship Id="rId3" Type="http://schemas.openxmlformats.org/officeDocument/2006/relationships/notesSlide" Target="../notesSlides/notesSlide18.xml"/><Relationship Id="rId7" Type="http://schemas.openxmlformats.org/officeDocument/2006/relationships/image" Target="../media/image7.wmf"/><Relationship Id="rId12" Type="http://schemas.openxmlformats.org/officeDocument/2006/relationships/oleObject" Target="../embeddings/oleObject10.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9.bin"/><Relationship Id="rId19" Type="http://schemas.openxmlformats.org/officeDocument/2006/relationships/image" Target="../media/image13.wmf"/><Relationship Id="rId4" Type="http://schemas.openxmlformats.org/officeDocument/2006/relationships/oleObject" Target="../embeddings/oleObject6.bin"/><Relationship Id="rId9" Type="http://schemas.openxmlformats.org/officeDocument/2006/relationships/image" Target="../media/image8.wmf"/><Relationship Id="rId1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6.w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79D60D43-79B1-481A-9598-381018F9E2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360A64-C56A-4C2A-AEA5-FA7628C26457}"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58E4B0F6-9D84-4981-84F8-45D9C3B682D9}"/>
              </a:ext>
            </a:extLst>
          </p:cNvPr>
          <p:cNvSpPr>
            <a:spLocks noGrp="1" noChangeArrowheads="1"/>
          </p:cNvSpPr>
          <p:nvPr>
            <p:ph type="title"/>
          </p:nvPr>
        </p:nvSpPr>
        <p:spPr>
          <a:xfrm>
            <a:off x="685800" y="1143000"/>
            <a:ext cx="7772400" cy="1428750"/>
          </a:xfrm>
          <a:noFill/>
        </p:spPr>
        <p:txBody>
          <a:bodyPr/>
          <a:lstStyle/>
          <a:p>
            <a:r>
              <a:rPr lang="en-US" altLang="en-US" sz="4000" dirty="0"/>
              <a:t>Searching and Algorithms Analysis</a:t>
            </a:r>
          </a:p>
        </p:txBody>
      </p:sp>
      <p:sp>
        <p:nvSpPr>
          <p:cNvPr id="4100" name="Rectangle 6">
            <a:extLst>
              <a:ext uri="{FF2B5EF4-FFF2-40B4-BE49-F238E27FC236}">
                <a16:creationId xmlns:a16="http://schemas.microsoft.com/office/drawing/2014/main" id="{8201ECA7-D9AA-4CF8-ABF4-C75FDE7E8BCD}"/>
              </a:ext>
            </a:extLst>
          </p:cNvPr>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8">
            <a:extLst>
              <a:ext uri="{FF2B5EF4-FFF2-40B4-BE49-F238E27FC236}">
                <a16:creationId xmlns:a16="http://schemas.microsoft.com/office/drawing/2014/main" id="{F94C5123-605F-4CD0-AC10-6C83F039918D}"/>
              </a:ext>
            </a:extLst>
          </p:cNvPr>
          <p:cNvSpPr>
            <a:spLocks noChangeArrowheads="1"/>
          </p:cNvSpPr>
          <p:nvPr/>
        </p:nvSpPr>
        <p:spPr bwMode="auto">
          <a:xfrm>
            <a:off x="2281238"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
            <a:extLst>
              <a:ext uri="{FF2B5EF4-FFF2-40B4-BE49-F238E27FC236}">
                <a16:creationId xmlns:a16="http://schemas.microsoft.com/office/drawing/2014/main" id="{95C4D66C-68B9-4859-B72D-87F9C8BFC1C1}"/>
              </a:ext>
            </a:extLst>
          </p:cNvPr>
          <p:cNvSpPr>
            <a:spLocks noChangeArrowheads="1"/>
          </p:cNvSpPr>
          <p:nvPr/>
        </p:nvSpPr>
        <p:spPr bwMode="auto">
          <a:xfrm>
            <a:off x="0" y="2903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3" name="Rectangle 12">
            <a:extLst>
              <a:ext uri="{FF2B5EF4-FFF2-40B4-BE49-F238E27FC236}">
                <a16:creationId xmlns:a16="http://schemas.microsoft.com/office/drawing/2014/main" id="{3C859D7A-A693-4587-BE88-2A00744A3258}"/>
              </a:ext>
            </a:extLst>
          </p:cNvPr>
          <p:cNvSpPr>
            <a:spLocks noChangeArrowheads="1"/>
          </p:cNvSpPr>
          <p:nvPr/>
        </p:nvSpPr>
        <p:spPr bwMode="auto">
          <a:xfrm>
            <a:off x="0" y="2533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919DD311-D585-41A3-BBB2-D9F5087631E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214746-6D7E-4860-AC0A-D5002CA00F5F}" type="slidenum">
              <a:rPr lang="en-US" altLang="en-US" sz="1400" smtClean="0"/>
              <a:pPr>
                <a:spcBef>
                  <a:spcPct val="0"/>
                </a:spcBef>
                <a:buClrTx/>
                <a:buSzTx/>
                <a:buFontTx/>
                <a:buNone/>
              </a:pPr>
              <a:t>10</a:t>
            </a:fld>
            <a:endParaRPr lang="en-US" altLang="en-US" sz="1400"/>
          </a:p>
        </p:txBody>
      </p:sp>
      <p:sp>
        <p:nvSpPr>
          <p:cNvPr id="15363" name="Rectangle 2">
            <a:extLst>
              <a:ext uri="{FF2B5EF4-FFF2-40B4-BE49-F238E27FC236}">
                <a16:creationId xmlns:a16="http://schemas.microsoft.com/office/drawing/2014/main" id="{35D1AED4-0FC5-40AB-93E2-B3A0F648CC69}"/>
              </a:ext>
            </a:extLst>
          </p:cNvPr>
          <p:cNvSpPr>
            <a:spLocks noGrp="1" noChangeArrowheads="1"/>
          </p:cNvSpPr>
          <p:nvPr>
            <p:ph type="title"/>
          </p:nvPr>
        </p:nvSpPr>
        <p:spPr>
          <a:xfrm>
            <a:off x="685800" y="285750"/>
            <a:ext cx="7772400" cy="933450"/>
          </a:xfrm>
          <a:noFill/>
        </p:spPr>
        <p:txBody>
          <a:bodyPr/>
          <a:lstStyle/>
          <a:p>
            <a:r>
              <a:rPr lang="en-US" altLang="en-US"/>
              <a:t>Repetition: Nested Loops</a:t>
            </a:r>
          </a:p>
        </p:txBody>
      </p:sp>
      <p:sp>
        <p:nvSpPr>
          <p:cNvPr id="15364" name="Rectangle 3">
            <a:extLst>
              <a:ext uri="{FF2B5EF4-FFF2-40B4-BE49-F238E27FC236}">
                <a16:creationId xmlns:a16="http://schemas.microsoft.com/office/drawing/2014/main" id="{55CA834A-05B3-4689-8A15-92FA4387A0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3AC24758-AD84-4293-9918-D5968CAE3D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a:extLst>
              <a:ext uri="{FF2B5EF4-FFF2-40B4-BE49-F238E27FC236}">
                <a16:creationId xmlns:a16="http://schemas.microsoft.com/office/drawing/2014/main" id="{25045017-90C7-433F-9528-8EE32A185E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5030" name="Text Box 6">
            <a:extLst>
              <a:ext uri="{FF2B5EF4-FFF2-40B4-BE49-F238E27FC236}">
                <a16:creationId xmlns:a16="http://schemas.microsoft.com/office/drawing/2014/main" id="{B26D2A06-1939-4C39-9B59-7773DA948365}"/>
              </a:ext>
            </a:extLst>
          </p:cNvPr>
          <p:cNvSpPr txBox="1">
            <a:spLocks noChangeArrowheads="1"/>
          </p:cNvSpPr>
          <p:nvPr/>
        </p:nvSpPr>
        <p:spPr bwMode="auto">
          <a:xfrm>
            <a:off x="2209800" y="50292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n = c</a:t>
            </a:r>
            <a:r>
              <a:rPr lang="en-US" altLang="en-US" sz="2400"/>
              <a:t>n</a:t>
            </a:r>
            <a:r>
              <a:rPr lang="en-US" altLang="en-US" sz="2400" baseline="30000"/>
              <a:t>2</a:t>
            </a:r>
            <a:r>
              <a:rPr lang="en-US" altLang="en-US" sz="2400">
                <a:latin typeface="Arial" panose="020B0604020202020204" pitchFamily="34" charset="0"/>
              </a:rPr>
              <a:t> = </a:t>
            </a:r>
            <a:r>
              <a:rPr lang="en-US" altLang="en-US" sz="2400"/>
              <a:t>O(n</a:t>
            </a:r>
            <a:r>
              <a:rPr lang="en-US" altLang="en-US" sz="2400" baseline="30000"/>
              <a:t>2</a:t>
            </a:r>
            <a:r>
              <a:rPr lang="en-US" altLang="en-US" sz="2400"/>
              <a:t>)</a:t>
            </a:r>
            <a:endParaRPr lang="en-US" altLang="en-US" sz="2400" b="1">
              <a:latin typeface="Arial" panose="020B0604020202020204" pitchFamily="34" charset="0"/>
            </a:endParaRPr>
          </a:p>
        </p:txBody>
      </p:sp>
      <p:sp>
        <p:nvSpPr>
          <p:cNvPr id="15368" name="Rectangle 7">
            <a:extLst>
              <a:ext uri="{FF2B5EF4-FFF2-40B4-BE49-F238E27FC236}">
                <a16:creationId xmlns:a16="http://schemas.microsoft.com/office/drawing/2014/main" id="{CC3F52F3-99F2-4CDB-9E00-D9D982BCC0EA}"/>
              </a:ext>
            </a:extLst>
          </p:cNvPr>
          <p:cNvSpPr>
            <a:spLocks noGrp="1" noChangeArrowheads="1"/>
          </p:cNvSpPr>
          <p:nvPr>
            <p:ph type="body" idx="1"/>
          </p:nvPr>
        </p:nvSpPr>
        <p:spPr>
          <a:xfrm>
            <a:off x="1828800" y="1600200"/>
            <a:ext cx="5486400" cy="2057400"/>
          </a:xfrm>
          <a:solidFill>
            <a:schemeClr val="bg1"/>
          </a:solidFill>
        </p:spPr>
        <p:txBody>
          <a:bodyPr/>
          <a:lstStyle/>
          <a:p>
            <a:pPr marL="0" indent="0">
              <a:lnSpc>
                <a:spcPct val="90000"/>
              </a:lnSpc>
              <a:buFont typeface="Monotype Sorts" pitchFamily="2" charset="2"/>
              <a:buNone/>
            </a:pPr>
            <a:r>
              <a:rPr lang="en-US" altLang="en-US" sz="2400">
                <a:latin typeface="Courier New" panose="02070309020205020404" pitchFamily="49" charset="0"/>
              </a:rPr>
              <a:t>for (i = 1; i &lt;= n; i++) {</a:t>
            </a:r>
          </a:p>
          <a:p>
            <a:pPr marL="0" indent="0">
              <a:lnSpc>
                <a:spcPct val="90000"/>
              </a:lnSpc>
              <a:buFont typeface="Monotype Sorts" pitchFamily="2" charset="2"/>
              <a:buNone/>
            </a:pPr>
            <a:r>
              <a:rPr lang="en-US" altLang="en-US" sz="2400">
                <a:latin typeface="Courier New" panose="02070309020205020404" pitchFamily="49" charset="0"/>
              </a:rPr>
              <a:t>  for (j = 1; j &lt;= n; j++) {</a:t>
            </a:r>
          </a:p>
          <a:p>
            <a:pPr marL="0" indent="0">
              <a:lnSpc>
                <a:spcPct val="90000"/>
              </a:lnSpc>
              <a:buFont typeface="Monotype Sorts" pitchFamily="2" charset="2"/>
              <a:buNone/>
            </a:pPr>
            <a:r>
              <a:rPr lang="en-US" altLang="en-US" sz="2400">
                <a:latin typeface="Courier New" panose="02070309020205020404" pitchFamily="49" charset="0"/>
              </a:rPr>
              <a:t>    k = k + i + j;</a:t>
            </a:r>
          </a:p>
          <a:p>
            <a:pPr marL="0" indent="0">
              <a:lnSpc>
                <a:spcPct val="90000"/>
              </a:lnSpc>
              <a:buFont typeface="Monotype Sorts" pitchFamily="2" charset="2"/>
              <a:buNone/>
            </a:pPr>
            <a:r>
              <a:rPr lang="en-US" altLang="en-US" sz="2400">
                <a:latin typeface="Courier New" panose="02070309020205020404" pitchFamily="49" charset="0"/>
              </a:rPr>
              <a:t>  }</a:t>
            </a:r>
          </a:p>
          <a:p>
            <a:pPr marL="0" indent="0">
              <a:lnSpc>
                <a:spcPct val="90000"/>
              </a:lnSpc>
              <a:buFont typeface="Monotype Sorts" pitchFamily="2" charset="2"/>
              <a:buNone/>
            </a:pPr>
            <a:r>
              <a:rPr lang="en-US" altLang="en-US" sz="2400">
                <a:latin typeface="Courier New" panose="02070309020205020404" pitchFamily="49" charset="0"/>
              </a:rPr>
              <a:t>}</a:t>
            </a:r>
          </a:p>
        </p:txBody>
      </p:sp>
      <p:grpSp>
        <p:nvGrpSpPr>
          <p:cNvPr id="385043" name="Group 19">
            <a:extLst>
              <a:ext uri="{FF2B5EF4-FFF2-40B4-BE49-F238E27FC236}">
                <a16:creationId xmlns:a16="http://schemas.microsoft.com/office/drawing/2014/main" id="{C5C09078-577A-4119-BB47-34B89F441F6B}"/>
              </a:ext>
            </a:extLst>
          </p:cNvPr>
          <p:cNvGrpSpPr>
            <a:grpSpLocks/>
          </p:cNvGrpSpPr>
          <p:nvPr/>
        </p:nvGrpSpPr>
        <p:grpSpPr bwMode="auto">
          <a:xfrm>
            <a:off x="5029200" y="2819400"/>
            <a:ext cx="1890713" cy="1143000"/>
            <a:chOff x="2688" y="1728"/>
            <a:chExt cx="1191" cy="720"/>
          </a:xfrm>
        </p:grpSpPr>
        <p:sp>
          <p:nvSpPr>
            <p:cNvPr id="15378" name="Text Box 9">
              <a:extLst>
                <a:ext uri="{FF2B5EF4-FFF2-40B4-BE49-F238E27FC236}">
                  <a16:creationId xmlns:a16="http://schemas.microsoft.com/office/drawing/2014/main" id="{032606E6-6643-4CC6-A484-A4C168047A58}"/>
                </a:ext>
              </a:extLst>
            </p:cNvPr>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5379" name="Line 10">
              <a:extLst>
                <a:ext uri="{FF2B5EF4-FFF2-40B4-BE49-F238E27FC236}">
                  <a16:creationId xmlns:a16="http://schemas.microsoft.com/office/drawing/2014/main" id="{8DEA4AF0-FC1A-438E-B865-71E40EB2D05D}"/>
                </a:ext>
              </a:extLst>
            </p:cNvPr>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5035" name="Group 11">
            <a:extLst>
              <a:ext uri="{FF2B5EF4-FFF2-40B4-BE49-F238E27FC236}">
                <a16:creationId xmlns:a16="http://schemas.microsoft.com/office/drawing/2014/main" id="{311D6FDC-5293-4DE5-A501-4C6FBB1861EA}"/>
              </a:ext>
            </a:extLst>
          </p:cNvPr>
          <p:cNvGrpSpPr>
            <a:grpSpLocks/>
          </p:cNvGrpSpPr>
          <p:nvPr/>
        </p:nvGrpSpPr>
        <p:grpSpPr bwMode="auto">
          <a:xfrm>
            <a:off x="152400" y="1676400"/>
            <a:ext cx="1676400" cy="1828800"/>
            <a:chOff x="480" y="2438"/>
            <a:chExt cx="1056" cy="768"/>
          </a:xfrm>
        </p:grpSpPr>
        <p:sp>
          <p:nvSpPr>
            <p:cNvPr id="15376" name="Text Box 12">
              <a:extLst>
                <a:ext uri="{FF2B5EF4-FFF2-40B4-BE49-F238E27FC236}">
                  <a16:creationId xmlns:a16="http://schemas.microsoft.com/office/drawing/2014/main" id="{DC3B7634-A038-49F5-935F-0312BFB9A7A0}"/>
                </a:ext>
              </a:extLst>
            </p:cNvPr>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5377" name="AutoShape 13">
              <a:extLst>
                <a:ext uri="{FF2B5EF4-FFF2-40B4-BE49-F238E27FC236}">
                  <a16:creationId xmlns:a16="http://schemas.microsoft.com/office/drawing/2014/main" id="{40148679-9F54-42C9-81F6-C895C86F5E25}"/>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5038" name="AutoShape 14">
            <a:extLst>
              <a:ext uri="{FF2B5EF4-FFF2-40B4-BE49-F238E27FC236}">
                <a16:creationId xmlns:a16="http://schemas.microsoft.com/office/drawing/2014/main" id="{EC30D77D-B0DD-4CBD-8A34-E19A72740672}"/>
              </a:ext>
            </a:extLst>
          </p:cNvPr>
          <p:cNvSpPr>
            <a:spLocks/>
          </p:cNvSpPr>
          <p:nvPr/>
        </p:nvSpPr>
        <p:spPr bwMode="auto">
          <a:xfrm>
            <a:off x="1066800" y="5791200"/>
            <a:ext cx="4953000" cy="381000"/>
          </a:xfrm>
          <a:prstGeom prst="accentCallout2">
            <a:avLst>
              <a:gd name="adj1" fmla="val 30000"/>
              <a:gd name="adj2" fmla="val 101537"/>
              <a:gd name="adj3" fmla="val 30000"/>
              <a:gd name="adj4" fmla="val 104454"/>
              <a:gd name="adj5" fmla="val -104167"/>
              <a:gd name="adj6" fmla="val 107468"/>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5039" name="Text Box 15">
            <a:extLst>
              <a:ext uri="{FF2B5EF4-FFF2-40B4-BE49-F238E27FC236}">
                <a16:creationId xmlns:a16="http://schemas.microsoft.com/office/drawing/2014/main" id="{CCE15EAD-B0F2-4890-9C16-8E064A472B1D}"/>
              </a:ext>
            </a:extLst>
          </p:cNvPr>
          <p:cNvSpPr txBox="1">
            <a:spLocks noChangeArrowheads="1"/>
          </p:cNvSpPr>
          <p:nvPr/>
        </p:nvSpPr>
        <p:spPr bwMode="auto">
          <a:xfrm>
            <a:off x="762000" y="4572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5040" name="Group 16">
            <a:extLst>
              <a:ext uri="{FF2B5EF4-FFF2-40B4-BE49-F238E27FC236}">
                <a16:creationId xmlns:a16="http://schemas.microsoft.com/office/drawing/2014/main" id="{1B58ED07-8605-4F55-8941-6AF12F8402E4}"/>
              </a:ext>
            </a:extLst>
          </p:cNvPr>
          <p:cNvGrpSpPr>
            <a:grpSpLocks/>
          </p:cNvGrpSpPr>
          <p:nvPr/>
        </p:nvGrpSpPr>
        <p:grpSpPr bwMode="auto">
          <a:xfrm>
            <a:off x="7086600" y="2057400"/>
            <a:ext cx="1855788" cy="1187450"/>
            <a:chOff x="3504" y="2256"/>
            <a:chExt cx="1122" cy="972"/>
          </a:xfrm>
        </p:grpSpPr>
        <p:sp>
          <p:nvSpPr>
            <p:cNvPr id="15374" name="AutoShape 17">
              <a:extLst>
                <a:ext uri="{FF2B5EF4-FFF2-40B4-BE49-F238E27FC236}">
                  <a16:creationId xmlns:a16="http://schemas.microsoft.com/office/drawing/2014/main" id="{FD515209-3D06-4D1D-8852-D8F32C01BE21}"/>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5" name="Text Box 18">
              <a:extLst>
                <a:ext uri="{FF2B5EF4-FFF2-40B4-BE49-F238E27FC236}">
                  <a16:creationId xmlns:a16="http://schemas.microsoft.com/office/drawing/2014/main" id="{A0015A91-254B-49FC-AB12-1D0DA9A9AB55}"/>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5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50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5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50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8" grpId="0" animBg="1"/>
      <p:bldP spid="3850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5FE42264-BF33-4746-A029-9102161253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F99BFB-EC38-4314-9866-549ABC3FFB3E}" type="slidenum">
              <a:rPr lang="en-US" altLang="en-US" sz="1400" smtClean="0"/>
              <a:pPr>
                <a:spcBef>
                  <a:spcPct val="0"/>
                </a:spcBef>
                <a:buClrTx/>
                <a:buSzTx/>
                <a:buFontTx/>
                <a:buNone/>
              </a:pPr>
              <a:t>11</a:t>
            </a:fld>
            <a:endParaRPr lang="en-US" altLang="en-US" sz="1400"/>
          </a:p>
        </p:txBody>
      </p:sp>
      <p:sp>
        <p:nvSpPr>
          <p:cNvPr id="17411" name="Rectangle 2">
            <a:extLst>
              <a:ext uri="{FF2B5EF4-FFF2-40B4-BE49-F238E27FC236}">
                <a16:creationId xmlns:a16="http://schemas.microsoft.com/office/drawing/2014/main" id="{94B9064E-609E-415F-862E-AD3E69569678}"/>
              </a:ext>
            </a:extLst>
          </p:cNvPr>
          <p:cNvSpPr>
            <a:spLocks noGrp="1" noChangeArrowheads="1"/>
          </p:cNvSpPr>
          <p:nvPr>
            <p:ph type="title"/>
          </p:nvPr>
        </p:nvSpPr>
        <p:spPr>
          <a:xfrm>
            <a:off x="685800" y="285750"/>
            <a:ext cx="7772400" cy="933450"/>
          </a:xfrm>
          <a:noFill/>
        </p:spPr>
        <p:txBody>
          <a:bodyPr/>
          <a:lstStyle/>
          <a:p>
            <a:r>
              <a:rPr lang="en-US" altLang="en-US"/>
              <a:t>Repetition: Nested Loops</a:t>
            </a:r>
          </a:p>
        </p:txBody>
      </p:sp>
      <p:sp>
        <p:nvSpPr>
          <p:cNvPr id="17412" name="Rectangle 3">
            <a:extLst>
              <a:ext uri="{FF2B5EF4-FFF2-40B4-BE49-F238E27FC236}">
                <a16:creationId xmlns:a16="http://schemas.microsoft.com/office/drawing/2014/main" id="{F97A524D-644E-4FF9-94FC-63B79A6619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24CE8D74-61DE-49F3-A0F8-CB4449F86E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a:extLst>
              <a:ext uri="{FF2B5EF4-FFF2-40B4-BE49-F238E27FC236}">
                <a16:creationId xmlns:a16="http://schemas.microsoft.com/office/drawing/2014/main" id="{198CCCA1-AEF9-4B3F-9E90-21680089FD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8102" name="Text Box 6">
            <a:extLst>
              <a:ext uri="{FF2B5EF4-FFF2-40B4-BE49-F238E27FC236}">
                <a16:creationId xmlns:a16="http://schemas.microsoft.com/office/drawing/2014/main" id="{21ED378F-0975-4441-94A1-A4E92D9E09F8}"/>
              </a:ext>
            </a:extLst>
          </p:cNvPr>
          <p:cNvSpPr txBox="1">
            <a:spLocks noChangeArrowheads="1"/>
          </p:cNvSpPr>
          <p:nvPr/>
        </p:nvSpPr>
        <p:spPr bwMode="auto">
          <a:xfrm>
            <a:off x="1295400" y="45720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20 * c * n = </a:t>
            </a:r>
            <a:r>
              <a:rPr lang="en-US" altLang="en-US" sz="2400"/>
              <a:t>O(n)</a:t>
            </a:r>
            <a:endParaRPr lang="en-US" altLang="en-US" sz="2400" b="1">
              <a:latin typeface="Arial" panose="020B0604020202020204" pitchFamily="34" charset="0"/>
            </a:endParaRPr>
          </a:p>
        </p:txBody>
      </p:sp>
      <p:sp>
        <p:nvSpPr>
          <p:cNvPr id="17416" name="Rectangle 7">
            <a:extLst>
              <a:ext uri="{FF2B5EF4-FFF2-40B4-BE49-F238E27FC236}">
                <a16:creationId xmlns:a16="http://schemas.microsoft.com/office/drawing/2014/main" id="{F14E8B7A-A447-4E85-9307-449A41926A4D}"/>
              </a:ext>
            </a:extLst>
          </p:cNvPr>
          <p:cNvSpPr>
            <a:spLocks noGrp="1" noChangeArrowheads="1"/>
          </p:cNvSpPr>
          <p:nvPr>
            <p:ph type="body" idx="1"/>
          </p:nvPr>
        </p:nvSpPr>
        <p:spPr>
          <a:xfrm>
            <a:off x="1828800" y="1600200"/>
            <a:ext cx="5486400" cy="2057400"/>
          </a:xfrm>
          <a:solidFill>
            <a:schemeClr val="bg1"/>
          </a:solidFill>
        </p:spPr>
        <p:txBody>
          <a:bodyPr/>
          <a:lstStyle/>
          <a:p>
            <a:pPr marL="0" indent="0">
              <a:lnSpc>
                <a:spcPct val="90000"/>
              </a:lnSpc>
              <a:buFont typeface="Monotype Sorts" pitchFamily="2" charset="2"/>
              <a:buNone/>
            </a:pPr>
            <a:r>
              <a:rPr lang="en-US" altLang="en-US" sz="2400">
                <a:latin typeface="Courier New" panose="02070309020205020404" pitchFamily="49" charset="0"/>
              </a:rPr>
              <a:t>for (i = 1; i &lt;= n; i++) {</a:t>
            </a:r>
          </a:p>
          <a:p>
            <a:pPr marL="0" indent="0">
              <a:lnSpc>
                <a:spcPct val="90000"/>
              </a:lnSpc>
              <a:buFont typeface="Monotype Sorts" pitchFamily="2" charset="2"/>
              <a:buNone/>
            </a:pPr>
            <a:r>
              <a:rPr lang="en-US" altLang="en-US" sz="2400">
                <a:latin typeface="Courier New" panose="02070309020205020404" pitchFamily="49" charset="0"/>
              </a:rPr>
              <a:t>  for (j = 1; j &lt;= </a:t>
            </a:r>
            <a:r>
              <a:rPr lang="en-US" altLang="en-US" sz="2400">
                <a:solidFill>
                  <a:srgbClr val="FF3300"/>
                </a:solidFill>
                <a:latin typeface="Courier New" panose="02070309020205020404" pitchFamily="49" charset="0"/>
              </a:rPr>
              <a:t>20</a:t>
            </a:r>
            <a:r>
              <a:rPr lang="en-US" altLang="en-US" sz="2400">
                <a:latin typeface="Courier New" panose="02070309020205020404" pitchFamily="49" charset="0"/>
              </a:rPr>
              <a:t>; j++) {</a:t>
            </a:r>
          </a:p>
          <a:p>
            <a:pPr marL="0" indent="0">
              <a:lnSpc>
                <a:spcPct val="90000"/>
              </a:lnSpc>
              <a:buFont typeface="Monotype Sorts" pitchFamily="2" charset="2"/>
              <a:buNone/>
            </a:pPr>
            <a:r>
              <a:rPr lang="en-US" altLang="en-US" sz="2400">
                <a:latin typeface="Courier New" panose="02070309020205020404" pitchFamily="49" charset="0"/>
              </a:rPr>
              <a:t>    k = k + i + j;</a:t>
            </a:r>
          </a:p>
          <a:p>
            <a:pPr marL="0" indent="0">
              <a:lnSpc>
                <a:spcPct val="90000"/>
              </a:lnSpc>
              <a:buFont typeface="Monotype Sorts" pitchFamily="2" charset="2"/>
              <a:buNone/>
            </a:pPr>
            <a:r>
              <a:rPr lang="en-US" altLang="en-US" sz="2400">
                <a:latin typeface="Courier New" panose="02070309020205020404" pitchFamily="49" charset="0"/>
              </a:rPr>
              <a:t>  }</a:t>
            </a:r>
          </a:p>
          <a:p>
            <a:pPr marL="0" indent="0">
              <a:lnSpc>
                <a:spcPct val="90000"/>
              </a:lnSpc>
              <a:buFont typeface="Monotype Sorts" pitchFamily="2" charset="2"/>
              <a:buNone/>
            </a:pPr>
            <a:r>
              <a:rPr lang="en-US" altLang="en-US" sz="2400">
                <a:latin typeface="Courier New" panose="02070309020205020404" pitchFamily="49" charset="0"/>
              </a:rPr>
              <a:t>}</a:t>
            </a:r>
          </a:p>
        </p:txBody>
      </p:sp>
      <p:grpSp>
        <p:nvGrpSpPr>
          <p:cNvPr id="388104" name="Group 8">
            <a:extLst>
              <a:ext uri="{FF2B5EF4-FFF2-40B4-BE49-F238E27FC236}">
                <a16:creationId xmlns:a16="http://schemas.microsoft.com/office/drawing/2014/main" id="{44D25508-77BF-45BF-97D4-9E93CDFD0F28}"/>
              </a:ext>
            </a:extLst>
          </p:cNvPr>
          <p:cNvGrpSpPr>
            <a:grpSpLocks/>
          </p:cNvGrpSpPr>
          <p:nvPr/>
        </p:nvGrpSpPr>
        <p:grpSpPr bwMode="auto">
          <a:xfrm>
            <a:off x="5029200" y="2819400"/>
            <a:ext cx="1890713" cy="1143000"/>
            <a:chOff x="2688" y="1728"/>
            <a:chExt cx="1191" cy="720"/>
          </a:xfrm>
        </p:grpSpPr>
        <p:sp>
          <p:nvSpPr>
            <p:cNvPr id="17426" name="Text Box 9">
              <a:extLst>
                <a:ext uri="{FF2B5EF4-FFF2-40B4-BE49-F238E27FC236}">
                  <a16:creationId xmlns:a16="http://schemas.microsoft.com/office/drawing/2014/main" id="{5D5C88F7-BAFD-4960-9F34-EAA630AC0C93}"/>
                </a:ext>
              </a:extLst>
            </p:cNvPr>
            <p:cNvSpPr txBox="1">
              <a:spLocks noChangeArrowheads="1"/>
            </p:cNvSpPr>
            <p:nvPr/>
          </p:nvSpPr>
          <p:spPr bwMode="auto">
            <a:xfrm>
              <a:off x="2736" y="2160"/>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7427" name="Line 10">
              <a:extLst>
                <a:ext uri="{FF2B5EF4-FFF2-40B4-BE49-F238E27FC236}">
                  <a16:creationId xmlns:a16="http://schemas.microsoft.com/office/drawing/2014/main" id="{B277DB75-0FCD-4EB9-9271-C31F2514349A}"/>
                </a:ext>
              </a:extLst>
            </p:cNvPr>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8107" name="Group 11">
            <a:extLst>
              <a:ext uri="{FF2B5EF4-FFF2-40B4-BE49-F238E27FC236}">
                <a16:creationId xmlns:a16="http://schemas.microsoft.com/office/drawing/2014/main" id="{1BE841A5-E62A-4261-A25A-51164AD79062}"/>
              </a:ext>
            </a:extLst>
          </p:cNvPr>
          <p:cNvGrpSpPr>
            <a:grpSpLocks/>
          </p:cNvGrpSpPr>
          <p:nvPr/>
        </p:nvGrpSpPr>
        <p:grpSpPr bwMode="auto">
          <a:xfrm>
            <a:off x="152400" y="1676400"/>
            <a:ext cx="1676400" cy="1828800"/>
            <a:chOff x="480" y="2438"/>
            <a:chExt cx="1056" cy="768"/>
          </a:xfrm>
        </p:grpSpPr>
        <p:sp>
          <p:nvSpPr>
            <p:cNvPr id="17424" name="Text Box 12">
              <a:extLst>
                <a:ext uri="{FF2B5EF4-FFF2-40B4-BE49-F238E27FC236}">
                  <a16:creationId xmlns:a16="http://schemas.microsoft.com/office/drawing/2014/main" id="{9340D454-3985-4624-8A8B-4266F0A91BFB}"/>
                </a:ext>
              </a:extLst>
            </p:cNvPr>
            <p:cNvSpPr txBox="1">
              <a:spLocks noChangeArrowheads="1"/>
            </p:cNvSpPr>
            <p:nvPr/>
          </p:nvSpPr>
          <p:spPr bwMode="auto">
            <a:xfrm>
              <a:off x="480" y="2544"/>
              <a:ext cx="7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7425" name="AutoShape 13">
              <a:extLst>
                <a:ext uri="{FF2B5EF4-FFF2-40B4-BE49-F238E27FC236}">
                  <a16:creationId xmlns:a16="http://schemas.microsoft.com/office/drawing/2014/main" id="{BDFC8F40-61B6-4133-945D-9BDBCD2C01FE}"/>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8111" name="Text Box 15">
            <a:extLst>
              <a:ext uri="{FF2B5EF4-FFF2-40B4-BE49-F238E27FC236}">
                <a16:creationId xmlns:a16="http://schemas.microsoft.com/office/drawing/2014/main" id="{722A5A6B-93EA-4CA5-B420-F62EBACEE9C8}"/>
              </a:ext>
            </a:extLst>
          </p:cNvPr>
          <p:cNvSpPr txBox="1">
            <a:spLocks noChangeArrowheads="1"/>
          </p:cNvSpPr>
          <p:nvPr/>
        </p:nvSpPr>
        <p:spPr bwMode="auto">
          <a:xfrm>
            <a:off x="304800" y="4114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8112" name="Group 16">
            <a:extLst>
              <a:ext uri="{FF2B5EF4-FFF2-40B4-BE49-F238E27FC236}">
                <a16:creationId xmlns:a16="http://schemas.microsoft.com/office/drawing/2014/main" id="{8B2609D9-5C0B-4F9D-BC68-EC46FA3A0ABE}"/>
              </a:ext>
            </a:extLst>
          </p:cNvPr>
          <p:cNvGrpSpPr>
            <a:grpSpLocks/>
          </p:cNvGrpSpPr>
          <p:nvPr/>
        </p:nvGrpSpPr>
        <p:grpSpPr bwMode="auto">
          <a:xfrm>
            <a:off x="7288213" y="2057400"/>
            <a:ext cx="1855787" cy="1187450"/>
            <a:chOff x="3504" y="2256"/>
            <a:chExt cx="1122" cy="972"/>
          </a:xfrm>
        </p:grpSpPr>
        <p:sp>
          <p:nvSpPr>
            <p:cNvPr id="17422" name="AutoShape 17">
              <a:extLst>
                <a:ext uri="{FF2B5EF4-FFF2-40B4-BE49-F238E27FC236}">
                  <a16:creationId xmlns:a16="http://schemas.microsoft.com/office/drawing/2014/main" id="{78FA9F28-1018-439A-B408-990A118B34A7}"/>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3" name="Text Box 18">
              <a:extLst>
                <a:ext uri="{FF2B5EF4-FFF2-40B4-BE49-F238E27FC236}">
                  <a16:creationId xmlns:a16="http://schemas.microsoft.com/office/drawing/2014/main" id="{24B04F5C-D534-4623-AA09-05683C14F14D}"/>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20</a:t>
              </a:r>
              <a:r>
                <a:rPr lang="en-US" altLang="en-US" sz="2400"/>
                <a:t> times</a:t>
              </a:r>
            </a:p>
          </p:txBody>
        </p:sp>
      </p:grpSp>
      <p:sp>
        <p:nvSpPr>
          <p:cNvPr id="388115" name="AutoShape 19">
            <a:extLst>
              <a:ext uri="{FF2B5EF4-FFF2-40B4-BE49-F238E27FC236}">
                <a16:creationId xmlns:a16="http://schemas.microsoft.com/office/drawing/2014/main" id="{5569C7A1-9376-4D9A-AD7B-3EC32EF858DB}"/>
              </a:ext>
            </a:extLst>
          </p:cNvPr>
          <p:cNvSpPr>
            <a:spLocks/>
          </p:cNvSpPr>
          <p:nvPr/>
        </p:nvSpPr>
        <p:spPr bwMode="auto">
          <a:xfrm>
            <a:off x="3048000" y="5257800"/>
            <a:ext cx="5486400" cy="457200"/>
          </a:xfrm>
          <a:prstGeom prst="accentCallout2">
            <a:avLst>
              <a:gd name="adj1" fmla="val 25000"/>
              <a:gd name="adj2" fmla="val -1389"/>
              <a:gd name="adj3" fmla="val 25000"/>
              <a:gd name="adj4" fmla="val -1389"/>
              <a:gd name="adj5" fmla="val -62847"/>
              <a:gd name="adj6" fmla="val -1417"/>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i="1"/>
              <a:t>Ignore multiplicative constants (e.g., 20*c)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1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81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81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8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11" grpId="0"/>
      <p:bldP spid="3881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0D2E05D-A071-4F51-9E2E-14AED1BBC7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95A48F-0032-4CBB-BBE2-26CF84F1389F}" type="slidenum">
              <a:rPr lang="en-US" altLang="en-US" sz="1400" smtClean="0"/>
              <a:pPr>
                <a:spcBef>
                  <a:spcPct val="0"/>
                </a:spcBef>
                <a:buClrTx/>
                <a:buSzTx/>
                <a:buFontTx/>
                <a:buNone/>
              </a:pPr>
              <a:t>12</a:t>
            </a:fld>
            <a:endParaRPr lang="en-US" altLang="en-US" sz="1400"/>
          </a:p>
        </p:txBody>
      </p:sp>
      <p:sp>
        <p:nvSpPr>
          <p:cNvPr id="18435" name="Rectangle 2">
            <a:extLst>
              <a:ext uri="{FF2B5EF4-FFF2-40B4-BE49-F238E27FC236}">
                <a16:creationId xmlns:a16="http://schemas.microsoft.com/office/drawing/2014/main" id="{566BE96E-94C6-4704-B4AF-5419EAA1B7E8}"/>
              </a:ext>
            </a:extLst>
          </p:cNvPr>
          <p:cNvSpPr>
            <a:spLocks noGrp="1" noChangeArrowheads="1"/>
          </p:cNvSpPr>
          <p:nvPr>
            <p:ph type="title"/>
          </p:nvPr>
        </p:nvSpPr>
        <p:spPr>
          <a:xfrm>
            <a:off x="685800" y="285750"/>
            <a:ext cx="7772400" cy="628650"/>
          </a:xfrm>
          <a:noFill/>
        </p:spPr>
        <p:txBody>
          <a:bodyPr/>
          <a:lstStyle/>
          <a:p>
            <a:r>
              <a:rPr lang="en-US" altLang="en-US"/>
              <a:t>Sequence</a:t>
            </a:r>
          </a:p>
        </p:txBody>
      </p:sp>
      <p:sp>
        <p:nvSpPr>
          <p:cNvPr id="18436" name="Rectangle 3">
            <a:extLst>
              <a:ext uri="{FF2B5EF4-FFF2-40B4-BE49-F238E27FC236}">
                <a16:creationId xmlns:a16="http://schemas.microsoft.com/office/drawing/2014/main" id="{67D1D61A-E494-4425-8C7E-56907FA589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a:extLst>
              <a:ext uri="{FF2B5EF4-FFF2-40B4-BE49-F238E27FC236}">
                <a16:creationId xmlns:a16="http://schemas.microsoft.com/office/drawing/2014/main" id="{6BF3FDDD-640E-4443-A1CC-261F2E5799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a:extLst>
              <a:ext uri="{FF2B5EF4-FFF2-40B4-BE49-F238E27FC236}">
                <a16:creationId xmlns:a16="http://schemas.microsoft.com/office/drawing/2014/main" id="{F84512A3-E27C-4DE1-945C-315E0C7A31A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26" name="Text Box 6">
            <a:extLst>
              <a:ext uri="{FF2B5EF4-FFF2-40B4-BE49-F238E27FC236}">
                <a16:creationId xmlns:a16="http://schemas.microsoft.com/office/drawing/2014/main" id="{A932288E-0AD5-4AA5-B139-45BF0E2B8FC0}"/>
              </a:ext>
            </a:extLst>
          </p:cNvPr>
          <p:cNvSpPr txBox="1">
            <a:spLocks noChangeArrowheads="1"/>
          </p:cNvSpPr>
          <p:nvPr/>
        </p:nvSpPr>
        <p:spPr bwMode="auto">
          <a:xfrm>
            <a:off x="1447800" y="54102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c *10 + 20 * c * n = </a:t>
            </a:r>
            <a:r>
              <a:rPr lang="en-US" altLang="en-US" sz="2400"/>
              <a:t>O(n)</a:t>
            </a:r>
            <a:endParaRPr lang="en-US" altLang="en-US" sz="2400" b="1">
              <a:latin typeface="Arial" panose="020B0604020202020204" pitchFamily="34" charset="0"/>
            </a:endParaRPr>
          </a:p>
        </p:txBody>
      </p:sp>
      <p:sp>
        <p:nvSpPr>
          <p:cNvPr id="18440" name="Rectangle 7">
            <a:extLst>
              <a:ext uri="{FF2B5EF4-FFF2-40B4-BE49-F238E27FC236}">
                <a16:creationId xmlns:a16="http://schemas.microsoft.com/office/drawing/2014/main" id="{09248EAA-332A-4D34-A357-604B0D905D93}"/>
              </a:ext>
            </a:extLst>
          </p:cNvPr>
          <p:cNvSpPr>
            <a:spLocks noGrp="1" noChangeArrowheads="1"/>
          </p:cNvSpPr>
          <p:nvPr>
            <p:ph type="body" idx="1"/>
          </p:nvPr>
        </p:nvSpPr>
        <p:spPr>
          <a:xfrm>
            <a:off x="2133600" y="2743200"/>
            <a:ext cx="5486400" cy="1752600"/>
          </a:xfrm>
          <a:solidFill>
            <a:schemeClr val="bg1"/>
          </a:solidFill>
        </p:spPr>
        <p:txBody>
          <a:bodyPr/>
          <a:lstStyle/>
          <a:p>
            <a:pPr marL="0" indent="0">
              <a:lnSpc>
                <a:spcPct val="90000"/>
              </a:lnSpc>
              <a:buFont typeface="Monotype Sorts" pitchFamily="2" charset="2"/>
              <a:buNone/>
            </a:pPr>
            <a:r>
              <a:rPr lang="en-US" altLang="en-US" sz="2000">
                <a:latin typeface="Courier New" panose="02070309020205020404" pitchFamily="49" charset="0"/>
              </a:rPr>
              <a:t>for (i = 1; i &lt;= n; i++) {</a:t>
            </a:r>
          </a:p>
          <a:p>
            <a:pPr marL="0" indent="0">
              <a:lnSpc>
                <a:spcPct val="90000"/>
              </a:lnSpc>
              <a:buFont typeface="Monotype Sorts" pitchFamily="2" charset="2"/>
              <a:buNone/>
            </a:pPr>
            <a:r>
              <a:rPr lang="en-US" altLang="en-US" sz="2000">
                <a:latin typeface="Courier New" panose="02070309020205020404" pitchFamily="49" charset="0"/>
              </a:rPr>
              <a:t>  for (j = 1; j &lt;= </a:t>
            </a:r>
            <a:r>
              <a:rPr lang="en-US" altLang="en-US" sz="2000">
                <a:solidFill>
                  <a:srgbClr val="FF3300"/>
                </a:solidFill>
                <a:latin typeface="Courier New" panose="02070309020205020404" pitchFamily="49" charset="0"/>
              </a:rPr>
              <a:t>20</a:t>
            </a:r>
            <a:r>
              <a:rPr lang="en-US" altLang="en-US" sz="2000">
                <a:latin typeface="Courier New" panose="02070309020205020404" pitchFamily="49" charset="0"/>
              </a:rPr>
              <a:t>; j++) {</a:t>
            </a:r>
          </a:p>
          <a:p>
            <a:pPr marL="0" indent="0">
              <a:lnSpc>
                <a:spcPct val="90000"/>
              </a:lnSpc>
              <a:buFont typeface="Monotype Sorts" pitchFamily="2" charset="2"/>
              <a:buNone/>
            </a:pPr>
            <a:r>
              <a:rPr lang="en-US" altLang="en-US" sz="2000">
                <a:latin typeface="Courier New" panose="02070309020205020404" pitchFamily="49" charset="0"/>
              </a:rPr>
              <a:t>    k = k + i + j;</a:t>
            </a:r>
          </a:p>
          <a:p>
            <a:pPr marL="0" indent="0">
              <a:lnSpc>
                <a:spcPct val="90000"/>
              </a:lnSpc>
              <a:buFont typeface="Monotype Sorts" pitchFamily="2" charset="2"/>
              <a:buNone/>
            </a:pPr>
            <a:r>
              <a:rPr lang="en-US" altLang="en-US" sz="2000">
                <a:latin typeface="Courier New" panose="02070309020205020404" pitchFamily="49" charset="0"/>
              </a:rPr>
              <a:t>  }</a:t>
            </a:r>
          </a:p>
          <a:p>
            <a:pPr marL="0" indent="0">
              <a:lnSpc>
                <a:spcPct val="90000"/>
              </a:lnSpc>
              <a:buFont typeface="Monotype Sorts" pitchFamily="2" charset="2"/>
              <a:buNone/>
            </a:pPr>
            <a:r>
              <a:rPr lang="en-US" altLang="en-US" sz="2000">
                <a:latin typeface="Courier New" panose="02070309020205020404" pitchFamily="49" charset="0"/>
              </a:rPr>
              <a:t>}</a:t>
            </a:r>
          </a:p>
        </p:txBody>
      </p:sp>
      <p:grpSp>
        <p:nvGrpSpPr>
          <p:cNvPr id="389131" name="Group 11">
            <a:extLst>
              <a:ext uri="{FF2B5EF4-FFF2-40B4-BE49-F238E27FC236}">
                <a16:creationId xmlns:a16="http://schemas.microsoft.com/office/drawing/2014/main" id="{ABAF6A24-B9CA-4794-8721-B200A2AEB00F}"/>
              </a:ext>
            </a:extLst>
          </p:cNvPr>
          <p:cNvGrpSpPr>
            <a:grpSpLocks/>
          </p:cNvGrpSpPr>
          <p:nvPr/>
        </p:nvGrpSpPr>
        <p:grpSpPr bwMode="auto">
          <a:xfrm>
            <a:off x="457200" y="2819400"/>
            <a:ext cx="1676400" cy="1524000"/>
            <a:chOff x="480" y="2438"/>
            <a:chExt cx="1056" cy="768"/>
          </a:xfrm>
        </p:grpSpPr>
        <p:sp>
          <p:nvSpPr>
            <p:cNvPr id="18450" name="Text Box 12">
              <a:extLst>
                <a:ext uri="{FF2B5EF4-FFF2-40B4-BE49-F238E27FC236}">
                  <a16:creationId xmlns:a16="http://schemas.microsoft.com/office/drawing/2014/main" id="{2D4886F6-ADE7-4167-BC6C-8A7D19861F94}"/>
                </a:ext>
              </a:extLst>
            </p:cNvPr>
            <p:cNvSpPr txBox="1">
              <a:spLocks noChangeArrowheads="1"/>
            </p:cNvSpPr>
            <p:nvPr/>
          </p:nvSpPr>
          <p:spPr bwMode="auto">
            <a:xfrm>
              <a:off x="480" y="2544"/>
              <a:ext cx="797" cy="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8451" name="AutoShape 13">
              <a:extLst>
                <a:ext uri="{FF2B5EF4-FFF2-40B4-BE49-F238E27FC236}">
                  <a16:creationId xmlns:a16="http://schemas.microsoft.com/office/drawing/2014/main" id="{7AAC735F-E670-4D1F-A134-AE2C4CDBA16E}"/>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9134" name="Text Box 14">
            <a:extLst>
              <a:ext uri="{FF2B5EF4-FFF2-40B4-BE49-F238E27FC236}">
                <a16:creationId xmlns:a16="http://schemas.microsoft.com/office/drawing/2014/main" id="{49FF2280-C19F-434C-AB48-8912B69580F3}"/>
              </a:ext>
            </a:extLst>
          </p:cNvPr>
          <p:cNvSpPr txBox="1">
            <a:spLocks noChangeArrowheads="1"/>
          </p:cNvSpPr>
          <p:nvPr/>
        </p:nvSpPr>
        <p:spPr bwMode="auto">
          <a:xfrm>
            <a:off x="457200" y="49530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89135" name="Group 15">
            <a:extLst>
              <a:ext uri="{FF2B5EF4-FFF2-40B4-BE49-F238E27FC236}">
                <a16:creationId xmlns:a16="http://schemas.microsoft.com/office/drawing/2014/main" id="{306BE519-848A-454A-9DE7-82133042C25E}"/>
              </a:ext>
            </a:extLst>
          </p:cNvPr>
          <p:cNvGrpSpPr>
            <a:grpSpLocks/>
          </p:cNvGrpSpPr>
          <p:nvPr/>
        </p:nvGrpSpPr>
        <p:grpSpPr bwMode="auto">
          <a:xfrm>
            <a:off x="6781800" y="3048000"/>
            <a:ext cx="1855788" cy="1187450"/>
            <a:chOff x="3504" y="2256"/>
            <a:chExt cx="1122" cy="972"/>
          </a:xfrm>
        </p:grpSpPr>
        <p:sp>
          <p:nvSpPr>
            <p:cNvPr id="18448" name="AutoShape 16">
              <a:extLst>
                <a:ext uri="{FF2B5EF4-FFF2-40B4-BE49-F238E27FC236}">
                  <a16:creationId xmlns:a16="http://schemas.microsoft.com/office/drawing/2014/main" id="{AD799582-3C29-4553-85C7-9AE99D80F2F2}"/>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9" name="Text Box 17">
              <a:extLst>
                <a:ext uri="{FF2B5EF4-FFF2-40B4-BE49-F238E27FC236}">
                  <a16:creationId xmlns:a16="http://schemas.microsoft.com/office/drawing/2014/main" id="{B60680FC-5BED-4736-AA37-45F2D2EF6160}"/>
                </a:ext>
              </a:extLst>
            </p:cNvPr>
            <p:cNvSpPr txBox="1">
              <a:spLocks noChangeArrowheads="1"/>
            </p:cNvSpPr>
            <p:nvPr/>
          </p:nvSpPr>
          <p:spPr bwMode="auto">
            <a:xfrm>
              <a:off x="3763" y="2256"/>
              <a:ext cx="863" cy="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inner loop</a:t>
              </a:r>
            </a:p>
            <a:p>
              <a:pPr>
                <a:spcBef>
                  <a:spcPct val="0"/>
                </a:spcBef>
                <a:buClrTx/>
                <a:buSzTx/>
                <a:buFontTx/>
                <a:buNone/>
              </a:pPr>
              <a:r>
                <a:rPr lang="en-US" altLang="en-US" sz="2400"/>
                <a:t>executed</a:t>
              </a:r>
            </a:p>
            <a:p>
              <a:pPr>
                <a:spcBef>
                  <a:spcPct val="0"/>
                </a:spcBef>
                <a:buClrTx/>
                <a:buSzTx/>
                <a:buFontTx/>
                <a:buNone/>
              </a:pPr>
              <a:r>
                <a:rPr lang="en-US" altLang="en-US" sz="2400" i="1">
                  <a:solidFill>
                    <a:srgbClr val="FF3300"/>
                  </a:solidFill>
                </a:rPr>
                <a:t>20</a:t>
              </a:r>
              <a:r>
                <a:rPr lang="en-US" altLang="en-US" sz="2400"/>
                <a:t> times</a:t>
              </a:r>
            </a:p>
          </p:txBody>
        </p:sp>
      </p:grpSp>
      <p:sp>
        <p:nvSpPr>
          <p:cNvPr id="18444" name="Rectangle 19">
            <a:extLst>
              <a:ext uri="{FF2B5EF4-FFF2-40B4-BE49-F238E27FC236}">
                <a16:creationId xmlns:a16="http://schemas.microsoft.com/office/drawing/2014/main" id="{F174E9CD-07F6-4C76-9717-D06D474DB760}"/>
              </a:ext>
            </a:extLst>
          </p:cNvPr>
          <p:cNvSpPr>
            <a:spLocks noChangeArrowheads="1"/>
          </p:cNvSpPr>
          <p:nvPr/>
        </p:nvSpPr>
        <p:spPr bwMode="auto">
          <a:xfrm>
            <a:off x="2133600" y="1600200"/>
            <a:ext cx="5486400" cy="1066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000">
                <a:latin typeface="Courier New" panose="02070309020205020404" pitchFamily="49" charset="0"/>
              </a:rPr>
              <a:t>for (j = 1; j &lt;= </a:t>
            </a:r>
            <a:r>
              <a:rPr lang="en-US" altLang="en-US" sz="2000">
                <a:solidFill>
                  <a:srgbClr val="FF3300"/>
                </a:solidFill>
                <a:latin typeface="Courier New" panose="02070309020205020404" pitchFamily="49" charset="0"/>
              </a:rPr>
              <a:t>10</a:t>
            </a:r>
            <a:r>
              <a:rPr lang="en-US" altLang="en-US" sz="2000">
                <a:latin typeface="Courier New" panose="02070309020205020404" pitchFamily="49" charset="0"/>
              </a:rPr>
              <a:t>; j++) {</a:t>
            </a:r>
          </a:p>
          <a:p>
            <a:pPr>
              <a:lnSpc>
                <a:spcPct val="90000"/>
              </a:lnSpc>
              <a:buFont typeface="Monotype Sorts" pitchFamily="2" charset="2"/>
              <a:buNone/>
            </a:pPr>
            <a:r>
              <a:rPr lang="en-US" altLang="en-US" sz="2000">
                <a:latin typeface="Courier New" panose="02070309020205020404" pitchFamily="49" charset="0"/>
              </a:rPr>
              <a:t>  k = k + 4;</a:t>
            </a:r>
          </a:p>
          <a:p>
            <a:pPr>
              <a:lnSpc>
                <a:spcPct val="90000"/>
              </a:lnSpc>
              <a:buFont typeface="Monotype Sorts" pitchFamily="2" charset="2"/>
              <a:buNone/>
            </a:pPr>
            <a:r>
              <a:rPr lang="en-US" altLang="en-US" sz="2000">
                <a:latin typeface="Courier New" panose="02070309020205020404" pitchFamily="49" charset="0"/>
              </a:rPr>
              <a:t>}</a:t>
            </a:r>
          </a:p>
        </p:txBody>
      </p:sp>
      <p:grpSp>
        <p:nvGrpSpPr>
          <p:cNvPr id="389140" name="Group 20">
            <a:extLst>
              <a:ext uri="{FF2B5EF4-FFF2-40B4-BE49-F238E27FC236}">
                <a16:creationId xmlns:a16="http://schemas.microsoft.com/office/drawing/2014/main" id="{AD7269B2-432C-4630-AEEE-996FE38413F4}"/>
              </a:ext>
            </a:extLst>
          </p:cNvPr>
          <p:cNvGrpSpPr>
            <a:grpSpLocks/>
          </p:cNvGrpSpPr>
          <p:nvPr/>
        </p:nvGrpSpPr>
        <p:grpSpPr bwMode="auto">
          <a:xfrm>
            <a:off x="533400" y="1676400"/>
            <a:ext cx="1676400" cy="949325"/>
            <a:chOff x="480" y="2438"/>
            <a:chExt cx="1056" cy="797"/>
          </a:xfrm>
        </p:grpSpPr>
        <p:sp>
          <p:nvSpPr>
            <p:cNvPr id="18446" name="Text Box 21">
              <a:extLst>
                <a:ext uri="{FF2B5EF4-FFF2-40B4-BE49-F238E27FC236}">
                  <a16:creationId xmlns:a16="http://schemas.microsoft.com/office/drawing/2014/main" id="{B918FAE4-7DBE-4F26-A8BD-F72A6F13A3F4}"/>
                </a:ext>
              </a:extLst>
            </p:cNvPr>
            <p:cNvSpPr txBox="1">
              <a:spLocks noChangeArrowheads="1"/>
            </p:cNvSpPr>
            <p:nvPr/>
          </p:nvSpPr>
          <p:spPr bwMode="auto">
            <a:xfrm>
              <a:off x="480" y="2545"/>
              <a:ext cx="797"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10</a:t>
              </a:r>
              <a:r>
                <a:rPr lang="en-US" altLang="en-US" sz="2400"/>
                <a:t> times</a:t>
              </a:r>
            </a:p>
          </p:txBody>
        </p:sp>
        <p:sp>
          <p:nvSpPr>
            <p:cNvPr id="18447" name="AutoShape 22">
              <a:extLst>
                <a:ext uri="{FF2B5EF4-FFF2-40B4-BE49-F238E27FC236}">
                  <a16:creationId xmlns:a16="http://schemas.microsoft.com/office/drawing/2014/main" id="{51456964-6204-4940-9EE5-C9B45823F533}"/>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P spid="3891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2D59E26-7219-40DA-8F98-25B3C038BA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0BC254-0CA4-476D-B3C7-BDA91CBC7A0F}" type="slidenum">
              <a:rPr lang="en-US" altLang="en-US" sz="1400" smtClean="0"/>
              <a:pPr>
                <a:spcBef>
                  <a:spcPct val="0"/>
                </a:spcBef>
                <a:buClrTx/>
                <a:buSzTx/>
                <a:buFontTx/>
                <a:buNone/>
              </a:pPr>
              <a:t>13</a:t>
            </a:fld>
            <a:endParaRPr lang="en-US" altLang="en-US" sz="1400"/>
          </a:p>
        </p:txBody>
      </p:sp>
      <p:sp>
        <p:nvSpPr>
          <p:cNvPr id="19459" name="Rectangle 2">
            <a:extLst>
              <a:ext uri="{FF2B5EF4-FFF2-40B4-BE49-F238E27FC236}">
                <a16:creationId xmlns:a16="http://schemas.microsoft.com/office/drawing/2014/main" id="{0E2BBF57-8E25-4FB1-AB98-2B442DB517CA}"/>
              </a:ext>
            </a:extLst>
          </p:cNvPr>
          <p:cNvSpPr>
            <a:spLocks noGrp="1" noChangeArrowheads="1"/>
          </p:cNvSpPr>
          <p:nvPr>
            <p:ph type="title"/>
          </p:nvPr>
        </p:nvSpPr>
        <p:spPr>
          <a:xfrm>
            <a:off x="685800" y="285750"/>
            <a:ext cx="7772400" cy="476250"/>
          </a:xfrm>
          <a:noFill/>
        </p:spPr>
        <p:txBody>
          <a:bodyPr/>
          <a:lstStyle/>
          <a:p>
            <a:r>
              <a:rPr lang="en-US" altLang="en-US"/>
              <a:t>Selection</a:t>
            </a:r>
          </a:p>
        </p:txBody>
      </p:sp>
      <p:sp>
        <p:nvSpPr>
          <p:cNvPr id="19460" name="Rectangle 3">
            <a:extLst>
              <a:ext uri="{FF2B5EF4-FFF2-40B4-BE49-F238E27FC236}">
                <a16:creationId xmlns:a16="http://schemas.microsoft.com/office/drawing/2014/main" id="{F70CEE99-0A52-4A74-BE8A-340BFACFD9C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2C6D0427-4104-4286-A425-C414A2A61B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a:extLst>
              <a:ext uri="{FF2B5EF4-FFF2-40B4-BE49-F238E27FC236}">
                <a16:creationId xmlns:a16="http://schemas.microsoft.com/office/drawing/2014/main" id="{68A397C5-DB25-41BA-9098-82F3DF7CA2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0150" name="Text Box 6">
            <a:extLst>
              <a:ext uri="{FF2B5EF4-FFF2-40B4-BE49-F238E27FC236}">
                <a16:creationId xmlns:a16="http://schemas.microsoft.com/office/drawing/2014/main" id="{A332B43B-7AE4-4DA7-A07A-46964128E9F1}"/>
              </a:ext>
            </a:extLst>
          </p:cNvPr>
          <p:cNvSpPr txBox="1">
            <a:spLocks noChangeArrowheads="1"/>
          </p:cNvSpPr>
          <p:nvPr/>
        </p:nvSpPr>
        <p:spPr bwMode="auto">
          <a:xfrm>
            <a:off x="1219200" y="4876800"/>
            <a:ext cx="6781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test time + worst-case (if, else)</a:t>
            </a:r>
          </a:p>
          <a:p>
            <a:pPr>
              <a:spcBef>
                <a:spcPct val="0"/>
              </a:spcBef>
              <a:buClrTx/>
              <a:buSzTx/>
              <a:buFontTx/>
              <a:buNone/>
            </a:pPr>
            <a:r>
              <a:rPr lang="en-US" altLang="en-US" sz="2400">
                <a:latin typeface="Arial" panose="020B0604020202020204" pitchFamily="34" charset="0"/>
              </a:rPr>
              <a:t>        = O(n) + O(n)</a:t>
            </a:r>
          </a:p>
          <a:p>
            <a:pPr>
              <a:spcBef>
                <a:spcPct val="0"/>
              </a:spcBef>
              <a:buClrTx/>
              <a:buSzTx/>
              <a:buFontTx/>
              <a:buNone/>
            </a:pPr>
            <a:r>
              <a:rPr lang="en-US" altLang="en-US" sz="2400">
                <a:latin typeface="Arial" panose="020B0604020202020204" pitchFamily="34" charset="0"/>
              </a:rPr>
              <a:t>        = O(n)</a:t>
            </a:r>
          </a:p>
        </p:txBody>
      </p:sp>
      <p:sp>
        <p:nvSpPr>
          <p:cNvPr id="19464" name="Rectangle 7">
            <a:extLst>
              <a:ext uri="{FF2B5EF4-FFF2-40B4-BE49-F238E27FC236}">
                <a16:creationId xmlns:a16="http://schemas.microsoft.com/office/drawing/2014/main" id="{4E6F2843-6B0A-4F90-A7A8-3BB9972F7A7B}"/>
              </a:ext>
            </a:extLst>
          </p:cNvPr>
          <p:cNvSpPr>
            <a:spLocks noGrp="1" noChangeArrowheads="1"/>
          </p:cNvSpPr>
          <p:nvPr>
            <p:ph type="body" idx="1"/>
          </p:nvPr>
        </p:nvSpPr>
        <p:spPr>
          <a:xfrm>
            <a:off x="1981200" y="1295400"/>
            <a:ext cx="5638800" cy="2819400"/>
          </a:xfrm>
          <a:solidFill>
            <a:schemeClr val="bg1"/>
          </a:solidFill>
        </p:spPr>
        <p:txBody>
          <a:bodyPr/>
          <a:lstStyle/>
          <a:p>
            <a:pPr marL="0" indent="0">
              <a:lnSpc>
                <a:spcPct val="90000"/>
              </a:lnSpc>
              <a:buFont typeface="Monotype Sorts" pitchFamily="2" charset="2"/>
              <a:buNone/>
            </a:pPr>
            <a:r>
              <a:rPr lang="en-US" altLang="en-US" sz="2200">
                <a:latin typeface="Courier New" panose="02070309020205020404" pitchFamily="49" charset="0"/>
              </a:rPr>
              <a:t>if (list.contains(e)) {</a:t>
            </a:r>
          </a:p>
          <a:p>
            <a:pPr marL="0" indent="0">
              <a:lnSpc>
                <a:spcPct val="90000"/>
              </a:lnSpc>
              <a:buFont typeface="Monotype Sorts" pitchFamily="2" charset="2"/>
              <a:buNone/>
            </a:pPr>
            <a:r>
              <a:rPr lang="en-US" altLang="en-US" sz="2200">
                <a:latin typeface="Courier New" panose="02070309020205020404" pitchFamily="49" charset="0"/>
              </a:rPr>
              <a:t>  System.out.println(e);</a:t>
            </a:r>
          </a:p>
          <a:p>
            <a:pPr marL="0" indent="0">
              <a:lnSpc>
                <a:spcPct val="90000"/>
              </a:lnSpc>
              <a:buFont typeface="Monotype Sorts" pitchFamily="2" charset="2"/>
              <a:buNone/>
            </a:pPr>
            <a:r>
              <a:rPr lang="en-US" altLang="en-US" sz="2200">
                <a:latin typeface="Courier New" panose="02070309020205020404" pitchFamily="49" charset="0"/>
              </a:rPr>
              <a:t>}</a:t>
            </a:r>
          </a:p>
          <a:p>
            <a:pPr marL="0" indent="0">
              <a:lnSpc>
                <a:spcPct val="90000"/>
              </a:lnSpc>
              <a:buFont typeface="Monotype Sorts" pitchFamily="2" charset="2"/>
              <a:buNone/>
            </a:pPr>
            <a:r>
              <a:rPr lang="en-US" altLang="en-US" sz="2200">
                <a:latin typeface="Courier New" panose="02070309020205020404" pitchFamily="49" charset="0"/>
              </a:rPr>
              <a:t>else</a:t>
            </a:r>
          </a:p>
          <a:p>
            <a:pPr marL="0" indent="0">
              <a:lnSpc>
                <a:spcPct val="90000"/>
              </a:lnSpc>
              <a:buFont typeface="Monotype Sorts" pitchFamily="2" charset="2"/>
              <a:buNone/>
            </a:pPr>
            <a:r>
              <a:rPr lang="en-US" altLang="en-US" sz="2200">
                <a:latin typeface="Courier New" panose="02070309020205020404" pitchFamily="49" charset="0"/>
              </a:rPr>
              <a:t>  for (Object t: list) {</a:t>
            </a:r>
          </a:p>
          <a:p>
            <a:pPr marL="0" indent="0">
              <a:lnSpc>
                <a:spcPct val="90000"/>
              </a:lnSpc>
              <a:buFont typeface="Monotype Sorts" pitchFamily="2" charset="2"/>
              <a:buNone/>
            </a:pPr>
            <a:r>
              <a:rPr lang="en-US" altLang="en-US" sz="2200">
                <a:latin typeface="Courier New" panose="02070309020205020404" pitchFamily="49" charset="0"/>
              </a:rPr>
              <a:t>    System.out.println(t);</a:t>
            </a:r>
          </a:p>
          <a:p>
            <a:pPr marL="0" indent="0">
              <a:lnSpc>
                <a:spcPct val="90000"/>
              </a:lnSpc>
              <a:buFont typeface="Monotype Sorts" pitchFamily="2" charset="2"/>
              <a:buNone/>
            </a:pPr>
            <a:r>
              <a:rPr lang="en-US" altLang="en-US" sz="2200">
                <a:latin typeface="Courier New" panose="02070309020205020404" pitchFamily="49" charset="0"/>
              </a:rPr>
              <a:t>  }</a:t>
            </a:r>
          </a:p>
        </p:txBody>
      </p:sp>
      <p:sp>
        <p:nvSpPr>
          <p:cNvPr id="390155" name="Text Box 11">
            <a:extLst>
              <a:ext uri="{FF2B5EF4-FFF2-40B4-BE49-F238E27FC236}">
                <a16:creationId xmlns:a16="http://schemas.microsoft.com/office/drawing/2014/main" id="{E5D94105-6227-4B4F-91C5-FF422738CB59}"/>
              </a:ext>
            </a:extLst>
          </p:cNvPr>
          <p:cNvSpPr txBox="1">
            <a:spLocks noChangeArrowheads="1"/>
          </p:cNvSpPr>
          <p:nvPr/>
        </p:nvSpPr>
        <p:spPr bwMode="auto">
          <a:xfrm>
            <a:off x="228600" y="44196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grpSp>
        <p:nvGrpSpPr>
          <p:cNvPr id="390156" name="Group 12">
            <a:extLst>
              <a:ext uri="{FF2B5EF4-FFF2-40B4-BE49-F238E27FC236}">
                <a16:creationId xmlns:a16="http://schemas.microsoft.com/office/drawing/2014/main" id="{DB9998FA-FEF8-4908-94EA-0B8659836421}"/>
              </a:ext>
            </a:extLst>
          </p:cNvPr>
          <p:cNvGrpSpPr>
            <a:grpSpLocks/>
          </p:cNvGrpSpPr>
          <p:nvPr/>
        </p:nvGrpSpPr>
        <p:grpSpPr bwMode="auto">
          <a:xfrm>
            <a:off x="6705600" y="2590800"/>
            <a:ext cx="1812925" cy="1552575"/>
            <a:chOff x="3504" y="2256"/>
            <a:chExt cx="1097" cy="978"/>
          </a:xfrm>
        </p:grpSpPr>
        <p:sp>
          <p:nvSpPr>
            <p:cNvPr id="19470" name="AutoShape 13">
              <a:extLst>
                <a:ext uri="{FF2B5EF4-FFF2-40B4-BE49-F238E27FC236}">
                  <a16:creationId xmlns:a16="http://schemas.microsoft.com/office/drawing/2014/main" id="{A8EF920C-598C-4DBF-8C52-2DE28B5E492D}"/>
                </a:ext>
              </a:extLst>
            </p:cNvPr>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1" name="Text Box 14">
              <a:extLst>
                <a:ext uri="{FF2B5EF4-FFF2-40B4-BE49-F238E27FC236}">
                  <a16:creationId xmlns:a16="http://schemas.microsoft.com/office/drawing/2014/main" id="{5829A9D1-6BDF-4801-BBA0-9F324F6686F1}"/>
                </a:ext>
              </a:extLst>
            </p:cNvPr>
            <p:cNvSpPr txBox="1">
              <a:spLocks noChangeArrowheads="1"/>
            </p:cNvSpPr>
            <p:nvPr/>
          </p:nvSpPr>
          <p:spPr bwMode="auto">
            <a:xfrm>
              <a:off x="3763" y="2256"/>
              <a:ext cx="83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Let n be </a:t>
              </a:r>
            </a:p>
            <a:p>
              <a:pPr>
                <a:spcBef>
                  <a:spcPct val="0"/>
                </a:spcBef>
                <a:buClrTx/>
                <a:buSzTx/>
                <a:buFontTx/>
                <a:buNone/>
              </a:pPr>
              <a:r>
                <a:rPr lang="en-US" altLang="en-US" sz="2400"/>
                <a:t>list.size().</a:t>
              </a:r>
            </a:p>
            <a:p>
              <a:pPr>
                <a:spcBef>
                  <a:spcPct val="0"/>
                </a:spcBef>
                <a:buClrTx/>
                <a:buSzTx/>
                <a:buFontTx/>
                <a:buNone/>
              </a:pPr>
              <a:r>
                <a:rPr lang="en-US" altLang="en-US" sz="2400"/>
                <a:t>Executed</a:t>
              </a:r>
            </a:p>
            <a:p>
              <a:pPr>
                <a:spcBef>
                  <a:spcPct val="0"/>
                </a:spcBef>
                <a:buClrTx/>
                <a:buSzTx/>
                <a:buFontTx/>
                <a:buNone/>
              </a:pPr>
              <a:r>
                <a:rPr lang="en-US" altLang="en-US" sz="2400"/>
                <a:t>n times.</a:t>
              </a:r>
            </a:p>
          </p:txBody>
        </p:sp>
      </p:grpSp>
      <p:grpSp>
        <p:nvGrpSpPr>
          <p:cNvPr id="19467" name="Group 22">
            <a:extLst>
              <a:ext uri="{FF2B5EF4-FFF2-40B4-BE49-F238E27FC236}">
                <a16:creationId xmlns:a16="http://schemas.microsoft.com/office/drawing/2014/main" id="{F7015A7E-5995-4A88-9CBE-3125513742EE}"/>
              </a:ext>
            </a:extLst>
          </p:cNvPr>
          <p:cNvGrpSpPr>
            <a:grpSpLocks/>
          </p:cNvGrpSpPr>
          <p:nvPr/>
        </p:nvGrpSpPr>
        <p:grpSpPr bwMode="auto">
          <a:xfrm>
            <a:off x="1373188" y="647700"/>
            <a:ext cx="2208213" cy="723900"/>
            <a:chOff x="865" y="408"/>
            <a:chExt cx="1391" cy="456"/>
          </a:xfrm>
        </p:grpSpPr>
        <p:sp>
          <p:nvSpPr>
            <p:cNvPr id="19468" name="Text Box 20">
              <a:extLst>
                <a:ext uri="{FF2B5EF4-FFF2-40B4-BE49-F238E27FC236}">
                  <a16:creationId xmlns:a16="http://schemas.microsoft.com/office/drawing/2014/main" id="{CCAC5763-1BB6-4F9D-A158-AD2200F4C5BE}"/>
                </a:ext>
              </a:extLst>
            </p:cNvPr>
            <p:cNvSpPr txBox="1">
              <a:spLocks noChangeArrowheads="1"/>
            </p:cNvSpPr>
            <p:nvPr/>
          </p:nvSpPr>
          <p:spPr bwMode="auto">
            <a:xfrm>
              <a:off x="865" y="408"/>
              <a:ext cx="4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dirty="0">
                  <a:solidFill>
                    <a:schemeClr val="bg2"/>
                  </a:solidFill>
                </a:rPr>
                <a:t>O(n)</a:t>
              </a:r>
            </a:p>
          </p:txBody>
        </p:sp>
        <p:sp>
          <p:nvSpPr>
            <p:cNvPr id="19469" name="Line 21">
              <a:extLst>
                <a:ext uri="{FF2B5EF4-FFF2-40B4-BE49-F238E27FC236}">
                  <a16:creationId xmlns:a16="http://schemas.microsoft.com/office/drawing/2014/main" id="{239F2334-BB1E-45C5-8B42-86F979B3B9D6}"/>
                </a:ext>
              </a:extLst>
            </p:cNvPr>
            <p:cNvSpPr>
              <a:spLocks noChangeShapeType="1"/>
            </p:cNvSpPr>
            <p:nvPr/>
          </p:nvSpPr>
          <p:spPr bwMode="auto">
            <a:xfrm>
              <a:off x="1344" y="576"/>
              <a:ext cx="912" cy="288"/>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1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0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0" grpId="0"/>
      <p:bldP spid="3901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23AED9A5-E76B-4613-912A-5B319F2929B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85442CA-D9E3-4663-B07D-83ADEF1FE11B}" type="slidenum">
              <a:rPr lang="en-US" altLang="en-US" sz="1400" smtClean="0"/>
              <a:pPr>
                <a:spcBef>
                  <a:spcPct val="0"/>
                </a:spcBef>
                <a:buClrTx/>
                <a:buSzTx/>
                <a:buFontTx/>
                <a:buNone/>
              </a:pPr>
              <a:t>14</a:t>
            </a:fld>
            <a:endParaRPr lang="en-US" altLang="en-US" sz="1400"/>
          </a:p>
        </p:txBody>
      </p:sp>
      <p:sp>
        <p:nvSpPr>
          <p:cNvPr id="23555" name="Rectangle 2">
            <a:extLst>
              <a:ext uri="{FF2B5EF4-FFF2-40B4-BE49-F238E27FC236}">
                <a16:creationId xmlns:a16="http://schemas.microsoft.com/office/drawing/2014/main" id="{D8BD2106-5373-4833-86BB-14D881FD1F54}"/>
              </a:ext>
            </a:extLst>
          </p:cNvPr>
          <p:cNvSpPr>
            <a:spLocks noGrp="1" noChangeArrowheads="1"/>
          </p:cNvSpPr>
          <p:nvPr>
            <p:ph type="title"/>
          </p:nvPr>
        </p:nvSpPr>
        <p:spPr>
          <a:xfrm>
            <a:off x="228600" y="228600"/>
            <a:ext cx="8763000" cy="685800"/>
          </a:xfrm>
          <a:noFill/>
        </p:spPr>
        <p:txBody>
          <a:bodyPr/>
          <a:lstStyle/>
          <a:p>
            <a:r>
              <a:rPr lang="en-US" altLang="en-US" sz="4000"/>
              <a:t>Logarithm: Analyzing Binary Search</a:t>
            </a:r>
          </a:p>
        </p:txBody>
      </p:sp>
      <p:sp>
        <p:nvSpPr>
          <p:cNvPr id="23556" name="Rectangle 3">
            <a:extLst>
              <a:ext uri="{FF2B5EF4-FFF2-40B4-BE49-F238E27FC236}">
                <a16:creationId xmlns:a16="http://schemas.microsoft.com/office/drawing/2014/main" id="{8E5C2B2E-FDF7-4CA5-85B2-A8C16B4F41E0}"/>
              </a:ext>
            </a:extLst>
          </p:cNvPr>
          <p:cNvSpPr>
            <a:spLocks noGrp="1" noChangeArrowheads="1"/>
          </p:cNvSpPr>
          <p:nvPr>
            <p:ph type="body" idx="1"/>
          </p:nvPr>
        </p:nvSpPr>
        <p:spPr>
          <a:xfrm>
            <a:off x="228600" y="1363662"/>
            <a:ext cx="8763000" cy="4808538"/>
          </a:xfrm>
          <a:noFill/>
        </p:spPr>
        <p:txBody>
          <a:bodyPr/>
          <a:lstStyle/>
          <a:p>
            <a:pPr marL="0" indent="0">
              <a:lnSpc>
                <a:spcPct val="135000"/>
              </a:lnSpc>
              <a:spcBef>
                <a:spcPct val="0"/>
              </a:spcBef>
              <a:buFont typeface="Monotype Sorts" pitchFamily="2" charset="2"/>
              <a:buNone/>
            </a:pPr>
            <a:r>
              <a:rPr lang="en-US" altLang="en-US" sz="2400" dirty="0"/>
              <a:t>The binary search algorithm presented in Lecture, BinarySearch.java, searches a key in a sorted array. Each iteration in the algorithm contains a fixed number of operations, denoted by </a:t>
            </a:r>
            <a:r>
              <a:rPr lang="en-US" altLang="en-US" sz="2400" i="1" dirty="0"/>
              <a:t>c</a:t>
            </a:r>
            <a:r>
              <a:rPr lang="en-US" altLang="en-US" sz="2400" dirty="0"/>
              <a:t>. Let </a:t>
            </a:r>
            <a:r>
              <a:rPr lang="en-US" altLang="en-US" sz="2400" i="1" dirty="0"/>
              <a:t>T(n)</a:t>
            </a:r>
            <a:r>
              <a:rPr lang="en-US" altLang="en-US" sz="2400" dirty="0"/>
              <a:t> denote the time complexity for a binary search on a list of  </a:t>
            </a:r>
            <a:r>
              <a:rPr lang="en-US" altLang="en-US" sz="2400" i="1" dirty="0"/>
              <a:t>n</a:t>
            </a:r>
            <a:r>
              <a:rPr lang="en-US" altLang="en-US" sz="2400" dirty="0"/>
              <a:t> elements. Without loss of generality, assume </a:t>
            </a:r>
            <a:r>
              <a:rPr lang="en-US" altLang="en-US" sz="2400" i="1" dirty="0"/>
              <a:t>n</a:t>
            </a:r>
            <a:r>
              <a:rPr lang="en-US" altLang="en-US" sz="2400" dirty="0"/>
              <a:t> is a power of 2 and </a:t>
            </a:r>
            <a:r>
              <a:rPr lang="en-US" altLang="en-US" sz="2400" i="1" dirty="0"/>
              <a:t>k=log n</a:t>
            </a:r>
            <a:r>
              <a:rPr lang="en-US" altLang="en-US" sz="2400" dirty="0"/>
              <a:t>. Since binary search eliminates half of the input after two comparisons,</a:t>
            </a:r>
          </a:p>
        </p:txBody>
      </p:sp>
      <p:sp>
        <p:nvSpPr>
          <p:cNvPr id="23557" name="Rectangle 4">
            <a:extLst>
              <a:ext uri="{FF2B5EF4-FFF2-40B4-BE49-F238E27FC236}">
                <a16:creationId xmlns:a16="http://schemas.microsoft.com/office/drawing/2014/main" id="{DB387E23-0ED5-4121-AA03-7DE2FD48AB0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5">
            <a:extLst>
              <a:ext uri="{FF2B5EF4-FFF2-40B4-BE49-F238E27FC236}">
                <a16:creationId xmlns:a16="http://schemas.microsoft.com/office/drawing/2014/main" id="{27D99A17-7356-4268-9088-5D0A1B22F60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6">
            <a:extLst>
              <a:ext uri="{FF2B5EF4-FFF2-40B4-BE49-F238E27FC236}">
                <a16:creationId xmlns:a16="http://schemas.microsoft.com/office/drawing/2014/main" id="{77BAA923-4FB5-4E02-B8FB-CC37C94D32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60" name="Object 7">
            <a:extLst>
              <a:ext uri="{FF2B5EF4-FFF2-40B4-BE49-F238E27FC236}">
                <a16:creationId xmlns:a16="http://schemas.microsoft.com/office/drawing/2014/main" id="{8C1D739B-ABDD-44E3-99CC-546955130E6F}"/>
              </a:ext>
            </a:extLst>
          </p:cNvPr>
          <p:cNvGraphicFramePr>
            <a:graphicFrameLocks noChangeAspect="1"/>
          </p:cNvGraphicFramePr>
          <p:nvPr/>
        </p:nvGraphicFramePr>
        <p:xfrm>
          <a:off x="1371600" y="4953000"/>
          <a:ext cx="6172200" cy="541338"/>
        </p:xfrm>
        <a:graphic>
          <a:graphicData uri="http://schemas.openxmlformats.org/presentationml/2006/ole">
            <mc:AlternateContent xmlns:mc="http://schemas.openxmlformats.org/markup-compatibility/2006">
              <mc:Choice xmlns:v="urn:schemas-microsoft-com:vml" Requires="v">
                <p:oleObj spid="_x0000_s3092" name="Equation" r:id="rId4" imgW="4533900" imgH="393700" progId="Equation.3">
                  <p:embed/>
                </p:oleObj>
              </mc:Choice>
              <mc:Fallback>
                <p:oleObj name="Equation" r:id="rId4" imgW="45339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953000"/>
                        <a:ext cx="6172200"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1" name="Object 8">
            <a:extLst>
              <a:ext uri="{FF2B5EF4-FFF2-40B4-BE49-F238E27FC236}">
                <a16:creationId xmlns:a16="http://schemas.microsoft.com/office/drawing/2014/main" id="{12EF48FC-DD2B-4055-84AD-F1AF108D5F12}"/>
              </a:ext>
            </a:extLst>
          </p:cNvPr>
          <p:cNvGraphicFramePr>
            <a:graphicFrameLocks noChangeAspect="1"/>
          </p:cNvGraphicFramePr>
          <p:nvPr/>
        </p:nvGraphicFramePr>
        <p:xfrm>
          <a:off x="1752600" y="5715000"/>
          <a:ext cx="915988" cy="279400"/>
        </p:xfrm>
        <a:graphic>
          <a:graphicData uri="http://schemas.openxmlformats.org/presentationml/2006/ole">
            <mc:AlternateContent xmlns:mc="http://schemas.openxmlformats.org/markup-compatibility/2006">
              <mc:Choice xmlns:v="urn:schemas-microsoft-com:vml" Requires="v">
                <p:oleObj spid="_x0000_s3093" name="Equation" r:id="rId6" imgW="672808" imgH="203112" progId="Equation.3">
                  <p:embed/>
                </p:oleObj>
              </mc:Choice>
              <mc:Fallback>
                <p:oleObj name="Equation" r:id="rId6" imgW="672808" imgH="203112"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715000"/>
                        <a:ext cx="915988"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Rectangle 13">
            <a:extLst>
              <a:ext uri="{FF2B5EF4-FFF2-40B4-BE49-F238E27FC236}">
                <a16:creationId xmlns:a16="http://schemas.microsoft.com/office/drawing/2014/main" id="{8E024FDC-B8F1-4057-B4B2-129475C0CA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63" name="Object 12">
            <a:extLst>
              <a:ext uri="{FF2B5EF4-FFF2-40B4-BE49-F238E27FC236}">
                <a16:creationId xmlns:a16="http://schemas.microsoft.com/office/drawing/2014/main" id="{92C2C51C-E1DF-4CB0-8815-BC8A92321939}"/>
              </a:ext>
            </a:extLst>
          </p:cNvPr>
          <p:cNvGraphicFramePr>
            <a:graphicFrameLocks noChangeAspect="1"/>
          </p:cNvGraphicFramePr>
          <p:nvPr/>
        </p:nvGraphicFramePr>
        <p:xfrm>
          <a:off x="533400" y="914400"/>
          <a:ext cx="914400" cy="288925"/>
        </p:xfrm>
        <a:graphic>
          <a:graphicData uri="http://schemas.openxmlformats.org/presentationml/2006/ole">
            <mc:AlternateContent xmlns:mc="http://schemas.openxmlformats.org/markup-compatibility/2006">
              <mc:Choice xmlns:v="urn:schemas-microsoft-com:vml" Requires="v">
                <p:oleObj spid="_x0000_s3094" name="Equation" r:id="rId8" imgW="809393" imgH="392433" progId="Equation.3">
                  <p:embed/>
                </p:oleObj>
              </mc:Choice>
              <mc:Fallback>
                <p:oleObj name="Equation" r:id="rId8" imgW="809393" imgH="392433"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914400"/>
                        <a:ext cx="9144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D4C-733B-4DE6-8BB4-850ABBE7CD7B}"/>
              </a:ext>
            </a:extLst>
          </p:cNvPr>
          <p:cNvSpPr>
            <a:spLocks noGrp="1"/>
          </p:cNvSpPr>
          <p:nvPr>
            <p:ph type="title"/>
          </p:nvPr>
        </p:nvSpPr>
        <p:spPr/>
        <p:txBody>
          <a:bodyPr/>
          <a:lstStyle/>
          <a:p>
            <a:pPr algn="l"/>
            <a:r>
              <a:rPr lang="en-US" dirty="0"/>
              <a:t>Check Point</a:t>
            </a:r>
          </a:p>
        </p:txBody>
      </p:sp>
      <p:sp>
        <p:nvSpPr>
          <p:cNvPr id="3" name="Content Placeholder 2">
            <a:extLst>
              <a:ext uri="{FF2B5EF4-FFF2-40B4-BE49-F238E27FC236}">
                <a16:creationId xmlns:a16="http://schemas.microsoft.com/office/drawing/2014/main" id="{406A0478-CACD-4B46-BF1B-B43B1232059B}"/>
              </a:ext>
            </a:extLst>
          </p:cNvPr>
          <p:cNvSpPr>
            <a:spLocks noGrp="1"/>
          </p:cNvSpPr>
          <p:nvPr>
            <p:ph idx="1"/>
          </p:nvPr>
        </p:nvSpPr>
        <p:spPr/>
        <p:txBody>
          <a:bodyPr/>
          <a:lstStyle/>
          <a:p>
            <a:r>
              <a:rPr lang="en-US" dirty="0"/>
              <a:t>Count the number of iterations in the following loops:</a:t>
            </a:r>
          </a:p>
          <a:p>
            <a:pPr marL="971550" lvl="1" indent="-514350">
              <a:buAutoNum type="alphaLcParenR"/>
            </a:pPr>
            <a:r>
              <a:rPr lang="en-US" dirty="0"/>
              <a:t>int </a:t>
            </a:r>
            <a:r>
              <a:rPr lang="en-US" dirty="0" err="1"/>
              <a:t>cnt</a:t>
            </a:r>
            <a:r>
              <a:rPr lang="en-US" dirty="0"/>
              <a:t> = 1;		  b) int </a:t>
            </a:r>
            <a:r>
              <a:rPr lang="en-US" dirty="0" err="1"/>
              <a:t>cnt</a:t>
            </a:r>
            <a:r>
              <a:rPr lang="en-US" dirty="0"/>
              <a:t> = 15;</a:t>
            </a:r>
          </a:p>
          <a:p>
            <a:pPr marL="457200" lvl="1" indent="0">
              <a:buNone/>
            </a:pPr>
            <a:r>
              <a:rPr lang="en-US" dirty="0"/>
              <a:t>	while ( </a:t>
            </a:r>
            <a:r>
              <a:rPr lang="en-US" dirty="0" err="1"/>
              <a:t>cnt</a:t>
            </a:r>
            <a:r>
              <a:rPr lang="en-US" dirty="0"/>
              <a:t> &lt; 30 )	        while ( </a:t>
            </a:r>
            <a:r>
              <a:rPr lang="en-US" dirty="0" err="1"/>
              <a:t>cnt</a:t>
            </a:r>
            <a:r>
              <a:rPr lang="en-US" dirty="0"/>
              <a:t> &lt; 30 )</a:t>
            </a:r>
          </a:p>
          <a:p>
            <a:pPr marL="457200" lvl="1" indent="0">
              <a:buNone/>
            </a:pPr>
            <a:r>
              <a:rPr lang="en-US" dirty="0"/>
              <a:t>        </a:t>
            </a:r>
            <a:r>
              <a:rPr lang="en-US" dirty="0" err="1"/>
              <a:t>cnt</a:t>
            </a:r>
            <a:r>
              <a:rPr lang="en-US" dirty="0"/>
              <a:t> = </a:t>
            </a:r>
            <a:r>
              <a:rPr lang="en-US" dirty="0" err="1"/>
              <a:t>cnt</a:t>
            </a:r>
            <a:r>
              <a:rPr lang="en-US" dirty="0"/>
              <a:t> * 2;		</a:t>
            </a:r>
            <a:r>
              <a:rPr lang="en-US" dirty="0" err="1"/>
              <a:t>cnt</a:t>
            </a:r>
            <a:r>
              <a:rPr lang="en-US" dirty="0"/>
              <a:t> = </a:t>
            </a:r>
            <a:r>
              <a:rPr lang="en-US" dirty="0" err="1"/>
              <a:t>cnt</a:t>
            </a:r>
            <a:r>
              <a:rPr lang="en-US" dirty="0"/>
              <a:t> * 3;</a:t>
            </a:r>
          </a:p>
          <a:p>
            <a:pPr marL="457200" lvl="1" indent="0">
              <a:buNone/>
            </a:pPr>
            <a:r>
              <a:rPr lang="en-US" dirty="0"/>
              <a:t>c) int </a:t>
            </a:r>
            <a:r>
              <a:rPr lang="en-US" dirty="0" err="1"/>
              <a:t>cnt</a:t>
            </a:r>
            <a:r>
              <a:rPr lang="en-US" dirty="0"/>
              <a:t> = 1;		  b) int </a:t>
            </a:r>
            <a:r>
              <a:rPr lang="en-US" dirty="0" err="1"/>
              <a:t>cnt</a:t>
            </a:r>
            <a:r>
              <a:rPr lang="en-US" dirty="0"/>
              <a:t> = 15;</a:t>
            </a:r>
          </a:p>
          <a:p>
            <a:pPr marL="457200" lvl="1" indent="0">
              <a:buNone/>
            </a:pPr>
            <a:r>
              <a:rPr lang="en-US" dirty="0"/>
              <a:t>	while ( </a:t>
            </a:r>
            <a:r>
              <a:rPr lang="en-US" dirty="0" err="1"/>
              <a:t>cnt</a:t>
            </a:r>
            <a:r>
              <a:rPr lang="en-US" dirty="0"/>
              <a:t> &lt; n )	        while ( </a:t>
            </a:r>
            <a:r>
              <a:rPr lang="en-US" dirty="0" err="1"/>
              <a:t>cnt</a:t>
            </a:r>
            <a:r>
              <a:rPr lang="en-US" dirty="0"/>
              <a:t> &lt; n )</a:t>
            </a:r>
          </a:p>
          <a:p>
            <a:pPr marL="457200" lvl="1" indent="0">
              <a:buNone/>
            </a:pPr>
            <a:r>
              <a:rPr lang="en-US" dirty="0"/>
              <a:t>        </a:t>
            </a:r>
            <a:r>
              <a:rPr lang="en-US" dirty="0" err="1"/>
              <a:t>cnt</a:t>
            </a:r>
            <a:r>
              <a:rPr lang="en-US" dirty="0"/>
              <a:t> = </a:t>
            </a:r>
            <a:r>
              <a:rPr lang="en-US" dirty="0" err="1"/>
              <a:t>cnt</a:t>
            </a:r>
            <a:r>
              <a:rPr lang="en-US" dirty="0"/>
              <a:t> * 2;		</a:t>
            </a:r>
            <a:r>
              <a:rPr lang="en-US" dirty="0" err="1"/>
              <a:t>cnt</a:t>
            </a:r>
            <a:r>
              <a:rPr lang="en-US" dirty="0"/>
              <a:t> = </a:t>
            </a:r>
            <a:r>
              <a:rPr lang="en-US" dirty="0" err="1"/>
              <a:t>cnt</a:t>
            </a:r>
            <a:r>
              <a:rPr lang="en-US" dirty="0"/>
              <a:t> * 3;</a:t>
            </a:r>
          </a:p>
          <a:p>
            <a:pPr marL="457200" lvl="1" indent="0">
              <a:buNone/>
            </a:pPr>
            <a:endParaRPr lang="en-US" dirty="0"/>
          </a:p>
          <a:p>
            <a:pPr marL="457200" lvl="1" indent="0">
              <a:buNone/>
            </a:pPr>
            <a:endParaRPr lang="en-US" dirty="0"/>
          </a:p>
          <a:p>
            <a:pPr marL="457200" lvl="1" indent="0">
              <a:buNone/>
            </a:pPr>
            <a:r>
              <a:rPr lang="en-US" dirty="0"/>
              <a:t>	</a:t>
            </a:r>
          </a:p>
        </p:txBody>
      </p:sp>
      <p:sp>
        <p:nvSpPr>
          <p:cNvPr id="4" name="Slide Number Placeholder 3">
            <a:extLst>
              <a:ext uri="{FF2B5EF4-FFF2-40B4-BE49-F238E27FC236}">
                <a16:creationId xmlns:a16="http://schemas.microsoft.com/office/drawing/2014/main" id="{427197CD-363C-44B9-B046-1984A6125C4C}"/>
              </a:ext>
            </a:extLst>
          </p:cNvPr>
          <p:cNvSpPr>
            <a:spLocks noGrp="1"/>
          </p:cNvSpPr>
          <p:nvPr>
            <p:ph type="sldNum" sz="quarter" idx="11"/>
          </p:nvPr>
        </p:nvSpPr>
        <p:spPr/>
        <p:txBody>
          <a:bodyPr/>
          <a:lstStyle/>
          <a:p>
            <a:pPr>
              <a:defRPr/>
            </a:pPr>
            <a:fld id="{0906D619-5E3B-4A71-B141-FF8AEF8EAC81}" type="slidenum">
              <a:rPr lang="en-US" altLang="en-US" smtClean="0"/>
              <a:pPr>
                <a:defRPr/>
              </a:pPr>
              <a:t>15</a:t>
            </a:fld>
            <a:endParaRPr lang="en-US" altLang="en-US"/>
          </a:p>
        </p:txBody>
      </p:sp>
    </p:spTree>
    <p:extLst>
      <p:ext uri="{BB962C8B-B14F-4D97-AF65-F5344CB8AC3E}">
        <p14:creationId xmlns:p14="http://schemas.microsoft.com/office/powerpoint/2010/main" val="224140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D4C-733B-4DE6-8BB4-850ABBE7CD7B}"/>
              </a:ext>
            </a:extLst>
          </p:cNvPr>
          <p:cNvSpPr>
            <a:spLocks noGrp="1"/>
          </p:cNvSpPr>
          <p:nvPr>
            <p:ph type="title"/>
          </p:nvPr>
        </p:nvSpPr>
        <p:spPr/>
        <p:txBody>
          <a:bodyPr/>
          <a:lstStyle/>
          <a:p>
            <a:pPr algn="l"/>
            <a:r>
              <a:rPr lang="en-US" dirty="0"/>
              <a:t>Check Point</a:t>
            </a:r>
          </a:p>
        </p:txBody>
      </p:sp>
      <p:sp>
        <p:nvSpPr>
          <p:cNvPr id="3" name="Content Placeholder 2">
            <a:extLst>
              <a:ext uri="{FF2B5EF4-FFF2-40B4-BE49-F238E27FC236}">
                <a16:creationId xmlns:a16="http://schemas.microsoft.com/office/drawing/2014/main" id="{406A0478-CACD-4B46-BF1B-B43B1232059B}"/>
              </a:ext>
            </a:extLst>
          </p:cNvPr>
          <p:cNvSpPr>
            <a:spLocks noGrp="1"/>
          </p:cNvSpPr>
          <p:nvPr>
            <p:ph idx="1"/>
          </p:nvPr>
        </p:nvSpPr>
        <p:spPr>
          <a:xfrm>
            <a:off x="685800" y="1657350"/>
            <a:ext cx="7772400" cy="4667250"/>
          </a:xfrm>
        </p:spPr>
        <p:txBody>
          <a:bodyPr>
            <a:normAutofit fontScale="70000" lnSpcReduction="20000"/>
          </a:bodyPr>
          <a:lstStyle/>
          <a:p>
            <a:pPr lvl="1"/>
            <a:r>
              <a:rPr lang="en-US" dirty="0"/>
              <a:t>Use the Big O notation to estimate the time complexity of the following methods:</a:t>
            </a:r>
          </a:p>
          <a:p>
            <a:pPr lvl="2"/>
            <a:r>
              <a:rPr lang="en-US" dirty="0"/>
              <a:t>public static void m(int n)</a:t>
            </a:r>
          </a:p>
          <a:p>
            <a:pPr marL="914400" lvl="2" indent="0">
              <a:buNone/>
            </a:pPr>
            <a:r>
              <a:rPr lang="en-US" dirty="0"/>
              <a:t>   {</a:t>
            </a:r>
          </a:p>
          <a:p>
            <a:pPr marL="914400" lvl="2" indent="0">
              <a:buNone/>
            </a:pPr>
            <a:r>
              <a:rPr lang="en-US" dirty="0"/>
              <a:t>	for( int </a:t>
            </a:r>
            <a:r>
              <a:rPr lang="en-US" dirty="0" err="1"/>
              <a:t>i</a:t>
            </a:r>
            <a:r>
              <a:rPr lang="en-US" dirty="0"/>
              <a:t>=0; </a:t>
            </a:r>
            <a:r>
              <a:rPr lang="en-US" dirty="0" err="1"/>
              <a:t>i</a:t>
            </a:r>
            <a:r>
              <a:rPr lang="en-US" dirty="0"/>
              <a:t>&lt;n; ++</a:t>
            </a:r>
            <a:r>
              <a:rPr lang="en-US" dirty="0" err="1"/>
              <a:t>i</a:t>
            </a:r>
            <a:r>
              <a:rPr lang="en-US" dirty="0"/>
              <a:t>){</a:t>
            </a:r>
          </a:p>
          <a:p>
            <a:pPr marL="914400" lvl="2" indent="0">
              <a:buNone/>
            </a:pPr>
            <a:r>
              <a:rPr lang="en-US" dirty="0"/>
              <a:t>	   </a:t>
            </a:r>
            <a:r>
              <a:rPr lang="en-US" dirty="0" err="1"/>
              <a:t>System.out.println</a:t>
            </a:r>
            <a:r>
              <a:rPr lang="en-US" dirty="0"/>
              <a:t>(</a:t>
            </a:r>
            <a:r>
              <a:rPr lang="en-US" dirty="0" err="1"/>
              <a:t>Math.random</a:t>
            </a:r>
            <a:r>
              <a:rPr lang="en-US" dirty="0"/>
              <a:t>());</a:t>
            </a:r>
          </a:p>
          <a:p>
            <a:pPr marL="914400" lvl="2" indent="0">
              <a:buNone/>
            </a:pPr>
            <a:r>
              <a:rPr lang="en-US" dirty="0"/>
              <a:t>	}</a:t>
            </a:r>
          </a:p>
          <a:p>
            <a:pPr marL="914400" lvl="2" indent="0">
              <a:buNone/>
            </a:pPr>
            <a:r>
              <a:rPr lang="en-US" dirty="0"/>
              <a:t>    }</a:t>
            </a:r>
          </a:p>
          <a:p>
            <a:pPr lvl="2"/>
            <a:r>
              <a:rPr lang="en-US" dirty="0"/>
              <a:t>public static void m(int n)</a:t>
            </a:r>
          </a:p>
          <a:p>
            <a:pPr marL="914400" lvl="2" indent="0">
              <a:buNone/>
            </a:pPr>
            <a:r>
              <a:rPr lang="en-US" dirty="0"/>
              <a:t>   {</a:t>
            </a:r>
          </a:p>
          <a:p>
            <a:pPr marL="914400" lvl="2" indent="0">
              <a:buNone/>
            </a:pPr>
            <a:r>
              <a:rPr lang="en-US" dirty="0"/>
              <a:t>	for( int </a:t>
            </a:r>
            <a:r>
              <a:rPr lang="en-US" dirty="0" err="1"/>
              <a:t>i</a:t>
            </a:r>
            <a:r>
              <a:rPr lang="en-US" dirty="0"/>
              <a:t>=0; </a:t>
            </a:r>
            <a:r>
              <a:rPr lang="en-US" dirty="0" err="1"/>
              <a:t>i</a:t>
            </a:r>
            <a:r>
              <a:rPr lang="en-US" dirty="0"/>
              <a:t>&lt;n; ++</a:t>
            </a:r>
            <a:r>
              <a:rPr lang="en-US" dirty="0" err="1"/>
              <a:t>i</a:t>
            </a:r>
            <a:r>
              <a:rPr lang="en-US" dirty="0"/>
              <a:t>){</a:t>
            </a:r>
          </a:p>
          <a:p>
            <a:pPr marL="914400" lvl="2" indent="0">
              <a:buNone/>
            </a:pPr>
            <a:r>
              <a:rPr lang="en-US" dirty="0"/>
              <a:t>                       for(int j=0; j&lt;</a:t>
            </a:r>
            <a:r>
              <a:rPr lang="en-US" dirty="0" err="1"/>
              <a:t>i</a:t>
            </a:r>
            <a:r>
              <a:rPr lang="en-US" dirty="0"/>
              <a:t>; ++j)</a:t>
            </a:r>
          </a:p>
          <a:p>
            <a:pPr marL="914400" lvl="2" indent="0">
              <a:buNone/>
            </a:pPr>
            <a:r>
              <a:rPr lang="en-US" dirty="0"/>
              <a:t>	     </a:t>
            </a:r>
            <a:r>
              <a:rPr lang="en-US" dirty="0" err="1"/>
              <a:t>System.out.println</a:t>
            </a:r>
            <a:r>
              <a:rPr lang="en-US" dirty="0"/>
              <a:t>(</a:t>
            </a:r>
            <a:r>
              <a:rPr lang="en-US" dirty="0" err="1"/>
              <a:t>Math.random</a:t>
            </a:r>
            <a:r>
              <a:rPr lang="en-US" dirty="0"/>
              <a:t>());</a:t>
            </a:r>
          </a:p>
          <a:p>
            <a:pPr marL="914400" lvl="2" indent="0">
              <a:buNone/>
            </a:pPr>
            <a:r>
              <a:rPr lang="en-US" dirty="0"/>
              <a:t>                    }</a:t>
            </a:r>
          </a:p>
          <a:p>
            <a:pPr marL="914400" lvl="2" indent="0">
              <a:buNone/>
            </a:pPr>
            <a:r>
              <a:rPr lang="en-US" dirty="0"/>
              <a:t>    }</a:t>
            </a:r>
          </a:p>
          <a:p>
            <a:pPr lvl="2"/>
            <a:endParaRPr lang="en-US" dirty="0"/>
          </a:p>
          <a:p>
            <a:pPr marL="457200" lvl="1" indent="0">
              <a:buNone/>
            </a:pPr>
            <a:r>
              <a:rPr lang="en-US" dirty="0"/>
              <a:t>	</a:t>
            </a:r>
          </a:p>
        </p:txBody>
      </p:sp>
      <p:sp>
        <p:nvSpPr>
          <p:cNvPr id="4" name="Slide Number Placeholder 3">
            <a:extLst>
              <a:ext uri="{FF2B5EF4-FFF2-40B4-BE49-F238E27FC236}">
                <a16:creationId xmlns:a16="http://schemas.microsoft.com/office/drawing/2014/main" id="{427197CD-363C-44B9-B046-1984A6125C4C}"/>
              </a:ext>
            </a:extLst>
          </p:cNvPr>
          <p:cNvSpPr>
            <a:spLocks noGrp="1"/>
          </p:cNvSpPr>
          <p:nvPr>
            <p:ph type="sldNum" sz="quarter" idx="11"/>
          </p:nvPr>
        </p:nvSpPr>
        <p:spPr/>
        <p:txBody>
          <a:bodyPr/>
          <a:lstStyle/>
          <a:p>
            <a:pPr>
              <a:defRPr/>
            </a:pPr>
            <a:fld id="{0906D619-5E3B-4A71-B141-FF8AEF8EAC81}" type="slidenum">
              <a:rPr lang="en-US" altLang="en-US" smtClean="0"/>
              <a:pPr>
                <a:defRPr/>
              </a:pPr>
              <a:t>16</a:t>
            </a:fld>
            <a:endParaRPr lang="en-US" altLang="en-US"/>
          </a:p>
        </p:txBody>
      </p:sp>
    </p:spTree>
    <p:extLst>
      <p:ext uri="{BB962C8B-B14F-4D97-AF65-F5344CB8AC3E}">
        <p14:creationId xmlns:p14="http://schemas.microsoft.com/office/powerpoint/2010/main" val="202350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929D-8BFD-4FD4-955E-B6DC50B38C34}"/>
              </a:ext>
            </a:extLst>
          </p:cNvPr>
          <p:cNvSpPr>
            <a:spLocks noGrp="1"/>
          </p:cNvSpPr>
          <p:nvPr>
            <p:ph type="title"/>
          </p:nvPr>
        </p:nvSpPr>
        <p:spPr/>
        <p:txBody>
          <a:bodyPr/>
          <a:lstStyle/>
          <a:p>
            <a:r>
              <a:rPr lang="en-US" dirty="0"/>
              <a:t>Check Point</a:t>
            </a:r>
          </a:p>
        </p:txBody>
      </p:sp>
      <p:sp>
        <p:nvSpPr>
          <p:cNvPr id="4" name="Slide Number Placeholder 3">
            <a:extLst>
              <a:ext uri="{FF2B5EF4-FFF2-40B4-BE49-F238E27FC236}">
                <a16:creationId xmlns:a16="http://schemas.microsoft.com/office/drawing/2014/main" id="{CA821653-2F9A-400F-83CE-0E0A7CBCFDD9}"/>
              </a:ext>
            </a:extLst>
          </p:cNvPr>
          <p:cNvSpPr>
            <a:spLocks noGrp="1"/>
          </p:cNvSpPr>
          <p:nvPr>
            <p:ph type="sldNum" sz="quarter" idx="11"/>
          </p:nvPr>
        </p:nvSpPr>
        <p:spPr/>
        <p:txBody>
          <a:bodyPr/>
          <a:lstStyle/>
          <a:p>
            <a:pPr>
              <a:defRPr/>
            </a:pPr>
            <a:fld id="{0906D619-5E3B-4A71-B141-FF8AEF8EAC81}" type="slidenum">
              <a:rPr lang="en-US" altLang="en-US" smtClean="0"/>
              <a:pPr>
                <a:defRPr/>
              </a:pPr>
              <a:t>17</a:t>
            </a:fld>
            <a:endParaRPr lang="en-US" altLang="en-US"/>
          </a:p>
        </p:txBody>
      </p:sp>
      <p:sp>
        <p:nvSpPr>
          <p:cNvPr id="5" name="Rectangle 1">
            <a:extLst>
              <a:ext uri="{FF2B5EF4-FFF2-40B4-BE49-F238E27FC236}">
                <a16:creationId xmlns:a16="http://schemas.microsoft.com/office/drawing/2014/main" id="{FCF15F77-678A-4C1D-81BD-7B2F5DEF2BFB}"/>
              </a:ext>
            </a:extLst>
          </p:cNvPr>
          <p:cNvSpPr>
            <a:spLocks noGrp="1" noChangeArrowheads="1"/>
          </p:cNvSpPr>
          <p:nvPr>
            <p:ph idx="1"/>
          </p:nvPr>
        </p:nvSpPr>
        <p:spPr bwMode="auto">
          <a:xfrm>
            <a:off x="685800" y="1529136"/>
            <a:ext cx="7010400"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(c) </a:t>
            </a:r>
            <a:r>
              <a:rPr kumimoji="0" lang="en-US" altLang="en-US" sz="2000" b="1" i="0" u="none" strike="noStrike" cap="none" normalizeH="0" baseline="0" dirty="0">
                <a:ln>
                  <a:noFill/>
                </a:ln>
                <a:solidFill>
                  <a:srgbClr val="000FD6"/>
                </a:solidFill>
                <a:effectLst/>
                <a:latin typeface="Courier New" panose="02070309020205020404" pitchFamily="49" charset="0"/>
              </a:rPr>
              <a:t>public</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static</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void</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mC</a:t>
            </a: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1" i="0" u="none" strike="noStrike" cap="none" normalizeH="0" baseline="0" dirty="0">
                <a:ln>
                  <a:noFill/>
                </a:ln>
                <a:solidFill>
                  <a:srgbClr val="000FD6"/>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for</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 </a:t>
            </a:r>
            <a:r>
              <a:rPr kumimoji="0" lang="en-US" altLang="en-US" sz="2000" b="0" i="0" u="none" strike="noStrike" cap="none" normalizeH="0" baseline="0" dirty="0">
                <a:ln>
                  <a:noFill/>
                </a:ln>
                <a:solidFill>
                  <a:srgbClr val="007D9F"/>
                </a:solidFill>
                <a:effectLst/>
                <a:latin typeface="Courier New" panose="02070309020205020404" pitchFamily="49" charset="0"/>
              </a:rPr>
              <a:t>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&lt; </a:t>
            </a:r>
            <a:r>
              <a:rPr kumimoji="0" lang="en-US" altLang="en-US" sz="2000" b="0" i="0" u="none" strike="noStrike" cap="none" normalizeH="0" baseline="0" dirty="0" err="1">
                <a:ln>
                  <a:noFill/>
                </a:ln>
                <a:solidFill>
                  <a:srgbClr val="000000"/>
                </a:solidFill>
                <a:effectLst/>
                <a:latin typeface="Courier New" panose="02070309020205020404" pitchFamily="49" charset="0"/>
              </a:rPr>
              <a:t>m.length</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System.out.print</a:t>
            </a:r>
            <a:r>
              <a:rPr kumimoji="0" lang="en-US" altLang="en-US" sz="2000" b="0" i="0" u="none" strike="noStrike" cap="none" normalizeH="0" baseline="0" dirty="0">
                <a:ln>
                  <a:noFill/>
                </a:ln>
                <a:solidFill>
                  <a:srgbClr val="000000"/>
                </a:solidFill>
                <a:effectLst/>
                <a:latin typeface="Courier New" panose="02070309020205020404" pitchFamily="49" charset="0"/>
              </a:rPr>
              <a:t>(m[</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for</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 </a:t>
            </a:r>
            <a:r>
              <a:rPr kumimoji="0" lang="en-US" altLang="en-US" sz="2000" b="0" i="0" u="none" strike="noStrike" cap="none" normalizeH="0" baseline="0" dirty="0" err="1">
                <a:ln>
                  <a:noFill/>
                </a:ln>
                <a:solidFill>
                  <a:srgbClr val="000000"/>
                </a:solidFill>
                <a:effectLst/>
                <a:latin typeface="Courier New" panose="02070309020205020404" pitchFamily="49" charset="0"/>
              </a:rPr>
              <a:t>m.length</a:t>
            </a:r>
            <a:r>
              <a:rPr kumimoji="0" lang="en-US" altLang="en-US" sz="2000" b="0" i="0" u="none" strike="noStrike" cap="none" normalizeH="0" baseline="0" dirty="0">
                <a:ln>
                  <a:noFill/>
                </a:ln>
                <a:solidFill>
                  <a:srgbClr val="000000"/>
                </a:solidFill>
                <a:effectLst/>
                <a:latin typeface="Courier New" panose="02070309020205020404" pitchFamily="49" charset="0"/>
              </a:rPr>
              <a:t> - </a:t>
            </a:r>
            <a:r>
              <a:rPr kumimoji="0" lang="en-US" altLang="en-US" sz="2000" b="0" i="0" u="none" strike="noStrike" cap="none" normalizeH="0" baseline="0" dirty="0">
                <a:ln>
                  <a:noFill/>
                </a:ln>
                <a:solidFill>
                  <a:srgbClr val="007D9F"/>
                </a:solidFill>
                <a:effectLst/>
                <a:latin typeface="Courier New" panose="02070309020205020404" pitchFamily="49" charset="0"/>
              </a:rPr>
              <a:t>1</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&gt;= </a:t>
            </a:r>
            <a:r>
              <a:rPr kumimoji="0" lang="en-US" altLang="en-US" sz="2000" b="0" i="0" u="none" strike="noStrike" cap="none" normalizeH="0" baseline="0" dirty="0">
                <a:ln>
                  <a:noFill/>
                </a:ln>
                <a:solidFill>
                  <a:srgbClr val="007D9F"/>
                </a:solidFill>
                <a:effectLst/>
                <a:latin typeface="Courier New" panose="02070309020205020404" pitchFamily="49" charset="0"/>
              </a:rPr>
              <a:t>0</a:t>
            </a:r>
            <a:r>
              <a:rPr kumimoji="0" lang="en-US" altLang="en-US" sz="2000" b="0" i="0" u="none" strike="noStrike" cap="none" normalizeH="0" baseline="0" dirty="0">
                <a:ln>
                  <a:noFill/>
                </a:ln>
                <a:solidFill>
                  <a:srgbClr val="000000"/>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System.out.print</a:t>
            </a:r>
            <a:r>
              <a:rPr kumimoji="0" lang="en-US" altLang="en-US" sz="2000" b="0" i="0" u="none" strike="noStrike" cap="none" normalizeH="0" baseline="0" dirty="0">
                <a:ln>
                  <a:noFill/>
                </a:ln>
                <a:solidFill>
                  <a:srgbClr val="000000"/>
                </a:solidFill>
                <a:effectLst/>
                <a:latin typeface="Courier New" panose="02070309020205020404" pitchFamily="49" charset="0"/>
              </a:rPr>
              <a:t>(m[</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(d) </a:t>
            </a:r>
            <a:r>
              <a:rPr kumimoji="0" lang="en-US" altLang="en-US" sz="2000" b="1" i="0" u="none" strike="noStrike" cap="none" normalizeH="0" baseline="0" dirty="0">
                <a:ln>
                  <a:noFill/>
                </a:ln>
                <a:solidFill>
                  <a:srgbClr val="000FD6"/>
                </a:solidFill>
                <a:effectLst/>
                <a:latin typeface="Courier New" panose="02070309020205020404" pitchFamily="49" charset="0"/>
              </a:rPr>
              <a:t>public</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static</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void</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mD</a:t>
            </a:r>
            <a:r>
              <a:rPr kumimoji="0" lang="en-US" altLang="en-US" sz="2000" b="0" i="0" u="none" strike="noStrike" cap="none" normalizeH="0" baseline="0" dirty="0">
                <a:ln>
                  <a:noFill/>
                </a:ln>
                <a:solidFill>
                  <a:srgbClr val="000000"/>
                </a:solidFill>
                <a:effectLst/>
                <a:latin typeface="Courier New" panose="02070309020205020404" pitchFamily="49" charset="0"/>
              </a:rPr>
              <a:t>(</a:t>
            </a:r>
            <a:r>
              <a:rPr kumimoji="0" lang="en-US" altLang="en-US" sz="2000" b="1" i="0" u="none" strike="noStrike" cap="none" normalizeH="0" baseline="0" dirty="0">
                <a:ln>
                  <a:noFill/>
                </a:ln>
                <a:solidFill>
                  <a:srgbClr val="000FD6"/>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m)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for</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 </a:t>
            </a:r>
            <a:r>
              <a:rPr kumimoji="0" lang="en-US" altLang="en-US" sz="2000" b="0" i="0" u="none" strike="noStrike" cap="none" normalizeH="0" baseline="0" dirty="0">
                <a:ln>
                  <a:noFill/>
                </a:ln>
                <a:solidFill>
                  <a:srgbClr val="007D9F"/>
                </a:solidFill>
                <a:effectLst/>
                <a:latin typeface="Courier New" panose="02070309020205020404" pitchFamily="49" charset="0"/>
              </a:rPr>
              <a:t>0</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&lt; </a:t>
            </a:r>
            <a:r>
              <a:rPr kumimoji="0" lang="en-US" altLang="en-US" sz="2000" b="0" i="0" u="none" strike="noStrike" cap="none" normalizeH="0" baseline="0" dirty="0" err="1">
                <a:ln>
                  <a:noFill/>
                </a:ln>
                <a:solidFill>
                  <a:srgbClr val="000000"/>
                </a:solidFill>
                <a:effectLst/>
                <a:latin typeface="Courier New" panose="02070309020205020404" pitchFamily="49" charset="0"/>
              </a:rPr>
              <a:t>m.length</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for</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1" i="0" u="none" strike="noStrike" cap="none" normalizeH="0" baseline="0" dirty="0">
                <a:ln>
                  <a:noFill/>
                </a:ln>
                <a:solidFill>
                  <a:srgbClr val="000FD6"/>
                </a:solidFill>
                <a:effectLst/>
                <a:latin typeface="Courier New" panose="02070309020205020404" pitchFamily="49" charset="0"/>
              </a:rPr>
              <a:t>int</a:t>
            </a:r>
            <a:r>
              <a:rPr kumimoji="0" lang="en-US" altLang="en-US" sz="2000" b="0" i="0" u="none" strike="noStrike" cap="none" normalizeH="0" baseline="0" dirty="0">
                <a:ln>
                  <a:noFill/>
                </a:ln>
                <a:solidFill>
                  <a:srgbClr val="000000"/>
                </a:solidFill>
                <a:effectLst/>
                <a:latin typeface="Courier New" panose="02070309020205020404" pitchFamily="49" charset="0"/>
              </a:rPr>
              <a:t> j = </a:t>
            </a:r>
            <a:r>
              <a:rPr kumimoji="0" lang="en-US" altLang="en-US" sz="2000" b="0" i="0" u="none" strike="noStrike" cap="none" normalizeH="0" baseline="0" dirty="0">
                <a:ln>
                  <a:noFill/>
                </a:ln>
                <a:solidFill>
                  <a:srgbClr val="007D9F"/>
                </a:solidFill>
                <a:effectLst/>
                <a:latin typeface="Courier New" panose="02070309020205020404" pitchFamily="49" charset="0"/>
              </a:rPr>
              <a:t>0</a:t>
            </a:r>
            <a:r>
              <a:rPr kumimoji="0" lang="en-US" altLang="en-US" sz="2000" b="0" i="0" u="none" strike="noStrike" cap="none" normalizeH="0" baseline="0" dirty="0">
                <a:ln>
                  <a:noFill/>
                </a:ln>
                <a:solidFill>
                  <a:srgbClr val="000000"/>
                </a:solidFill>
                <a:effectLst/>
                <a:latin typeface="Courier New" panose="02070309020205020404" pitchFamily="49" charset="0"/>
              </a:rPr>
              <a:t>; j &lt; </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j++</a:t>
            </a:r>
            <a:r>
              <a:rPr kumimoji="0" lang="en-US" altLang="en-US" sz="2000" b="0" i="0" u="none" strike="noStrike" cap="none" normalizeH="0" baseline="0" dirty="0">
                <a:ln>
                  <a:noFill/>
                </a:ln>
                <a:solidFill>
                  <a:srgbClr val="000000"/>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rPr>
              <a:t>System.out.print</a:t>
            </a:r>
            <a:r>
              <a:rPr kumimoji="0" lang="en-US" altLang="en-US" sz="2000" b="0" i="0" u="none" strike="noStrike" cap="none" normalizeH="0" baseline="0" dirty="0">
                <a:ln>
                  <a:noFill/>
                </a:ln>
                <a:solidFill>
                  <a:srgbClr val="000000"/>
                </a:solidFill>
                <a:effectLst/>
                <a:latin typeface="Courier New" panose="02070309020205020404" pitchFamily="49" charset="0"/>
              </a:rPr>
              <a:t>(m[</a:t>
            </a:r>
            <a:r>
              <a:rPr kumimoji="0" lang="en-US" altLang="en-US" sz="2000" b="0" i="0" u="none" strike="noStrike" cap="none" normalizeH="0" baseline="0" dirty="0" err="1">
                <a:ln>
                  <a:noFill/>
                </a:ln>
                <a:solidFill>
                  <a:srgbClr val="000000"/>
                </a:solidFill>
                <a:effectLst/>
                <a:latin typeface="Courier New" panose="02070309020205020404" pitchFamily="49" charset="0"/>
              </a:rPr>
              <a:t>i</a:t>
            </a:r>
            <a:r>
              <a:rPr kumimoji="0" lang="en-US" altLang="en-US" sz="2000" b="0" i="0" u="none" strike="noStrike" cap="none" normalizeH="0" baseline="0" dirty="0">
                <a:ln>
                  <a:noFill/>
                </a:ln>
                <a:solidFill>
                  <a:srgbClr val="000000"/>
                </a:solidFill>
                <a:effectLst/>
                <a:latin typeface="Courier New" panose="02070309020205020404" pitchFamily="49" charset="0"/>
              </a:rPr>
              <a:t>] * m[j]);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rPr>
              <a:t>      }</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1195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B8EA6A13-2F4C-4460-ACF9-E485078E64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91D3959-8C1B-447F-BDC9-11F69A7B11C3}" type="slidenum">
              <a:rPr lang="en-US" altLang="en-US" sz="1400" smtClean="0"/>
              <a:pPr>
                <a:spcBef>
                  <a:spcPct val="0"/>
                </a:spcBef>
                <a:buClrTx/>
                <a:buSzTx/>
                <a:buFontTx/>
                <a:buNone/>
              </a:pPr>
              <a:t>18</a:t>
            </a:fld>
            <a:endParaRPr lang="en-US" altLang="en-US" sz="1400"/>
          </a:p>
        </p:txBody>
      </p:sp>
      <p:sp>
        <p:nvSpPr>
          <p:cNvPr id="30723" name="Rectangle 2">
            <a:extLst>
              <a:ext uri="{FF2B5EF4-FFF2-40B4-BE49-F238E27FC236}">
                <a16:creationId xmlns:a16="http://schemas.microsoft.com/office/drawing/2014/main" id="{C4B8A22A-A076-404D-B67E-BD0C07B4DA86}"/>
              </a:ext>
            </a:extLst>
          </p:cNvPr>
          <p:cNvSpPr>
            <a:spLocks noGrp="1" noChangeArrowheads="1"/>
          </p:cNvSpPr>
          <p:nvPr>
            <p:ph type="title"/>
          </p:nvPr>
        </p:nvSpPr>
        <p:spPr>
          <a:xfrm>
            <a:off x="457200" y="228600"/>
            <a:ext cx="8229600" cy="609600"/>
          </a:xfrm>
          <a:noFill/>
        </p:spPr>
        <p:txBody>
          <a:bodyPr/>
          <a:lstStyle/>
          <a:p>
            <a:r>
              <a:rPr lang="en-US" altLang="en-US" sz="3600"/>
              <a:t>Comparing Common Growth Functions</a:t>
            </a:r>
          </a:p>
        </p:txBody>
      </p:sp>
      <p:sp>
        <p:nvSpPr>
          <p:cNvPr id="30724" name="Rectangle 4">
            <a:extLst>
              <a:ext uri="{FF2B5EF4-FFF2-40B4-BE49-F238E27FC236}">
                <a16:creationId xmlns:a16="http://schemas.microsoft.com/office/drawing/2014/main" id="{6983330B-5274-46A0-A7FD-8D00BF04697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5">
            <a:extLst>
              <a:ext uri="{FF2B5EF4-FFF2-40B4-BE49-F238E27FC236}">
                <a16:creationId xmlns:a16="http://schemas.microsoft.com/office/drawing/2014/main" id="{DD35ED4C-B549-4A37-8780-7F92EF9ECC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6">
            <a:extLst>
              <a:ext uri="{FF2B5EF4-FFF2-40B4-BE49-F238E27FC236}">
                <a16:creationId xmlns:a16="http://schemas.microsoft.com/office/drawing/2014/main" id="{8D588C40-C8F4-42B6-9AE3-1E74784B25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7">
            <a:extLst>
              <a:ext uri="{FF2B5EF4-FFF2-40B4-BE49-F238E27FC236}">
                <a16:creationId xmlns:a16="http://schemas.microsoft.com/office/drawing/2014/main" id="{7D694C30-4E8F-40D8-9723-9C7EED0C2A0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11">
            <a:extLst>
              <a:ext uri="{FF2B5EF4-FFF2-40B4-BE49-F238E27FC236}">
                <a16:creationId xmlns:a16="http://schemas.microsoft.com/office/drawing/2014/main" id="{7D86B7DA-54AD-4BF8-A6C7-AD6E21F6EE38}"/>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29" name="Object 10">
            <a:extLst>
              <a:ext uri="{FF2B5EF4-FFF2-40B4-BE49-F238E27FC236}">
                <a16:creationId xmlns:a16="http://schemas.microsoft.com/office/drawing/2014/main" id="{4E3F78E0-C8B3-4F45-A301-5F6F24DBE35B}"/>
              </a:ext>
            </a:extLst>
          </p:cNvPr>
          <p:cNvGraphicFramePr>
            <a:graphicFrameLocks noChangeAspect="1"/>
          </p:cNvGraphicFramePr>
          <p:nvPr/>
        </p:nvGraphicFramePr>
        <p:xfrm>
          <a:off x="990600" y="1219200"/>
          <a:ext cx="6934200" cy="428625"/>
        </p:xfrm>
        <a:graphic>
          <a:graphicData uri="http://schemas.openxmlformats.org/presentationml/2006/ole">
            <mc:AlternateContent xmlns:mc="http://schemas.openxmlformats.org/markup-compatibility/2006">
              <mc:Choice xmlns:v="urn:schemas-microsoft-com:vml" Requires="v">
                <p:oleObj spid="_x0000_s5170" name="Equation" r:id="rId4" imgW="3695700" imgH="228600" progId="Equation.3">
                  <p:embed/>
                </p:oleObj>
              </mc:Choice>
              <mc:Fallback>
                <p:oleObj name="Equation" r:id="rId4" imgW="369570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19200"/>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0" name="Object 21">
            <a:extLst>
              <a:ext uri="{FF2B5EF4-FFF2-40B4-BE49-F238E27FC236}">
                <a16:creationId xmlns:a16="http://schemas.microsoft.com/office/drawing/2014/main" id="{43FD072B-901D-4335-BFA0-9552BA5B4381}"/>
              </a:ext>
            </a:extLst>
          </p:cNvPr>
          <p:cNvGraphicFramePr>
            <a:graphicFrameLocks noChangeAspect="1"/>
          </p:cNvGraphicFramePr>
          <p:nvPr/>
        </p:nvGraphicFramePr>
        <p:xfrm>
          <a:off x="1524000" y="2057400"/>
          <a:ext cx="595313" cy="381000"/>
        </p:xfrm>
        <a:graphic>
          <a:graphicData uri="http://schemas.openxmlformats.org/presentationml/2006/ole">
            <mc:AlternateContent xmlns:mc="http://schemas.openxmlformats.org/markup-compatibility/2006">
              <mc:Choice xmlns:v="urn:schemas-microsoft-com:vml" Requires="v">
                <p:oleObj spid="_x0000_s5171" name="Equation" r:id="rId6" imgW="317225" imgH="203024" progId="Equation.3">
                  <p:embed/>
                </p:oleObj>
              </mc:Choice>
              <mc:Fallback>
                <p:oleObj name="Equation" r:id="rId6" imgW="317225" imgH="203024"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057400"/>
                        <a:ext cx="5953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Rectangle 22">
            <a:extLst>
              <a:ext uri="{FF2B5EF4-FFF2-40B4-BE49-F238E27FC236}">
                <a16:creationId xmlns:a16="http://schemas.microsoft.com/office/drawing/2014/main" id="{05D54C0D-D926-4BD8-A673-476C9175ED22}"/>
              </a:ext>
            </a:extLst>
          </p:cNvPr>
          <p:cNvSpPr>
            <a:spLocks noGrp="1" noChangeArrowheads="1"/>
          </p:cNvSpPr>
          <p:nvPr>
            <p:ph type="body" idx="1"/>
          </p:nvPr>
        </p:nvSpPr>
        <p:spPr>
          <a:xfrm>
            <a:off x="2971800" y="1981200"/>
            <a:ext cx="3581400" cy="381000"/>
          </a:xfrm>
          <a:noFill/>
        </p:spPr>
        <p:txBody>
          <a:bodyPr/>
          <a:lstStyle/>
          <a:p>
            <a:pPr marL="263525" indent="0">
              <a:buFont typeface="Monotype Sorts" pitchFamily="2" charset="2"/>
              <a:buNone/>
            </a:pPr>
            <a:r>
              <a:rPr lang="en-US" altLang="en-US" sz="3000"/>
              <a:t>Constant time</a:t>
            </a:r>
          </a:p>
        </p:txBody>
      </p:sp>
      <p:graphicFrame>
        <p:nvGraphicFramePr>
          <p:cNvPr id="30732" name="Object 23">
            <a:extLst>
              <a:ext uri="{FF2B5EF4-FFF2-40B4-BE49-F238E27FC236}">
                <a16:creationId xmlns:a16="http://schemas.microsoft.com/office/drawing/2014/main" id="{EB15DC9D-AF0C-41DA-A06C-5FCCE37AF0D4}"/>
              </a:ext>
            </a:extLst>
          </p:cNvPr>
          <p:cNvGraphicFramePr>
            <a:graphicFrameLocks noChangeAspect="1"/>
          </p:cNvGraphicFramePr>
          <p:nvPr/>
        </p:nvGraphicFramePr>
        <p:xfrm>
          <a:off x="1524000" y="2667000"/>
          <a:ext cx="1049338" cy="381000"/>
        </p:xfrm>
        <a:graphic>
          <a:graphicData uri="http://schemas.openxmlformats.org/presentationml/2006/ole">
            <mc:AlternateContent xmlns:mc="http://schemas.openxmlformats.org/markup-compatibility/2006">
              <mc:Choice xmlns:v="urn:schemas-microsoft-com:vml" Requires="v">
                <p:oleObj spid="_x0000_s5172" name="Equation" r:id="rId8" imgW="558558" imgH="203112" progId="Equation.3">
                  <p:embed/>
                </p:oleObj>
              </mc:Choice>
              <mc:Fallback>
                <p:oleObj name="Equation" r:id="rId8" imgW="558558" imgH="203112"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2667000"/>
                        <a:ext cx="1049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3" name="Rectangle 24">
            <a:extLst>
              <a:ext uri="{FF2B5EF4-FFF2-40B4-BE49-F238E27FC236}">
                <a16:creationId xmlns:a16="http://schemas.microsoft.com/office/drawing/2014/main" id="{234FF0FF-9CE2-409B-B1E9-FC3FB398A69F}"/>
              </a:ext>
            </a:extLst>
          </p:cNvPr>
          <p:cNvSpPr>
            <a:spLocks noChangeArrowheads="1"/>
          </p:cNvSpPr>
          <p:nvPr/>
        </p:nvSpPr>
        <p:spPr bwMode="auto">
          <a:xfrm>
            <a:off x="3048000" y="25908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Logarithmic time</a:t>
            </a:r>
            <a:r>
              <a:rPr lang="en-US" altLang="en-US"/>
              <a:t> </a:t>
            </a:r>
          </a:p>
        </p:txBody>
      </p:sp>
      <p:graphicFrame>
        <p:nvGraphicFramePr>
          <p:cNvPr id="30734" name="Object 25">
            <a:extLst>
              <a:ext uri="{FF2B5EF4-FFF2-40B4-BE49-F238E27FC236}">
                <a16:creationId xmlns:a16="http://schemas.microsoft.com/office/drawing/2014/main" id="{F6F57510-C2A8-4319-84C2-B211504D006A}"/>
              </a:ext>
            </a:extLst>
          </p:cNvPr>
          <p:cNvGraphicFramePr>
            <a:graphicFrameLocks noChangeAspect="1"/>
          </p:cNvGraphicFramePr>
          <p:nvPr/>
        </p:nvGraphicFramePr>
        <p:xfrm>
          <a:off x="1524000" y="3276600"/>
          <a:ext cx="644525" cy="381000"/>
        </p:xfrm>
        <a:graphic>
          <a:graphicData uri="http://schemas.openxmlformats.org/presentationml/2006/ole">
            <mc:AlternateContent xmlns:mc="http://schemas.openxmlformats.org/markup-compatibility/2006">
              <mc:Choice xmlns:v="urn:schemas-microsoft-com:vml" Requires="v">
                <p:oleObj spid="_x0000_s5173" name="Equation" r:id="rId10" imgW="342751" imgH="203112" progId="Equation.3">
                  <p:embed/>
                </p:oleObj>
              </mc:Choice>
              <mc:Fallback>
                <p:oleObj name="Equation" r:id="rId10" imgW="342751" imgH="203112"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0" y="3276600"/>
                        <a:ext cx="644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5" name="Rectangle 26">
            <a:extLst>
              <a:ext uri="{FF2B5EF4-FFF2-40B4-BE49-F238E27FC236}">
                <a16:creationId xmlns:a16="http://schemas.microsoft.com/office/drawing/2014/main" id="{AEFA6473-3B85-4563-A03C-3E029AD42FC8}"/>
              </a:ext>
            </a:extLst>
          </p:cNvPr>
          <p:cNvSpPr>
            <a:spLocks noChangeArrowheads="1"/>
          </p:cNvSpPr>
          <p:nvPr/>
        </p:nvSpPr>
        <p:spPr bwMode="auto">
          <a:xfrm>
            <a:off x="3048000" y="3200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Linear time</a:t>
            </a:r>
            <a:r>
              <a:rPr lang="en-US" altLang="en-US"/>
              <a:t> </a:t>
            </a:r>
          </a:p>
        </p:txBody>
      </p:sp>
      <p:graphicFrame>
        <p:nvGraphicFramePr>
          <p:cNvPr id="30736" name="Object 27">
            <a:extLst>
              <a:ext uri="{FF2B5EF4-FFF2-40B4-BE49-F238E27FC236}">
                <a16:creationId xmlns:a16="http://schemas.microsoft.com/office/drawing/2014/main" id="{53EF05E8-3F3A-436A-A82D-1DF076EC1878}"/>
              </a:ext>
            </a:extLst>
          </p:cNvPr>
          <p:cNvGraphicFramePr>
            <a:graphicFrameLocks noChangeAspect="1"/>
          </p:cNvGraphicFramePr>
          <p:nvPr/>
        </p:nvGraphicFramePr>
        <p:xfrm>
          <a:off x="1524000" y="3886200"/>
          <a:ext cx="1241425" cy="381000"/>
        </p:xfrm>
        <a:graphic>
          <a:graphicData uri="http://schemas.openxmlformats.org/presentationml/2006/ole">
            <mc:AlternateContent xmlns:mc="http://schemas.openxmlformats.org/markup-compatibility/2006">
              <mc:Choice xmlns:v="urn:schemas-microsoft-com:vml" Requires="v">
                <p:oleObj spid="_x0000_s5174" name="Equation" r:id="rId12" imgW="660113" imgH="203112" progId="Equation.3">
                  <p:embed/>
                </p:oleObj>
              </mc:Choice>
              <mc:Fallback>
                <p:oleObj name="Equation" r:id="rId12" imgW="660113" imgH="203112"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3886200"/>
                        <a:ext cx="1241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7" name="Rectangle 28">
            <a:extLst>
              <a:ext uri="{FF2B5EF4-FFF2-40B4-BE49-F238E27FC236}">
                <a16:creationId xmlns:a16="http://schemas.microsoft.com/office/drawing/2014/main" id="{54BD5494-691D-483A-BB1C-872056B88803}"/>
              </a:ext>
            </a:extLst>
          </p:cNvPr>
          <p:cNvSpPr>
            <a:spLocks noChangeArrowheads="1"/>
          </p:cNvSpPr>
          <p:nvPr/>
        </p:nvSpPr>
        <p:spPr bwMode="auto">
          <a:xfrm>
            <a:off x="3124200" y="3810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Log-linear time</a:t>
            </a:r>
            <a:r>
              <a:rPr lang="en-US" altLang="en-US"/>
              <a:t> </a:t>
            </a:r>
          </a:p>
        </p:txBody>
      </p:sp>
      <p:graphicFrame>
        <p:nvGraphicFramePr>
          <p:cNvPr id="30738" name="Object 29">
            <a:extLst>
              <a:ext uri="{FF2B5EF4-FFF2-40B4-BE49-F238E27FC236}">
                <a16:creationId xmlns:a16="http://schemas.microsoft.com/office/drawing/2014/main" id="{DB0C5AE4-CE05-46C4-BAD4-E73E5771C73F}"/>
              </a:ext>
            </a:extLst>
          </p:cNvPr>
          <p:cNvGraphicFramePr>
            <a:graphicFrameLocks noChangeAspect="1"/>
          </p:cNvGraphicFramePr>
          <p:nvPr/>
        </p:nvGraphicFramePr>
        <p:xfrm>
          <a:off x="1524000" y="4495800"/>
          <a:ext cx="762000" cy="428625"/>
        </p:xfrm>
        <a:graphic>
          <a:graphicData uri="http://schemas.openxmlformats.org/presentationml/2006/ole">
            <mc:AlternateContent xmlns:mc="http://schemas.openxmlformats.org/markup-compatibility/2006">
              <mc:Choice xmlns:v="urn:schemas-microsoft-com:vml" Requires="v">
                <p:oleObj spid="_x0000_s5175" name="Equation" r:id="rId14" imgW="406224" imgH="228501" progId="Equation.3">
                  <p:embed/>
                </p:oleObj>
              </mc:Choice>
              <mc:Fallback>
                <p:oleObj name="Equation" r:id="rId14" imgW="406224" imgH="228501"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24000" y="4495800"/>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9" name="Rectangle 30">
            <a:extLst>
              <a:ext uri="{FF2B5EF4-FFF2-40B4-BE49-F238E27FC236}">
                <a16:creationId xmlns:a16="http://schemas.microsoft.com/office/drawing/2014/main" id="{BBD9E2EB-9147-4B3D-92D6-815362C33E58}"/>
              </a:ext>
            </a:extLst>
          </p:cNvPr>
          <p:cNvSpPr>
            <a:spLocks noChangeArrowheads="1"/>
          </p:cNvSpPr>
          <p:nvPr/>
        </p:nvSpPr>
        <p:spPr bwMode="auto">
          <a:xfrm>
            <a:off x="3124200" y="44196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Quadratic time</a:t>
            </a:r>
            <a:r>
              <a:rPr lang="en-US" altLang="en-US"/>
              <a:t> </a:t>
            </a:r>
          </a:p>
        </p:txBody>
      </p:sp>
      <p:graphicFrame>
        <p:nvGraphicFramePr>
          <p:cNvPr id="30740" name="Object 31">
            <a:extLst>
              <a:ext uri="{FF2B5EF4-FFF2-40B4-BE49-F238E27FC236}">
                <a16:creationId xmlns:a16="http://schemas.microsoft.com/office/drawing/2014/main" id="{8251772E-0BCE-428B-9D4C-9F2355B0AE46}"/>
              </a:ext>
            </a:extLst>
          </p:cNvPr>
          <p:cNvGraphicFramePr>
            <a:graphicFrameLocks noChangeAspect="1"/>
          </p:cNvGraphicFramePr>
          <p:nvPr/>
        </p:nvGraphicFramePr>
        <p:xfrm>
          <a:off x="1524000" y="5181600"/>
          <a:ext cx="762000" cy="428625"/>
        </p:xfrm>
        <a:graphic>
          <a:graphicData uri="http://schemas.openxmlformats.org/presentationml/2006/ole">
            <mc:AlternateContent xmlns:mc="http://schemas.openxmlformats.org/markup-compatibility/2006">
              <mc:Choice xmlns:v="urn:schemas-microsoft-com:vml" Requires="v">
                <p:oleObj spid="_x0000_s5176" name="Equation" r:id="rId16" imgW="406224" imgH="228501" progId="Equation.3">
                  <p:embed/>
                </p:oleObj>
              </mc:Choice>
              <mc:Fallback>
                <p:oleObj name="Equation" r:id="rId16" imgW="406224" imgH="228501" progId="Equation.3">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0" y="5181600"/>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1" name="Rectangle 32">
            <a:extLst>
              <a:ext uri="{FF2B5EF4-FFF2-40B4-BE49-F238E27FC236}">
                <a16:creationId xmlns:a16="http://schemas.microsoft.com/office/drawing/2014/main" id="{1BD45BE4-A74D-4096-9B70-4AE63E7E2BE9}"/>
              </a:ext>
            </a:extLst>
          </p:cNvPr>
          <p:cNvSpPr>
            <a:spLocks noChangeArrowheads="1"/>
          </p:cNvSpPr>
          <p:nvPr/>
        </p:nvSpPr>
        <p:spPr bwMode="auto">
          <a:xfrm>
            <a:off x="3124200" y="51054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Cubic time</a:t>
            </a:r>
            <a:r>
              <a:rPr lang="en-US" altLang="en-US"/>
              <a:t> </a:t>
            </a:r>
          </a:p>
        </p:txBody>
      </p:sp>
      <p:graphicFrame>
        <p:nvGraphicFramePr>
          <p:cNvPr id="30742" name="Object 33">
            <a:extLst>
              <a:ext uri="{FF2B5EF4-FFF2-40B4-BE49-F238E27FC236}">
                <a16:creationId xmlns:a16="http://schemas.microsoft.com/office/drawing/2014/main" id="{EDE5A368-76AD-4F86-8712-208AEC96793C}"/>
              </a:ext>
            </a:extLst>
          </p:cNvPr>
          <p:cNvGraphicFramePr>
            <a:graphicFrameLocks noChangeAspect="1"/>
          </p:cNvGraphicFramePr>
          <p:nvPr/>
        </p:nvGraphicFramePr>
        <p:xfrm>
          <a:off x="1524000" y="5791200"/>
          <a:ext cx="762000" cy="428625"/>
        </p:xfrm>
        <a:graphic>
          <a:graphicData uri="http://schemas.openxmlformats.org/presentationml/2006/ole">
            <mc:AlternateContent xmlns:mc="http://schemas.openxmlformats.org/markup-compatibility/2006">
              <mc:Choice xmlns:v="urn:schemas-microsoft-com:vml" Requires="v">
                <p:oleObj spid="_x0000_s5177" name="Equation" r:id="rId18" imgW="406224" imgH="228501" progId="Equation.3">
                  <p:embed/>
                </p:oleObj>
              </mc:Choice>
              <mc:Fallback>
                <p:oleObj name="Equation" r:id="rId18" imgW="406224" imgH="228501"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0" y="5791200"/>
                        <a:ext cx="762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3" name="Rectangle 34">
            <a:extLst>
              <a:ext uri="{FF2B5EF4-FFF2-40B4-BE49-F238E27FC236}">
                <a16:creationId xmlns:a16="http://schemas.microsoft.com/office/drawing/2014/main" id="{88ECA081-5048-4117-A6E0-4A54E3DB396B}"/>
              </a:ext>
            </a:extLst>
          </p:cNvPr>
          <p:cNvSpPr>
            <a:spLocks noChangeArrowheads="1"/>
          </p:cNvSpPr>
          <p:nvPr/>
        </p:nvSpPr>
        <p:spPr bwMode="auto">
          <a:xfrm>
            <a:off x="3124200" y="5715000"/>
            <a:ext cx="3581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000"/>
              <a:t>Exponential time</a:t>
            </a:r>
            <a:r>
              <a:rPr lang="en-US" altLang="en-US"/>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EE9442E-54B8-40B5-B0C5-80BBDA672B7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1F36AC-E385-45E8-A676-D362E544E6AD}" type="slidenum">
              <a:rPr lang="en-US" altLang="en-US" sz="1400" smtClean="0"/>
              <a:pPr>
                <a:spcBef>
                  <a:spcPct val="0"/>
                </a:spcBef>
                <a:buClrTx/>
                <a:buSzTx/>
                <a:buFontTx/>
                <a:buNone/>
              </a:pPr>
              <a:t>19</a:t>
            </a:fld>
            <a:endParaRPr lang="en-US" altLang="en-US" sz="1400"/>
          </a:p>
        </p:txBody>
      </p:sp>
      <p:sp>
        <p:nvSpPr>
          <p:cNvPr id="31747" name="Rectangle 2">
            <a:extLst>
              <a:ext uri="{FF2B5EF4-FFF2-40B4-BE49-F238E27FC236}">
                <a16:creationId xmlns:a16="http://schemas.microsoft.com/office/drawing/2014/main" id="{52A70897-E268-4FD9-8986-BB961D8429B3}"/>
              </a:ext>
            </a:extLst>
          </p:cNvPr>
          <p:cNvSpPr>
            <a:spLocks noGrp="1" noChangeArrowheads="1"/>
          </p:cNvSpPr>
          <p:nvPr>
            <p:ph type="title"/>
          </p:nvPr>
        </p:nvSpPr>
        <p:spPr>
          <a:xfrm>
            <a:off x="457200" y="228600"/>
            <a:ext cx="8229600" cy="609600"/>
          </a:xfrm>
          <a:noFill/>
        </p:spPr>
        <p:txBody>
          <a:bodyPr/>
          <a:lstStyle/>
          <a:p>
            <a:r>
              <a:rPr lang="en-US" altLang="en-US" sz="3600"/>
              <a:t>Comparing Common Growth Functions</a:t>
            </a:r>
          </a:p>
        </p:txBody>
      </p:sp>
      <p:sp>
        <p:nvSpPr>
          <p:cNvPr id="31748" name="Rectangle 3">
            <a:extLst>
              <a:ext uri="{FF2B5EF4-FFF2-40B4-BE49-F238E27FC236}">
                <a16:creationId xmlns:a16="http://schemas.microsoft.com/office/drawing/2014/main" id="{80B4E0DC-3961-4E45-B703-769ACC10128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a:extLst>
              <a:ext uri="{FF2B5EF4-FFF2-40B4-BE49-F238E27FC236}">
                <a16:creationId xmlns:a16="http://schemas.microsoft.com/office/drawing/2014/main" id="{07FD1AFD-769E-4EC9-B31E-B2612B350F2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a:extLst>
              <a:ext uri="{FF2B5EF4-FFF2-40B4-BE49-F238E27FC236}">
                <a16:creationId xmlns:a16="http://schemas.microsoft.com/office/drawing/2014/main" id="{19564865-B264-4295-AC8F-CB8008B701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a:extLst>
              <a:ext uri="{FF2B5EF4-FFF2-40B4-BE49-F238E27FC236}">
                <a16:creationId xmlns:a16="http://schemas.microsoft.com/office/drawing/2014/main" id="{AC88634D-0AA8-420A-A897-110C7E97E2AF}"/>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a:extLst>
              <a:ext uri="{FF2B5EF4-FFF2-40B4-BE49-F238E27FC236}">
                <a16:creationId xmlns:a16="http://schemas.microsoft.com/office/drawing/2014/main" id="{7712EABB-B70D-4EA5-891A-DA6CE1D8DEF1}"/>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3" name="Object 8">
            <a:extLst>
              <a:ext uri="{FF2B5EF4-FFF2-40B4-BE49-F238E27FC236}">
                <a16:creationId xmlns:a16="http://schemas.microsoft.com/office/drawing/2014/main" id="{E538999A-9A2C-4884-8DA8-FE9AAD1DE871}"/>
              </a:ext>
            </a:extLst>
          </p:cNvPr>
          <p:cNvGraphicFramePr>
            <a:graphicFrameLocks noChangeAspect="1"/>
          </p:cNvGraphicFramePr>
          <p:nvPr/>
        </p:nvGraphicFramePr>
        <p:xfrm>
          <a:off x="990600" y="1219200"/>
          <a:ext cx="6934200" cy="428625"/>
        </p:xfrm>
        <a:graphic>
          <a:graphicData uri="http://schemas.openxmlformats.org/presentationml/2006/ole">
            <mc:AlternateContent xmlns:mc="http://schemas.openxmlformats.org/markup-compatibility/2006">
              <mc:Choice xmlns:v="urn:schemas-microsoft-com:vml" Requires="v">
                <p:oleObj spid="_x0000_s6158" name="Equation" r:id="rId4" imgW="3695700" imgH="228600" progId="Equation.3">
                  <p:embed/>
                </p:oleObj>
              </mc:Choice>
              <mc:Fallback>
                <p:oleObj name="Equation" r:id="rId4" imgW="369570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19200"/>
                        <a:ext cx="6934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Rectangle 25">
            <a:extLst>
              <a:ext uri="{FF2B5EF4-FFF2-40B4-BE49-F238E27FC236}">
                <a16:creationId xmlns:a16="http://schemas.microsoft.com/office/drawing/2014/main" id="{ED265140-99F3-48EB-891E-EFF87E37301B}"/>
              </a:ext>
            </a:extLst>
          </p:cNvPr>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5" name="Object 24">
            <a:extLst>
              <a:ext uri="{FF2B5EF4-FFF2-40B4-BE49-F238E27FC236}">
                <a16:creationId xmlns:a16="http://schemas.microsoft.com/office/drawing/2014/main" id="{C6B8F0DE-8F59-44DD-82F2-4843CB691EF3}"/>
              </a:ext>
            </a:extLst>
          </p:cNvPr>
          <p:cNvGraphicFramePr>
            <a:graphicFrameLocks noChangeAspect="1"/>
          </p:cNvGraphicFramePr>
          <p:nvPr/>
        </p:nvGraphicFramePr>
        <p:xfrm>
          <a:off x="304800" y="1905000"/>
          <a:ext cx="8458200" cy="4275138"/>
        </p:xfrm>
        <a:graphic>
          <a:graphicData uri="http://schemas.openxmlformats.org/presentationml/2006/ole">
            <mc:AlternateContent xmlns:mc="http://schemas.openxmlformats.org/markup-compatibility/2006">
              <mc:Choice xmlns:v="urn:schemas-microsoft-com:vml" Requires="v">
                <p:oleObj spid="_x0000_s6159" name="Picture" r:id="rId6" imgW="3351276" imgH="2183892" progId="Word.Picture.8">
                  <p:embed/>
                </p:oleObj>
              </mc:Choice>
              <mc:Fallback>
                <p:oleObj name="Picture" r:id="rId6" imgW="3351276" imgH="2183892" progId="Word.Picture.8">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905000"/>
                        <a:ext cx="8458200"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39DA25C0-E6FA-4585-AB98-17EF1B4C899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1A32C2-4E0D-4D58-9A64-4642EA506C31}" type="slidenum">
              <a:rPr lang="en-US" altLang="en-US" sz="1400" smtClean="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B5EB7DB5-533F-4FA7-8470-A7C92890053F}"/>
              </a:ext>
            </a:extLst>
          </p:cNvPr>
          <p:cNvSpPr>
            <a:spLocks noGrp="1" noChangeArrowheads="1"/>
          </p:cNvSpPr>
          <p:nvPr>
            <p:ph type="title"/>
          </p:nvPr>
        </p:nvSpPr>
        <p:spPr>
          <a:xfrm>
            <a:off x="685800" y="381000"/>
            <a:ext cx="7772400" cy="533400"/>
          </a:xfrm>
          <a:noFill/>
        </p:spPr>
        <p:txBody>
          <a:bodyPr/>
          <a:lstStyle/>
          <a:p>
            <a:r>
              <a:rPr lang="en-US" altLang="en-US"/>
              <a:t>Executing Time </a:t>
            </a:r>
          </a:p>
        </p:txBody>
      </p:sp>
      <p:sp>
        <p:nvSpPr>
          <p:cNvPr id="6148" name="Rectangle 3">
            <a:extLst>
              <a:ext uri="{FF2B5EF4-FFF2-40B4-BE49-F238E27FC236}">
                <a16:creationId xmlns:a16="http://schemas.microsoft.com/office/drawing/2014/main" id="{A9426CED-FEE4-40AF-BFA1-99151D6F85EA}"/>
              </a:ext>
            </a:extLst>
          </p:cNvPr>
          <p:cNvSpPr>
            <a:spLocks noGrp="1" noChangeArrowheads="1"/>
          </p:cNvSpPr>
          <p:nvPr>
            <p:ph type="body" idx="1"/>
          </p:nvPr>
        </p:nvSpPr>
        <p:spPr>
          <a:xfrm>
            <a:off x="228600" y="1066800"/>
            <a:ext cx="8686800" cy="5334000"/>
          </a:xfrm>
          <a:noFill/>
        </p:spPr>
        <p:txBody>
          <a:bodyPr/>
          <a:lstStyle/>
          <a:p>
            <a:pPr marL="442913" indent="-358775">
              <a:spcBef>
                <a:spcPct val="0"/>
              </a:spcBef>
              <a:buFont typeface="Monotype Sorts" pitchFamily="2" charset="2"/>
              <a:buNone/>
            </a:pPr>
            <a:r>
              <a:rPr lang="en-US" altLang="en-US" sz="2400"/>
              <a:t>	Suppose two algorithms perform the same task such as search (linear search vs. binary search). Which one is better? One possible approach to answer this question is to implement these algorithms in Java and run the programs to get execution time. But there are two problems for this approach:</a:t>
            </a:r>
          </a:p>
          <a:p>
            <a:pPr marL="442913" indent="-358775">
              <a:spcBef>
                <a:spcPct val="0"/>
              </a:spcBef>
              <a:buFont typeface="Monotype Sorts" pitchFamily="2" charset="2"/>
              <a:buNone/>
            </a:pPr>
            <a:endParaRPr lang="en-US" altLang="en-US" sz="2400"/>
          </a:p>
          <a:p>
            <a:pPr marL="442913" indent="-358775">
              <a:lnSpc>
                <a:spcPct val="90000"/>
              </a:lnSpc>
              <a:buFont typeface="Wingdings" panose="05000000000000000000" pitchFamily="2" charset="2"/>
              <a:buChar char="§"/>
            </a:pPr>
            <a:r>
              <a:rPr lang="en-US" altLang="en-US" sz="2400"/>
              <a:t>First, there are many tasks running concurrently on a computer. The execution time of a particular program is dependent on the system load.  </a:t>
            </a:r>
          </a:p>
          <a:p>
            <a:pPr marL="442913" indent="-358775">
              <a:lnSpc>
                <a:spcPct val="90000"/>
              </a:lnSpc>
              <a:buFont typeface="Wingdings" panose="05000000000000000000" pitchFamily="2" charset="2"/>
              <a:buChar char="§"/>
            </a:pPr>
            <a:r>
              <a:rPr lang="en-US" altLang="en-US" sz="2400"/>
              <a:t>Second, the execution time is dependent on specific input. Consider linear search and binary search for example. If an element to be searched happens to be the first in the list, linear search will find the element quicker than binary search.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73CE087-F288-4CF6-937D-3E6CA5FF036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56D4D7-06AE-4834-992C-82561A86978B}" type="slidenum">
              <a:rPr lang="en-US" altLang="en-US" sz="1400"/>
              <a:pPr>
                <a:spcBef>
                  <a:spcPct val="0"/>
                </a:spcBef>
                <a:buClrTx/>
                <a:buSzTx/>
                <a:buFontTx/>
                <a:buNone/>
              </a:pPr>
              <a:t>20</a:t>
            </a:fld>
            <a:endParaRPr lang="en-US" altLang="en-US" sz="1400"/>
          </a:p>
        </p:txBody>
      </p:sp>
      <p:sp>
        <p:nvSpPr>
          <p:cNvPr id="28675" name="Rectangle 2">
            <a:extLst>
              <a:ext uri="{FF2B5EF4-FFF2-40B4-BE49-F238E27FC236}">
                <a16:creationId xmlns:a16="http://schemas.microsoft.com/office/drawing/2014/main" id="{AA6384C7-AEAC-4F33-B367-E714A6B3160C}"/>
              </a:ext>
            </a:extLst>
          </p:cNvPr>
          <p:cNvSpPr>
            <a:spLocks noGrp="1" noChangeArrowheads="1"/>
          </p:cNvSpPr>
          <p:nvPr>
            <p:ph type="title"/>
          </p:nvPr>
        </p:nvSpPr>
        <p:spPr>
          <a:xfrm>
            <a:off x="685800" y="228600"/>
            <a:ext cx="7772400" cy="685800"/>
          </a:xfrm>
          <a:noFill/>
        </p:spPr>
        <p:txBody>
          <a:bodyPr/>
          <a:lstStyle/>
          <a:p>
            <a:r>
              <a:rPr lang="en-US" altLang="en-US"/>
              <a:t>Analyzing Tower of Hanoi</a:t>
            </a:r>
          </a:p>
        </p:txBody>
      </p:sp>
      <p:sp>
        <p:nvSpPr>
          <p:cNvPr id="28676" name="Rectangle 3">
            <a:extLst>
              <a:ext uri="{FF2B5EF4-FFF2-40B4-BE49-F238E27FC236}">
                <a16:creationId xmlns:a16="http://schemas.microsoft.com/office/drawing/2014/main" id="{E5E8D3EB-D5C3-428E-8AF2-7CF9B2A0D710}"/>
              </a:ext>
            </a:extLst>
          </p:cNvPr>
          <p:cNvSpPr>
            <a:spLocks noGrp="1" noChangeArrowheads="1"/>
          </p:cNvSpPr>
          <p:nvPr>
            <p:ph type="body" idx="1"/>
          </p:nvPr>
        </p:nvSpPr>
        <p:spPr>
          <a:xfrm>
            <a:off x="228600" y="1066800"/>
            <a:ext cx="8763000" cy="3962400"/>
          </a:xfrm>
          <a:noFill/>
        </p:spPr>
        <p:txBody>
          <a:bodyPr/>
          <a:lstStyle/>
          <a:p>
            <a:pPr marL="263525" indent="0">
              <a:lnSpc>
                <a:spcPct val="110000"/>
              </a:lnSpc>
              <a:buFont typeface="Monotype Sorts" pitchFamily="2" charset="2"/>
              <a:buNone/>
            </a:pPr>
            <a:r>
              <a:rPr lang="en-US" altLang="en-US" sz="2400"/>
              <a:t>The Tower of Hanoi problem presented in Listing 18.7, TowerOfHanoi.java, moves </a:t>
            </a:r>
            <a:r>
              <a:rPr lang="en-US" altLang="en-US" sz="2400" i="1"/>
              <a:t>n</a:t>
            </a:r>
            <a:r>
              <a:rPr lang="en-US" altLang="en-US" sz="2400"/>
              <a:t> disks from tower A to tower B with the assistance of tower C recursively as follows:</a:t>
            </a:r>
          </a:p>
          <a:p>
            <a:pPr marL="895350" lvl="1" indent="-358775">
              <a:lnSpc>
                <a:spcPct val="110000"/>
              </a:lnSpc>
            </a:pPr>
            <a:r>
              <a:rPr lang="en-US" altLang="en-US" sz="2400"/>
              <a:t>Move the first </a:t>
            </a:r>
            <a:r>
              <a:rPr lang="en-US" altLang="en-US" sz="2400" i="1" u="sng"/>
              <a:t>n – 1</a:t>
            </a:r>
            <a:r>
              <a:rPr lang="en-US" altLang="en-US" sz="2400" i="1"/>
              <a:t> </a:t>
            </a:r>
            <a:r>
              <a:rPr lang="en-US" altLang="en-US" sz="2400"/>
              <a:t>disks from A to C with the assistance of tower B.</a:t>
            </a:r>
          </a:p>
          <a:p>
            <a:pPr marL="895350" lvl="1" indent="-358775">
              <a:lnSpc>
                <a:spcPct val="110000"/>
              </a:lnSpc>
            </a:pPr>
            <a:r>
              <a:rPr lang="en-US" altLang="en-US" sz="2400"/>
              <a:t>Move disk </a:t>
            </a:r>
            <a:r>
              <a:rPr lang="en-US" altLang="en-US" sz="2400" i="1" u="sng"/>
              <a:t>n</a:t>
            </a:r>
            <a:r>
              <a:rPr lang="en-US" altLang="en-US" sz="2400"/>
              <a:t> from A to B.</a:t>
            </a:r>
          </a:p>
          <a:p>
            <a:pPr marL="895350" lvl="1" indent="-358775">
              <a:lnSpc>
                <a:spcPct val="110000"/>
              </a:lnSpc>
            </a:pPr>
            <a:r>
              <a:rPr lang="en-US" altLang="en-US" sz="2400"/>
              <a:t>Move </a:t>
            </a:r>
            <a:r>
              <a:rPr lang="en-US" altLang="en-US" sz="2400" i="1" u="sng"/>
              <a:t>n - 1</a:t>
            </a:r>
            <a:r>
              <a:rPr lang="en-US" altLang="en-US" sz="2400"/>
              <a:t> disks from C to B with the assistance of tower A.</a:t>
            </a:r>
          </a:p>
          <a:p>
            <a:pPr marL="263525" indent="0">
              <a:lnSpc>
                <a:spcPct val="110000"/>
              </a:lnSpc>
              <a:buFont typeface="Monotype Sorts" pitchFamily="2" charset="2"/>
              <a:buNone/>
            </a:pPr>
            <a:r>
              <a:rPr lang="en-US" altLang="en-US" sz="2400"/>
              <a:t>Let </a:t>
            </a:r>
            <a:r>
              <a:rPr lang="en-US" altLang="en-US" sz="2400" i="1"/>
              <a:t>T(n)</a:t>
            </a:r>
            <a:r>
              <a:rPr lang="en-US" altLang="en-US" sz="2400"/>
              <a:t> denote the complexity for the algorithm that moves disks and c denote the constant time to move one disk, i.e., T(1) is c. So,</a:t>
            </a:r>
          </a:p>
        </p:txBody>
      </p:sp>
      <p:sp>
        <p:nvSpPr>
          <p:cNvPr id="28677" name="Rectangle 4">
            <a:extLst>
              <a:ext uri="{FF2B5EF4-FFF2-40B4-BE49-F238E27FC236}">
                <a16:creationId xmlns:a16="http://schemas.microsoft.com/office/drawing/2014/main" id="{2040B849-D3E3-4816-9C99-BA02557891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32987872-D4F1-41A7-8653-A1EE07E657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a:extLst>
              <a:ext uri="{FF2B5EF4-FFF2-40B4-BE49-F238E27FC236}">
                <a16:creationId xmlns:a16="http://schemas.microsoft.com/office/drawing/2014/main" id="{E2877405-4907-4823-B223-F46ACFB50D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11">
            <a:extLst>
              <a:ext uri="{FF2B5EF4-FFF2-40B4-BE49-F238E27FC236}">
                <a16:creationId xmlns:a16="http://schemas.microsoft.com/office/drawing/2014/main" id="{E1797140-0517-40FB-8A94-5FC36938A7F2}"/>
              </a:ext>
            </a:extLst>
          </p:cNvPr>
          <p:cNvSpPr>
            <a:spLocks noChangeArrowheads="1"/>
          </p:cNvSpPr>
          <p:nvPr/>
        </p:nvSpPr>
        <p:spPr bwMode="auto">
          <a:xfrm>
            <a:off x="0" y="307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81" name="Object 10">
            <a:extLst>
              <a:ext uri="{FF2B5EF4-FFF2-40B4-BE49-F238E27FC236}">
                <a16:creationId xmlns:a16="http://schemas.microsoft.com/office/drawing/2014/main" id="{7CD6136E-CD54-47DD-B68C-18A5BAE43751}"/>
              </a:ext>
            </a:extLst>
          </p:cNvPr>
          <p:cNvGraphicFramePr>
            <a:graphicFrameLocks noChangeAspect="1"/>
          </p:cNvGraphicFramePr>
          <p:nvPr/>
        </p:nvGraphicFramePr>
        <p:xfrm>
          <a:off x="95250" y="5181600"/>
          <a:ext cx="9029700" cy="977900"/>
        </p:xfrm>
        <a:graphic>
          <a:graphicData uri="http://schemas.openxmlformats.org/presentationml/2006/ole">
            <mc:AlternateContent xmlns:mc="http://schemas.openxmlformats.org/markup-compatibility/2006">
              <mc:Choice xmlns:v="urn:schemas-microsoft-com:vml" Requires="v">
                <p:oleObj spid="_x0000_s7174" name="Equation" r:id="rId3" imgW="3441700" imgH="698500" progId="Equation.3">
                  <p:embed/>
                </p:oleObj>
              </mc:Choice>
              <mc:Fallback>
                <p:oleObj name="Equation" r:id="rId3" imgW="3441700" imgH="698500" progId="Equation.3">
                  <p:embed/>
                  <p:pic>
                    <p:nvPicPr>
                      <p:cNvPr id="28681" name="Object 10">
                        <a:extLst>
                          <a:ext uri="{FF2B5EF4-FFF2-40B4-BE49-F238E27FC236}">
                            <a16:creationId xmlns:a16="http://schemas.microsoft.com/office/drawing/2014/main" id="{7CD6136E-CD54-47DD-B68C-18A5BAE43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 y="5181600"/>
                        <a:ext cx="90297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252A03E-A290-40C3-9A94-B36181B2971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25D08D-6CAE-4CE3-9B33-D76DC7C82B7A}" type="slidenum">
              <a:rPr lang="en-US" altLang="en-US" sz="1400"/>
              <a:pPr>
                <a:spcBef>
                  <a:spcPct val="0"/>
                </a:spcBef>
                <a:buClrTx/>
                <a:buSzTx/>
                <a:buFontTx/>
                <a:buNone/>
              </a:pPr>
              <a:t>21</a:t>
            </a:fld>
            <a:endParaRPr lang="en-US" altLang="en-US" sz="1400"/>
          </a:p>
        </p:txBody>
      </p:sp>
      <p:sp>
        <p:nvSpPr>
          <p:cNvPr id="32771" name="Rectangle 2">
            <a:extLst>
              <a:ext uri="{FF2B5EF4-FFF2-40B4-BE49-F238E27FC236}">
                <a16:creationId xmlns:a16="http://schemas.microsoft.com/office/drawing/2014/main" id="{B468FAD7-1F69-43B9-BE05-D20AC099DBE3}"/>
              </a:ext>
            </a:extLst>
          </p:cNvPr>
          <p:cNvSpPr>
            <a:spLocks noGrp="1" noChangeArrowheads="1"/>
          </p:cNvSpPr>
          <p:nvPr>
            <p:ph type="title"/>
          </p:nvPr>
        </p:nvSpPr>
        <p:spPr>
          <a:xfrm>
            <a:off x="685800" y="152400"/>
            <a:ext cx="7772400" cy="533400"/>
          </a:xfrm>
          <a:noFill/>
        </p:spPr>
        <p:txBody>
          <a:bodyPr/>
          <a:lstStyle/>
          <a:p>
            <a:r>
              <a:rPr lang="en-US" altLang="en-US"/>
              <a:t>Case Study: Fibonacci Numbers</a:t>
            </a:r>
          </a:p>
        </p:txBody>
      </p:sp>
      <p:sp>
        <p:nvSpPr>
          <p:cNvPr id="32772" name="Rectangle 3">
            <a:extLst>
              <a:ext uri="{FF2B5EF4-FFF2-40B4-BE49-F238E27FC236}">
                <a16:creationId xmlns:a16="http://schemas.microsoft.com/office/drawing/2014/main" id="{4602D60A-F4EA-4DB2-AD1D-8FC6344F7E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a:extLst>
              <a:ext uri="{FF2B5EF4-FFF2-40B4-BE49-F238E27FC236}">
                <a16:creationId xmlns:a16="http://schemas.microsoft.com/office/drawing/2014/main" id="{2CCB6AEA-3942-4442-812A-FC28D8ECE2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a:extLst>
              <a:ext uri="{FF2B5EF4-FFF2-40B4-BE49-F238E27FC236}">
                <a16:creationId xmlns:a16="http://schemas.microsoft.com/office/drawing/2014/main" id="{BCCDDD3D-6EB3-4282-B862-162A4D9224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190CC534-0571-4716-9270-26B31DAC604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7">
            <a:extLst>
              <a:ext uri="{FF2B5EF4-FFF2-40B4-BE49-F238E27FC236}">
                <a16:creationId xmlns:a16="http://schemas.microsoft.com/office/drawing/2014/main" id="{9012EB4B-6730-47EE-82A8-17E1E7F9F8EE}"/>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Rectangle 8">
            <a:extLst>
              <a:ext uri="{FF2B5EF4-FFF2-40B4-BE49-F238E27FC236}">
                <a16:creationId xmlns:a16="http://schemas.microsoft.com/office/drawing/2014/main" id="{6AE6D9FA-9189-4C2C-811E-4E86D86DEF0D}"/>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9">
            <a:extLst>
              <a:ext uri="{FF2B5EF4-FFF2-40B4-BE49-F238E27FC236}">
                <a16:creationId xmlns:a16="http://schemas.microsoft.com/office/drawing/2014/main" id="{22F4EAD0-29AA-4B2D-BE77-E1214D2BC0DF}"/>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0">
            <a:extLst>
              <a:ext uri="{FF2B5EF4-FFF2-40B4-BE49-F238E27FC236}">
                <a16:creationId xmlns:a16="http://schemas.microsoft.com/office/drawing/2014/main" id="{E7434FC1-0A97-4F51-8879-C23F484A9C4E}"/>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0" name="Rectangle 11">
            <a:extLst>
              <a:ext uri="{FF2B5EF4-FFF2-40B4-BE49-F238E27FC236}">
                <a16:creationId xmlns:a16="http://schemas.microsoft.com/office/drawing/2014/main" id="{2FBF1DD7-A651-46AE-9E5D-9659BB643F3C}"/>
              </a:ext>
            </a:extLst>
          </p:cNvPr>
          <p:cNvSpPr>
            <a:spLocks noGrp="1" noChangeArrowheads="1"/>
          </p:cNvSpPr>
          <p:nvPr>
            <p:ph type="body" idx="1"/>
          </p:nvPr>
        </p:nvSpPr>
        <p:spPr>
          <a:xfrm>
            <a:off x="228600" y="838200"/>
            <a:ext cx="8763000" cy="3429000"/>
          </a:xfrm>
        </p:spPr>
        <p:txBody>
          <a:bodyPr/>
          <a:lstStyle/>
          <a:p>
            <a:pPr marL="263525" indent="0">
              <a:lnSpc>
                <a:spcPct val="80000"/>
              </a:lnSpc>
              <a:buFont typeface="Monotype Sorts" pitchFamily="2" charset="2"/>
              <a:buNone/>
            </a:pPr>
            <a:r>
              <a:rPr lang="en-US" altLang="en-US" sz="2400">
                <a:solidFill>
                  <a:schemeClr val="tx2"/>
                </a:solidFill>
              </a:rPr>
              <a:t>/** The method for finding the Fibonacci number */</a:t>
            </a:r>
          </a:p>
          <a:p>
            <a:pPr marL="263525" indent="0">
              <a:lnSpc>
                <a:spcPct val="80000"/>
              </a:lnSpc>
              <a:buFont typeface="Monotype Sorts" pitchFamily="2" charset="2"/>
              <a:buNone/>
            </a:pPr>
            <a:r>
              <a:rPr lang="en-US" altLang="en-US" sz="2400">
                <a:solidFill>
                  <a:schemeClr val="tx2"/>
                </a:solidFill>
              </a:rPr>
              <a:t>public static long fib(long index) {</a:t>
            </a:r>
          </a:p>
          <a:p>
            <a:pPr marL="263525" indent="0">
              <a:lnSpc>
                <a:spcPct val="80000"/>
              </a:lnSpc>
              <a:buFont typeface="Monotype Sorts" pitchFamily="2" charset="2"/>
              <a:buNone/>
            </a:pPr>
            <a:r>
              <a:rPr lang="en-US" altLang="en-US" sz="2400">
                <a:solidFill>
                  <a:schemeClr val="tx2"/>
                </a:solidFill>
              </a:rPr>
              <a:t>  if (index == 0) // Base case</a:t>
            </a:r>
          </a:p>
          <a:p>
            <a:pPr marL="263525" indent="0">
              <a:lnSpc>
                <a:spcPct val="80000"/>
              </a:lnSpc>
              <a:buFont typeface="Monotype Sorts" pitchFamily="2" charset="2"/>
              <a:buNone/>
            </a:pPr>
            <a:r>
              <a:rPr lang="en-US" altLang="en-US" sz="2400">
                <a:solidFill>
                  <a:schemeClr val="tx2"/>
                </a:solidFill>
              </a:rPr>
              <a:t>    return 0;</a:t>
            </a:r>
          </a:p>
          <a:p>
            <a:pPr marL="263525" indent="0">
              <a:lnSpc>
                <a:spcPct val="80000"/>
              </a:lnSpc>
              <a:buFont typeface="Monotype Sorts" pitchFamily="2" charset="2"/>
              <a:buNone/>
            </a:pPr>
            <a:r>
              <a:rPr lang="en-US" altLang="en-US" sz="2400">
                <a:solidFill>
                  <a:schemeClr val="tx2"/>
                </a:solidFill>
              </a:rPr>
              <a:t>  else if (index == 1) // Base case</a:t>
            </a:r>
          </a:p>
          <a:p>
            <a:pPr marL="263525" indent="0">
              <a:lnSpc>
                <a:spcPct val="80000"/>
              </a:lnSpc>
              <a:buFont typeface="Monotype Sorts" pitchFamily="2" charset="2"/>
              <a:buNone/>
            </a:pPr>
            <a:r>
              <a:rPr lang="en-US" altLang="en-US" sz="2400">
                <a:solidFill>
                  <a:schemeClr val="tx2"/>
                </a:solidFill>
              </a:rPr>
              <a:t>    return 1;</a:t>
            </a:r>
          </a:p>
          <a:p>
            <a:pPr marL="263525" indent="0">
              <a:lnSpc>
                <a:spcPct val="80000"/>
              </a:lnSpc>
              <a:buFont typeface="Monotype Sorts" pitchFamily="2" charset="2"/>
              <a:buNone/>
            </a:pPr>
            <a:r>
              <a:rPr lang="en-US" altLang="en-US" sz="2400">
                <a:solidFill>
                  <a:schemeClr val="tx2"/>
                </a:solidFill>
              </a:rPr>
              <a:t>  else  // Reduction and recursive calls</a:t>
            </a:r>
          </a:p>
          <a:p>
            <a:pPr marL="263525" indent="0">
              <a:lnSpc>
                <a:spcPct val="80000"/>
              </a:lnSpc>
              <a:buFont typeface="Monotype Sorts" pitchFamily="2" charset="2"/>
              <a:buNone/>
            </a:pPr>
            <a:r>
              <a:rPr lang="en-US" altLang="en-US" sz="2400">
                <a:solidFill>
                  <a:schemeClr val="tx2"/>
                </a:solidFill>
              </a:rPr>
              <a:t>    return fib(index - 1) + fib(index - 2);</a:t>
            </a:r>
          </a:p>
          <a:p>
            <a:pPr marL="263525" indent="0">
              <a:lnSpc>
                <a:spcPct val="80000"/>
              </a:lnSpc>
              <a:buFont typeface="Monotype Sorts" pitchFamily="2" charset="2"/>
              <a:buNone/>
            </a:pPr>
            <a:r>
              <a:rPr lang="en-US" altLang="en-US" sz="2400">
                <a:solidFill>
                  <a:schemeClr val="tx2"/>
                </a:solidFill>
              </a:rPr>
              <a:t>}</a:t>
            </a:r>
          </a:p>
        </p:txBody>
      </p:sp>
      <p:sp>
        <p:nvSpPr>
          <p:cNvPr id="32781" name="Rectangle 12">
            <a:extLst>
              <a:ext uri="{FF2B5EF4-FFF2-40B4-BE49-F238E27FC236}">
                <a16:creationId xmlns:a16="http://schemas.microsoft.com/office/drawing/2014/main" id="{32B70349-5B9A-4840-9336-0FFB75756185}"/>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B92A5BAE-7B46-433E-AF88-92EC887C234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55EE6E-88F3-4E6D-9060-E484667099F6}" type="slidenum">
              <a:rPr lang="en-US" altLang="en-US" sz="1400"/>
              <a:pPr>
                <a:spcBef>
                  <a:spcPct val="0"/>
                </a:spcBef>
                <a:buClrTx/>
                <a:buSzTx/>
                <a:buFontTx/>
                <a:buNone/>
              </a:pPr>
              <a:t>22</a:t>
            </a:fld>
            <a:endParaRPr lang="en-US" altLang="en-US" sz="1400"/>
          </a:p>
        </p:txBody>
      </p:sp>
      <p:sp>
        <p:nvSpPr>
          <p:cNvPr id="34819" name="Rectangle 2">
            <a:extLst>
              <a:ext uri="{FF2B5EF4-FFF2-40B4-BE49-F238E27FC236}">
                <a16:creationId xmlns:a16="http://schemas.microsoft.com/office/drawing/2014/main" id="{421989B0-E6EF-46AA-B631-B3331F6B13B5}"/>
              </a:ext>
            </a:extLst>
          </p:cNvPr>
          <p:cNvSpPr>
            <a:spLocks noGrp="1" noChangeArrowheads="1"/>
          </p:cNvSpPr>
          <p:nvPr>
            <p:ph type="title"/>
          </p:nvPr>
        </p:nvSpPr>
        <p:spPr>
          <a:xfrm>
            <a:off x="1676400" y="152400"/>
            <a:ext cx="7315200" cy="1143000"/>
          </a:xfrm>
          <a:noFill/>
        </p:spPr>
        <p:txBody>
          <a:bodyPr/>
          <a:lstStyle/>
          <a:p>
            <a:r>
              <a:rPr lang="en-US" altLang="en-US" sz="4000"/>
              <a:t>Case Study: Non-recursive version of Fibonacci Numbers</a:t>
            </a:r>
          </a:p>
        </p:txBody>
      </p:sp>
      <p:sp>
        <p:nvSpPr>
          <p:cNvPr id="34820" name="Rectangle 3">
            <a:extLst>
              <a:ext uri="{FF2B5EF4-FFF2-40B4-BE49-F238E27FC236}">
                <a16:creationId xmlns:a16="http://schemas.microsoft.com/office/drawing/2014/main" id="{C5DA1A33-2C88-4DDC-997B-9F5D3A47E5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5E39C65C-D97A-450E-98B4-0239E7B736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a:extLst>
              <a:ext uri="{FF2B5EF4-FFF2-40B4-BE49-F238E27FC236}">
                <a16:creationId xmlns:a16="http://schemas.microsoft.com/office/drawing/2014/main" id="{03F0B3F8-E146-4E03-8840-B64D9325D2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5B816230-1FB7-45C3-A75E-A23D9586B7B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a:extLst>
              <a:ext uri="{FF2B5EF4-FFF2-40B4-BE49-F238E27FC236}">
                <a16:creationId xmlns:a16="http://schemas.microsoft.com/office/drawing/2014/main" id="{4F961449-BE6F-4322-9E0D-B61BD7169952}"/>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Rectangle 8">
            <a:extLst>
              <a:ext uri="{FF2B5EF4-FFF2-40B4-BE49-F238E27FC236}">
                <a16:creationId xmlns:a16="http://schemas.microsoft.com/office/drawing/2014/main" id="{9B58B472-3C20-4DDC-AB4B-A967693053DB}"/>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a:extLst>
              <a:ext uri="{FF2B5EF4-FFF2-40B4-BE49-F238E27FC236}">
                <a16:creationId xmlns:a16="http://schemas.microsoft.com/office/drawing/2014/main" id="{D45D38F0-D35C-420D-8F16-8A4326594186}"/>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7" name="Rectangle 10">
            <a:extLst>
              <a:ext uri="{FF2B5EF4-FFF2-40B4-BE49-F238E27FC236}">
                <a16:creationId xmlns:a16="http://schemas.microsoft.com/office/drawing/2014/main" id="{51BB2DE7-C76C-4E17-B235-164F99C0CA01}"/>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8" name="Rectangle 11">
            <a:extLst>
              <a:ext uri="{FF2B5EF4-FFF2-40B4-BE49-F238E27FC236}">
                <a16:creationId xmlns:a16="http://schemas.microsoft.com/office/drawing/2014/main" id="{9007EBC8-1279-4A58-861F-4D05795D36A0}"/>
              </a:ext>
            </a:extLst>
          </p:cNvPr>
          <p:cNvSpPr>
            <a:spLocks noGrp="1" noChangeArrowheads="1"/>
          </p:cNvSpPr>
          <p:nvPr>
            <p:ph type="body" idx="1"/>
          </p:nvPr>
        </p:nvSpPr>
        <p:spPr>
          <a:xfrm>
            <a:off x="-381000" y="1371600"/>
            <a:ext cx="5334000" cy="5486400"/>
          </a:xfrm>
        </p:spPr>
        <p:txBody>
          <a:bodyPr/>
          <a:lstStyle/>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public static long fib(long n) {</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long f0 = 0; // For </a:t>
            </a:r>
            <a:r>
              <a:rPr lang="en-US" altLang="en-US" sz="1800" b="1" u="sng">
                <a:solidFill>
                  <a:schemeClr val="tx2"/>
                </a:solidFill>
                <a:latin typeface="Courier New" panose="02070309020205020404" pitchFamily="49" charset="0"/>
              </a:rPr>
              <a:t>fib</a:t>
            </a:r>
            <a:r>
              <a:rPr lang="en-US" altLang="en-US" sz="1800" b="1">
                <a:solidFill>
                  <a:schemeClr val="tx2"/>
                </a:solidFill>
                <a:latin typeface="Courier New" panose="02070309020205020404" pitchFamily="49" charset="0"/>
              </a:rPr>
              <a:t>(0)</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long f1 = 1; // For </a:t>
            </a:r>
            <a:r>
              <a:rPr lang="en-US" altLang="en-US" sz="1800" b="1" u="sng">
                <a:solidFill>
                  <a:schemeClr val="tx2"/>
                </a:solidFill>
                <a:latin typeface="Courier New" panose="02070309020205020404" pitchFamily="49" charset="0"/>
              </a:rPr>
              <a:t>fib</a:t>
            </a:r>
            <a:r>
              <a:rPr lang="en-US" altLang="en-US" sz="1800" b="1">
                <a:solidFill>
                  <a:schemeClr val="tx2"/>
                </a:solidFill>
                <a:latin typeface="Courier New" panose="02070309020205020404" pitchFamily="49" charset="0"/>
              </a:rPr>
              <a:t>(1)</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long f2 = 1; // For </a:t>
            </a:r>
            <a:r>
              <a:rPr lang="en-US" altLang="en-US" sz="1800" b="1" u="sng">
                <a:solidFill>
                  <a:schemeClr val="tx2"/>
                </a:solidFill>
                <a:latin typeface="Courier New" panose="02070309020205020404" pitchFamily="49" charset="0"/>
              </a:rPr>
              <a:t>fib</a:t>
            </a:r>
            <a:r>
              <a:rPr lang="en-US" altLang="en-US" sz="1800" b="1">
                <a:solidFill>
                  <a:schemeClr val="tx2"/>
                </a:solidFill>
                <a:latin typeface="Courier New" panose="02070309020205020404" pitchFamily="49" charset="0"/>
              </a:rPr>
              <a:t>(2)</a:t>
            </a:r>
          </a:p>
          <a:p>
            <a:pPr marL="263525" indent="0">
              <a:lnSpc>
                <a:spcPct val="80000"/>
              </a:lnSpc>
              <a:buFont typeface="Monotype Sorts" pitchFamily="2" charset="2"/>
              <a:buNone/>
            </a:pPr>
            <a:endParaRPr lang="en-US" altLang="en-US" sz="1800" b="1">
              <a:solidFill>
                <a:schemeClr val="tx2"/>
              </a:solidFill>
              <a:latin typeface="Courier New" panose="02070309020205020404" pitchFamily="49" charset="0"/>
            </a:endParaRP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if (n == 0)</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return f0;</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else if (n == 1)</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return f1;</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else if (n == 2)</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return f2;    </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for (int i = 3; i &lt;= n; i++) {</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f0 = f1;</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f1 = f2;</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f2 = f0 + f1;</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return f2;</a:t>
            </a:r>
          </a:p>
          <a:p>
            <a:pPr marL="263525" indent="0">
              <a:lnSpc>
                <a:spcPct val="80000"/>
              </a:lnSpc>
              <a:buFont typeface="Monotype Sorts" pitchFamily="2" charset="2"/>
              <a:buNone/>
            </a:pPr>
            <a:r>
              <a:rPr lang="en-US" altLang="en-US" sz="1800" b="1">
                <a:solidFill>
                  <a:schemeClr val="tx2"/>
                </a:solidFill>
                <a:latin typeface="Courier New" panose="02070309020205020404" pitchFamily="49" charset="0"/>
              </a:rPr>
              <a:t>  }</a:t>
            </a:r>
          </a:p>
        </p:txBody>
      </p:sp>
      <p:sp>
        <p:nvSpPr>
          <p:cNvPr id="34829" name="Rectangle 12">
            <a:extLst>
              <a:ext uri="{FF2B5EF4-FFF2-40B4-BE49-F238E27FC236}">
                <a16:creationId xmlns:a16="http://schemas.microsoft.com/office/drawing/2014/main" id="{8FDF0E25-D009-4234-AF55-ADE5F8CC7525}"/>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0" name="Rectangle 13">
            <a:extLst>
              <a:ext uri="{FF2B5EF4-FFF2-40B4-BE49-F238E27FC236}">
                <a16:creationId xmlns:a16="http://schemas.microsoft.com/office/drawing/2014/main" id="{523E365E-DD63-4563-93CA-16BD827E988D}"/>
              </a:ext>
            </a:extLst>
          </p:cNvPr>
          <p:cNvSpPr>
            <a:spLocks noChangeArrowheads="1"/>
          </p:cNvSpPr>
          <p:nvPr/>
        </p:nvSpPr>
        <p:spPr bwMode="auto">
          <a:xfrm>
            <a:off x="4168775" y="2514600"/>
            <a:ext cx="4953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80000"/>
              </a:lnSpc>
              <a:buFont typeface="Monotype Sorts" pitchFamily="2" charset="2"/>
              <a:buNone/>
            </a:pPr>
            <a:endParaRPr lang="en-US" altLang="en-US" dirty="0">
              <a:solidFill>
                <a:schemeClr val="tx2"/>
              </a:solidFill>
            </a:endParaRPr>
          </a:p>
        </p:txBody>
      </p:sp>
      <p:sp>
        <p:nvSpPr>
          <p:cNvPr id="34831" name="Rectangle 15">
            <a:extLst>
              <a:ext uri="{FF2B5EF4-FFF2-40B4-BE49-F238E27FC236}">
                <a16:creationId xmlns:a16="http://schemas.microsoft.com/office/drawing/2014/main" id="{D9911FA9-E205-42BC-A20A-B21CC5520172}"/>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C2C11082-774A-461B-A8EC-92C20C6AB2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2DAACE-6E1D-4F82-8F87-9D3BE721A66F}" type="slidenum">
              <a:rPr lang="en-US" altLang="en-US" sz="1400"/>
              <a:pPr>
                <a:spcBef>
                  <a:spcPct val="0"/>
                </a:spcBef>
                <a:buClrTx/>
                <a:buSzTx/>
                <a:buFontTx/>
                <a:buNone/>
              </a:pPr>
              <a:t>23</a:t>
            </a:fld>
            <a:endParaRPr lang="en-US" altLang="en-US" sz="1400"/>
          </a:p>
        </p:txBody>
      </p:sp>
      <p:sp>
        <p:nvSpPr>
          <p:cNvPr id="37891" name="Rectangle 2">
            <a:extLst>
              <a:ext uri="{FF2B5EF4-FFF2-40B4-BE49-F238E27FC236}">
                <a16:creationId xmlns:a16="http://schemas.microsoft.com/office/drawing/2014/main" id="{93A4CCF4-F3B5-4521-AD52-6107A0427549}"/>
              </a:ext>
            </a:extLst>
          </p:cNvPr>
          <p:cNvSpPr>
            <a:spLocks noGrp="1" noChangeArrowheads="1"/>
          </p:cNvSpPr>
          <p:nvPr>
            <p:ph type="title"/>
          </p:nvPr>
        </p:nvSpPr>
        <p:spPr>
          <a:xfrm>
            <a:off x="685800" y="228600"/>
            <a:ext cx="7772400" cy="1143000"/>
          </a:xfrm>
          <a:noFill/>
        </p:spPr>
        <p:txBody>
          <a:bodyPr/>
          <a:lstStyle/>
          <a:p>
            <a:r>
              <a:rPr lang="en-US" altLang="en-US"/>
              <a:t>Case Study: GCD Algorithms Version 1</a:t>
            </a:r>
          </a:p>
        </p:txBody>
      </p:sp>
      <p:sp>
        <p:nvSpPr>
          <p:cNvPr id="37892" name="Rectangle 3">
            <a:extLst>
              <a:ext uri="{FF2B5EF4-FFF2-40B4-BE49-F238E27FC236}">
                <a16:creationId xmlns:a16="http://schemas.microsoft.com/office/drawing/2014/main" id="{C8841410-7B13-413B-9903-1F19337659A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a:extLst>
              <a:ext uri="{FF2B5EF4-FFF2-40B4-BE49-F238E27FC236}">
                <a16:creationId xmlns:a16="http://schemas.microsoft.com/office/drawing/2014/main" id="{F8A92D05-2858-42EC-A5CF-355FF9E9D5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a:extLst>
              <a:ext uri="{FF2B5EF4-FFF2-40B4-BE49-F238E27FC236}">
                <a16:creationId xmlns:a16="http://schemas.microsoft.com/office/drawing/2014/main" id="{28077C25-4839-49B5-9A1F-71CE6A7A88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6">
            <a:extLst>
              <a:ext uri="{FF2B5EF4-FFF2-40B4-BE49-F238E27FC236}">
                <a16:creationId xmlns:a16="http://schemas.microsoft.com/office/drawing/2014/main" id="{A4D87964-7AA6-4C4B-BD2F-4C53C0C3ADFF}"/>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7">
            <a:extLst>
              <a:ext uri="{FF2B5EF4-FFF2-40B4-BE49-F238E27FC236}">
                <a16:creationId xmlns:a16="http://schemas.microsoft.com/office/drawing/2014/main" id="{B181E7CB-74F1-408C-9388-F7D02526DAA6}"/>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8">
            <a:extLst>
              <a:ext uri="{FF2B5EF4-FFF2-40B4-BE49-F238E27FC236}">
                <a16:creationId xmlns:a16="http://schemas.microsoft.com/office/drawing/2014/main" id="{897BA7C3-2BB2-4857-A770-680A8AABEE67}"/>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9">
            <a:extLst>
              <a:ext uri="{FF2B5EF4-FFF2-40B4-BE49-F238E27FC236}">
                <a16:creationId xmlns:a16="http://schemas.microsoft.com/office/drawing/2014/main" id="{39F97CEC-81D4-4B26-A23E-4BC4895E03B3}"/>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0">
            <a:extLst>
              <a:ext uri="{FF2B5EF4-FFF2-40B4-BE49-F238E27FC236}">
                <a16:creationId xmlns:a16="http://schemas.microsoft.com/office/drawing/2014/main" id="{7ABC4527-E172-43DE-80CE-CC9748C9F556}"/>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1">
            <a:extLst>
              <a:ext uri="{FF2B5EF4-FFF2-40B4-BE49-F238E27FC236}">
                <a16:creationId xmlns:a16="http://schemas.microsoft.com/office/drawing/2014/main" id="{9273D206-4391-4681-B584-2F426637A40C}"/>
              </a:ext>
            </a:extLst>
          </p:cNvPr>
          <p:cNvSpPr>
            <a:spLocks noGrp="1" noChangeArrowheads="1"/>
          </p:cNvSpPr>
          <p:nvPr>
            <p:ph type="body" idx="1"/>
          </p:nvPr>
        </p:nvSpPr>
        <p:spPr>
          <a:xfrm>
            <a:off x="152400" y="1524000"/>
            <a:ext cx="5715000" cy="3124200"/>
          </a:xfrm>
        </p:spPr>
        <p:txBody>
          <a:bodyPr/>
          <a:lstStyle/>
          <a:p>
            <a:pPr marL="263525" indent="0">
              <a:lnSpc>
                <a:spcPct val="80000"/>
              </a:lnSpc>
              <a:buFont typeface="Monotype Sorts" pitchFamily="2" charset="2"/>
              <a:buNone/>
            </a:pPr>
            <a:r>
              <a:rPr lang="en-US" altLang="en-US" sz="2400">
                <a:solidFill>
                  <a:schemeClr val="tx2"/>
                </a:solidFill>
              </a:rPr>
              <a:t>public static int gcd(int m, int n) {</a:t>
            </a:r>
          </a:p>
          <a:p>
            <a:pPr marL="263525" indent="0">
              <a:lnSpc>
                <a:spcPct val="80000"/>
              </a:lnSpc>
              <a:buFont typeface="Monotype Sorts" pitchFamily="2" charset="2"/>
              <a:buNone/>
            </a:pPr>
            <a:r>
              <a:rPr lang="en-US" altLang="en-US" sz="2400">
                <a:solidFill>
                  <a:schemeClr val="tx2"/>
                </a:solidFill>
              </a:rPr>
              <a:t>  int gcd = 1;</a:t>
            </a:r>
          </a:p>
          <a:p>
            <a:pPr marL="263525" indent="0">
              <a:lnSpc>
                <a:spcPct val="80000"/>
              </a:lnSpc>
              <a:buFont typeface="Monotype Sorts" pitchFamily="2" charset="2"/>
              <a:buNone/>
            </a:pPr>
            <a:r>
              <a:rPr lang="en-US" altLang="en-US" sz="2400">
                <a:solidFill>
                  <a:schemeClr val="tx2"/>
                </a:solidFill>
              </a:rPr>
              <a:t>  for (int k = 2; k &lt;= m &amp;&amp; k &lt;= n; k++) {</a:t>
            </a:r>
          </a:p>
          <a:p>
            <a:pPr marL="263525" indent="0">
              <a:lnSpc>
                <a:spcPct val="80000"/>
              </a:lnSpc>
              <a:buFont typeface="Monotype Sorts" pitchFamily="2" charset="2"/>
              <a:buNone/>
            </a:pPr>
            <a:r>
              <a:rPr lang="en-US" altLang="en-US" sz="2400">
                <a:solidFill>
                  <a:schemeClr val="tx2"/>
                </a:solidFill>
              </a:rPr>
              <a:t>    if (m % k == 0 &amp;&amp; n % k == 0)</a:t>
            </a:r>
          </a:p>
          <a:p>
            <a:pPr marL="263525" indent="0">
              <a:lnSpc>
                <a:spcPct val="80000"/>
              </a:lnSpc>
              <a:buFont typeface="Monotype Sorts" pitchFamily="2" charset="2"/>
              <a:buNone/>
            </a:pPr>
            <a:r>
              <a:rPr lang="en-US" altLang="en-US" sz="2400">
                <a:solidFill>
                  <a:schemeClr val="tx2"/>
                </a:solidFill>
              </a:rPr>
              <a:t>      gcd = k;</a:t>
            </a:r>
          </a:p>
          <a:p>
            <a:pPr marL="263525" indent="0">
              <a:lnSpc>
                <a:spcPct val="80000"/>
              </a:lnSpc>
              <a:buFont typeface="Monotype Sorts" pitchFamily="2" charset="2"/>
              <a:buNone/>
            </a:pPr>
            <a:r>
              <a:rPr lang="en-US" altLang="en-US" sz="2400">
                <a:solidFill>
                  <a:schemeClr val="tx2"/>
                </a:solidFill>
              </a:rPr>
              <a:t>  }</a:t>
            </a:r>
          </a:p>
          <a:p>
            <a:pPr marL="263525" indent="0">
              <a:lnSpc>
                <a:spcPct val="80000"/>
              </a:lnSpc>
              <a:buFont typeface="Monotype Sorts" pitchFamily="2" charset="2"/>
              <a:buNone/>
            </a:pPr>
            <a:r>
              <a:rPr lang="en-US" altLang="en-US" sz="2400">
                <a:solidFill>
                  <a:schemeClr val="tx2"/>
                </a:solidFill>
              </a:rPr>
              <a:t>  return gcd;</a:t>
            </a:r>
          </a:p>
          <a:p>
            <a:pPr marL="263525" indent="0">
              <a:lnSpc>
                <a:spcPct val="80000"/>
              </a:lnSpc>
              <a:buFont typeface="Monotype Sorts" pitchFamily="2" charset="2"/>
              <a:buNone/>
            </a:pPr>
            <a:r>
              <a:rPr lang="en-US" altLang="en-US" sz="2400">
                <a:solidFill>
                  <a:schemeClr val="tx2"/>
                </a:solidFill>
              </a:rPr>
              <a:t>}</a:t>
            </a:r>
          </a:p>
        </p:txBody>
      </p:sp>
      <p:sp>
        <p:nvSpPr>
          <p:cNvPr id="37901" name="Rectangle 12">
            <a:extLst>
              <a:ext uri="{FF2B5EF4-FFF2-40B4-BE49-F238E27FC236}">
                <a16:creationId xmlns:a16="http://schemas.microsoft.com/office/drawing/2014/main" id="{A2DD585E-04D0-424D-AE9B-FB194CC7D39F}"/>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3" name="Rectangle 14">
            <a:extLst>
              <a:ext uri="{FF2B5EF4-FFF2-40B4-BE49-F238E27FC236}">
                <a16:creationId xmlns:a16="http://schemas.microsoft.com/office/drawing/2014/main" id="{ECA19592-9093-45D3-9F5E-A0B761796DCD}"/>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904" name="Object 15">
            <a:extLst>
              <a:ext uri="{FF2B5EF4-FFF2-40B4-BE49-F238E27FC236}">
                <a16:creationId xmlns:a16="http://schemas.microsoft.com/office/drawing/2014/main" id="{7C03DDF9-9B5C-4AE8-AC30-0DEC24999AD1}"/>
              </a:ext>
            </a:extLst>
          </p:cNvPr>
          <p:cNvGraphicFramePr>
            <a:graphicFrameLocks noChangeAspect="1"/>
          </p:cNvGraphicFramePr>
          <p:nvPr/>
        </p:nvGraphicFramePr>
        <p:xfrm>
          <a:off x="6934200" y="5410200"/>
          <a:ext cx="533400" cy="301625"/>
        </p:xfrm>
        <a:graphic>
          <a:graphicData uri="http://schemas.openxmlformats.org/presentationml/2006/ole">
            <mc:AlternateContent xmlns:mc="http://schemas.openxmlformats.org/markup-compatibility/2006">
              <mc:Choice xmlns:v="urn:schemas-microsoft-com:vml" Requires="v">
                <p:oleObj spid="_x0000_s8198" name="Equation" r:id="rId3" imgW="355292" imgH="203024" progId="Equation.3">
                  <p:embed/>
                </p:oleObj>
              </mc:Choice>
              <mc:Fallback>
                <p:oleObj name="Equation" r:id="rId3" imgW="355292" imgH="203024" progId="Equation.3">
                  <p:embed/>
                  <p:pic>
                    <p:nvPicPr>
                      <p:cNvPr id="37904" name="Object 15">
                        <a:extLst>
                          <a:ext uri="{FF2B5EF4-FFF2-40B4-BE49-F238E27FC236}">
                            <a16:creationId xmlns:a16="http://schemas.microsoft.com/office/drawing/2014/main" id="{7C03DDF9-9B5C-4AE8-AC30-0DEC24999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5410200"/>
                        <a:ext cx="533400" cy="301625"/>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A932CD8E-0E28-4755-B45E-556F7DF68D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06FBF6-96C7-4C55-BC05-91E99FE02289}" type="slidenum">
              <a:rPr lang="en-US" altLang="en-US" sz="1400"/>
              <a:pPr>
                <a:spcBef>
                  <a:spcPct val="0"/>
                </a:spcBef>
                <a:buClrTx/>
                <a:buSzTx/>
                <a:buFontTx/>
                <a:buNone/>
              </a:pPr>
              <a:t>24</a:t>
            </a:fld>
            <a:endParaRPr lang="en-US" altLang="en-US" sz="1400"/>
          </a:p>
        </p:txBody>
      </p:sp>
      <p:sp>
        <p:nvSpPr>
          <p:cNvPr id="38915" name="Rectangle 2">
            <a:extLst>
              <a:ext uri="{FF2B5EF4-FFF2-40B4-BE49-F238E27FC236}">
                <a16:creationId xmlns:a16="http://schemas.microsoft.com/office/drawing/2014/main" id="{635314E9-218F-4A31-A60B-41E897D89039}"/>
              </a:ext>
            </a:extLst>
          </p:cNvPr>
          <p:cNvSpPr>
            <a:spLocks noGrp="1" noChangeArrowheads="1"/>
          </p:cNvSpPr>
          <p:nvPr>
            <p:ph type="title"/>
          </p:nvPr>
        </p:nvSpPr>
        <p:spPr>
          <a:xfrm>
            <a:off x="685800" y="228600"/>
            <a:ext cx="7772400" cy="1143000"/>
          </a:xfrm>
          <a:noFill/>
        </p:spPr>
        <p:txBody>
          <a:bodyPr/>
          <a:lstStyle/>
          <a:p>
            <a:r>
              <a:rPr lang="en-US" altLang="en-US"/>
              <a:t>Case Study: GCD Algorithms Version 2</a:t>
            </a:r>
          </a:p>
        </p:txBody>
      </p:sp>
      <p:sp>
        <p:nvSpPr>
          <p:cNvPr id="38916" name="Rectangle 3">
            <a:extLst>
              <a:ext uri="{FF2B5EF4-FFF2-40B4-BE49-F238E27FC236}">
                <a16:creationId xmlns:a16="http://schemas.microsoft.com/office/drawing/2014/main" id="{2F22BE47-F937-4C54-964F-CEEB135200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a:extLst>
              <a:ext uri="{FF2B5EF4-FFF2-40B4-BE49-F238E27FC236}">
                <a16:creationId xmlns:a16="http://schemas.microsoft.com/office/drawing/2014/main" id="{ADD97709-FAA9-4A5C-8E51-A2E8C791D44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a:extLst>
              <a:ext uri="{FF2B5EF4-FFF2-40B4-BE49-F238E27FC236}">
                <a16:creationId xmlns:a16="http://schemas.microsoft.com/office/drawing/2014/main" id="{66FFA544-BEBE-4050-80AF-C235F74736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a:extLst>
              <a:ext uri="{FF2B5EF4-FFF2-40B4-BE49-F238E27FC236}">
                <a16:creationId xmlns:a16="http://schemas.microsoft.com/office/drawing/2014/main" id="{1F1324F5-DCAC-4874-A46C-BB47D4FAC2E2}"/>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7">
            <a:extLst>
              <a:ext uri="{FF2B5EF4-FFF2-40B4-BE49-F238E27FC236}">
                <a16:creationId xmlns:a16="http://schemas.microsoft.com/office/drawing/2014/main" id="{6C6D83CA-ECA0-484B-9497-7DDFD3A31A69}"/>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8">
            <a:extLst>
              <a:ext uri="{FF2B5EF4-FFF2-40B4-BE49-F238E27FC236}">
                <a16:creationId xmlns:a16="http://schemas.microsoft.com/office/drawing/2014/main" id="{783DCE33-E20A-430A-9F36-A1D6F5A79B30}"/>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a:extLst>
              <a:ext uri="{FF2B5EF4-FFF2-40B4-BE49-F238E27FC236}">
                <a16:creationId xmlns:a16="http://schemas.microsoft.com/office/drawing/2014/main" id="{EB389FA2-6024-4848-AB34-4248677E0F7C}"/>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0">
            <a:extLst>
              <a:ext uri="{FF2B5EF4-FFF2-40B4-BE49-F238E27FC236}">
                <a16:creationId xmlns:a16="http://schemas.microsoft.com/office/drawing/2014/main" id="{10D91B0A-7EB4-4236-9EE2-56908AAA367A}"/>
              </a:ext>
            </a:extLst>
          </p:cNvPr>
          <p:cNvSpPr>
            <a:spLocks noChangeArrowheads="1"/>
          </p:cNvSpPr>
          <p:nvPr/>
        </p:nvSpPr>
        <p:spPr bwMode="auto">
          <a:xfrm>
            <a:off x="0" y="201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1">
            <a:extLst>
              <a:ext uri="{FF2B5EF4-FFF2-40B4-BE49-F238E27FC236}">
                <a16:creationId xmlns:a16="http://schemas.microsoft.com/office/drawing/2014/main" id="{3F44D50D-F7B5-4ECE-BE70-17190F5652D8}"/>
              </a:ext>
            </a:extLst>
          </p:cNvPr>
          <p:cNvSpPr>
            <a:spLocks noGrp="1" noChangeArrowheads="1"/>
          </p:cNvSpPr>
          <p:nvPr>
            <p:ph type="body" idx="1"/>
          </p:nvPr>
        </p:nvSpPr>
        <p:spPr>
          <a:xfrm>
            <a:off x="152400" y="1828800"/>
            <a:ext cx="5715000" cy="2819400"/>
          </a:xfrm>
        </p:spPr>
        <p:txBody>
          <a:bodyPr/>
          <a:lstStyle/>
          <a:p>
            <a:pPr marL="263525" indent="0">
              <a:lnSpc>
                <a:spcPct val="80000"/>
              </a:lnSpc>
              <a:buFont typeface="Monotype Sorts" pitchFamily="2" charset="2"/>
              <a:buNone/>
            </a:pPr>
            <a:r>
              <a:rPr lang="en-US" altLang="en-US" sz="2800" b="1">
                <a:solidFill>
                  <a:schemeClr val="tx2"/>
                </a:solidFill>
              </a:rPr>
              <a:t>for</a:t>
            </a:r>
            <a:r>
              <a:rPr lang="en-US" altLang="en-US" sz="2800">
                <a:solidFill>
                  <a:schemeClr val="tx2"/>
                </a:solidFill>
              </a:rPr>
              <a:t> (</a:t>
            </a:r>
            <a:r>
              <a:rPr lang="en-US" altLang="en-US" sz="2800" b="1">
                <a:solidFill>
                  <a:schemeClr val="tx2"/>
                </a:solidFill>
              </a:rPr>
              <a:t>int</a:t>
            </a:r>
            <a:r>
              <a:rPr lang="en-US" altLang="en-US" sz="2800">
                <a:solidFill>
                  <a:schemeClr val="tx2"/>
                </a:solidFill>
              </a:rPr>
              <a:t> k = n; k &gt;= 1; k--) {</a:t>
            </a:r>
          </a:p>
          <a:p>
            <a:pPr marL="263525" indent="0">
              <a:lnSpc>
                <a:spcPct val="80000"/>
              </a:lnSpc>
              <a:buFont typeface="Monotype Sorts" pitchFamily="2" charset="2"/>
              <a:buNone/>
            </a:pPr>
            <a:r>
              <a:rPr lang="en-US" altLang="en-US" sz="2800">
                <a:solidFill>
                  <a:schemeClr val="tx2"/>
                </a:solidFill>
              </a:rPr>
              <a:t>  </a:t>
            </a:r>
            <a:r>
              <a:rPr lang="en-US" altLang="en-US" sz="2800" b="1">
                <a:solidFill>
                  <a:schemeClr val="tx2"/>
                </a:solidFill>
              </a:rPr>
              <a:t>if</a:t>
            </a:r>
            <a:r>
              <a:rPr lang="en-US" altLang="en-US" sz="2800">
                <a:solidFill>
                  <a:schemeClr val="tx2"/>
                </a:solidFill>
              </a:rPr>
              <a:t> (m % k == 0 &amp;&amp; n % k == 0) {</a:t>
            </a:r>
          </a:p>
          <a:p>
            <a:pPr marL="263525" indent="0">
              <a:lnSpc>
                <a:spcPct val="80000"/>
              </a:lnSpc>
              <a:buFont typeface="Monotype Sorts" pitchFamily="2" charset="2"/>
              <a:buNone/>
            </a:pPr>
            <a:r>
              <a:rPr lang="en-US" altLang="en-US" sz="2800">
                <a:solidFill>
                  <a:schemeClr val="tx2"/>
                </a:solidFill>
              </a:rPr>
              <a:t>    gcd = k;</a:t>
            </a:r>
          </a:p>
          <a:p>
            <a:pPr marL="263525" indent="0">
              <a:lnSpc>
                <a:spcPct val="80000"/>
              </a:lnSpc>
              <a:buFont typeface="Monotype Sorts" pitchFamily="2" charset="2"/>
              <a:buNone/>
            </a:pPr>
            <a:r>
              <a:rPr lang="en-US" altLang="en-US" sz="2800">
                <a:solidFill>
                  <a:schemeClr val="tx2"/>
                </a:solidFill>
              </a:rPr>
              <a:t>    break;</a:t>
            </a:r>
          </a:p>
          <a:p>
            <a:pPr marL="263525" indent="0">
              <a:lnSpc>
                <a:spcPct val="80000"/>
              </a:lnSpc>
              <a:buFont typeface="Monotype Sorts" pitchFamily="2" charset="2"/>
              <a:buNone/>
            </a:pPr>
            <a:r>
              <a:rPr lang="en-US" altLang="en-US" sz="2800">
                <a:solidFill>
                  <a:schemeClr val="tx2"/>
                </a:solidFill>
              </a:rPr>
              <a:t>  }</a:t>
            </a:r>
          </a:p>
          <a:p>
            <a:pPr marL="263525" indent="0">
              <a:lnSpc>
                <a:spcPct val="80000"/>
              </a:lnSpc>
              <a:buFont typeface="Monotype Sorts" pitchFamily="2" charset="2"/>
              <a:buNone/>
            </a:pPr>
            <a:r>
              <a:rPr lang="en-US" altLang="en-US" sz="2800">
                <a:solidFill>
                  <a:schemeClr val="tx2"/>
                </a:solidFill>
              </a:rPr>
              <a:t>}</a:t>
            </a:r>
          </a:p>
        </p:txBody>
      </p:sp>
      <p:sp>
        <p:nvSpPr>
          <p:cNvPr id="38925" name="Rectangle 12">
            <a:extLst>
              <a:ext uri="{FF2B5EF4-FFF2-40B4-BE49-F238E27FC236}">
                <a16:creationId xmlns:a16="http://schemas.microsoft.com/office/drawing/2014/main" id="{8093B5E9-23FB-4507-ACFF-0631B51E52A5}"/>
              </a:ext>
            </a:extLst>
          </p:cNvPr>
          <p:cNvSpPr>
            <a:spLocks noChangeArrowheads="1"/>
          </p:cNvSpPr>
          <p:nvPr/>
        </p:nvSpPr>
        <p:spPr bwMode="auto">
          <a:xfrm>
            <a:off x="0" y="3230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7" name="Rectangle 14">
            <a:extLst>
              <a:ext uri="{FF2B5EF4-FFF2-40B4-BE49-F238E27FC236}">
                <a16:creationId xmlns:a16="http://schemas.microsoft.com/office/drawing/2014/main" id="{9C10EE36-F9F7-4006-BA46-C479731AB160}"/>
              </a:ext>
            </a:extLst>
          </p:cNvPr>
          <p:cNvSpPr>
            <a:spLocks noChangeArrowheads="1"/>
          </p:cNvSpPr>
          <p:nvPr/>
        </p:nvSpPr>
        <p:spPr bwMode="auto">
          <a:xfrm>
            <a:off x="0" y="3325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A0892937-90F9-4F00-AB19-92DFB2423DF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ED2574-16ED-4296-AD10-4836A4207CF7}" type="slidenum">
              <a:rPr lang="en-US" altLang="en-US" sz="1400"/>
              <a:pPr>
                <a:spcBef>
                  <a:spcPct val="0"/>
                </a:spcBef>
                <a:buClrTx/>
                <a:buSzTx/>
                <a:buFontTx/>
                <a:buNone/>
              </a:pPr>
              <a:t>25</a:t>
            </a:fld>
            <a:endParaRPr lang="en-US" altLang="en-US" sz="1400"/>
          </a:p>
        </p:txBody>
      </p:sp>
      <p:sp>
        <p:nvSpPr>
          <p:cNvPr id="41987" name="Rectangle 2">
            <a:extLst>
              <a:ext uri="{FF2B5EF4-FFF2-40B4-BE49-F238E27FC236}">
                <a16:creationId xmlns:a16="http://schemas.microsoft.com/office/drawing/2014/main" id="{55E97A8F-6E97-4247-849E-1D9A6EBACFFB}"/>
              </a:ext>
            </a:extLst>
          </p:cNvPr>
          <p:cNvSpPr>
            <a:spLocks noGrp="1" noChangeArrowheads="1"/>
          </p:cNvSpPr>
          <p:nvPr>
            <p:ph type="title"/>
          </p:nvPr>
        </p:nvSpPr>
        <p:spPr>
          <a:xfrm>
            <a:off x="228600" y="0"/>
            <a:ext cx="8763000" cy="990600"/>
          </a:xfrm>
        </p:spPr>
        <p:txBody>
          <a:bodyPr/>
          <a:lstStyle/>
          <a:p>
            <a:r>
              <a:rPr lang="en-US" altLang="en-US" sz="4000">
                <a:latin typeface="Courier New" panose="02070309020205020404" pitchFamily="49" charset="0"/>
                <a:cs typeface="Courier New" panose="02070309020205020404" pitchFamily="49" charset="0"/>
              </a:rPr>
              <a:t>Euclid’s</a:t>
            </a:r>
            <a:r>
              <a:rPr lang="en-US" altLang="en-US" sz="4000"/>
              <a:t> Algorithm Implementation</a:t>
            </a:r>
          </a:p>
        </p:txBody>
      </p:sp>
      <p:sp>
        <p:nvSpPr>
          <p:cNvPr id="41988" name="Rectangle 3">
            <a:extLst>
              <a:ext uri="{FF2B5EF4-FFF2-40B4-BE49-F238E27FC236}">
                <a16:creationId xmlns:a16="http://schemas.microsoft.com/office/drawing/2014/main" id="{2CAB473C-427F-4BC7-8AF3-8F6BD4532F39}"/>
              </a:ext>
            </a:extLst>
          </p:cNvPr>
          <p:cNvSpPr>
            <a:spLocks noGrp="1" noChangeArrowheads="1"/>
          </p:cNvSpPr>
          <p:nvPr>
            <p:ph type="body" idx="1"/>
          </p:nvPr>
        </p:nvSpPr>
        <p:spPr>
          <a:xfrm>
            <a:off x="228600" y="1143000"/>
            <a:ext cx="8610600" cy="3352800"/>
          </a:xfrm>
        </p:spPr>
        <p:txBody>
          <a:bodyPr/>
          <a:lstStyle/>
          <a:p>
            <a:pPr>
              <a:lnSpc>
                <a:spcPct val="80000"/>
              </a:lnSpc>
              <a:buFont typeface="Monotype Sorts" pitchFamily="2" charset="2"/>
              <a:buNone/>
            </a:pPr>
            <a:r>
              <a:rPr lang="en-US" altLang="en-US" sz="3600">
                <a:solidFill>
                  <a:schemeClr val="tx2"/>
                </a:solidFill>
              </a:rPr>
              <a:t> public static int gcd(int m, int n) {</a:t>
            </a:r>
          </a:p>
          <a:p>
            <a:pPr>
              <a:lnSpc>
                <a:spcPct val="80000"/>
              </a:lnSpc>
              <a:buFont typeface="Monotype Sorts" pitchFamily="2" charset="2"/>
              <a:buNone/>
            </a:pPr>
            <a:r>
              <a:rPr lang="en-US" altLang="en-US" sz="3600">
                <a:solidFill>
                  <a:schemeClr val="tx2"/>
                </a:solidFill>
              </a:rPr>
              <a:t>    if (m % n == 0) </a:t>
            </a:r>
          </a:p>
          <a:p>
            <a:pPr>
              <a:lnSpc>
                <a:spcPct val="80000"/>
              </a:lnSpc>
              <a:buFont typeface="Monotype Sorts" pitchFamily="2" charset="2"/>
              <a:buNone/>
            </a:pPr>
            <a:r>
              <a:rPr lang="en-US" altLang="en-US" sz="3600">
                <a:solidFill>
                  <a:schemeClr val="tx2"/>
                </a:solidFill>
              </a:rPr>
              <a:t>      return n;</a:t>
            </a:r>
          </a:p>
          <a:p>
            <a:pPr>
              <a:lnSpc>
                <a:spcPct val="80000"/>
              </a:lnSpc>
              <a:buFont typeface="Monotype Sorts" pitchFamily="2" charset="2"/>
              <a:buNone/>
            </a:pPr>
            <a:r>
              <a:rPr lang="en-US" altLang="en-US" sz="3600">
                <a:solidFill>
                  <a:schemeClr val="tx2"/>
                </a:solidFill>
              </a:rPr>
              <a:t>    else</a:t>
            </a:r>
          </a:p>
          <a:p>
            <a:pPr>
              <a:lnSpc>
                <a:spcPct val="80000"/>
              </a:lnSpc>
              <a:buFont typeface="Monotype Sorts" pitchFamily="2" charset="2"/>
              <a:buNone/>
            </a:pPr>
            <a:r>
              <a:rPr lang="en-US" altLang="en-US" sz="3600">
                <a:solidFill>
                  <a:schemeClr val="tx2"/>
                </a:solidFill>
              </a:rPr>
              <a:t>      return gcd(n, m % n);</a:t>
            </a:r>
          </a:p>
          <a:p>
            <a:pPr>
              <a:lnSpc>
                <a:spcPct val="80000"/>
              </a:lnSpc>
              <a:buFont typeface="Monotype Sorts" pitchFamily="2" charset="2"/>
              <a:buNone/>
            </a:pPr>
            <a:r>
              <a:rPr lang="en-US" altLang="en-US" sz="3600">
                <a:solidFill>
                  <a:schemeClr val="tx2"/>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D4646418-100B-4E21-B1B3-C21AA4D5A2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7DCF8C-F6A2-419A-A6C4-8CBAE9B002B3}" type="slidenum">
              <a:rPr lang="en-US" altLang="en-US" sz="1400" smtClean="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53F850B9-35D4-492C-814E-1CE7033306CA}"/>
              </a:ext>
            </a:extLst>
          </p:cNvPr>
          <p:cNvSpPr>
            <a:spLocks noGrp="1" noChangeArrowheads="1"/>
          </p:cNvSpPr>
          <p:nvPr>
            <p:ph type="title"/>
          </p:nvPr>
        </p:nvSpPr>
        <p:spPr>
          <a:xfrm>
            <a:off x="685800" y="228600"/>
            <a:ext cx="7772400" cy="533400"/>
          </a:xfrm>
          <a:noFill/>
        </p:spPr>
        <p:txBody>
          <a:bodyPr/>
          <a:lstStyle/>
          <a:p>
            <a:r>
              <a:rPr lang="en-US" altLang="en-US"/>
              <a:t>Growth Rate </a:t>
            </a:r>
          </a:p>
        </p:txBody>
      </p:sp>
      <p:sp>
        <p:nvSpPr>
          <p:cNvPr id="7172" name="Rectangle 3">
            <a:extLst>
              <a:ext uri="{FF2B5EF4-FFF2-40B4-BE49-F238E27FC236}">
                <a16:creationId xmlns:a16="http://schemas.microsoft.com/office/drawing/2014/main" id="{8E7786F0-5964-4B46-9ED0-61DCCF139854}"/>
              </a:ext>
            </a:extLst>
          </p:cNvPr>
          <p:cNvSpPr>
            <a:spLocks noGrp="1" noChangeArrowheads="1"/>
          </p:cNvSpPr>
          <p:nvPr>
            <p:ph type="body" idx="1"/>
          </p:nvPr>
        </p:nvSpPr>
        <p:spPr>
          <a:xfrm>
            <a:off x="228600" y="1143000"/>
            <a:ext cx="8610600" cy="5029200"/>
          </a:xfrm>
          <a:noFill/>
        </p:spPr>
        <p:txBody>
          <a:bodyPr/>
          <a:lstStyle/>
          <a:p>
            <a:pPr marL="541337" indent="-457200">
              <a:spcBef>
                <a:spcPct val="0"/>
              </a:spcBef>
            </a:pPr>
            <a:r>
              <a:rPr lang="en-US" altLang="en-US" sz="2800" dirty="0"/>
              <a:t>Analyze algorithms independent of computers and specific input. </a:t>
            </a:r>
          </a:p>
          <a:p>
            <a:pPr marL="541337" indent="-457200">
              <a:spcBef>
                <a:spcPct val="0"/>
              </a:spcBef>
            </a:pPr>
            <a:r>
              <a:rPr lang="en-US" altLang="en-US" sz="2800" dirty="0"/>
              <a:t>This approach approximates the effect of a change on the size of the input.</a:t>
            </a:r>
          </a:p>
          <a:p>
            <a:pPr marL="541337" indent="-457200">
              <a:spcBef>
                <a:spcPct val="0"/>
              </a:spcBef>
            </a:pPr>
            <a:r>
              <a:rPr lang="en-US" altLang="en-US" sz="2800" dirty="0"/>
              <a:t>How fast an algorithm’s execution time increases as the input size increases.</a:t>
            </a:r>
          </a:p>
          <a:p>
            <a:pPr marL="541337" indent="-457200">
              <a:spcBef>
                <a:spcPct val="0"/>
              </a:spcBef>
            </a:pPr>
            <a:r>
              <a:rPr lang="en-US" altLang="en-US" sz="2800" dirty="0"/>
              <a:t>Compare two algorithms by examining their </a:t>
            </a:r>
            <a:r>
              <a:rPr lang="en-US" altLang="en-US" sz="2800" i="1" dirty="0"/>
              <a:t>growth rates</a:t>
            </a:r>
            <a:r>
              <a:rPr lang="en-US" altLang="en-US" sz="2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552D0F93-779E-4DD6-8418-43CA770729C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561769-68E3-4959-95AB-BC97E12D96D6}" type="slidenum">
              <a:rPr lang="en-US" altLang="en-US" sz="1400" smtClean="0"/>
              <a:pPr>
                <a:spcBef>
                  <a:spcPct val="0"/>
                </a:spcBef>
                <a:buClrTx/>
                <a:buSzTx/>
                <a:buFontTx/>
                <a:buNone/>
              </a:pPr>
              <a:t>4</a:t>
            </a:fld>
            <a:endParaRPr lang="en-US" altLang="en-US" sz="1400"/>
          </a:p>
        </p:txBody>
      </p:sp>
      <p:sp>
        <p:nvSpPr>
          <p:cNvPr id="10243" name="Rectangle 2">
            <a:extLst>
              <a:ext uri="{FF2B5EF4-FFF2-40B4-BE49-F238E27FC236}">
                <a16:creationId xmlns:a16="http://schemas.microsoft.com/office/drawing/2014/main" id="{767A5F6F-042A-44F2-91C4-0CBCDE7D2FCD}"/>
              </a:ext>
            </a:extLst>
          </p:cNvPr>
          <p:cNvSpPr>
            <a:spLocks noGrp="1" noChangeArrowheads="1"/>
          </p:cNvSpPr>
          <p:nvPr>
            <p:ph type="title"/>
          </p:nvPr>
        </p:nvSpPr>
        <p:spPr>
          <a:xfrm>
            <a:off x="685800" y="228600"/>
            <a:ext cx="7772400" cy="685800"/>
          </a:xfrm>
          <a:noFill/>
        </p:spPr>
        <p:txBody>
          <a:bodyPr/>
          <a:lstStyle/>
          <a:p>
            <a:r>
              <a:rPr lang="en-US" altLang="en-US"/>
              <a:t>Ignoring Multiplicative Constants </a:t>
            </a:r>
          </a:p>
        </p:txBody>
      </p:sp>
      <p:sp>
        <p:nvSpPr>
          <p:cNvPr id="10244" name="Rectangle 3">
            <a:extLst>
              <a:ext uri="{FF2B5EF4-FFF2-40B4-BE49-F238E27FC236}">
                <a16:creationId xmlns:a16="http://schemas.microsoft.com/office/drawing/2014/main" id="{36C27616-E68B-4295-8316-3E77F02C2AC8}"/>
              </a:ext>
            </a:extLst>
          </p:cNvPr>
          <p:cNvSpPr>
            <a:spLocks noGrp="1" noChangeArrowheads="1"/>
          </p:cNvSpPr>
          <p:nvPr>
            <p:ph type="body" idx="1"/>
          </p:nvPr>
        </p:nvSpPr>
        <p:spPr>
          <a:xfrm>
            <a:off x="228600" y="1066800"/>
            <a:ext cx="8763000" cy="2286000"/>
          </a:xfrm>
          <a:noFill/>
        </p:spPr>
        <p:txBody>
          <a:bodyPr/>
          <a:lstStyle/>
          <a:p>
            <a:pPr marL="0" indent="0">
              <a:spcBef>
                <a:spcPct val="0"/>
              </a:spcBef>
              <a:buFont typeface="Monotype Sorts" pitchFamily="2" charset="2"/>
              <a:buNone/>
            </a:pPr>
            <a:r>
              <a:rPr lang="en-US" altLang="en-US" sz="2400"/>
              <a:t>The linear search algorithm requires </a:t>
            </a:r>
            <a:r>
              <a:rPr lang="en-US" altLang="en-US" sz="2400" i="1"/>
              <a:t>n</a:t>
            </a:r>
            <a:r>
              <a:rPr lang="en-US" altLang="en-US" sz="2400"/>
              <a:t> comparisons in the worst-case and  </a:t>
            </a:r>
            <a:r>
              <a:rPr lang="en-US" altLang="en-US" sz="2400" i="1"/>
              <a:t>n/2</a:t>
            </a:r>
            <a:r>
              <a:rPr lang="en-US" altLang="en-US" sz="2400"/>
              <a:t> comparisons in the average-case. Using the Big  </a:t>
            </a:r>
            <a:r>
              <a:rPr lang="en-US" altLang="en-US" sz="2400" i="1"/>
              <a:t>O</a:t>
            </a:r>
            <a:r>
              <a:rPr lang="en-US" altLang="en-US" sz="2400"/>
              <a:t> notation, both cases require  </a:t>
            </a:r>
            <a:r>
              <a:rPr lang="en-US" altLang="en-US" sz="2400" i="1"/>
              <a:t>O(n)</a:t>
            </a:r>
            <a:r>
              <a:rPr lang="en-US" altLang="en-US" sz="2400"/>
              <a:t> time. The multiplicative constant (1/2) can be omitted. Algorithm analysis is focused on growth rate. The multiplicative constants have no impact on growth rates. The growth rate for  n/2 or 100n is the same as n, i.e., O(n) = O(n/2) = O(100n).</a:t>
            </a:r>
          </a:p>
        </p:txBody>
      </p:sp>
      <p:sp>
        <p:nvSpPr>
          <p:cNvPr id="10245" name="Rectangle 5">
            <a:extLst>
              <a:ext uri="{FF2B5EF4-FFF2-40B4-BE49-F238E27FC236}">
                <a16:creationId xmlns:a16="http://schemas.microsoft.com/office/drawing/2014/main" id="{5A69E32F-AA33-4DBB-B892-0A8013058F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7">
            <a:extLst>
              <a:ext uri="{FF2B5EF4-FFF2-40B4-BE49-F238E27FC236}">
                <a16:creationId xmlns:a16="http://schemas.microsoft.com/office/drawing/2014/main" id="{9D4C8731-B349-4248-99AE-8E88C4110B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9">
            <a:extLst>
              <a:ext uri="{FF2B5EF4-FFF2-40B4-BE49-F238E27FC236}">
                <a16:creationId xmlns:a16="http://schemas.microsoft.com/office/drawing/2014/main" id="{2644CD7A-CFA0-4635-95DA-51B88B12E433}"/>
              </a:ext>
            </a:extLst>
          </p:cNvPr>
          <p:cNvSpPr>
            <a:spLocks noChangeArrowheads="1"/>
          </p:cNvSpPr>
          <p:nvPr/>
        </p:nvSpPr>
        <p:spPr bwMode="auto">
          <a:xfrm>
            <a:off x="0" y="274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8" name="Object 8">
            <a:extLst>
              <a:ext uri="{FF2B5EF4-FFF2-40B4-BE49-F238E27FC236}">
                <a16:creationId xmlns:a16="http://schemas.microsoft.com/office/drawing/2014/main" id="{A40E873C-D925-464A-ABB1-509C3673A756}"/>
              </a:ext>
            </a:extLst>
          </p:cNvPr>
          <p:cNvGraphicFramePr>
            <a:graphicFrameLocks noChangeAspect="1"/>
          </p:cNvGraphicFramePr>
          <p:nvPr/>
        </p:nvGraphicFramePr>
        <p:xfrm>
          <a:off x="304800" y="3429000"/>
          <a:ext cx="7620000" cy="2867025"/>
        </p:xfrm>
        <a:graphic>
          <a:graphicData uri="http://schemas.openxmlformats.org/presentationml/2006/ole">
            <mc:AlternateContent xmlns:mc="http://schemas.openxmlformats.org/markup-compatibility/2006">
              <mc:Choice xmlns:v="urn:schemas-microsoft-com:vml" Requires="v">
                <p:oleObj spid="_x0000_s1032" name="Picture" r:id="rId4" imgW="5262620" imgH="1980233" progId="Word.Picture.8">
                  <p:embed/>
                </p:oleObj>
              </mc:Choice>
              <mc:Fallback>
                <p:oleObj name="Picture" r:id="rId4" imgW="5262620" imgH="1980233"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429000"/>
                        <a:ext cx="76200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A00E1955-D65D-4CA3-B9BA-112F4195BDC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69AF33-3443-40A0-83B2-C5F01A4F11A3}" type="slidenum">
              <a:rPr lang="en-US" altLang="en-US" sz="1400" smtClean="0"/>
              <a:pPr>
                <a:spcBef>
                  <a:spcPct val="0"/>
                </a:spcBef>
                <a:buClrTx/>
                <a:buSzTx/>
                <a:buFontTx/>
                <a:buNone/>
              </a:pPr>
              <a:t>5</a:t>
            </a:fld>
            <a:endParaRPr lang="en-US" altLang="en-US" sz="1400"/>
          </a:p>
        </p:txBody>
      </p:sp>
      <p:sp>
        <p:nvSpPr>
          <p:cNvPr id="11267" name="Rectangle 2">
            <a:extLst>
              <a:ext uri="{FF2B5EF4-FFF2-40B4-BE49-F238E27FC236}">
                <a16:creationId xmlns:a16="http://schemas.microsoft.com/office/drawing/2014/main" id="{1D05034B-7FAD-41C6-8626-CFEA2CBA191B}"/>
              </a:ext>
            </a:extLst>
          </p:cNvPr>
          <p:cNvSpPr>
            <a:spLocks noGrp="1" noChangeArrowheads="1"/>
          </p:cNvSpPr>
          <p:nvPr>
            <p:ph type="title"/>
          </p:nvPr>
        </p:nvSpPr>
        <p:spPr>
          <a:xfrm>
            <a:off x="685800" y="228600"/>
            <a:ext cx="7772400" cy="685800"/>
          </a:xfrm>
          <a:noFill/>
        </p:spPr>
        <p:txBody>
          <a:bodyPr/>
          <a:lstStyle/>
          <a:p>
            <a:r>
              <a:rPr lang="en-US" altLang="en-US"/>
              <a:t>Ignoring Non-Dominating Terms</a:t>
            </a:r>
          </a:p>
        </p:txBody>
      </p:sp>
      <p:sp>
        <p:nvSpPr>
          <p:cNvPr id="11268" name="Rectangle 3">
            <a:extLst>
              <a:ext uri="{FF2B5EF4-FFF2-40B4-BE49-F238E27FC236}">
                <a16:creationId xmlns:a16="http://schemas.microsoft.com/office/drawing/2014/main" id="{662400EE-97E1-40E6-BF81-2A002847DF5B}"/>
              </a:ext>
            </a:extLst>
          </p:cNvPr>
          <p:cNvSpPr>
            <a:spLocks noGrp="1" noChangeArrowheads="1"/>
          </p:cNvSpPr>
          <p:nvPr>
            <p:ph type="body" idx="1"/>
          </p:nvPr>
        </p:nvSpPr>
        <p:spPr>
          <a:xfrm>
            <a:off x="228600" y="1066800"/>
            <a:ext cx="8763000" cy="5105400"/>
          </a:xfrm>
          <a:noFill/>
        </p:spPr>
        <p:txBody>
          <a:bodyPr/>
          <a:lstStyle/>
          <a:p>
            <a:pPr marL="0" indent="0">
              <a:lnSpc>
                <a:spcPct val="90000"/>
              </a:lnSpc>
              <a:spcBef>
                <a:spcPct val="0"/>
              </a:spcBef>
              <a:buFont typeface="Monotype Sorts" pitchFamily="2" charset="2"/>
              <a:buNone/>
            </a:pPr>
            <a:r>
              <a:rPr lang="en-US" altLang="en-US" sz="2800"/>
              <a:t>Consider the algorithm for finding the maximum number in an array of </a:t>
            </a:r>
            <a:r>
              <a:rPr lang="en-US" altLang="en-US" sz="2800" i="1"/>
              <a:t>n</a:t>
            </a:r>
            <a:r>
              <a:rPr lang="en-US" altLang="en-US" sz="2800"/>
              <a:t> elements. If  </a:t>
            </a:r>
            <a:r>
              <a:rPr lang="en-US" altLang="en-US" sz="2800" i="1"/>
              <a:t>n</a:t>
            </a:r>
            <a:r>
              <a:rPr lang="en-US" altLang="en-US" sz="2800"/>
              <a:t> is 2, it takes one comparison to find the maximum number. If </a:t>
            </a:r>
            <a:r>
              <a:rPr lang="en-US" altLang="en-US" sz="2800" i="1"/>
              <a:t>n</a:t>
            </a:r>
            <a:r>
              <a:rPr lang="en-US" altLang="en-US" sz="2800"/>
              <a:t> is 3, it takes two comparisons to find the maximum number. In general, it takes </a:t>
            </a:r>
            <a:r>
              <a:rPr lang="en-US" altLang="en-US" sz="2800" i="1"/>
              <a:t>n-1</a:t>
            </a:r>
            <a:r>
              <a:rPr lang="en-US" altLang="en-US" sz="2800"/>
              <a:t> times of comparisons to find maximum number in a list of  </a:t>
            </a:r>
            <a:r>
              <a:rPr lang="en-US" altLang="en-US" sz="2800" i="1"/>
              <a:t>n</a:t>
            </a:r>
            <a:r>
              <a:rPr lang="en-US" altLang="en-US" sz="2800"/>
              <a:t> elements. Algorithm analysis is for large input size. If the input size is small, there is no significance to estimate an algorithm’s efficiency. As </a:t>
            </a:r>
            <a:r>
              <a:rPr lang="en-US" altLang="en-US" sz="2800" i="1"/>
              <a:t>n</a:t>
            </a:r>
            <a:r>
              <a:rPr lang="en-US" altLang="en-US" sz="2800"/>
              <a:t> grows larger, the </a:t>
            </a:r>
            <a:r>
              <a:rPr lang="en-US" altLang="en-US" sz="2800" i="1"/>
              <a:t>n</a:t>
            </a:r>
            <a:r>
              <a:rPr lang="en-US" altLang="en-US" sz="2800"/>
              <a:t> part in the expression </a:t>
            </a:r>
            <a:r>
              <a:rPr lang="en-US" altLang="en-US" sz="2800" i="1"/>
              <a:t>n-1 </a:t>
            </a:r>
            <a:r>
              <a:rPr lang="en-US" altLang="en-US" sz="2800"/>
              <a:t>dominates the complexity. The Big  </a:t>
            </a:r>
            <a:r>
              <a:rPr lang="en-US" altLang="en-US" sz="2800" i="1"/>
              <a:t>O</a:t>
            </a:r>
            <a:r>
              <a:rPr lang="en-US" altLang="en-US" sz="2800"/>
              <a:t> notation allows you to ignore the non-dominating part (e.g., -1 in the expression </a:t>
            </a:r>
            <a:r>
              <a:rPr lang="en-US" altLang="en-US" sz="2800" i="1"/>
              <a:t>n-1</a:t>
            </a:r>
            <a:r>
              <a:rPr lang="en-US" altLang="en-US" sz="2800"/>
              <a:t>) and highlight the important part (e.g., </a:t>
            </a:r>
            <a:r>
              <a:rPr lang="en-US" altLang="en-US" sz="2800" i="1"/>
              <a:t>n</a:t>
            </a:r>
            <a:r>
              <a:rPr lang="en-US" altLang="en-US" sz="2800"/>
              <a:t> in the expression </a:t>
            </a:r>
            <a:r>
              <a:rPr lang="en-US" altLang="en-US" sz="2800" i="1"/>
              <a:t>n-1</a:t>
            </a:r>
            <a:r>
              <a:rPr lang="en-US" altLang="en-US" sz="2800"/>
              <a:t>). So, the complexity of this algorithm is </a:t>
            </a:r>
            <a:r>
              <a:rPr lang="en-US" altLang="en-US" sz="2800" i="1"/>
              <a:t>O(n)</a:t>
            </a:r>
            <a:r>
              <a:rPr lang="en-US" altLang="en-US" sz="2800"/>
              <a:t>.</a:t>
            </a:r>
          </a:p>
        </p:txBody>
      </p:sp>
      <p:sp>
        <p:nvSpPr>
          <p:cNvPr id="11269" name="Rectangle 4">
            <a:extLst>
              <a:ext uri="{FF2B5EF4-FFF2-40B4-BE49-F238E27FC236}">
                <a16:creationId xmlns:a16="http://schemas.microsoft.com/office/drawing/2014/main" id="{4EA257FF-38C7-4728-9E94-9B5ECE519F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6">
            <a:extLst>
              <a:ext uri="{FF2B5EF4-FFF2-40B4-BE49-F238E27FC236}">
                <a16:creationId xmlns:a16="http://schemas.microsoft.com/office/drawing/2014/main" id="{D17DD171-BFA9-4950-9A46-B772BFC2E8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1B8859C5-E28F-486E-B460-2C79243308B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75EEC-8627-4799-9768-18139E7264E5}" type="slidenum">
              <a:rPr lang="en-US" altLang="en-US" sz="1400" smtClean="0"/>
              <a:pPr>
                <a:spcBef>
                  <a:spcPct val="0"/>
                </a:spcBef>
                <a:buClrTx/>
                <a:buSzTx/>
                <a:buFontTx/>
                <a:buNone/>
              </a:pPr>
              <a:t>6</a:t>
            </a:fld>
            <a:endParaRPr lang="en-US" altLang="en-US" sz="1400"/>
          </a:p>
        </p:txBody>
      </p:sp>
      <p:sp>
        <p:nvSpPr>
          <p:cNvPr id="12291" name="Rectangle 2">
            <a:extLst>
              <a:ext uri="{FF2B5EF4-FFF2-40B4-BE49-F238E27FC236}">
                <a16:creationId xmlns:a16="http://schemas.microsoft.com/office/drawing/2014/main" id="{4CEB5A4B-D9D1-4AAE-BE0A-73058ABFA613}"/>
              </a:ext>
            </a:extLst>
          </p:cNvPr>
          <p:cNvSpPr>
            <a:spLocks noGrp="1" noChangeArrowheads="1"/>
          </p:cNvSpPr>
          <p:nvPr>
            <p:ph type="title"/>
          </p:nvPr>
        </p:nvSpPr>
        <p:spPr>
          <a:xfrm>
            <a:off x="685800" y="228600"/>
            <a:ext cx="7772400" cy="685800"/>
          </a:xfrm>
          <a:noFill/>
        </p:spPr>
        <p:txBody>
          <a:bodyPr/>
          <a:lstStyle/>
          <a:p>
            <a:r>
              <a:rPr lang="en-US" altLang="en-US"/>
              <a:t>Useful Mathematic Summations</a:t>
            </a:r>
          </a:p>
        </p:txBody>
      </p:sp>
      <p:sp>
        <p:nvSpPr>
          <p:cNvPr id="12292" name="Rectangle 4">
            <a:extLst>
              <a:ext uri="{FF2B5EF4-FFF2-40B4-BE49-F238E27FC236}">
                <a16:creationId xmlns:a16="http://schemas.microsoft.com/office/drawing/2014/main" id="{AC02D2E2-5A92-4A29-BF38-6E39EC840ED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5">
            <a:extLst>
              <a:ext uri="{FF2B5EF4-FFF2-40B4-BE49-F238E27FC236}">
                <a16:creationId xmlns:a16="http://schemas.microsoft.com/office/drawing/2014/main" id="{8DA2E1B3-23DD-454E-9AB7-DBF216D3E4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7">
            <a:extLst>
              <a:ext uri="{FF2B5EF4-FFF2-40B4-BE49-F238E27FC236}">
                <a16:creationId xmlns:a16="http://schemas.microsoft.com/office/drawing/2014/main" id="{451EDC17-F3E5-42CD-9E03-F228C8056207}"/>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5" name="Object 6">
            <a:extLst>
              <a:ext uri="{FF2B5EF4-FFF2-40B4-BE49-F238E27FC236}">
                <a16:creationId xmlns:a16="http://schemas.microsoft.com/office/drawing/2014/main" id="{975F42C3-7EBE-424A-AC52-11BC4D4BC58A}"/>
              </a:ext>
            </a:extLst>
          </p:cNvPr>
          <p:cNvGraphicFramePr>
            <a:graphicFrameLocks noChangeAspect="1"/>
          </p:cNvGraphicFramePr>
          <p:nvPr/>
        </p:nvGraphicFramePr>
        <p:xfrm>
          <a:off x="777875" y="1871663"/>
          <a:ext cx="7739063" cy="3713162"/>
        </p:xfrm>
        <a:graphic>
          <a:graphicData uri="http://schemas.openxmlformats.org/presentationml/2006/ole">
            <mc:AlternateContent xmlns:mc="http://schemas.openxmlformats.org/markup-compatibility/2006">
              <mc:Choice xmlns:v="urn:schemas-microsoft-com:vml" Requires="v">
                <p:oleObj spid="_x0000_s2056" name="Equation" r:id="rId4" imgW="2654300" imgH="1244600" progId="Equation.3">
                  <p:embed/>
                </p:oleObj>
              </mc:Choice>
              <mc:Fallback>
                <p:oleObj name="Equation" r:id="rId4" imgW="2654300" imgH="1244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1871663"/>
                        <a:ext cx="7739063"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2DCD-7FB9-4385-AEE2-AE89EFFFC754}"/>
              </a:ext>
            </a:extLst>
          </p:cNvPr>
          <p:cNvSpPr>
            <a:spLocks noGrp="1"/>
          </p:cNvSpPr>
          <p:nvPr>
            <p:ph type="title"/>
          </p:nvPr>
        </p:nvSpPr>
        <p:spPr/>
        <p:txBody>
          <a:bodyPr/>
          <a:lstStyle/>
          <a:p>
            <a:pPr algn="l"/>
            <a:r>
              <a:rPr lang="en-US" dirty="0"/>
              <a:t>Check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2D3320-D535-4040-8695-2348CDB01553}"/>
                  </a:ext>
                </a:extLst>
              </p:cNvPr>
              <p:cNvSpPr>
                <a:spLocks noGrp="1"/>
              </p:cNvSpPr>
              <p:nvPr>
                <p:ph idx="1"/>
              </p:nvPr>
            </p:nvSpPr>
            <p:spPr/>
            <p:txBody>
              <a:bodyPr/>
              <a:lstStyle/>
              <a:p>
                <a:r>
                  <a:rPr lang="en-US" dirty="0"/>
                  <a:t>What is the order of each of the following:</a:t>
                </a:r>
              </a:p>
              <a:p>
                <a:pPr lvl="1"/>
                <a14:m>
                  <m:oMath xmlns:m="http://schemas.openxmlformats.org/officeDocument/2006/math">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0">
                                        <a:latin typeface="Cambria Math" panose="02040503050406030204" pitchFamily="18" charset="0"/>
                                      </a:rPr>
                                      <m:t>2</m:t>
                                    </m:r>
                                  </m:sup>
                                </m:sSup>
                                <m:r>
                                  <a:rPr lang="en-US" i="0">
                                    <a:latin typeface="Cambria Math" panose="02040503050406030204" pitchFamily="18" charset="0"/>
                                  </a:rPr>
                                  <m:t>+1</m:t>
                                </m:r>
                              </m:e>
                            </m:d>
                          </m:e>
                          <m:sup>
                            <m:r>
                              <a:rPr lang="en-US" i="0">
                                <a:latin typeface="Cambria Math" panose="02040503050406030204" pitchFamily="18" charset="0"/>
                              </a:rPr>
                              <m:t>2</m:t>
                            </m:r>
                          </m:sup>
                        </m:sSup>
                      </m:num>
                      <m:den>
                        <m:r>
                          <a:rPr lang="en-US" i="1">
                            <a:latin typeface="Cambria Math" panose="02040503050406030204" pitchFamily="18" charset="0"/>
                          </a:rPr>
                          <m:t>𝑛</m:t>
                        </m:r>
                      </m:den>
                    </m:f>
                  </m:oMath>
                </a14:m>
                <a:endParaRPr lang="en-US" dirty="0"/>
              </a:p>
              <a:p>
                <a:pPr lvl="1"/>
                <a14:m>
                  <m:oMath xmlns:m="http://schemas.openxmlformats.org/officeDocument/2006/math">
                    <m:f>
                      <m:fPr>
                        <m:ctrlPr>
                          <a:rPr lang="en-US" i="1" dirty="0" smtClean="0">
                            <a:latin typeface="Cambria Math" panose="02040503050406030204" pitchFamily="18" charset="0"/>
                          </a:rPr>
                        </m:ctrlPr>
                      </m:fPr>
                      <m:num>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n</m:t>
                                </m:r>
                              </m:e>
                              <m:sup>
                                <m:r>
                                  <a:rPr lang="en-US" i="0" dirty="0">
                                    <a:latin typeface="Cambria Math" panose="02040503050406030204" pitchFamily="18" charset="0"/>
                                  </a:rPr>
                                  <m:t>2</m:t>
                                </m:r>
                              </m:sup>
                            </m:sSup>
                          </m:fName>
                          <m:e>
                            <m:r>
                              <a:rPr lang="en-US" i="0" dirty="0">
                                <a:latin typeface="Cambria Math" panose="02040503050406030204" pitchFamily="18" charset="0"/>
                              </a:rPr>
                              <m:t>+</m:t>
                            </m:r>
                            <m:d>
                              <m:dPr>
                                <m:ctrlPr>
                                  <a:rPr lang="en-US" i="1" dirty="0">
                                    <a:latin typeface="Cambria Math" panose="02040503050406030204" pitchFamily="18" charset="0"/>
                                  </a:rPr>
                                </m:ctrlPr>
                              </m:dPr>
                              <m:e>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log</m:t>
                                    </m:r>
                                  </m:fName>
                                  <m:e>
                                    <m:r>
                                      <a:rPr lang="en-US" i="0" dirty="0">
                                        <a:latin typeface="Cambria Math" panose="02040503050406030204" pitchFamily="18" charset="0"/>
                                      </a:rPr>
                                      <m:t>2</m:t>
                                    </m:r>
                                  </m:e>
                                </m:func>
                              </m:e>
                            </m:d>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0" dirty="0">
                                    <a:latin typeface="Cambria Math" panose="02040503050406030204" pitchFamily="18" charset="0"/>
                                  </a:rPr>
                                  <m:t>4</m:t>
                                </m:r>
                              </m:sup>
                            </m:sSup>
                          </m:e>
                        </m:func>
                      </m:num>
                      <m:den>
                        <m:r>
                          <a:rPr lang="en-US" i="1" dirty="0">
                            <a:latin typeface="Cambria Math" panose="02040503050406030204" pitchFamily="18" charset="0"/>
                          </a:rPr>
                          <m:t>𝑛</m:t>
                        </m:r>
                      </m:den>
                    </m:f>
                  </m:oMath>
                </a14:m>
                <a:endParaRPr lang="en-US" dirty="0"/>
              </a:p>
              <a:p>
                <a:pPr lvl="1"/>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𝑛</m:t>
                        </m:r>
                      </m:e>
                      <m:sup>
                        <m:r>
                          <a:rPr lang="en-US" i="0" dirty="0">
                            <a:latin typeface="Cambria Math" panose="02040503050406030204" pitchFamily="18" charset="0"/>
                          </a:rPr>
                          <m:t>3</m:t>
                        </m:r>
                      </m:sup>
                    </m:sSup>
                    <m:r>
                      <a:rPr lang="en-US" i="0" dirty="0">
                        <a:latin typeface="Cambria Math" panose="02040503050406030204" pitchFamily="18" charset="0"/>
                      </a:rPr>
                      <m:t>+100</m:t>
                    </m:r>
                    <m:sSup>
                      <m:sSupPr>
                        <m:ctrlPr>
                          <a:rPr lang="en-US" i="1" dirty="0">
                            <a:latin typeface="Cambria Math" panose="02040503050406030204" pitchFamily="18" charset="0"/>
                          </a:rPr>
                        </m:ctrlPr>
                      </m:sSupPr>
                      <m:e>
                        <m:r>
                          <a:rPr lang="en-US" i="1" dirty="0">
                            <a:latin typeface="Cambria Math" panose="02040503050406030204" pitchFamily="18" charset="0"/>
                          </a:rPr>
                          <m:t>𝑛</m:t>
                        </m:r>
                      </m:e>
                      <m:sup>
                        <m:r>
                          <a:rPr lang="en-US" i="0" dirty="0">
                            <a:latin typeface="Cambria Math" panose="02040503050406030204" pitchFamily="18" charset="0"/>
                          </a:rPr>
                          <m:t>2</m:t>
                        </m:r>
                      </m:sup>
                    </m:sSup>
                    <m:r>
                      <a:rPr lang="en-US" i="0" dirty="0">
                        <a:latin typeface="Cambria Math" panose="02040503050406030204" pitchFamily="18" charset="0"/>
                      </a:rPr>
                      <m:t>+</m:t>
                    </m:r>
                    <m:r>
                      <a:rPr lang="en-US" i="1" dirty="0">
                        <a:latin typeface="Cambria Math" panose="02040503050406030204" pitchFamily="18" charset="0"/>
                      </a:rPr>
                      <m:t>𝑛</m:t>
                    </m:r>
                  </m:oMath>
                </a14:m>
                <a:endParaRPr lang="en-US" dirty="0"/>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+ 100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US" dirty="0"/>
                  <a:t>+45n</a:t>
                </a:r>
              </a:p>
              <a:p>
                <a:pPr lvl="1"/>
                <a:r>
                  <a:rPr lang="en-US" dirty="0"/>
                  <a:t>n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oMath>
                </a14:m>
                <a:r>
                  <a:rPr lang="en-US" dirty="0"/>
                  <a: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E72D3320-D535-4040-8695-2348CDB01553}"/>
                  </a:ext>
                </a:extLst>
              </p:cNvPr>
              <p:cNvSpPr>
                <a:spLocks noGrp="1" noRot="1" noChangeAspect="1" noMove="1" noResize="1" noEditPoints="1" noAdjustHandles="1" noChangeArrowheads="1" noChangeShapeType="1" noTextEdit="1"/>
              </p:cNvSpPr>
              <p:nvPr>
                <p:ph idx="1"/>
              </p:nvPr>
            </p:nvSpPr>
            <p:spPr>
              <a:blipFill>
                <a:blip r:embed="rId3"/>
                <a:stretch>
                  <a:fillRect l="-1490" t="-20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48E4E05-E590-4C02-AE0B-0F18A4D430D7}"/>
              </a:ext>
            </a:extLst>
          </p:cNvPr>
          <p:cNvSpPr>
            <a:spLocks noGrp="1"/>
          </p:cNvSpPr>
          <p:nvPr>
            <p:ph type="sldNum" sz="quarter" idx="11"/>
          </p:nvPr>
        </p:nvSpPr>
        <p:spPr/>
        <p:txBody>
          <a:bodyPr/>
          <a:lstStyle/>
          <a:p>
            <a:pPr>
              <a:defRPr/>
            </a:pPr>
            <a:fld id="{0906D619-5E3B-4A71-B141-FF8AEF8EAC81}" type="slidenum">
              <a:rPr lang="en-US" altLang="en-US" smtClean="0"/>
              <a:pPr>
                <a:defRPr/>
              </a:pPr>
              <a:t>7</a:t>
            </a:fld>
            <a:endParaRPr lang="en-US" altLang="en-US"/>
          </a:p>
        </p:txBody>
      </p:sp>
    </p:spTree>
    <p:extLst>
      <p:ext uri="{BB962C8B-B14F-4D97-AF65-F5344CB8AC3E}">
        <p14:creationId xmlns:p14="http://schemas.microsoft.com/office/powerpoint/2010/main" val="65029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FA1FB844-9FD0-417E-9BF7-17006A5F97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4A34FA-2CF6-4361-AE72-DB79B65C6030}" type="slidenum">
              <a:rPr lang="en-US" altLang="en-US" sz="1400" smtClean="0"/>
              <a:pPr>
                <a:spcBef>
                  <a:spcPct val="0"/>
                </a:spcBef>
                <a:buClrTx/>
                <a:buSzTx/>
                <a:buFontTx/>
                <a:buNone/>
              </a:pPr>
              <a:t>8</a:t>
            </a:fld>
            <a:endParaRPr lang="en-US" altLang="en-US" sz="1400"/>
          </a:p>
        </p:txBody>
      </p:sp>
      <p:sp>
        <p:nvSpPr>
          <p:cNvPr id="13315" name="Rectangle 2">
            <a:extLst>
              <a:ext uri="{FF2B5EF4-FFF2-40B4-BE49-F238E27FC236}">
                <a16:creationId xmlns:a16="http://schemas.microsoft.com/office/drawing/2014/main" id="{261F91F3-22D9-4A8C-9425-16FF78993C87}"/>
              </a:ext>
            </a:extLst>
          </p:cNvPr>
          <p:cNvSpPr>
            <a:spLocks noGrp="1" noChangeArrowheads="1"/>
          </p:cNvSpPr>
          <p:nvPr>
            <p:ph type="title"/>
          </p:nvPr>
        </p:nvSpPr>
        <p:spPr>
          <a:xfrm>
            <a:off x="685800" y="228600"/>
            <a:ext cx="7772400" cy="685800"/>
          </a:xfrm>
          <a:noFill/>
        </p:spPr>
        <p:txBody>
          <a:bodyPr/>
          <a:lstStyle/>
          <a:p>
            <a:r>
              <a:rPr lang="en-US" altLang="en-US"/>
              <a:t>Examples: Determining Big-O</a:t>
            </a:r>
          </a:p>
        </p:txBody>
      </p:sp>
      <p:sp>
        <p:nvSpPr>
          <p:cNvPr id="12292" name="Rectangle 3">
            <a:extLst>
              <a:ext uri="{FF2B5EF4-FFF2-40B4-BE49-F238E27FC236}">
                <a16:creationId xmlns:a16="http://schemas.microsoft.com/office/drawing/2014/main" id="{3553D191-50DE-47F5-95C4-82015E8DAE0F}"/>
              </a:ext>
            </a:extLst>
          </p:cNvPr>
          <p:cNvSpPr>
            <a:spLocks noGrp="1" noChangeArrowheads="1"/>
          </p:cNvSpPr>
          <p:nvPr>
            <p:ph type="body" idx="1"/>
          </p:nvPr>
        </p:nvSpPr>
        <p:spPr>
          <a:xfrm>
            <a:off x="914400" y="1447800"/>
            <a:ext cx="7086600" cy="3124200"/>
          </a:xfrm>
        </p:spPr>
        <p:txBody>
          <a:bodyPr/>
          <a:lstStyle/>
          <a:p>
            <a:pPr>
              <a:lnSpc>
                <a:spcPct val="150000"/>
              </a:lnSpc>
              <a:spcBef>
                <a:spcPct val="0"/>
              </a:spcBef>
              <a:buFont typeface="Wingdings" pitchFamily="2" charset="2"/>
              <a:buChar char="§"/>
              <a:defRPr/>
            </a:pPr>
            <a:r>
              <a:rPr lang="en-US" sz="3000" dirty="0"/>
              <a:t>Repetition</a:t>
            </a:r>
          </a:p>
          <a:p>
            <a:pPr>
              <a:lnSpc>
                <a:spcPct val="150000"/>
              </a:lnSpc>
              <a:spcBef>
                <a:spcPct val="0"/>
              </a:spcBef>
              <a:buFont typeface="Wingdings" pitchFamily="2" charset="2"/>
              <a:buChar char="§"/>
              <a:defRPr/>
            </a:pPr>
            <a:r>
              <a:rPr lang="en-US" sz="3000" dirty="0"/>
              <a:t>Sequence </a:t>
            </a:r>
          </a:p>
          <a:p>
            <a:pPr>
              <a:lnSpc>
                <a:spcPct val="150000"/>
              </a:lnSpc>
              <a:spcBef>
                <a:spcPct val="0"/>
              </a:spcBef>
              <a:buFont typeface="Wingdings" pitchFamily="2" charset="2"/>
              <a:buChar char="§"/>
              <a:defRPr/>
            </a:pPr>
            <a:r>
              <a:rPr lang="en-US" sz="3000" dirty="0"/>
              <a:t>Selection</a:t>
            </a:r>
          </a:p>
          <a:p>
            <a:pPr>
              <a:lnSpc>
                <a:spcPct val="150000"/>
              </a:lnSpc>
              <a:spcBef>
                <a:spcPct val="0"/>
              </a:spcBef>
              <a:buFont typeface="Wingdings" pitchFamily="2" charset="2"/>
              <a:buChar char="§"/>
              <a:defRPr/>
            </a:pPr>
            <a:r>
              <a:rPr lang="en-US" sz="3000" dirty="0"/>
              <a:t>Logarithm</a:t>
            </a:r>
          </a:p>
          <a:p>
            <a:pPr marL="0" indent="0">
              <a:spcBef>
                <a:spcPct val="0"/>
              </a:spcBef>
              <a:buFont typeface="Monotype Sorts"/>
              <a:buNone/>
              <a:defRPr/>
            </a:pPr>
            <a:endParaRPr lang="en-US" sz="3000" dirty="0"/>
          </a:p>
        </p:txBody>
      </p:sp>
      <p:sp>
        <p:nvSpPr>
          <p:cNvPr id="13317" name="Rectangle 4">
            <a:extLst>
              <a:ext uri="{FF2B5EF4-FFF2-40B4-BE49-F238E27FC236}">
                <a16:creationId xmlns:a16="http://schemas.microsoft.com/office/drawing/2014/main" id="{FAF0F6F6-689F-428C-9B1A-E8D80151D7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6">
            <a:extLst>
              <a:ext uri="{FF2B5EF4-FFF2-40B4-BE49-F238E27FC236}">
                <a16:creationId xmlns:a16="http://schemas.microsoft.com/office/drawing/2014/main" id="{BA29AA07-25EA-41E0-8E9A-9EDD9095141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11">
            <a:extLst>
              <a:ext uri="{FF2B5EF4-FFF2-40B4-BE49-F238E27FC236}">
                <a16:creationId xmlns:a16="http://schemas.microsoft.com/office/drawing/2014/main" id="{FF08203F-970D-4518-898A-DAB1EF8D30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553BE477-D99D-4CCD-A5A8-C6F27F35186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AA7D88-9B93-4DAE-98BF-50A029A14189}" type="slidenum">
              <a:rPr lang="en-US" altLang="en-US" sz="1400" smtClean="0"/>
              <a:pPr>
                <a:spcBef>
                  <a:spcPct val="0"/>
                </a:spcBef>
                <a:buClrTx/>
                <a:buSzTx/>
                <a:buFontTx/>
                <a:buNone/>
              </a:pPr>
              <a:t>9</a:t>
            </a:fld>
            <a:endParaRPr lang="en-US" altLang="en-US" sz="1400"/>
          </a:p>
        </p:txBody>
      </p:sp>
      <p:sp>
        <p:nvSpPr>
          <p:cNvPr id="14339" name="Rectangle 2">
            <a:extLst>
              <a:ext uri="{FF2B5EF4-FFF2-40B4-BE49-F238E27FC236}">
                <a16:creationId xmlns:a16="http://schemas.microsoft.com/office/drawing/2014/main" id="{0F39DC14-6F9A-4CDB-B8B6-0551732AA814}"/>
              </a:ext>
            </a:extLst>
          </p:cNvPr>
          <p:cNvSpPr>
            <a:spLocks noGrp="1" noChangeArrowheads="1"/>
          </p:cNvSpPr>
          <p:nvPr>
            <p:ph type="title"/>
          </p:nvPr>
        </p:nvSpPr>
        <p:spPr>
          <a:xfrm>
            <a:off x="685800" y="285750"/>
            <a:ext cx="7772400" cy="933450"/>
          </a:xfrm>
          <a:noFill/>
        </p:spPr>
        <p:txBody>
          <a:bodyPr/>
          <a:lstStyle/>
          <a:p>
            <a:r>
              <a:rPr lang="en-US" altLang="en-US"/>
              <a:t>Repetition: Simple Loops</a:t>
            </a:r>
          </a:p>
        </p:txBody>
      </p:sp>
      <p:sp>
        <p:nvSpPr>
          <p:cNvPr id="14340" name="Rectangle 4">
            <a:extLst>
              <a:ext uri="{FF2B5EF4-FFF2-40B4-BE49-F238E27FC236}">
                <a16:creationId xmlns:a16="http://schemas.microsoft.com/office/drawing/2014/main" id="{CE65C7D5-CC5A-4120-937D-4D0FD5A8B35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5">
            <a:extLst>
              <a:ext uri="{FF2B5EF4-FFF2-40B4-BE49-F238E27FC236}">
                <a16:creationId xmlns:a16="http://schemas.microsoft.com/office/drawing/2014/main" id="{3EEDD25E-640E-4064-AF83-B3E5A8187DE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6">
            <a:extLst>
              <a:ext uri="{FF2B5EF4-FFF2-40B4-BE49-F238E27FC236}">
                <a16:creationId xmlns:a16="http://schemas.microsoft.com/office/drawing/2014/main" id="{C6F645DA-CDC2-4AC8-92D4-5359A7AB2FD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2989" name="Text Box 13">
            <a:extLst>
              <a:ext uri="{FF2B5EF4-FFF2-40B4-BE49-F238E27FC236}">
                <a16:creationId xmlns:a16="http://schemas.microsoft.com/office/drawing/2014/main" id="{A27E2B52-D93E-4A79-AF1D-D1F6A8B8A001}"/>
              </a:ext>
            </a:extLst>
          </p:cNvPr>
          <p:cNvSpPr txBox="1">
            <a:spLocks noChangeArrowheads="1"/>
          </p:cNvSpPr>
          <p:nvPr/>
        </p:nvSpPr>
        <p:spPr bwMode="auto">
          <a:xfrm>
            <a:off x="2459038" y="4038600"/>
            <a:ext cx="5313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T(n) = (a constant c) * n = cn = </a:t>
            </a:r>
            <a:r>
              <a:rPr lang="en-US" altLang="en-US" sz="2400" b="1">
                <a:latin typeface="Arial" panose="020B0604020202020204" pitchFamily="34" charset="0"/>
              </a:rPr>
              <a:t>O(n)</a:t>
            </a:r>
            <a:endParaRPr lang="en-US" altLang="en-US" sz="2400">
              <a:latin typeface="Arial" panose="020B0604020202020204" pitchFamily="34" charset="0"/>
            </a:endParaRPr>
          </a:p>
        </p:txBody>
      </p:sp>
      <p:sp>
        <p:nvSpPr>
          <p:cNvPr id="14344" name="Rectangle 17">
            <a:extLst>
              <a:ext uri="{FF2B5EF4-FFF2-40B4-BE49-F238E27FC236}">
                <a16:creationId xmlns:a16="http://schemas.microsoft.com/office/drawing/2014/main" id="{510508C6-822B-4F15-ADF0-94387B843269}"/>
              </a:ext>
            </a:extLst>
          </p:cNvPr>
          <p:cNvSpPr>
            <a:spLocks noGrp="1" noChangeArrowheads="1"/>
          </p:cNvSpPr>
          <p:nvPr>
            <p:ph type="body" idx="1"/>
          </p:nvPr>
        </p:nvSpPr>
        <p:spPr>
          <a:xfrm>
            <a:off x="2362200" y="1676400"/>
            <a:ext cx="4953000" cy="1600200"/>
          </a:xfrm>
          <a:solidFill>
            <a:schemeClr val="bg1"/>
          </a:solidFill>
        </p:spPr>
        <p:txBody>
          <a:bodyPr/>
          <a:lstStyle/>
          <a:p>
            <a:pPr marL="0" indent="0">
              <a:lnSpc>
                <a:spcPct val="90000"/>
              </a:lnSpc>
              <a:buFont typeface="Monotype Sorts" pitchFamily="2" charset="2"/>
              <a:buNone/>
            </a:pPr>
            <a:r>
              <a:rPr lang="en-US" altLang="en-US" sz="2400">
                <a:latin typeface="Courier New" panose="02070309020205020404" pitchFamily="49" charset="0"/>
              </a:rPr>
              <a:t>for (i = 1; i &lt;= n; i++) {</a:t>
            </a:r>
          </a:p>
          <a:p>
            <a:pPr marL="0" indent="0">
              <a:lnSpc>
                <a:spcPct val="90000"/>
              </a:lnSpc>
              <a:buFont typeface="Monotype Sorts" pitchFamily="2" charset="2"/>
              <a:buNone/>
            </a:pPr>
            <a:r>
              <a:rPr lang="en-US" altLang="en-US" sz="2400">
                <a:latin typeface="Courier New" panose="02070309020205020404" pitchFamily="49" charset="0"/>
              </a:rPr>
              <a:t>  k = k + 5;</a:t>
            </a:r>
          </a:p>
          <a:p>
            <a:pPr marL="0" indent="0">
              <a:lnSpc>
                <a:spcPct val="90000"/>
              </a:lnSpc>
              <a:buFont typeface="Monotype Sorts" pitchFamily="2" charset="2"/>
              <a:buNone/>
            </a:pPr>
            <a:r>
              <a:rPr lang="en-US" altLang="en-US" sz="2400">
                <a:latin typeface="Courier New" panose="02070309020205020404" pitchFamily="49" charset="0"/>
              </a:rPr>
              <a:t>}</a:t>
            </a:r>
          </a:p>
        </p:txBody>
      </p:sp>
      <p:grpSp>
        <p:nvGrpSpPr>
          <p:cNvPr id="383005" name="Group 29">
            <a:extLst>
              <a:ext uri="{FF2B5EF4-FFF2-40B4-BE49-F238E27FC236}">
                <a16:creationId xmlns:a16="http://schemas.microsoft.com/office/drawing/2014/main" id="{A319D370-8EC9-4EA4-88CF-8586963E52D1}"/>
              </a:ext>
            </a:extLst>
          </p:cNvPr>
          <p:cNvGrpSpPr>
            <a:grpSpLocks/>
          </p:cNvGrpSpPr>
          <p:nvPr/>
        </p:nvGrpSpPr>
        <p:grpSpPr bwMode="auto">
          <a:xfrm>
            <a:off x="4648200" y="2438400"/>
            <a:ext cx="2713038" cy="533400"/>
            <a:chOff x="2928" y="1536"/>
            <a:chExt cx="1709" cy="336"/>
          </a:xfrm>
        </p:grpSpPr>
        <p:sp>
          <p:nvSpPr>
            <p:cNvPr id="14353" name="Text Box 19">
              <a:extLst>
                <a:ext uri="{FF2B5EF4-FFF2-40B4-BE49-F238E27FC236}">
                  <a16:creationId xmlns:a16="http://schemas.microsoft.com/office/drawing/2014/main" id="{598E8EEC-183B-4B33-A1A0-B836BCBD42D6}"/>
                </a:ext>
              </a:extLst>
            </p:cNvPr>
            <p:cNvSpPr txBox="1">
              <a:spLocks noChangeArrowheads="1"/>
            </p:cNvSpPr>
            <p:nvPr/>
          </p:nvSpPr>
          <p:spPr bwMode="auto">
            <a:xfrm>
              <a:off x="3494" y="1584"/>
              <a:ext cx="11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bg2"/>
                  </a:solidFill>
                </a:rPr>
                <a:t>constant time</a:t>
              </a:r>
            </a:p>
          </p:txBody>
        </p:sp>
        <p:sp>
          <p:nvSpPr>
            <p:cNvPr id="14354" name="Line 20">
              <a:extLst>
                <a:ext uri="{FF2B5EF4-FFF2-40B4-BE49-F238E27FC236}">
                  <a16:creationId xmlns:a16="http://schemas.microsoft.com/office/drawing/2014/main" id="{2F920527-A3CB-4043-9CCF-1450490CC8C5}"/>
                </a:ext>
              </a:extLst>
            </p:cNvPr>
            <p:cNvSpPr>
              <a:spLocks noChangeShapeType="1"/>
            </p:cNvSpPr>
            <p:nvPr/>
          </p:nvSpPr>
          <p:spPr bwMode="auto">
            <a:xfrm flipH="1" flipV="1">
              <a:off x="2928" y="1536"/>
              <a:ext cx="576" cy="214"/>
            </a:xfrm>
            <a:prstGeom prst="line">
              <a:avLst/>
            </a:prstGeom>
            <a:noFill/>
            <a:ln w="12700">
              <a:solidFill>
                <a:schemeClr val="bg2"/>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2997" name="Group 21">
            <a:extLst>
              <a:ext uri="{FF2B5EF4-FFF2-40B4-BE49-F238E27FC236}">
                <a16:creationId xmlns:a16="http://schemas.microsoft.com/office/drawing/2014/main" id="{F26D6503-F002-4C8B-A067-1A9E9EFCC578}"/>
              </a:ext>
            </a:extLst>
          </p:cNvPr>
          <p:cNvGrpSpPr>
            <a:grpSpLocks/>
          </p:cNvGrpSpPr>
          <p:nvPr/>
        </p:nvGrpSpPr>
        <p:grpSpPr bwMode="auto">
          <a:xfrm>
            <a:off x="685800" y="1752600"/>
            <a:ext cx="1676400" cy="1143000"/>
            <a:chOff x="480" y="2438"/>
            <a:chExt cx="1056" cy="768"/>
          </a:xfrm>
        </p:grpSpPr>
        <p:sp>
          <p:nvSpPr>
            <p:cNvPr id="14351" name="Text Box 22">
              <a:extLst>
                <a:ext uri="{FF2B5EF4-FFF2-40B4-BE49-F238E27FC236}">
                  <a16:creationId xmlns:a16="http://schemas.microsoft.com/office/drawing/2014/main" id="{A351D55B-4A29-42F9-BCD9-12DBDC68EB7D}"/>
                </a:ext>
              </a:extLst>
            </p:cNvPr>
            <p:cNvSpPr txBox="1">
              <a:spLocks noChangeArrowheads="1"/>
            </p:cNvSpPr>
            <p:nvPr/>
          </p:nvSpPr>
          <p:spPr bwMode="auto">
            <a:xfrm>
              <a:off x="480" y="2544"/>
              <a:ext cx="797"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executed</a:t>
              </a:r>
            </a:p>
            <a:p>
              <a:pPr>
                <a:spcBef>
                  <a:spcPct val="0"/>
                </a:spcBef>
                <a:buClrTx/>
                <a:buSzTx/>
                <a:buFontTx/>
                <a:buNone/>
              </a:pPr>
              <a:r>
                <a:rPr lang="en-US" altLang="en-US" sz="2400" i="1"/>
                <a:t>n</a:t>
              </a:r>
              <a:r>
                <a:rPr lang="en-US" altLang="en-US" sz="2400"/>
                <a:t> times</a:t>
              </a:r>
            </a:p>
          </p:txBody>
        </p:sp>
        <p:sp>
          <p:nvSpPr>
            <p:cNvPr id="14352" name="AutoShape 23">
              <a:extLst>
                <a:ext uri="{FF2B5EF4-FFF2-40B4-BE49-F238E27FC236}">
                  <a16:creationId xmlns:a16="http://schemas.microsoft.com/office/drawing/2014/main" id="{45337F61-F4BB-42D9-848F-610233006A38}"/>
                </a:ext>
              </a:extLst>
            </p:cNvPr>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pSp>
      <p:sp>
        <p:nvSpPr>
          <p:cNvPr id="383001" name="AutoShape 25">
            <a:extLst>
              <a:ext uri="{FF2B5EF4-FFF2-40B4-BE49-F238E27FC236}">
                <a16:creationId xmlns:a16="http://schemas.microsoft.com/office/drawing/2014/main" id="{FF17D673-D82C-4959-B136-F20A618D4FDF}"/>
              </a:ext>
            </a:extLst>
          </p:cNvPr>
          <p:cNvSpPr>
            <a:spLocks/>
          </p:cNvSpPr>
          <p:nvPr/>
        </p:nvSpPr>
        <p:spPr bwMode="auto">
          <a:xfrm>
            <a:off x="1066800" y="4800600"/>
            <a:ext cx="4953000" cy="381000"/>
          </a:xfrm>
          <a:prstGeom prst="accentCallout2">
            <a:avLst>
              <a:gd name="adj1" fmla="val 30000"/>
              <a:gd name="adj2" fmla="val 101537"/>
              <a:gd name="adj3" fmla="val 30000"/>
              <a:gd name="adj4" fmla="val 102694"/>
              <a:gd name="adj5" fmla="val -88750"/>
              <a:gd name="adj6" fmla="val 103880"/>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i="1">
                <a:latin typeface="Arial" panose="020B0604020202020204" pitchFamily="34" charset="0"/>
              </a:rPr>
              <a:t>Ignore multiplicative constants (e.g., “c”).</a:t>
            </a:r>
          </a:p>
        </p:txBody>
      </p:sp>
      <p:sp>
        <p:nvSpPr>
          <p:cNvPr id="383002" name="Text Box 26">
            <a:extLst>
              <a:ext uri="{FF2B5EF4-FFF2-40B4-BE49-F238E27FC236}">
                <a16:creationId xmlns:a16="http://schemas.microsoft.com/office/drawing/2014/main" id="{9D7271C4-8A4D-4C27-8A75-3ACA4C83F6C0}"/>
              </a:ext>
            </a:extLst>
          </p:cNvPr>
          <p:cNvSpPr txBox="1">
            <a:spLocks noChangeArrowheads="1"/>
          </p:cNvSpPr>
          <p:nvPr/>
        </p:nvSpPr>
        <p:spPr bwMode="auto">
          <a:xfrm>
            <a:off x="762000" y="35814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Arial" panose="020B0604020202020204" pitchFamily="34" charset="0"/>
              </a:rPr>
              <a:t>Time Complexity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30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29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30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298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3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9" grpId="0"/>
      <p:bldP spid="383001" grpId="0" animBg="1"/>
      <p:bldP spid="383002" grpId="0"/>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29824</TotalTime>
  <Words>2017</Words>
  <Application>Microsoft Office PowerPoint</Application>
  <PresentationFormat>On-screen Show (4:3)</PresentationFormat>
  <Paragraphs>266</Paragraphs>
  <Slides>25</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4" baseType="lpstr">
      <vt:lpstr>Arial</vt:lpstr>
      <vt:lpstr>Cambria Math</vt:lpstr>
      <vt:lpstr>Courier New</vt:lpstr>
      <vt:lpstr>Monotype Sorts</vt:lpstr>
      <vt:lpstr>Times New Roman</vt:lpstr>
      <vt:lpstr>Wingdings</vt:lpstr>
      <vt:lpstr>International</vt:lpstr>
      <vt:lpstr>Picture</vt:lpstr>
      <vt:lpstr>Equation</vt:lpstr>
      <vt:lpstr>Searching and Algorithms Analysis</vt:lpstr>
      <vt:lpstr>Executing Time </vt:lpstr>
      <vt:lpstr>Growth Rate </vt:lpstr>
      <vt:lpstr>Ignoring Multiplicative Constants </vt:lpstr>
      <vt:lpstr>Ignoring Non-Dominating Terms</vt:lpstr>
      <vt:lpstr>Useful Mathematic Summations</vt:lpstr>
      <vt:lpstr>Check Point</vt:lpstr>
      <vt:lpstr>Examples: Determining Big-O</vt:lpstr>
      <vt:lpstr>Repetition: Simple Loops</vt:lpstr>
      <vt:lpstr>Repetition: Nested Loops</vt:lpstr>
      <vt:lpstr>Repetition: Nested Loops</vt:lpstr>
      <vt:lpstr>Sequence</vt:lpstr>
      <vt:lpstr>Selection</vt:lpstr>
      <vt:lpstr>Logarithm: Analyzing Binary Search</vt:lpstr>
      <vt:lpstr>Check Point</vt:lpstr>
      <vt:lpstr>Check Point</vt:lpstr>
      <vt:lpstr>Check Point</vt:lpstr>
      <vt:lpstr>Comparing Common Growth Functions</vt:lpstr>
      <vt:lpstr>Comparing Common Growth Functions</vt:lpstr>
      <vt:lpstr>Analyzing Tower of Hanoi</vt:lpstr>
      <vt:lpstr>Case Study: Fibonacci Numbers</vt:lpstr>
      <vt:lpstr>Case Study: Non-recursive version of Fibonacci Numbers</vt:lpstr>
      <vt:lpstr>Case Study: GCD Algorithms Version 1</vt:lpstr>
      <vt:lpstr>Case Study: GCD Algorithms Version 2</vt:lpstr>
      <vt:lpstr>Euclid’s Algorithm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Multithreading</dc:title>
  <dc:creator>Y. Daniel Liang</dc:creator>
  <cp:lastModifiedBy>Zartoshty, Bahram</cp:lastModifiedBy>
  <cp:revision>242</cp:revision>
  <cp:lastPrinted>2022-09-20T16:44:17Z</cp:lastPrinted>
  <dcterms:created xsi:type="dcterms:W3CDTF">1995-06-10T17:31:50Z</dcterms:created>
  <dcterms:modified xsi:type="dcterms:W3CDTF">2025-04-07T21:16:38Z</dcterms:modified>
</cp:coreProperties>
</file>