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0" r:id="rId2"/>
    <p:sldId id="256" r:id="rId3"/>
    <p:sldId id="408" r:id="rId4"/>
    <p:sldId id="409" r:id="rId5"/>
    <p:sldId id="258" r:id="rId6"/>
    <p:sldId id="257" r:id="rId7"/>
    <p:sldId id="259" r:id="rId8"/>
    <p:sldId id="261" r:id="rId9"/>
    <p:sldId id="269" r:id="rId10"/>
    <p:sldId id="270" r:id="rId11"/>
    <p:sldId id="305" r:id="rId12"/>
    <p:sldId id="410" r:id="rId13"/>
    <p:sldId id="411" r:id="rId14"/>
    <p:sldId id="267" r:id="rId15"/>
    <p:sldId id="262" r:id="rId16"/>
    <p:sldId id="263" r:id="rId17"/>
    <p:sldId id="264" r:id="rId18"/>
    <p:sldId id="412" r:id="rId19"/>
    <p:sldId id="266" r:id="rId20"/>
    <p:sldId id="273" r:id="rId21"/>
    <p:sldId id="274" r:id="rId22"/>
    <p:sldId id="304" r:id="rId23"/>
    <p:sldId id="279" r:id="rId24"/>
    <p:sldId id="280" r:id="rId25"/>
    <p:sldId id="294" r:id="rId26"/>
    <p:sldId id="295" r:id="rId27"/>
    <p:sldId id="296" r:id="rId28"/>
    <p:sldId id="297" r:id="rId29"/>
    <p:sldId id="298" r:id="rId30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hram Zartoshty" initials="BZ" lastIdx="0" clrIdx="0">
    <p:extLst>
      <p:ext uri="{19B8F6BF-5375-455C-9EA6-DF929625EA0E}">
        <p15:presenceInfo xmlns:p15="http://schemas.microsoft.com/office/powerpoint/2012/main" userId="a735112a6dd777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56" y="12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2D10BC6-1D20-44E7-A3C1-21FAAC7BADF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ADE69E9-3FE3-4D22-B82E-48B23EA4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6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MathType Plugin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Math Player (free versions available)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NVDA Reader (free versions available)</a:t>
            </a:r>
          </a:p>
          <a:p>
            <a:endParaRPr lang="en-US" sz="1200" b="0" i="0" u="none" strike="noStrike" kern="1200" cap="none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r>
              <a:rPr lang="en-IN" sz="12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Slides in this presentation contain hyperlinks. JAWS users should be able to get a list of links by using INSERT+F7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0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B5458-7096-4ABB-810B-D4FB5505A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997" y="4459526"/>
            <a:ext cx="5208482" cy="42248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Click for </a:t>
            </a:r>
            <a:r>
              <a:rPr lang="en-US" altLang="en-US"/>
              <a:t>zybook</a:t>
            </a:r>
          </a:p>
        </p:txBody>
      </p:sp>
    </p:spTree>
    <p:extLst>
      <p:ext uri="{BB962C8B-B14F-4D97-AF65-F5344CB8AC3E}">
        <p14:creationId xmlns:p14="http://schemas.microsoft.com/office/powerpoint/2010/main" val="223503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 program written in a high-level language is called a </a:t>
            </a:r>
            <a:r>
              <a:rPr lang="en-US" altLang="en-US" i="1" dirty="0"/>
              <a:t>source program </a:t>
            </a:r>
            <a:r>
              <a:rPr lang="en-US" altLang="en-US" dirty="0"/>
              <a:t>or</a:t>
            </a:r>
            <a:r>
              <a:rPr lang="en-US" altLang="en-US" i="1" dirty="0"/>
              <a:t> source code</a:t>
            </a:r>
            <a:r>
              <a:rPr lang="en-US" alt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Because a computer cannot understand a source program, a source program must be translated into machine code for execution.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E69E9-3FE3-4D22-B82E-48B23EA44E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9FCD4C6A-61C1-4B75-917B-7DD24FF27E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5013" y="1173163"/>
            <a:ext cx="5632450" cy="3168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1C86F027-9BAD-45A4-9843-41B3B0D2F9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F475A2DE-E97B-4D54-85D6-825353D4F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5610" indent="-29446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77862" indent="-23557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9006" indent="-23557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20151" indent="-23557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13A262-3B26-4814-B372-E641EA6191BE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8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D895-DC0F-429D-84B8-D49A4027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691A3-F2D5-458F-AFA8-5FA63A6A6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437A-7ED9-4AC0-AE27-E98AE467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B6F6-54EE-436D-A409-8A822D7E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35E4-A7D4-4B3F-B24D-70EE1F7B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6A65-1FD6-4AC2-A8B7-F37C78D7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252DE-1656-4815-9405-3541FC228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F40AD-B140-43E9-8151-A288A1A9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7F7F-2C5F-4145-816F-CD763EFA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F3CA5-E783-460D-87AA-E4A81C53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7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3C42-3D2D-46B1-B825-E73183AC2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BFDA5-3C7E-4379-82CA-24DCEA96A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A3EF-0F9C-4BB3-9100-ADD5557C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059AE-D18C-41BA-A965-26DDD635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A80D6-F372-488A-81C9-320E6B4B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2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FCAD1-9045-4EA3-A35F-09FA0964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958098"/>
            <a:ext cx="109728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77B9-EC76-47FA-B8D6-49D033518C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1" y="1600201"/>
            <a:ext cx="5863167" cy="45259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of front cover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600200"/>
            <a:ext cx="4876800" cy="1492250"/>
          </a:xfrm>
        </p:spPr>
        <p:txBody>
          <a:bodyPr anchor="b"/>
          <a:lstStyle>
            <a:lvl1pPr marL="101600" indent="0" algn="ctr">
              <a:buNone/>
              <a:defRPr sz="3000" b="1">
                <a:latin typeface="+mn-lt"/>
              </a:defRPr>
            </a:lvl1pPr>
            <a:lvl2pPr marL="55880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05600" y="3252789"/>
            <a:ext cx="4876800" cy="2873375"/>
          </a:xfrm>
        </p:spPr>
        <p:txBody>
          <a:bodyPr/>
          <a:lstStyle>
            <a:lvl1pPr marL="0" indent="0" algn="ctr">
              <a:buNone/>
              <a:defRPr sz="2200">
                <a:latin typeface="+mn-lt"/>
              </a:defRPr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2" name="Shape 13">
            <a:extLst>
              <a:ext uri="{FF2B5EF4-FFF2-40B4-BE49-F238E27FC236}">
                <a16:creationId xmlns:a16="http://schemas.microsoft.com/office/drawing/2014/main" id="{C5328E6C-2B17-49B8-8712-6C0E107A1D9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>
              <a:buSzPct val="25000"/>
              <a:defRPr/>
            </a:pPr>
            <a:fld id="{00000000-1234-1234-1234-123412341234}" type="slidenum">
              <a:rPr lang="en-US" sz="900" smtClean="0"/>
              <a:pPr algn="r">
                <a:buSzPct val="25000"/>
                <a:defRPr/>
              </a:pPr>
              <a:t>‹#›</a:t>
            </a:fld>
            <a:endParaRPr lang="en-US" sz="9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B8939D-A957-42F9-A1B5-556D29D235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1" y="6400801"/>
            <a:ext cx="1335617" cy="228600"/>
          </a:xfrm>
        </p:spPr>
        <p:txBody>
          <a:bodyPr anchor="ctr"/>
          <a:lstStyle>
            <a:lvl1pPr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CF87F15-2C58-4DFC-BACB-0E2C6507BC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796117" y="6400800"/>
            <a:ext cx="8786283" cy="228600"/>
          </a:xfrm>
        </p:spPr>
        <p:txBody>
          <a:bodyPr anchor="ctr"/>
          <a:lstStyle>
            <a:lvl1pPr algn="r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131624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554921"/>
            <a:ext cx="10977033" cy="4663335"/>
          </a:xfrm>
        </p:spPr>
        <p:txBody>
          <a:bodyPr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74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55857" y="500983"/>
            <a:ext cx="2680287" cy="69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1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18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CCAA-7536-405E-9F8B-E4C05C41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F4A0-E680-4CC7-90DA-7A5F7FE0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70411-1F4B-4B15-A96F-9298EFB8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49EA-5C82-4B6D-A6F9-0D33B991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23F5-AFE0-4E3A-94E0-63240DCF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686A-3B54-43B1-A0CE-5C36A458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98D1B-C314-481E-994A-F2C3028B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7731-11EC-47E3-9646-B677123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54AB-3A26-4DE6-90A3-816AF7D7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D7D4E-33F1-4A48-99C0-EB8A4D0A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4B03-D96D-4188-9F0B-3253949E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EB09-1518-46DF-84FE-8DB792AD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10950-66B2-43A4-A685-EE5ECDD1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9E0BE-F34A-42E0-B1A5-01441E00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9BAFE-B3BB-4378-A77C-1175D3A6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086D-297B-4E3A-816C-2D7472B4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EEBA-CD2C-4FD1-836E-9B420BD9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F5EDF-6F82-4081-B496-0120CBA7C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05D3D-87EC-458F-A7CE-5B85E4026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5E636-90E1-485A-93DA-8D3351E7B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1213-054C-4990-BBE3-8021AA19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39A13-855F-44D3-B5A5-8DEF5B48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B4DB6-0020-4A4E-90EA-CA2267B8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DE83C-1C25-493F-BA66-2E10D87F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0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8482-181E-47B9-B557-267CA50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E7B2-33DE-4B53-8BE6-0D212134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00EB8-AEDF-42AD-AE59-5A5349CF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AD698-2ADC-49C9-9359-0A9394E3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B94B3-8890-4096-8DA0-CDEBDFAF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79953-D473-47E1-9B73-9FE82C1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927BF-EF44-42E6-A1DE-2F94A50F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2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E89B-34C7-4333-9937-17B6E78D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531C-75DB-4F69-BE60-6C9B375B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14243-BC2F-4C9E-8A45-F8BDBC93B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AE923-4B6B-4D35-99EB-2D4543AE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57DDD-2157-44B6-8882-2E0D4609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9561F-C6E0-4663-BE9B-9266C881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9CA5-2F99-477B-949B-5E1EA5BD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4B577-FE84-4BEE-A719-1BFDBCE1F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72E9-CCF2-46A2-8E81-D9324B7D2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EA2D6-D0BE-4626-BFAD-DCB1BA95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8B106-4757-4560-87F6-D3345009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328C-5973-4DB0-ABA8-4763ACE4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4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58FE5-D5BD-4A00-AAD6-52155ABE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4660E-0F64-43B1-89B5-3B3CB1C3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5FD1-CE30-4E7E-BBBF-D65AC0AA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0BEF-1A0B-42BE-B758-0C5BFDF1C88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08AA-FAC7-471D-9729-164D64812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F823-0C85-4A84-9097-498279E1A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learn.zybooks.com/zybook/CSUNCOMP110ZartoshtySummer2021/chapter/1/section/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8728-A241-43F4-95FF-6C49FEEA0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43693"/>
            <a:ext cx="7889967" cy="987333"/>
          </a:xfrm>
        </p:spPr>
        <p:txBody>
          <a:bodyPr anchor="ctr">
            <a:normAutofit fontScale="90000"/>
          </a:bodyPr>
          <a:lstStyle/>
          <a:p>
            <a:r>
              <a:rPr lang="en-US" sz="3000" dirty="0"/>
              <a:t>Introduction to Java Programming and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8F80-D4FC-4D8F-B2BD-E7BEE7E01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212419"/>
            <a:ext cx="8229600" cy="41352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Thirteenth Edition</a:t>
            </a:r>
          </a:p>
        </p:txBody>
      </p:sp>
      <p:pic>
        <p:nvPicPr>
          <p:cNvPr id="9" name="Picture 8" descr="Front Cover: Introduction to Java Programming and Data Structures Thirteenth Edition by Liang.">
            <a:extLst>
              <a:ext uri="{FF2B5EF4-FFF2-40B4-BE49-F238E27FC236}">
                <a16:creationId xmlns:a16="http://schemas.microsoft.com/office/drawing/2014/main" id="{1D6A99BB-D7B6-4A11-BDAA-F40586EA8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07" y="1697634"/>
            <a:ext cx="3797134" cy="45232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222376-7AD7-4443-B67A-120BE12F4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53200" y="1906105"/>
            <a:ext cx="3657600" cy="1186345"/>
          </a:xfrm>
        </p:spPr>
        <p:txBody>
          <a:bodyPr/>
          <a:lstStyle/>
          <a:p>
            <a:pPr marL="0"/>
            <a:r>
              <a:rPr lang="en-US" b="1" dirty="0">
                <a:latin typeface="+mn-lt"/>
              </a:rPr>
              <a:t>Chapter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D4EC9-4778-4E2F-B136-2A176CA2B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3200" y="3252790"/>
            <a:ext cx="3657600" cy="15891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 to Computers, Programs, and Java</a:t>
            </a:r>
          </a:p>
          <a:p>
            <a:endParaRPr lang="en-US" dirty="0"/>
          </a:p>
          <a:p>
            <a:r>
              <a:rPr lang="en-US" dirty="0"/>
              <a:t>Bahram Zartoshty</a:t>
            </a:r>
          </a:p>
          <a:p>
            <a:r>
              <a:rPr lang="en-US" dirty="0"/>
              <a:t>Email: Bahram.zartoshty@csun.edu</a:t>
            </a:r>
          </a:p>
          <a:p>
            <a:endParaRPr lang="en-US" dirty="0"/>
          </a:p>
        </p:txBody>
      </p:sp>
      <p:pic>
        <p:nvPicPr>
          <p:cNvPr id="22" name="Picture Placeholder 21" descr="Pearson Logo">
            <a:extLst>
              <a:ext uri="{FF2B5EF4-FFF2-40B4-BE49-F238E27FC236}">
                <a16:creationId xmlns:a16="http://schemas.microsoft.com/office/drawing/2014/main" id="{463657D3-0029-4FB6-A24C-CAB832988B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22152" b="22152"/>
          <a:stretch>
            <a:fillRect/>
          </a:stretch>
        </p:blipFill>
        <p:spPr>
          <a:xfrm>
            <a:off x="1839677" y="6420640"/>
            <a:ext cx="1176574" cy="29644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E88D28-1A9F-4FC4-946F-10B4629D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97000" y="6415232"/>
            <a:ext cx="6589712" cy="228600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altLang="en-US">
                <a:latin typeface="Verdana"/>
                <a:cs typeface="Verdana" panose="020B0604030504040204" pitchFamily="34" charset="0"/>
              </a:rPr>
              <a:t>Copyright © </a:t>
            </a:r>
            <a:r>
              <a:rPr lang="en-US"/>
              <a:t>2024 </a:t>
            </a:r>
            <a:r>
              <a:rPr lang="en-US" altLang="en-US">
                <a:latin typeface="Verdana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013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user interface act as an intermediary between users and the operating system kernel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3-</a:t>
            </a:r>
            <a:fld id="{CE80719D-7B50-4396-B2E0-ED42A0B444CE}" type="slidenum">
              <a:rPr lang="en-US" altLang="en-US" sz="1000">
                <a:latin typeface="Arial" panose="020B0604020202020204" pitchFamily="34" charset="0"/>
              </a:rPr>
              <a:pPr/>
              <a:t>10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12292" name="Picture 8" descr="fig0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905001"/>
            <a:ext cx="4976813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64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ED46-BC4E-483E-728D-05770042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DD6F-ED6B-94E1-10AB-1F60B65E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Algorithm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process or set of rules to be followed in calculations or other problem-solving operations, especially by a computer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4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004826"/>
            <a:ext cx="10228521" cy="2506152"/>
          </a:xfrm>
          <a:prstGeom prst="rect">
            <a:avLst/>
          </a:prstGeom>
        </p:spPr>
        <p:txBody>
          <a:bodyPr vert="horz" wrap="square" lIns="0" tIns="7637" rIns="0" bIns="0" rtlCol="0" anchor="ctr">
            <a:spAutoFit/>
          </a:bodyPr>
          <a:lstStyle/>
          <a:p>
            <a:pPr marL="7637">
              <a:lnSpc>
                <a:spcPct val="100000"/>
              </a:lnSpc>
              <a:spcBef>
                <a:spcPts val="60"/>
              </a:spcBef>
            </a:pPr>
            <a:r>
              <a:rPr lang="en-US" sz="3247" dirty="0"/>
              <a:t>Programming languages are a lot like human languages in that they have syntax rules (grammar of the language) and semantics (meaning of the statement).</a:t>
            </a:r>
            <a:br>
              <a:rPr lang="en-US" sz="3247" dirty="0"/>
            </a:br>
            <a:br>
              <a:rPr lang="en-US" sz="3247" dirty="0"/>
            </a:br>
            <a:endParaRPr sz="3247" dirty="0"/>
          </a:p>
        </p:txBody>
      </p:sp>
    </p:spTree>
    <p:extLst>
      <p:ext uri="{BB962C8B-B14F-4D97-AF65-F5344CB8AC3E}">
        <p14:creationId xmlns:p14="http://schemas.microsoft.com/office/powerpoint/2010/main" val="324514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464E-9628-4DC7-B28A-20B7A5A0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 (Grammar)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415C-DB47-4534-8633-05D93D1F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Lisa goes to school.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Goes Lisa school to.</a:t>
            </a:r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532B22-1B11-44D0-87FF-04371E02B925}"/>
              </a:ext>
            </a:extLst>
          </p:cNvPr>
          <p:cNvSpPr/>
          <p:nvPr/>
        </p:nvSpPr>
        <p:spPr>
          <a:xfrm>
            <a:off x="4229986" y="1414130"/>
            <a:ext cx="1086293" cy="1007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12FA33-E984-4FD9-A6F4-9F364FA56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29" y="2707009"/>
            <a:ext cx="1871602" cy="15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6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5463" y="0"/>
            <a:ext cx="4535215" cy="1507968"/>
          </a:xfrm>
          <a:prstGeom prst="rect">
            <a:avLst/>
          </a:prstGeom>
        </p:spPr>
        <p:txBody>
          <a:bodyPr vert="horz" wrap="square" lIns="0" tIns="224527" rIns="0" bIns="0" rtlCol="0">
            <a:spAutoFit/>
          </a:bodyPr>
          <a:lstStyle/>
          <a:p>
            <a:pPr marL="6109" algn="ctr">
              <a:spcBef>
                <a:spcPts val="1768"/>
              </a:spcBef>
            </a:pPr>
            <a:r>
              <a:rPr sz="5051" spc="-3" dirty="0">
                <a:latin typeface="Gill Sans MT"/>
                <a:cs typeface="Gill Sans MT"/>
              </a:rPr>
              <a:t>Semantics</a:t>
            </a:r>
            <a:endParaRPr sz="5051">
              <a:latin typeface="Gill Sans MT"/>
              <a:cs typeface="Gill Sans MT"/>
            </a:endParaRPr>
          </a:p>
          <a:p>
            <a:pPr algn="ctr">
              <a:spcBef>
                <a:spcPts val="854"/>
              </a:spcBef>
              <a:tabLst>
                <a:tab pos="2474993" algn="l"/>
              </a:tabLst>
            </a:pPr>
            <a:r>
              <a:rPr sz="2525" spc="9" dirty="0">
                <a:latin typeface="Gill Sans MT"/>
                <a:cs typeface="Gill Sans MT"/>
              </a:rPr>
              <a:t>Defines</a:t>
            </a:r>
            <a:r>
              <a:rPr sz="2525" spc="3" dirty="0">
                <a:latin typeface="Gill Sans MT"/>
                <a:cs typeface="Gill Sans MT"/>
              </a:rPr>
              <a:t> </a:t>
            </a:r>
            <a:r>
              <a:rPr sz="2525" spc="-3" dirty="0">
                <a:latin typeface="Gill Sans MT"/>
                <a:cs typeface="Gill Sans MT"/>
              </a:rPr>
              <a:t>what</a:t>
            </a:r>
            <a:r>
              <a:rPr sz="2525" spc="6" dirty="0">
                <a:latin typeface="Gill Sans MT"/>
                <a:cs typeface="Gill Sans MT"/>
              </a:rPr>
              <a:t> </a:t>
            </a:r>
            <a:r>
              <a:rPr sz="2525" spc="-3" dirty="0">
                <a:latin typeface="Gill Sans MT"/>
                <a:cs typeface="Gill Sans MT"/>
              </a:rPr>
              <a:t>valid	</a:t>
            </a:r>
            <a:r>
              <a:rPr sz="2525" dirty="0">
                <a:latin typeface="Gill Sans MT"/>
                <a:cs typeface="Gill Sans MT"/>
              </a:rPr>
              <a:t>sentences</a:t>
            </a:r>
            <a:r>
              <a:rPr sz="2525" spc="-45" dirty="0">
                <a:latin typeface="Gill Sans MT"/>
                <a:cs typeface="Gill Sans MT"/>
              </a:rPr>
              <a:t> </a:t>
            </a:r>
            <a:r>
              <a:rPr sz="2525" i="1" spc="-3" dirty="0">
                <a:latin typeface="Gill Sans MT"/>
                <a:cs typeface="Gill Sans MT"/>
              </a:rPr>
              <a:t>mean</a:t>
            </a:r>
            <a:endParaRPr sz="2525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5871" y="1481572"/>
            <a:ext cx="7820258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82"/>
          </a:p>
        </p:txBody>
      </p:sp>
      <p:sp>
        <p:nvSpPr>
          <p:cNvPr id="4" name="object 4"/>
          <p:cNvSpPr txBox="1"/>
          <p:nvPr/>
        </p:nvSpPr>
        <p:spPr>
          <a:xfrm>
            <a:off x="4465507" y="1741229"/>
            <a:ext cx="3260605" cy="396279"/>
          </a:xfrm>
          <a:prstGeom prst="rect">
            <a:avLst/>
          </a:prstGeom>
        </p:spPr>
        <p:txBody>
          <a:bodyPr vert="horz" wrap="square" lIns="0" tIns="7637" rIns="0" bIns="0" rtlCol="0">
            <a:spAutoFit/>
          </a:bodyPr>
          <a:lstStyle/>
          <a:p>
            <a:pPr marL="7637">
              <a:spcBef>
                <a:spcPts val="60"/>
              </a:spcBef>
            </a:pPr>
            <a:r>
              <a:rPr lang="en-US" sz="2525" spc="-3" dirty="0">
                <a:solidFill>
                  <a:srgbClr val="FF4013"/>
                </a:solidFill>
                <a:latin typeface="Gill Sans MT"/>
                <a:cs typeface="Gill Sans MT"/>
              </a:rPr>
              <a:t>Lisa</a:t>
            </a:r>
            <a:r>
              <a:rPr sz="2525" spc="-3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2525" spc="-9" dirty="0">
                <a:latin typeface="Gill Sans MT"/>
                <a:cs typeface="Gill Sans MT"/>
              </a:rPr>
              <a:t>goes </a:t>
            </a:r>
            <a:r>
              <a:rPr sz="2525" dirty="0">
                <a:latin typeface="Gill Sans MT"/>
                <a:cs typeface="Gill Sans MT"/>
              </a:rPr>
              <a:t>to </a:t>
            </a:r>
            <a:r>
              <a:rPr sz="2525" spc="-3" dirty="0">
                <a:latin typeface="Gill Sans MT"/>
                <a:cs typeface="Gill Sans MT"/>
              </a:rPr>
              <a:t>the</a:t>
            </a:r>
            <a:r>
              <a:rPr sz="2525" spc="-21" dirty="0">
                <a:latin typeface="Gill Sans MT"/>
                <a:cs typeface="Gill Sans MT"/>
              </a:rPr>
              <a:t> </a:t>
            </a:r>
            <a:r>
              <a:rPr lang="en-US" sz="2525" spc="-3" dirty="0">
                <a:latin typeface="Gill Sans MT"/>
                <a:cs typeface="Gill Sans MT"/>
              </a:rPr>
              <a:t>school</a:t>
            </a:r>
            <a:r>
              <a:rPr sz="2525" spc="-3" dirty="0">
                <a:latin typeface="Gill Sans MT"/>
                <a:cs typeface="Gill Sans MT"/>
              </a:rPr>
              <a:t>.</a:t>
            </a:r>
            <a:endParaRPr sz="2525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5871" y="0"/>
            <a:ext cx="7820258" cy="586519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082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C7EEE7-D5F5-4832-AA49-DD6D390A1B9C}"/>
              </a:ext>
            </a:extLst>
          </p:cNvPr>
          <p:cNvCxnSpPr/>
          <p:nvPr/>
        </p:nvCxnSpPr>
        <p:spPr>
          <a:xfrm>
            <a:off x="5183296" y="3870405"/>
            <a:ext cx="1180214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04026FA-5365-4B3C-9EBF-76E784DF9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63" y="2558318"/>
            <a:ext cx="2609850" cy="2162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3134DB-FEC1-47AF-9DE6-5724958DA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68" y="2204603"/>
            <a:ext cx="1781175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EE6620-9E2B-4592-AB19-FEEBC51F7F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</a:rPr>
              <a:t>Programming Languages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5344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Machine Language    </a:t>
            </a:r>
            <a:r>
              <a:rPr lang="en-US" altLang="en-US" sz="2400" dirty="0"/>
              <a:t>Assembly Language      High-Level Language</a:t>
            </a:r>
          </a:p>
        </p:txBody>
      </p:sp>
      <p:sp>
        <p:nvSpPr>
          <p:cNvPr id="15365" name="Rectangle 1028"/>
          <p:cNvSpPr>
            <a:spLocks noChangeArrowheads="1"/>
          </p:cNvSpPr>
          <p:nvPr/>
        </p:nvSpPr>
        <p:spPr bwMode="auto">
          <a:xfrm>
            <a:off x="1752600" y="1600200"/>
            <a:ext cx="8686800" cy="449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srgbClr val="000000"/>
                </a:solidFill>
              </a:rPr>
              <a:t>Any computer can directly understand only its own </a:t>
            </a:r>
            <a:r>
              <a:rPr lang="en-US" altLang="en-US" sz="2300" dirty="0">
                <a:solidFill>
                  <a:srgbClr val="0000FF"/>
                </a:solidFill>
              </a:rPr>
              <a:t>machine language</a:t>
            </a:r>
            <a:r>
              <a:rPr lang="en-US" altLang="en-US" sz="2300" i="1" dirty="0">
                <a:solidFill>
                  <a:srgbClr val="000000"/>
                </a:solidFill>
              </a:rPr>
              <a:t>, defined by its hardware design.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Generally consist of strings of numbers (ultimately reduced to 1s and 0s) that instruct computers to perform their most elementary operations one at a time.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i="1" dirty="0">
                <a:solidFill>
                  <a:srgbClr val="000000"/>
                </a:solidFill>
              </a:rPr>
              <a:t>Machine dependent—a particular ma-chine language can be used on only one type of computer.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For example, to add two numbers, you might write an instruction in binary like this: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 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1101101010011010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7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89D42D-241F-483A-A527-2B2462CF62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Programming Languages</a:t>
            </a:r>
          </a:p>
        </p:txBody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5344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Machine Language    </a:t>
            </a:r>
            <a:r>
              <a:rPr lang="en-US" altLang="en-US" sz="2400" dirty="0">
                <a:solidFill>
                  <a:srgbClr val="FF0000"/>
                </a:solidFill>
              </a:rPr>
              <a:t>Assembly Language</a:t>
            </a:r>
            <a:r>
              <a:rPr lang="en-US" altLang="en-US" sz="2400" dirty="0"/>
              <a:t>      High-Level Language</a:t>
            </a:r>
          </a:p>
        </p:txBody>
      </p:sp>
      <p:sp>
        <p:nvSpPr>
          <p:cNvPr id="16389" name="Rectangle 1028"/>
          <p:cNvSpPr>
            <a:spLocks noChangeArrowheads="1"/>
          </p:cNvSpPr>
          <p:nvPr/>
        </p:nvSpPr>
        <p:spPr bwMode="auto">
          <a:xfrm>
            <a:off x="1752600" y="1600200"/>
            <a:ext cx="8686800" cy="449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Assembly languages were developed to make programming easy.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English-like abbreviations that represent elementary operations  formed the basis of </a:t>
            </a:r>
            <a:r>
              <a:rPr lang="en-US" altLang="en-US" sz="2800" dirty="0">
                <a:solidFill>
                  <a:srgbClr val="0000FF"/>
                </a:solidFill>
              </a:rPr>
              <a:t>assembly languages</a:t>
            </a:r>
            <a:r>
              <a:rPr lang="en-US" altLang="en-US" sz="2800" i="1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i="1" dirty="0">
                <a:solidFill>
                  <a:srgbClr val="000000"/>
                </a:solidFill>
              </a:rPr>
              <a:t>Translator programs </a:t>
            </a:r>
            <a:r>
              <a:rPr lang="en-US" altLang="en-US" sz="2800" dirty="0">
                <a:solidFill>
                  <a:srgbClr val="000000"/>
                </a:solidFill>
              </a:rPr>
              <a:t>called </a:t>
            </a:r>
            <a:r>
              <a:rPr lang="en-US" altLang="en-US" sz="2800" dirty="0">
                <a:solidFill>
                  <a:srgbClr val="0000FF"/>
                </a:solidFill>
              </a:rPr>
              <a:t>assemblers</a:t>
            </a:r>
            <a:r>
              <a:rPr lang="en-US" altLang="en-US" sz="2800" dirty="0">
                <a:solidFill>
                  <a:srgbClr val="000000"/>
                </a:solidFill>
              </a:rPr>
              <a:t> convert early assembly-language programs to machine language</a:t>
            </a:r>
            <a:r>
              <a:rPr lang="en-US" altLang="en-US" sz="2800" i="1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For example, to add two numbers, you might write an instruction in assembly code like this: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ADDF3 R1, R2, R3</a:t>
            </a:r>
          </a:p>
        </p:txBody>
      </p:sp>
      <p:pic>
        <p:nvPicPr>
          <p:cNvPr id="1639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659" y="4912391"/>
            <a:ext cx="665038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8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F810B2-C697-4A20-A6C3-8E40091DD7F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Programming Languages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5344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Machine Language    Assembly Language      </a:t>
            </a:r>
            <a:r>
              <a:rPr lang="en-US" altLang="en-US" sz="2400" dirty="0">
                <a:solidFill>
                  <a:srgbClr val="FF0000"/>
                </a:solidFill>
              </a:rPr>
              <a:t>High-Level Language</a:t>
            </a:r>
          </a:p>
        </p:txBody>
      </p:sp>
      <p:sp>
        <p:nvSpPr>
          <p:cNvPr id="17413" name="Rectangle 1028"/>
          <p:cNvSpPr>
            <a:spLocks noChangeArrowheads="1"/>
          </p:cNvSpPr>
          <p:nvPr/>
        </p:nvSpPr>
        <p:spPr bwMode="auto">
          <a:xfrm>
            <a:off x="1752600" y="1600200"/>
            <a:ext cx="8686800" cy="449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The high-level languages are English-like and easy to learn and program.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Single statements accomplish substantial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A Java program to calculate the area of a circle might contain a single statement such as</a:t>
            </a:r>
          </a:p>
          <a:p>
            <a:pPr marL="0" lvl="1" indent="0">
              <a:buClr>
                <a:schemeClr val="tx2"/>
              </a:buClr>
              <a:buSzPct val="75000"/>
              <a:buNone/>
            </a:pPr>
            <a:r>
              <a:rPr lang="en-US" altLang="en-US" dirty="0">
                <a:solidFill>
                  <a:srgbClr val="000000"/>
                </a:solidFill>
              </a:rPr>
              <a:t>	area = radius * radius * </a:t>
            </a:r>
            <a:r>
              <a:rPr lang="en-US" altLang="en-US" dirty="0" err="1">
                <a:solidFill>
                  <a:srgbClr val="000000"/>
                </a:solidFill>
              </a:rPr>
              <a:t>Math.PI</a:t>
            </a:r>
            <a:r>
              <a:rPr lang="en-US" altLang="en-US" dirty="0">
                <a:solidFill>
                  <a:srgbClr val="000000"/>
                </a:solidFill>
              </a:rPr>
              <a:t>;</a:t>
            </a:r>
          </a:p>
          <a:p>
            <a:pPr marL="457200" lvl="1" indent="-457200"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High-Level programs must be converted to Machine Language.</a:t>
            </a:r>
          </a:p>
          <a:p>
            <a:pPr>
              <a:buFont typeface="Monotype Sorts" pitchFamily="2" charset="2"/>
              <a:buNone/>
            </a:pPr>
            <a:endParaRPr lang="en-US" altLang="en-US" sz="28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9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F111-6F69-446D-A121-3CBDE454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Assignment Statement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573D-1A62-4504-AEF6-56FFBF5F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</a:rPr>
              <a:t>area = radius * radius * </a:t>
            </a:r>
            <a:r>
              <a:rPr lang="en-US" altLang="en-US" dirty="0" err="1">
                <a:solidFill>
                  <a:srgbClr val="000000"/>
                </a:solidFill>
              </a:rPr>
              <a:t>Math.PI</a:t>
            </a:r>
            <a:r>
              <a:rPr lang="en-US" altLang="en-US" dirty="0">
                <a:solidFill>
                  <a:srgbClr val="000000"/>
                </a:solidFill>
              </a:rPr>
              <a:t>;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</a:rPr>
              <a:t>radius * radius * </a:t>
            </a:r>
            <a:r>
              <a:rPr lang="en-US" altLang="en-US" dirty="0" err="1">
                <a:solidFill>
                  <a:srgbClr val="000000"/>
                </a:solidFill>
              </a:rPr>
              <a:t>Math.PI</a:t>
            </a:r>
            <a:r>
              <a:rPr lang="en-US" altLang="en-US" dirty="0">
                <a:solidFill>
                  <a:srgbClr val="000000"/>
                </a:solidFill>
              </a:rPr>
              <a:t> = area;</a:t>
            </a:r>
            <a:endParaRPr lang="en-US" dirty="0"/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</a:rPr>
              <a:t>area = radius * radius * </a:t>
            </a:r>
            <a:r>
              <a:rPr lang="en-US" altLang="en-US" dirty="0" err="1">
                <a:solidFill>
                  <a:srgbClr val="000000"/>
                </a:solidFill>
              </a:rPr>
              <a:t>Math.PI</a:t>
            </a:r>
            <a:r>
              <a:rPr lang="en-US" altLang="en-US" dirty="0">
                <a:solidFill>
                  <a:srgbClr val="000000"/>
                </a:solidFill>
              </a:rPr>
              <a:t>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AEDE6-7732-46F3-A587-64B4F9FB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87" y="1321314"/>
            <a:ext cx="1086207" cy="1008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2F6788-11B8-456D-9964-B2A84567E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740" y="2417783"/>
            <a:ext cx="1145111" cy="1239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EB7F8E-CCA8-4939-92A9-85F72D0E3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740" y="4063318"/>
            <a:ext cx="1145111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C46395-A665-4CEA-B1AC-FA665C4193A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1"/>
                </a:solidFill>
              </a:rPr>
              <a:t>Interpreting/Compiling Source Code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686800" cy="4038600"/>
          </a:xfrm>
        </p:spPr>
        <p:txBody>
          <a:bodyPr/>
          <a:lstStyle/>
          <a:p>
            <a:r>
              <a:rPr lang="en-US" altLang="en-US" dirty="0"/>
              <a:t>Computer Program: (Source code / Source Program)</a:t>
            </a:r>
          </a:p>
          <a:p>
            <a:r>
              <a:rPr lang="en-US" altLang="en-US" dirty="0"/>
              <a:t>Compiling/Interpreting: (Object Code / Byte Code)</a:t>
            </a:r>
          </a:p>
        </p:txBody>
      </p:sp>
      <p:sp>
        <p:nvSpPr>
          <p:cNvPr id="19461" name="Rectangle 1029"/>
          <p:cNvSpPr>
            <a:spLocks noChangeArrowheads="1"/>
          </p:cNvSpPr>
          <p:nvPr/>
        </p:nvSpPr>
        <p:spPr bwMode="auto">
          <a:xfrm>
            <a:off x="3762375" y="31384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1056"/>
          <p:cNvSpPr>
            <a:spLocks noChangeArrowheads="1"/>
          </p:cNvSpPr>
          <p:nvPr/>
        </p:nvSpPr>
        <p:spPr bwMode="auto">
          <a:xfrm>
            <a:off x="1524001" y="27981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72D1B037-AB11-4034-AEBB-6CBC944C4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347914"/>
            <a:ext cx="89725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32EB28F0-76ED-431E-AEB6-A9DC0C059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90" y="4198293"/>
            <a:ext cx="7867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66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320" y="1939229"/>
            <a:ext cx="6123323" cy="3387666"/>
          </a:xfrm>
          <a:prstGeom prst="rect">
            <a:avLst/>
          </a:prstGeom>
        </p:spPr>
        <p:txBody>
          <a:bodyPr vert="horz" wrap="square" lIns="0" tIns="260421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50"/>
              </a:spcBef>
              <a:tabLst>
                <a:tab pos="1988165" algn="l"/>
              </a:tabLst>
            </a:pPr>
            <a:r>
              <a:rPr spc="-3" dirty="0"/>
              <a:t>COMP</a:t>
            </a:r>
            <a:r>
              <a:rPr lang="en-US" spc="-3" dirty="0"/>
              <a:t> </a:t>
            </a:r>
            <a:r>
              <a:rPr spc="-3" dirty="0"/>
              <a:t>110/L </a:t>
            </a:r>
            <a:r>
              <a:rPr lang="en-US" spc="-15" dirty="0"/>
              <a:t>Chapter 1</a:t>
            </a:r>
            <a:endParaRPr dirty="0"/>
          </a:p>
          <a:p>
            <a:pPr algn="ctr">
              <a:lnSpc>
                <a:spcPct val="100000"/>
              </a:lnSpc>
              <a:spcBef>
                <a:spcPts val="854"/>
              </a:spcBef>
            </a:pPr>
            <a:r>
              <a:rPr lang="en-US" sz="2165" spc="-42" dirty="0"/>
              <a:t>Bahram Zartoshty</a:t>
            </a:r>
            <a:br>
              <a:rPr lang="en-US" sz="2165" spc="-42" dirty="0"/>
            </a:br>
            <a:br>
              <a:rPr lang="en-US" sz="2165" spc="-42" dirty="0"/>
            </a:br>
            <a:br>
              <a:rPr lang="en-US" sz="2165" spc="-42" dirty="0"/>
            </a:br>
            <a:br>
              <a:rPr lang="en-US" sz="2165" spc="-42" dirty="0"/>
            </a:br>
            <a:br>
              <a:rPr lang="en-US" sz="2165" spc="-42" dirty="0"/>
            </a:br>
            <a:br>
              <a:rPr lang="en-US" sz="2165" spc="-42" dirty="0"/>
            </a:br>
            <a:endParaRPr sz="2165" dirty="0"/>
          </a:p>
        </p:txBody>
      </p:sp>
      <p:sp>
        <p:nvSpPr>
          <p:cNvPr id="3" name="object 3"/>
          <p:cNvSpPr/>
          <p:nvPr/>
        </p:nvSpPr>
        <p:spPr>
          <a:xfrm>
            <a:off x="2185871" y="0"/>
            <a:ext cx="7820258" cy="586519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082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7212-4471-4665-86FA-7DD04533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(Cont.)</a:t>
            </a:r>
          </a:p>
        </p:txBody>
      </p:sp>
      <p:sp>
        <p:nvSpPr>
          <p:cNvPr id="91139" name="Text Placeholder 2">
            <a:extLst>
              <a:ext uri="{FF2B5EF4-FFF2-40B4-BE49-F238E27FC236}">
                <a16:creationId xmlns:a16="http://schemas.microsoft.com/office/drawing/2014/main" id="{642F31B4-A83F-44ED-9619-021D094A9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Java Class Libraries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Rich collections of existing classes and methods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Also known as the </a:t>
            </a:r>
            <a:r>
              <a:rPr lang="en-US" altLang="en-US" dirty="0">
                <a:solidFill>
                  <a:srgbClr val="0000FF"/>
                </a:solidFill>
              </a:rPr>
              <a:t>Java APIs (Application Programming Interfaces)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defRPr/>
            </a:pPr>
            <a:endParaRPr lang="en-US" alt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68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EDCF0-D347-44B2-BB83-5AB6000D4A0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5059" name="Rectangle 9"/>
          <p:cNvSpPr>
            <a:spLocks noChangeArrowheads="1"/>
          </p:cNvSpPr>
          <p:nvPr/>
        </p:nvSpPr>
        <p:spPr bwMode="auto">
          <a:xfrm>
            <a:off x="4724400" y="1981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0" name="Rectangle 11"/>
          <p:cNvSpPr>
            <a:spLocks noChangeArrowheads="1"/>
          </p:cNvSpPr>
          <p:nvPr/>
        </p:nvSpPr>
        <p:spPr bwMode="auto">
          <a:xfrm>
            <a:off x="4724400" y="1295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1" name="Rectangle 15"/>
          <p:cNvSpPr>
            <a:spLocks noChangeArrowheads="1"/>
          </p:cNvSpPr>
          <p:nvPr/>
        </p:nvSpPr>
        <p:spPr bwMode="auto">
          <a:xfrm>
            <a:off x="4181475" y="27908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506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77156"/>
            <a:ext cx="7772400" cy="446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50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044" y="152400"/>
            <a:ext cx="9087556" cy="487716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3380E6"/>
                </a:solidFill>
                <a:latin typeface="Calibri" panose="020F0502020204030204" pitchFamily="34" charset="0"/>
              </a:rPr>
              <a:t>Java Development Environment</a:t>
            </a:r>
            <a:endParaRPr lang="en-US" altLang="en-US" sz="3000" dirty="0">
              <a:latin typeface="Book Antiqua" panose="02040602050305030304" pitchFamily="18" charset="0"/>
            </a:endParaRPr>
          </a:p>
        </p:txBody>
      </p:sp>
      <p:pic>
        <p:nvPicPr>
          <p:cNvPr id="4506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8" y="828382"/>
            <a:ext cx="396081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3E26EB-3DAC-47F3-9EA1-7475C4C36E2B}"/>
              </a:ext>
            </a:extLst>
          </p:cNvPr>
          <p:cNvSpPr txBox="1"/>
          <p:nvPr/>
        </p:nvSpPr>
        <p:spPr>
          <a:xfrm>
            <a:off x="5204178" y="1095022"/>
            <a:ext cx="437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Edit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5" action="ppaction://hlinksldjump"/>
              </a:rPr>
              <a:t>Compile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ym typeface="Wingdings" panose="05000000000000000000" pitchFamily="2" charset="2"/>
                <a:hlinkClick r:id="rId6" action="ppaction://hlinksldjump"/>
              </a:rPr>
              <a:t>Load  Verify  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5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CE69-A64E-4DB1-A18E-3C4F187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SE Development Kit (JDK)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BA1B-CA76-4B40-A193-6625DF5C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JDK is a development environment for building applications, applets, and components using the Java programming language.</a:t>
            </a:r>
          </a:p>
          <a:p>
            <a:r>
              <a:rPr lang="en-US" dirty="0"/>
              <a:t>The JDK includes tools useful for developing and testing programs written in the Java programming language and running on the Java platform.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i="0" dirty="0">
                <a:solidFill>
                  <a:srgbClr val="000000"/>
                </a:solidFill>
                <a:effectLst/>
                <a:latin typeface="OracleSansVF"/>
                <a:hlinkClick r:id="rId2"/>
              </a:rPr>
              <a:t>Java SE Development Kit</a:t>
            </a:r>
            <a:endParaRPr lang="en-US" b="1" i="0" dirty="0">
              <a:solidFill>
                <a:srgbClr val="000000"/>
              </a:solidFill>
              <a:effectLst/>
              <a:latin typeface="OracleSansVF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5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F33E-33B7-42B2-BCEE-23DFADB7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793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Development Environment (Cont.)</a:t>
            </a:r>
          </a:p>
        </p:txBody>
      </p:sp>
      <p:sp>
        <p:nvSpPr>
          <p:cNvPr id="87043" name="Text Placeholder 2">
            <a:extLst>
              <a:ext uri="{FF2B5EF4-FFF2-40B4-BE49-F238E27FC236}">
                <a16:creationId xmlns:a16="http://schemas.microsoft.com/office/drawing/2014/main" id="{2EAF518D-CC10-4D6F-A1DA-59D3440C2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968" y="1116918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Bytecodes are </a:t>
            </a:r>
            <a:r>
              <a:rPr lang="en-US" altLang="en-US" sz="2500" dirty="0">
                <a:solidFill>
                  <a:srgbClr val="0000FF"/>
                </a:solidFill>
              </a:rPr>
              <a:t>portable </a:t>
            </a:r>
            <a:r>
              <a:rPr lang="en-US" altLang="en-US" sz="2500" dirty="0"/>
              <a:t>(platform independent)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JVM is invoked by the </a:t>
            </a:r>
            <a:r>
              <a:rPr lang="en-US" altLang="en-US" sz="2500" dirty="0">
                <a:solidFill>
                  <a:srgbClr val="0000FF"/>
                </a:solidFill>
              </a:rPr>
              <a:t>java</a:t>
            </a:r>
            <a:r>
              <a:rPr lang="en-US" altLang="en-US" sz="2500" dirty="0">
                <a:solidFill>
                  <a:srgbClr val="000000"/>
                </a:solidFill>
              </a:rPr>
              <a:t> command.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java Welcome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The JVM places the program in memory to execute it. (loading </a:t>
            </a:r>
            <a:r>
              <a:rPr lang="en-US" altLang="en-US" sz="2400" dirty="0">
                <a:solidFill>
                  <a:schemeClr val="accent1"/>
                </a:solidFill>
              </a:rPr>
              <a:t>.class </a:t>
            </a:r>
            <a:r>
              <a:rPr lang="en-US" altLang="en-US" sz="2400" dirty="0">
                <a:solidFill>
                  <a:srgbClr val="000000"/>
                </a:solidFill>
              </a:rPr>
              <a:t>file)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As the classes are loaded, the </a:t>
            </a:r>
            <a:r>
              <a:rPr lang="en-US" altLang="en-US" dirty="0">
                <a:solidFill>
                  <a:srgbClr val="0000FF"/>
                </a:solidFill>
              </a:rPr>
              <a:t>bytecode verifier</a:t>
            </a:r>
            <a:r>
              <a:rPr lang="en-US" altLang="en-US" dirty="0">
                <a:solidFill>
                  <a:srgbClr val="000000"/>
                </a:solidFill>
              </a:rPr>
              <a:t> examines their bytecodes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Ensures that they’re valid and do not violate Java’s security restrictions.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JVM </a:t>
            </a:r>
            <a:r>
              <a:rPr lang="en-US" altLang="en-US" dirty="0">
                <a:solidFill>
                  <a:srgbClr val="0000FF"/>
                </a:solidFill>
              </a:rPr>
              <a:t>executes</a:t>
            </a:r>
            <a:r>
              <a:rPr lang="en-US" altLang="en-US" dirty="0">
                <a:solidFill>
                  <a:srgbClr val="000000"/>
                </a:solidFill>
              </a:rPr>
              <a:t> the program’s bytecodes.</a:t>
            </a:r>
          </a:p>
          <a:p>
            <a:pPr marL="0" indent="0">
              <a:buNone/>
            </a:pPr>
            <a:endParaRPr lang="en-US" alt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968DA087-653E-4ED1-86AE-B20072EDA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05" y="4168498"/>
            <a:ext cx="78549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277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EE6A-7CAA-4047-B164-143F8762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8CB20488-F9F5-4A11-AD91-1AED2A3AD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</a:t>
            </a:r>
            <a:r>
              <a:rPr lang="en-US" altLang="en-US" dirty="0">
                <a:solidFill>
                  <a:srgbClr val="0000FF"/>
                </a:solidFill>
              </a:rPr>
              <a:t>application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computer program that executes when you use the </a:t>
            </a:r>
            <a:r>
              <a:rPr lang="en-US" altLang="en-US" dirty="0">
                <a:solidFill>
                  <a:srgbClr val="0000FF"/>
                </a:solidFill>
              </a:rPr>
              <a:t>java command</a:t>
            </a:r>
            <a:r>
              <a:rPr lang="en-US" altLang="en-US" dirty="0">
                <a:solidFill>
                  <a:srgbClr val="000000"/>
                </a:solidFill>
              </a:rPr>
              <a:t> to launch the Java Virtual Machine (JVM).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1470E0-E6B5-4370-85AA-D20899C0B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841" y="3068227"/>
            <a:ext cx="9053199" cy="310873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/* File: Welcome.java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This program prints Welcome to Java!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*/</a:t>
            </a:r>
          </a:p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Welcome {	</a:t>
            </a:r>
          </a:p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main(String[] </a:t>
            </a:r>
            <a:r>
              <a:rPr lang="en-US" altLang="en-US" sz="2400" dirty="0" err="1">
                <a:latin typeface="Courier New" panose="02070309020205020404" pitchFamily="49" charset="0"/>
              </a:rPr>
              <a:t>args</a:t>
            </a:r>
            <a:r>
              <a:rPr lang="en-US" altLang="en-US" sz="2400" dirty="0">
                <a:latin typeface="Courier New" panose="02070309020205020404" pitchFamily="49" charset="0"/>
              </a:rPr>
              <a:t>) { </a:t>
            </a:r>
          </a:p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"Welcome to Java!” 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</a:rPr>
              <a:t> } 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// end main method</a:t>
            </a:r>
          </a:p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</a:rPr>
              <a:t>}	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// end class Welcome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0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264D38-8C62-4D4D-9A05-183F8E7570D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chemeClr val="accent1"/>
                </a:solidFill>
              </a:rPr>
              <a:t>Programming Style and Documentation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4051" y="1263119"/>
            <a:ext cx="7789863" cy="3529013"/>
          </a:xfrm>
          <a:noFill/>
        </p:spPr>
        <p:txBody>
          <a:bodyPr/>
          <a:lstStyle/>
          <a:p>
            <a:pPr algn="just"/>
            <a:r>
              <a:rPr lang="en-US" altLang="en-US" sz="3600"/>
              <a:t>Appropriate Comments</a:t>
            </a:r>
          </a:p>
          <a:p>
            <a:pPr algn="just"/>
            <a:r>
              <a:rPr lang="en-US" altLang="en-US" sz="3600"/>
              <a:t>Naming Conventions</a:t>
            </a:r>
          </a:p>
          <a:p>
            <a:pPr algn="just"/>
            <a:r>
              <a:rPr lang="en-US" altLang="en-US" sz="3600"/>
              <a:t>Proper Indentation and Spacing Lines</a:t>
            </a:r>
          </a:p>
          <a:p>
            <a:pPr algn="just"/>
            <a:r>
              <a:rPr lang="en-US" altLang="en-US" sz="3600"/>
              <a:t>Block Styles</a:t>
            </a:r>
          </a:p>
        </p:txBody>
      </p:sp>
    </p:spTree>
    <p:extLst>
      <p:ext uri="{BB962C8B-B14F-4D97-AF65-F5344CB8AC3E}">
        <p14:creationId xmlns:p14="http://schemas.microsoft.com/office/powerpoint/2010/main" val="1155922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88B0FF-48FA-4CD6-978C-D4BC22D3DEF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/>
                </a:solidFill>
              </a:rPr>
              <a:t>Programming Errors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696200" cy="4114800"/>
          </a:xfrm>
          <a:noFill/>
        </p:spPr>
        <p:txBody>
          <a:bodyPr/>
          <a:lstStyle/>
          <a:p>
            <a:pPr algn="just"/>
            <a:r>
              <a:rPr lang="en-US" altLang="en-US"/>
              <a:t>Syntax Errors</a:t>
            </a:r>
          </a:p>
          <a:p>
            <a:pPr lvl="1" algn="just"/>
            <a:r>
              <a:rPr lang="en-US" altLang="en-US"/>
              <a:t>Detected by the compiler</a:t>
            </a:r>
          </a:p>
          <a:p>
            <a:pPr algn="just"/>
            <a:r>
              <a:rPr lang="en-US" altLang="en-US"/>
              <a:t>Runtime Errors</a:t>
            </a:r>
          </a:p>
          <a:p>
            <a:pPr lvl="1" algn="just"/>
            <a:r>
              <a:rPr lang="en-US" altLang="en-US"/>
              <a:t>Causes the program to abort</a:t>
            </a:r>
          </a:p>
          <a:p>
            <a:pPr algn="just"/>
            <a:r>
              <a:rPr lang="en-US" altLang="en-US"/>
              <a:t>Logic Errors</a:t>
            </a:r>
          </a:p>
          <a:p>
            <a:pPr lvl="1" algn="just"/>
            <a:r>
              <a:rPr lang="en-US" altLang="en-US"/>
              <a:t>Produces incorrect result</a:t>
            </a:r>
          </a:p>
        </p:txBody>
      </p:sp>
    </p:spTree>
    <p:extLst>
      <p:ext uri="{BB962C8B-B14F-4D97-AF65-F5344CB8AC3E}">
        <p14:creationId xmlns:p14="http://schemas.microsoft.com/office/powerpoint/2010/main" val="3391761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8587E6-9637-4C4A-ABD7-59220B3A4E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</a:rPr>
              <a:t>Syntax Errors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4582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public class Welcome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public static main(String[]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24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b="1" dirty="0">
                <a:latin typeface="Courier New" panose="02070309020205020404" pitchFamily="49" charset="0"/>
              </a:rPr>
              <a:t>("Welcome to Java);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8659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B3A0D7-2FAB-4797-855D-E5A8A56FED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2094816" y="277879"/>
            <a:ext cx="77724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</a:rPr>
              <a:t>Runtime Errors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2133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class Welcome {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altLang="en-US" sz="24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4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(1 / 0);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59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D0F18-A05A-4FAD-AEB4-9A56E8BC010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</a:rPr>
              <a:t>Logic Errors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868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public class Circle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de-DE" altLang="en-US" sz="1800" b="1" dirty="0">
                <a:latin typeface="Courier New" panose="02070309020205020404" pitchFamily="49" charset="0"/>
              </a:rPr>
              <a:t>System.out.print(“Area of a circle with radius 5 is “);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de-DE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( 5 *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Math.PI</a:t>
            </a:r>
            <a:r>
              <a:rPr lang="en-US" altLang="en-US" sz="1800" b="1">
                <a:latin typeface="Courier New" panose="02070309020205020404" pitchFamily="49" charset="0"/>
              </a:rPr>
              <a:t> );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110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94452" y="1554920"/>
            <a:ext cx="8216349" cy="4686854"/>
          </a:xfrm>
        </p:spPr>
        <p:txBody>
          <a:bodyPr>
            <a:normAutofit lnSpcReduction="10000"/>
          </a:bodyPr>
          <a:lstStyle/>
          <a:p>
            <a:pPr marL="343332" indent="-342900"/>
            <a:r>
              <a:rPr lang="en-US" sz="2200" dirty="0"/>
              <a:t>To understand computer basics, programs, and operating systems (§§1.2–1.4).</a:t>
            </a:r>
          </a:p>
          <a:p>
            <a:pPr marL="343332" indent="-342900"/>
            <a:r>
              <a:rPr lang="en-US" sz="2200" dirty="0"/>
              <a:t>To understand the meaning of Java language specification, A</a:t>
            </a:r>
            <a:r>
              <a:rPr lang="en-US" sz="100" dirty="0"/>
              <a:t> </a:t>
            </a:r>
            <a:r>
              <a:rPr lang="en-US" sz="2200" dirty="0"/>
              <a:t>P</a:t>
            </a:r>
            <a:r>
              <a:rPr lang="en-US" sz="100" dirty="0"/>
              <a:t> </a:t>
            </a:r>
            <a:r>
              <a:rPr lang="en-US" sz="2200" dirty="0"/>
              <a:t>I, J</a:t>
            </a:r>
            <a:r>
              <a:rPr lang="en-US" sz="100" dirty="0"/>
              <a:t> </a:t>
            </a:r>
            <a:r>
              <a:rPr lang="en-US" sz="2200" dirty="0"/>
              <a:t>D</a:t>
            </a:r>
            <a:r>
              <a:rPr lang="en-US" sz="100" dirty="0"/>
              <a:t> </a:t>
            </a:r>
            <a:r>
              <a:rPr lang="en-US" sz="2200" dirty="0"/>
              <a:t>K, and I</a:t>
            </a:r>
            <a:r>
              <a:rPr lang="en-US" sz="100" dirty="0"/>
              <a:t> </a:t>
            </a:r>
            <a:r>
              <a:rPr lang="en-US" sz="2200" dirty="0"/>
              <a:t>D</a:t>
            </a:r>
            <a:r>
              <a:rPr lang="en-US" sz="100" dirty="0"/>
              <a:t> </a:t>
            </a:r>
            <a:r>
              <a:rPr lang="en-US" sz="2200" dirty="0"/>
              <a:t>E (§1.6).</a:t>
            </a:r>
          </a:p>
          <a:p>
            <a:pPr marL="343332" indent="-342900"/>
            <a:r>
              <a:rPr lang="en-US" sz="2200" dirty="0"/>
              <a:t>To write a simple Java program (§1.7).</a:t>
            </a:r>
          </a:p>
          <a:p>
            <a:pPr marL="343332" indent="-342900"/>
            <a:r>
              <a:rPr lang="en-US" sz="2200" dirty="0"/>
              <a:t>To display output on the console (§1.7).</a:t>
            </a:r>
          </a:p>
          <a:p>
            <a:pPr marL="343332" indent="-342900"/>
            <a:r>
              <a:rPr lang="en-US" sz="2200" dirty="0"/>
              <a:t>To explain the basic syntax of a Java program (§1.7).</a:t>
            </a:r>
          </a:p>
          <a:p>
            <a:pPr marL="343332" indent="-342900"/>
            <a:r>
              <a:rPr lang="en-US" sz="2200" dirty="0"/>
              <a:t>To create, compile, and run Java programs (§1.8).</a:t>
            </a:r>
          </a:p>
          <a:p>
            <a:pPr marL="343332" indent="-342900"/>
            <a:r>
              <a:rPr lang="en-US" sz="2200" dirty="0"/>
              <a:t>To use sound Java programming style and document programs properly (§1.9).</a:t>
            </a:r>
          </a:p>
          <a:p>
            <a:pPr marL="343332" indent="-342900"/>
            <a:r>
              <a:rPr lang="en-US" sz="2200" dirty="0"/>
              <a:t>To explain the differences between syntax errors, runtime errors, and logic errors (§1.10).</a:t>
            </a:r>
          </a:p>
          <a:p>
            <a:pPr marL="343332" indent="-342900"/>
            <a:r>
              <a:rPr lang="en-US" sz="2200" dirty="0"/>
              <a:t>develop Java programs using NetBeans (§1.11).</a:t>
            </a:r>
          </a:p>
          <a:p>
            <a:pPr marL="432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5209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294" y="631968"/>
            <a:ext cx="6323412" cy="673920"/>
          </a:xfrm>
          <a:prstGeom prst="rect">
            <a:avLst/>
          </a:prstGeom>
        </p:spPr>
        <p:txBody>
          <a:bodyPr vert="horz" wrap="square" lIns="0" tIns="7637" rIns="0" bIns="0" rtlCol="0" anchor="ctr">
            <a:spAutoFit/>
          </a:bodyPr>
          <a:lstStyle/>
          <a:p>
            <a:pPr marL="7637">
              <a:lnSpc>
                <a:spcPct val="100000"/>
              </a:lnSpc>
              <a:spcBef>
                <a:spcPts val="60"/>
              </a:spcBef>
            </a:pPr>
            <a:r>
              <a:rPr lang="en-US" sz="4329" spc="-3" dirty="0"/>
              <a:t>What is Computer Science? </a:t>
            </a:r>
            <a:endParaRPr sz="4329" spc="-3" dirty="0"/>
          </a:p>
        </p:txBody>
      </p:sp>
      <p:sp>
        <p:nvSpPr>
          <p:cNvPr id="3" name="object 3"/>
          <p:cNvSpPr txBox="1"/>
          <p:nvPr/>
        </p:nvSpPr>
        <p:spPr>
          <a:xfrm>
            <a:off x="2667000" y="1779414"/>
            <a:ext cx="6858000" cy="3568943"/>
          </a:xfrm>
          <a:prstGeom prst="rect">
            <a:avLst/>
          </a:prstGeom>
        </p:spPr>
        <p:txBody>
          <a:bodyPr vert="horz" wrap="square" lIns="0" tIns="7637" rIns="0" bIns="0" rtlCol="0">
            <a:spAutoFit/>
          </a:bodyPr>
          <a:lstStyle/>
          <a:p>
            <a:pPr marL="366552" indent="-343643">
              <a:spcBef>
                <a:spcPts val="60"/>
              </a:spcBef>
              <a:buSzPct val="170238"/>
              <a:buFont typeface="Arial" panose="020B0604020202020204" pitchFamily="34" charset="0"/>
              <a:buChar char="•"/>
              <a:tabLst>
                <a:tab pos="366552" algn="l"/>
              </a:tabLst>
            </a:pPr>
            <a:r>
              <a:rPr lang="en-US" sz="2525" dirty="0">
                <a:latin typeface="Gill Sans MT"/>
                <a:cs typeface="Gill Sans MT"/>
              </a:rPr>
              <a:t>The fundamental core of Computer Science is problem solving.</a:t>
            </a:r>
          </a:p>
          <a:p>
            <a:pPr marL="366552" indent="-343643">
              <a:spcBef>
                <a:spcPts val="60"/>
              </a:spcBef>
              <a:buSzPct val="170238"/>
              <a:buFont typeface="Arial" panose="020B0604020202020204" pitchFamily="34" charset="0"/>
              <a:buChar char="•"/>
              <a:tabLst>
                <a:tab pos="366552" algn="l"/>
              </a:tabLst>
            </a:pPr>
            <a:r>
              <a:rPr lang="en-US" sz="2525" dirty="0">
                <a:latin typeface="Gill Sans MT"/>
                <a:cs typeface="Gill Sans MT"/>
              </a:rPr>
              <a:t>Computers do not solve problems, you do</a:t>
            </a:r>
          </a:p>
          <a:p>
            <a:pPr marL="366552" indent="-343643">
              <a:spcBef>
                <a:spcPts val="60"/>
              </a:spcBef>
              <a:buSzPct val="170238"/>
              <a:buFont typeface="Arial" panose="020B0604020202020204" pitchFamily="34" charset="0"/>
              <a:buChar char="•"/>
              <a:tabLst>
                <a:tab pos="366552" algn="l"/>
              </a:tabLst>
            </a:pPr>
            <a:r>
              <a:rPr lang="en-US" sz="2525" dirty="0">
                <a:latin typeface="Gill Sans MT"/>
                <a:cs typeface="Gill Sans MT"/>
              </a:rPr>
              <a:t>Computers are dumb!</a:t>
            </a:r>
          </a:p>
          <a:p>
            <a:pPr marL="366552" indent="-343643">
              <a:spcBef>
                <a:spcPts val="60"/>
              </a:spcBef>
              <a:buSzPct val="170238"/>
              <a:buFont typeface="Arial" panose="020B0604020202020204" pitchFamily="34" charset="0"/>
              <a:buChar char="•"/>
              <a:tabLst>
                <a:tab pos="366552" algn="l"/>
              </a:tabLst>
            </a:pPr>
            <a:r>
              <a:rPr lang="en-US" sz="2525" dirty="0">
                <a:latin typeface="Gill Sans MT"/>
                <a:cs typeface="Gill Sans MT"/>
              </a:rPr>
              <a:t>It is up to you, the user, to approach a complex problem, study it, understand it, and develop a solution to it.</a:t>
            </a:r>
          </a:p>
          <a:p>
            <a:pPr marL="366552" indent="-343643">
              <a:spcBef>
                <a:spcPts val="60"/>
              </a:spcBef>
              <a:buSzPct val="170238"/>
              <a:buFont typeface="Arial" panose="020B0604020202020204" pitchFamily="34" charset="0"/>
              <a:buChar char="•"/>
              <a:tabLst>
                <a:tab pos="366552" algn="l"/>
              </a:tabLst>
            </a:pPr>
            <a:r>
              <a:rPr lang="en-US" sz="2525" dirty="0">
                <a:latin typeface="Gill Sans MT"/>
                <a:cs typeface="Gill Sans MT"/>
              </a:rPr>
              <a:t>Computers only automate solutions</a:t>
            </a:r>
          </a:p>
          <a:p>
            <a:pPr marL="366552" indent="-343643">
              <a:spcBef>
                <a:spcPts val="60"/>
              </a:spcBef>
              <a:buSzPct val="170238"/>
              <a:buFont typeface="Arial" panose="020B0604020202020204" pitchFamily="34" charset="0"/>
              <a:buChar char="•"/>
              <a:tabLst>
                <a:tab pos="366552" algn="l"/>
              </a:tabLst>
            </a:pPr>
            <a:endParaRPr sz="2525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5871" y="0"/>
            <a:ext cx="7820258" cy="586519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082"/>
          </a:p>
        </p:txBody>
      </p:sp>
    </p:spTree>
    <p:extLst>
      <p:ext uri="{BB962C8B-B14F-4D97-AF65-F5344CB8AC3E}">
        <p14:creationId xmlns:p14="http://schemas.microsoft.com/office/powerpoint/2010/main" val="411856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C2F3-5379-4D19-9992-41155829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Computer System (IPO Model)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B3EA33-1A24-4D86-877A-D4AAEB33D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665"/>
            <a:ext cx="12150704" cy="48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7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ABF-D8FA-46FF-A585-6BA77FC8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0A72-8057-4C0B-B949-3352E7F4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Computer Programs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 computer program is a sequence of instructions in a programming language that a computer can execute or interpret.</a:t>
            </a:r>
            <a:endParaRPr lang="en-US" altLang="en-US" dirty="0">
              <a:solidFill>
                <a:srgbClr val="000000"/>
              </a:solidFill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Java Programming Language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Object oriented Programming Language</a:t>
            </a:r>
          </a:p>
          <a:p>
            <a:r>
              <a:rPr lang="en-US" altLang="en-US" i="1" dirty="0">
                <a:solidFill>
                  <a:srgbClr val="000000"/>
                </a:solidFill>
              </a:rPr>
              <a:t>Software</a:t>
            </a:r>
          </a:p>
          <a:p>
            <a:pPr lvl="1"/>
            <a:r>
              <a:rPr lang="en-US" altLang="en-US" i="1" dirty="0">
                <a:solidFill>
                  <a:srgbClr val="000000"/>
                </a:solidFill>
              </a:rPr>
              <a:t>Set of programs that tell computer how to solve specific problem</a:t>
            </a:r>
            <a:endParaRPr lang="en-US" alt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4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16EC1F-6829-4631-9EE5-2C4CC4A316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99324"/>
            <a:ext cx="77724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Hardware</a:t>
            </a:r>
            <a:endParaRPr lang="en-US" altLang="en-US" dirty="0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3595688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828800" y="1447801"/>
            <a:ext cx="81534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Times New Roman" panose="02020603050405020304" pitchFamily="18" charset="0"/>
              </a:rPr>
              <a:t>Physical Components</a:t>
            </a:r>
          </a:p>
          <a:p>
            <a:pPr marL="1085850" lvl="1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A computer consists of a CPU, memory, hard disk, floppy disk, monitor, printer, and communication devices</a:t>
            </a:r>
            <a:r>
              <a:rPr lang="en-US" altLang="en-US" sz="2000" dirty="0"/>
              <a:t>.</a:t>
            </a: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595688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51" name="Rectangle 11"/>
          <p:cNvSpPr>
            <a:spLocks noChangeArrowheads="1"/>
          </p:cNvSpPr>
          <p:nvPr/>
        </p:nvSpPr>
        <p:spPr bwMode="auto">
          <a:xfrm>
            <a:off x="3657600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52" name="Rectangle 1032"/>
          <p:cNvSpPr>
            <a:spLocks noChangeArrowheads="1"/>
          </p:cNvSpPr>
          <p:nvPr/>
        </p:nvSpPr>
        <p:spPr bwMode="auto">
          <a:xfrm>
            <a:off x="1524001" y="25663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153" name="Object 1031">
            <a:hlinkClick r:id="rId4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30986"/>
              </p:ext>
            </p:extLst>
          </p:nvPr>
        </p:nvGraphicFramePr>
        <p:xfrm>
          <a:off x="1676400" y="3352801"/>
          <a:ext cx="88392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icture" r:id="rId5" imgW="5087112" imgH="1261872" progId="Word.Picture.8">
                  <p:embed/>
                </p:oleObj>
              </mc:Choice>
              <mc:Fallback>
                <p:oleObj name="Picture" r:id="rId5" imgW="5087112" imgH="1261872" progId="Word.Picture.8">
                  <p:embed/>
                  <p:pic>
                    <p:nvPicPr>
                      <p:cNvPr id="615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1"/>
                        <a:ext cx="8839200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80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/>
                </a:solidFill>
              </a:rPr>
              <a:t>Software classification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3-</a:t>
            </a:r>
            <a:fld id="{E8005DFD-2BBB-4D59-AF82-32A5EFD93032}" type="slidenum">
              <a:rPr lang="en-US" altLang="en-US" sz="1000">
                <a:latin typeface="Arial" panose="020B0604020202020204" pitchFamily="34" charset="0"/>
              </a:rPr>
              <a:pPr/>
              <a:t>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10244" name="Picture 6" descr="fig_03_0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681164"/>
            <a:ext cx="7067550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09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User Interface:</a:t>
            </a:r>
            <a:r>
              <a:rPr lang="en-US"/>
              <a:t> Communicates with users</a:t>
            </a:r>
          </a:p>
          <a:p>
            <a:pPr lvl="1" eaLnBrk="1" hangingPunct="1">
              <a:defRPr/>
            </a:pPr>
            <a:r>
              <a:rPr lang="en-US"/>
              <a:t>Text based (Shell)</a:t>
            </a:r>
          </a:p>
          <a:p>
            <a:pPr lvl="1" eaLnBrk="1" hangingPunct="1">
              <a:defRPr/>
            </a:pPr>
            <a:r>
              <a:rPr lang="en-US"/>
              <a:t>Graphical user interface (GUI)</a:t>
            </a:r>
          </a:p>
          <a:p>
            <a:pPr eaLnBrk="1" hangingPunct="1">
              <a:defRPr/>
            </a:pPr>
            <a:r>
              <a:rPr lang="en-US" b="1"/>
              <a:t>Kernel:</a:t>
            </a:r>
            <a:r>
              <a:rPr lang="en-US"/>
              <a:t> Performs basic required functions</a:t>
            </a:r>
          </a:p>
          <a:p>
            <a:pPr lvl="1" eaLnBrk="1" hangingPunct="1">
              <a:defRPr/>
            </a:pPr>
            <a:r>
              <a:rPr lang="en-US"/>
              <a:t>File manager</a:t>
            </a:r>
          </a:p>
          <a:p>
            <a:pPr lvl="1" eaLnBrk="1" hangingPunct="1">
              <a:defRPr/>
            </a:pPr>
            <a:r>
              <a:rPr lang="en-US"/>
              <a:t>Device drivers</a:t>
            </a:r>
          </a:p>
          <a:p>
            <a:pPr lvl="1" eaLnBrk="1" hangingPunct="1">
              <a:defRPr/>
            </a:pPr>
            <a:r>
              <a:rPr lang="en-US"/>
              <a:t>Memory manager</a:t>
            </a:r>
          </a:p>
          <a:p>
            <a:pPr lvl="1" eaLnBrk="1" hangingPunct="1">
              <a:defRPr/>
            </a:pPr>
            <a:r>
              <a:rPr lang="en-US"/>
              <a:t>Scheduler and dispatcher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Operating System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3-</a:t>
            </a:r>
            <a:fld id="{AC806698-60C5-4FD7-9E28-9A7B7B2B59AD}" type="slidenum">
              <a:rPr lang="en-US" altLang="en-US" sz="1000">
                <a:latin typeface="Arial" panose="020B0604020202020204" pitchFamily="34" charset="0"/>
              </a:rPr>
              <a:pPr/>
              <a:t>9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2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1239</Words>
  <Application>Microsoft Office PowerPoint</Application>
  <PresentationFormat>Widescreen</PresentationFormat>
  <Paragraphs>178</Paragraphs>
  <Slides>29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Arial</vt:lpstr>
      <vt:lpstr>Book Antiqua</vt:lpstr>
      <vt:lpstr>Calibri</vt:lpstr>
      <vt:lpstr>Calibri Light</vt:lpstr>
      <vt:lpstr>Consolas</vt:lpstr>
      <vt:lpstr>Courier New</vt:lpstr>
      <vt:lpstr>Gill Sans MT</vt:lpstr>
      <vt:lpstr>Monotype Sorts</vt:lpstr>
      <vt:lpstr>Noto Sans Symbols</vt:lpstr>
      <vt:lpstr>OracleSansVF</vt:lpstr>
      <vt:lpstr>Roboto</vt:lpstr>
      <vt:lpstr>Times New Roman</vt:lpstr>
      <vt:lpstr>Verdana</vt:lpstr>
      <vt:lpstr>Wingdings</vt:lpstr>
      <vt:lpstr>Office Theme</vt:lpstr>
      <vt:lpstr>Picture</vt:lpstr>
      <vt:lpstr>Introduction to Java Programming and Data Structures</vt:lpstr>
      <vt:lpstr>COMP 110/L Chapter 1 Bahram Zartoshty      </vt:lpstr>
      <vt:lpstr>Objectives</vt:lpstr>
      <vt:lpstr>What is Computer Science? </vt:lpstr>
      <vt:lpstr>Computer System (IPO Model)</vt:lpstr>
      <vt:lpstr>PowerPoint Presentation</vt:lpstr>
      <vt:lpstr>Hardware</vt:lpstr>
      <vt:lpstr>Software classification</vt:lpstr>
      <vt:lpstr>Operating System Components</vt:lpstr>
      <vt:lpstr>The user interface act as an intermediary between users and the operating system kernel</vt:lpstr>
      <vt:lpstr>Computational Thinking</vt:lpstr>
      <vt:lpstr>Programming languages are a lot like human languages in that they have syntax rules (grammar of the language) and semantics (meaning of the statement).  </vt:lpstr>
      <vt:lpstr>Syntax (Grammar)</vt:lpstr>
      <vt:lpstr>PowerPoint Presentation</vt:lpstr>
      <vt:lpstr>Programming Languages</vt:lpstr>
      <vt:lpstr>Programming Languages</vt:lpstr>
      <vt:lpstr>Programming Languages</vt:lpstr>
      <vt:lpstr>Java Assignment Statement syntax</vt:lpstr>
      <vt:lpstr>Interpreting/Compiling Source Code</vt:lpstr>
      <vt:lpstr>Java (Cont.)</vt:lpstr>
      <vt:lpstr>Java Development Environment</vt:lpstr>
      <vt:lpstr>Java SE Development Kit (JDK)</vt:lpstr>
      <vt:lpstr>Java Development Environment (Cont.)</vt:lpstr>
      <vt:lpstr>Your First Program in Java: Printing a Line of Text</vt:lpstr>
      <vt:lpstr>Programming Style and Documentation</vt:lpstr>
      <vt:lpstr>Programming Errors</vt:lpstr>
      <vt:lpstr>Syntax Errors</vt:lpstr>
      <vt:lpstr>Runtime Errors</vt:lpstr>
      <vt:lpstr>Logic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</dc:title>
  <dc:creator>Bahram Zartoshty</dc:creator>
  <cp:lastModifiedBy>Zartoshty, Bahram</cp:lastModifiedBy>
  <cp:revision>63</cp:revision>
  <cp:lastPrinted>2018-08-22T20:18:42Z</cp:lastPrinted>
  <dcterms:created xsi:type="dcterms:W3CDTF">2017-12-28T19:04:18Z</dcterms:created>
  <dcterms:modified xsi:type="dcterms:W3CDTF">2025-04-02T17:40:36Z</dcterms:modified>
</cp:coreProperties>
</file>