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20"/>
  </p:notesMasterIdLst>
  <p:handoutMasterIdLst>
    <p:handoutMasterId r:id="rId21"/>
  </p:handoutMasterIdLst>
  <p:sldIdLst>
    <p:sldId id="433" r:id="rId6"/>
    <p:sldId id="414" r:id="rId7"/>
    <p:sldId id="408" r:id="rId8"/>
    <p:sldId id="415" r:id="rId9"/>
    <p:sldId id="417" r:id="rId10"/>
    <p:sldId id="418" r:id="rId11"/>
    <p:sldId id="419" r:id="rId12"/>
    <p:sldId id="420" r:id="rId13"/>
    <p:sldId id="421" r:id="rId14"/>
    <p:sldId id="422" r:id="rId15"/>
    <p:sldId id="423" r:id="rId16"/>
    <p:sldId id="424" r:id="rId17"/>
    <p:sldId id="425" r:id="rId18"/>
    <p:sldId id="432" r:id="rId19"/>
  </p:sldIdLst>
  <p:sldSz cx="9144000" cy="6858000" type="screen4x3"/>
  <p:notesSz cx="7010400" cy="9296400"/>
  <p:embeddedFontLst>
    <p:embeddedFont>
      <p:font typeface="Noto Sans Symbols" panose="020B0604020202020204" charset="0"/>
      <p:regular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12" userDrawn="1">
          <p15:clr>
            <a:srgbClr val="A4A3A4"/>
          </p15:clr>
        </p15:guide>
        <p15:guide id="3" orient="horz" pos="3974" userDrawn="1">
          <p15:clr>
            <a:srgbClr val="A4A3A4"/>
          </p15:clr>
        </p15:guide>
        <p15:guide id="4" pos="5465" userDrawn="1">
          <p15:clr>
            <a:srgbClr val="A4A3A4"/>
          </p15:clr>
        </p15:guide>
        <p15:guide id="5" pos="29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1" autoAdjust="0"/>
    <p:restoredTop sz="92956" autoAdjust="0"/>
  </p:normalViewPr>
  <p:slideViewPr>
    <p:cSldViewPr snapToGrid="0" snapToObjects="1">
      <p:cViewPr varScale="1">
        <p:scale>
          <a:sx n="150" d="100"/>
          <a:sy n="150" d="100"/>
        </p:scale>
        <p:origin x="4632" y="114"/>
      </p:cViewPr>
      <p:guideLst>
        <p:guide orient="horz" pos="3612"/>
        <p:guide orient="horz" pos="3974"/>
        <p:guide pos="5465"/>
        <p:guide pos="2993"/>
      </p:guideLst>
    </p:cSldViewPr>
  </p:slideViewPr>
  <p:outlineViewPr>
    <p:cViewPr>
      <p:scale>
        <a:sx n="33" d="100"/>
        <a:sy n="33" d="100"/>
      </p:scale>
      <p:origin x="0" y="-2224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885CB01-6679-D646-ACB3-8B04B786C15F}" type="datetimeFigureOut">
              <a:rPr lang="en-US" smtClean="0"/>
              <a:t>4/1/2025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SzPct val="25000"/>
            </a:pPr>
            <a:fld id="{00000000-1234-1234-1234-123412341234}" type="slidenum">
              <a:rPr lang="en-US" sz="1200" smtClean="0">
                <a:solidFill>
                  <a:schemeClr val="dk1"/>
                </a:solidFill>
              </a:rPr>
              <a:pPr algn="r">
                <a:buSzPct val="25000"/>
              </a:pPr>
              <a:t>‹#›</a:t>
            </a:fld>
            <a:endParaRPr lang="en-US" sz="12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double open braces close braces open braces close braces distance equal to open braces. Line 2, open braces 0, 983, 787, 714, 1375, 967, 1087 close braces comma. Line 3, open braces 983, 0, 214, 1102, 1763, 1723, 1842 close braces comma. Line 4, open braces 787, 214, 0, 888, 1549, 1548, 1627 close braces comma. Line 5, open braces 714, 1102, 888, 1549, 1548, 1627 close braces comma. Line 6, open braces 1375, 1763, 1549, 661, 781, 810 close braces comma. Line 7, open braces 967, 1723, 1548, 781, 1426,   0, 239 close braces comma. Line 8, open braces 1087, 1842, 1627, 810, 1187, 239, 0 close braces comma. Line 9, close braces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a:t>
            </a:fld>
            <a:endParaRPr lang="en-US" sz="1200" dirty="0">
              <a:solidFill>
                <a:schemeClr val="dk1"/>
              </a:solidFill>
            </a:endParaRPr>
          </a:p>
        </p:txBody>
      </p:sp>
    </p:spTree>
    <p:extLst>
      <p:ext uri="{BB962C8B-B14F-4D97-AF65-F5344CB8AC3E}">
        <p14:creationId xmlns:p14="http://schemas.microsoft.com/office/powerpoint/2010/main" val="354355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 5 by 5 array with columns and rows numbered 0 to 4. Each element in the array is 0. The text reads, matrix = new int 5 by 5.</a:t>
            </a:r>
          </a:p>
          <a:p>
            <a:r>
              <a:rPr lang="en-US" dirty="0"/>
              <a:t>(b) A 5 by 5 array with columns and rows numbered 0 to 4. Each element in the array is 0. The text reads, matrix 2 by 1 = 7.</a:t>
            </a:r>
          </a:p>
          <a:p>
            <a:r>
              <a:rPr lang="en-US" dirty="0"/>
              <a:t>(c) A 4 by 3 array with columns numbered 0 to 2 and rows numbered 0 to 3. The row entries are as follows.</a:t>
            </a:r>
          </a:p>
          <a:p>
            <a:r>
              <a:rPr lang="en-US" dirty="0"/>
              <a:t>Row 0. 1, 2, 3.</a:t>
            </a:r>
          </a:p>
          <a:p>
            <a:r>
              <a:rPr lang="en-US" dirty="0"/>
              <a:t>Row 1. 4, 5, 6.</a:t>
            </a:r>
          </a:p>
          <a:p>
            <a:r>
              <a:rPr lang="en-US" dirty="0"/>
              <a:t>Row 2. 7, 8, 9.</a:t>
            </a:r>
          </a:p>
          <a:p>
            <a:r>
              <a:rPr lang="en-US" dirty="0"/>
              <a:t>Row 3. 10, 11, 12.</a:t>
            </a:r>
          </a:p>
          <a:p>
            <a:r>
              <a:rPr lang="en-US" dirty="0"/>
              <a:t>The text reads, int left bracket right bracket, left bracket right bracket array = left brace</a:t>
            </a:r>
          </a:p>
          <a:p>
            <a:r>
              <a:rPr lang="en-US" dirty="0"/>
              <a:t>Left brace 1, 2, 3 right brace</a:t>
            </a:r>
          </a:p>
          <a:p>
            <a:r>
              <a:rPr lang="en-US" dirty="0"/>
              <a:t>Left brace 4, 5, 6 right brace</a:t>
            </a:r>
          </a:p>
          <a:p>
            <a:r>
              <a:rPr lang="en-US" dirty="0"/>
              <a:t>Left brace 7, 8, 9 right brace</a:t>
            </a:r>
          </a:p>
          <a:p>
            <a:r>
              <a:rPr lang="en-US" dirty="0"/>
              <a:t>Left brace 10, 11, 12 right brace</a:t>
            </a:r>
          </a:p>
          <a:p>
            <a:r>
              <a:rPr lang="en-US" dirty="0"/>
              <a:t>Right brace.</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7</a:t>
            </a:fld>
            <a:endParaRPr lang="en-US" sz="1200" dirty="0">
              <a:solidFill>
                <a:schemeClr val="dk1"/>
              </a:solidFill>
            </a:endParaRPr>
          </a:p>
        </p:txBody>
      </p:sp>
    </p:spTree>
    <p:extLst>
      <p:ext uri="{BB962C8B-B14F-4D97-AF65-F5344CB8AC3E}">
        <p14:creationId xmlns:p14="http://schemas.microsoft.com/office/powerpoint/2010/main" val="260950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6 lines. Line 1, indicates </a:t>
            </a:r>
            <a:r>
              <a:rPr lang="en-US" dirty="0" err="1"/>
              <a:t>i</a:t>
            </a:r>
            <a:r>
              <a:rPr lang="en-US" dirty="0"/>
              <a:t> n t open braces close braces open braces close braces array equal to open braces. Line 2, open braces 1, 2, 3 close braces comma. Line 3, open braces 4, 5, 6 close braces comma. Line 4, open braces 7, 8, 9 close braces comma. Line 5, open braces 10, 11, 12 close braces. Line 6, close braces semicolon. A right side text box also shows the Two-dimensional Arrays. The computer code consists 5 lines. Line 1, indicates </a:t>
            </a:r>
            <a:r>
              <a:rPr lang="en-US" dirty="0" err="1"/>
              <a:t>i</a:t>
            </a:r>
            <a:r>
              <a:rPr lang="en-US" dirty="0"/>
              <a:t> n t open braces close braces open braces close braces array equal to new </a:t>
            </a:r>
            <a:r>
              <a:rPr lang="en-US" dirty="0" err="1"/>
              <a:t>i</a:t>
            </a:r>
            <a:r>
              <a:rPr lang="en-US" dirty="0"/>
              <a:t> n t open braces four close braces open braces three close braces semicolon. Line 2, array open braces zero close braces open braces zero close braces equal to one semicolon array open braces zero close braces open braces one close braces equal to two semicolon array open braces zero close braces open braces two close braces equal to three semicolon. Line 3, array open braces one close braces open braces zero close braces equal to four semicolon array open braces one close braces open braces one close braces equal to five semicolon array open braces one close braces open braces two close braces equal to six semicolon. Line 4, array open braces two close braces open braces zero close braces equal to seven semicolon array open braces two close braces open braces one close braces equal to eight semicolon array open braces two close braces open braces two close braces equal to nine semicolon. Line 5, array open braces three close braces open braces zero close braces equal to ten semicolon array open braces three close braces open braces one close braces equal to eleven semicolon array open braces three close braces open braces two close braces equal to twelve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8</a:t>
            </a:fld>
            <a:endParaRPr lang="en-US" sz="1200" dirty="0">
              <a:solidFill>
                <a:schemeClr val="dk1"/>
              </a:solidFill>
            </a:endParaRPr>
          </a:p>
        </p:txBody>
      </p:sp>
    </p:spTree>
    <p:extLst>
      <p:ext uri="{BB962C8B-B14F-4D97-AF65-F5344CB8AC3E}">
        <p14:creationId xmlns:p14="http://schemas.microsoft.com/office/powerpoint/2010/main" val="238406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boxes are labeled, x 0, x 1, and x 2. The text at the bottom reads, x dot length is 3.</a:t>
            </a:r>
          </a:p>
          <a:p>
            <a:r>
              <a:rPr lang="en-US" dirty="0"/>
              <a:t>The first box contains four arrays as x 0 by 0, x 0 by 1, x 0 by 2, and x 0 by 3. The text reads, x 0 dot length is 4.</a:t>
            </a:r>
          </a:p>
          <a:p>
            <a:r>
              <a:rPr lang="en-US" dirty="0"/>
              <a:t>The second box contains four arrays as x 1 by 0, x 1 by 1, x 1 by 2, and x 1 by 3. The text reads, x 1 dot length is 4.</a:t>
            </a:r>
          </a:p>
          <a:p>
            <a:r>
              <a:rPr lang="en-US" dirty="0"/>
              <a:t>The third box contains four arrays as x 2 by 0, x 2 by 1, x 2 by 2, and x 2 by 3. The text reads, x 2 dot length is 4.</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9</a:t>
            </a:fld>
            <a:endParaRPr lang="en-US" sz="1200" dirty="0">
              <a:solidFill>
                <a:schemeClr val="dk1"/>
              </a:solidFill>
            </a:endParaRPr>
          </a:p>
        </p:txBody>
      </p:sp>
    </p:spTree>
    <p:extLst>
      <p:ext uri="{BB962C8B-B14F-4D97-AF65-F5344CB8AC3E}">
        <p14:creationId xmlns:p14="http://schemas.microsoft.com/office/powerpoint/2010/main" val="287690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brace 1, 2, 3, 4, 5 right brace,</a:t>
            </a:r>
          </a:p>
          <a:p>
            <a:r>
              <a:rPr lang="en-US" dirty="0"/>
              <a:t>Left brace 2, 3, 4, 5 right brace,</a:t>
            </a:r>
          </a:p>
          <a:p>
            <a:r>
              <a:rPr lang="en-US" dirty="0"/>
              <a:t>Left brace 3, 4, 5 right brace,</a:t>
            </a:r>
          </a:p>
          <a:p>
            <a:r>
              <a:rPr lang="en-US" dirty="0"/>
              <a:t>Left brace 4, 5 right brace,</a:t>
            </a:r>
          </a:p>
          <a:p>
            <a:r>
              <a:rPr lang="en-US" dirty="0"/>
              <a:t>Left brace 5 right brace</a:t>
            </a:r>
          </a:p>
          <a:p>
            <a:r>
              <a:rPr lang="en-US" dirty="0"/>
              <a:t>right brace</a:t>
            </a:r>
          </a:p>
          <a:p>
            <a:r>
              <a:rPr lang="en-US" dirty="0"/>
              <a:t>An arrow from </a:t>
            </a:r>
            <a:r>
              <a:rPr lang="en-US" dirty="0" err="1"/>
              <a:t>triangleArray</a:t>
            </a:r>
            <a:r>
              <a:rPr lang="en-US" dirty="0"/>
              <a:t> point to a column with five boxes. The top box contains numbers from 1 to 5, the second box contains numbers from 2 to 5, the third box contains numbers from 3 to 5, the fourth box contains numbers from 4 to 5, and the fifth box contains number 5.</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12</a:t>
            </a:fld>
            <a:endParaRPr lang="en-US" sz="1200" dirty="0">
              <a:solidFill>
                <a:schemeClr val="dk1"/>
              </a:solidFill>
            </a:endParaRPr>
          </a:p>
        </p:txBody>
      </p:sp>
    </p:spTree>
    <p:extLst>
      <p:ext uri="{BB962C8B-B14F-4D97-AF65-F5344CB8AC3E}">
        <p14:creationId xmlns:p14="http://schemas.microsoft.com/office/powerpoint/2010/main" val="110609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PassTwoDimensionalArray</a:t>
            </a:r>
            <a:r>
              <a:rPr lang="en-US" dirty="0"/>
              <a:t>: </a:t>
            </a:r>
            <a:r>
              <a:rPr lang="en-US" dirty="0">
                <a:hlinkClick r:id="rId3"/>
              </a:rPr>
              <a:t>https://liveexample.pearsoncmg.com/html/PassTwoDimensionalArray.html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14</a:t>
            </a:fld>
            <a:endParaRPr lang="en-US" sz="1200" dirty="0">
              <a:solidFill>
                <a:schemeClr val="dk1"/>
              </a:solidFill>
            </a:endParaRPr>
          </a:p>
        </p:txBody>
      </p:sp>
    </p:spTree>
    <p:extLst>
      <p:ext uri="{BB962C8B-B14F-4D97-AF65-F5344CB8AC3E}">
        <p14:creationId xmlns:p14="http://schemas.microsoft.com/office/powerpoint/2010/main" val="91376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9260-3862-4C6D-883B-5DC05F821C4B}"/>
              </a:ext>
            </a:extLst>
          </p:cNvPr>
          <p:cNvSpPr>
            <a:spLocks noGrp="1"/>
          </p:cNvSpPr>
          <p:nvPr>
            <p:ph type="ctrTitle"/>
          </p:nvPr>
        </p:nvSpPr>
        <p:spPr/>
        <p:txBody>
          <a:bodyPr/>
          <a:lstStyle/>
          <a:p>
            <a:pPr algn="ctr"/>
            <a:r>
              <a:rPr lang="en-US" dirty="0"/>
              <a:t>Multidimensional Arrays</a:t>
            </a:r>
            <a:br>
              <a:rPr lang="en-US" dirty="0"/>
            </a:br>
            <a:endParaRPr lang="en-US" dirty="0"/>
          </a:p>
        </p:txBody>
      </p:sp>
      <p:sp>
        <p:nvSpPr>
          <p:cNvPr id="3" name="Subtitle 2">
            <a:extLst>
              <a:ext uri="{FF2B5EF4-FFF2-40B4-BE49-F238E27FC236}">
                <a16:creationId xmlns:a16="http://schemas.microsoft.com/office/drawing/2014/main" id="{1C3164A5-48BD-47AC-A2D3-091E700BFB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09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B6DABBB-3213-4747-B1CB-6D2A30542E1A}"/>
              </a:ext>
            </a:extLst>
          </p:cNvPr>
          <p:cNvSpPr>
            <a:spLocks noGrp="1"/>
          </p:cNvSpPr>
          <p:nvPr>
            <p:ph type="title"/>
          </p:nvPr>
        </p:nvSpPr>
        <p:spPr/>
        <p:txBody>
          <a:bodyPr/>
          <a:lstStyle/>
          <a:p>
            <a:r>
              <a:rPr lang="en-IN" sz="3200" dirty="0"/>
              <a:t>Lengths of Two-dimensional Arrays </a:t>
            </a:r>
            <a:r>
              <a:rPr lang="en-IN" sz="2000" b="0" dirty="0"/>
              <a:t>(2 of 2)</a:t>
            </a:r>
            <a:endParaRPr lang="en-IN" b="0" dirty="0"/>
          </a:p>
        </p:txBody>
      </p:sp>
      <p:sp>
        <p:nvSpPr>
          <p:cNvPr id="18" name="Content Placeholder 17">
            <a:extLst>
              <a:ext uri="{FF2B5EF4-FFF2-40B4-BE49-F238E27FC236}">
                <a16:creationId xmlns:a16="http://schemas.microsoft.com/office/drawing/2014/main" id="{E37BFFDB-667F-41AA-B0A8-20CB2F897177}"/>
              </a:ext>
            </a:extLst>
          </p:cNvPr>
          <p:cNvSpPr>
            <a:spLocks noGrp="1"/>
          </p:cNvSpPr>
          <p:nvPr>
            <p:ph sz="quarter" idx="13"/>
          </p:nvPr>
        </p:nvSpPr>
        <p:spPr>
          <a:xfrm>
            <a:off x="457199" y="1552575"/>
            <a:ext cx="2315497" cy="3358638"/>
          </a:xfrm>
        </p:spPr>
        <p:txBody>
          <a:bodyPr/>
          <a:lstStyle/>
          <a:p>
            <a:pPr marL="432" indent="0">
              <a:buNone/>
            </a:pPr>
            <a:r>
              <a:rPr lang="en-IN" dirty="0"/>
              <a:t>int[][] array = {</a:t>
            </a:r>
          </a:p>
          <a:p>
            <a:pPr marL="180000" indent="0">
              <a:buNone/>
            </a:pPr>
            <a:r>
              <a:rPr lang="en-IN" dirty="0"/>
              <a:t>{1, 2, 3},</a:t>
            </a:r>
          </a:p>
          <a:p>
            <a:pPr marL="180000" indent="0">
              <a:buNone/>
            </a:pPr>
            <a:r>
              <a:rPr lang="en-IN" dirty="0"/>
              <a:t>{4, 5, 6},</a:t>
            </a:r>
          </a:p>
          <a:p>
            <a:pPr marL="180000" indent="0">
              <a:buNone/>
            </a:pPr>
            <a:r>
              <a:rPr lang="en-IN" dirty="0"/>
              <a:t>{7, 8, 9},</a:t>
            </a:r>
          </a:p>
          <a:p>
            <a:pPr marL="180000" indent="0">
              <a:buNone/>
            </a:pPr>
            <a:r>
              <a:rPr lang="en-IN" dirty="0"/>
              <a:t>{10, 11, 12}</a:t>
            </a:r>
          </a:p>
          <a:p>
            <a:pPr marL="432" indent="0">
              <a:buNone/>
            </a:pPr>
            <a:r>
              <a:rPr lang="en-IN" dirty="0"/>
              <a:t>};</a:t>
            </a:r>
          </a:p>
        </p:txBody>
      </p:sp>
      <p:sp>
        <p:nvSpPr>
          <p:cNvPr id="19" name="Content Placeholder 18">
            <a:extLst>
              <a:ext uri="{FF2B5EF4-FFF2-40B4-BE49-F238E27FC236}">
                <a16:creationId xmlns:a16="http://schemas.microsoft.com/office/drawing/2014/main" id="{A947543D-7A0A-4F0C-A802-D1E3B7674093}"/>
              </a:ext>
            </a:extLst>
          </p:cNvPr>
          <p:cNvSpPr>
            <a:spLocks noGrp="1"/>
          </p:cNvSpPr>
          <p:nvPr>
            <p:ph sz="quarter" idx="14"/>
          </p:nvPr>
        </p:nvSpPr>
        <p:spPr>
          <a:xfrm>
            <a:off x="4572000" y="1556569"/>
            <a:ext cx="2231378" cy="3358638"/>
          </a:xfrm>
        </p:spPr>
        <p:txBody>
          <a:bodyPr/>
          <a:lstStyle/>
          <a:p>
            <a:pPr marL="432" indent="0">
              <a:buNone/>
            </a:pPr>
            <a:r>
              <a:rPr lang="en-IN" dirty="0"/>
              <a:t>array.length</a:t>
            </a:r>
          </a:p>
          <a:p>
            <a:pPr marL="432" indent="0">
              <a:buNone/>
            </a:pPr>
            <a:r>
              <a:rPr lang="en-IN" dirty="0"/>
              <a:t>array[0].length</a:t>
            </a:r>
          </a:p>
          <a:p>
            <a:pPr marL="432" indent="0">
              <a:buNone/>
            </a:pPr>
            <a:r>
              <a:rPr lang="en-IN" dirty="0"/>
              <a:t>array[1].length</a:t>
            </a:r>
          </a:p>
          <a:p>
            <a:pPr marL="432" indent="0">
              <a:buNone/>
            </a:pPr>
            <a:r>
              <a:rPr lang="en-IN" dirty="0"/>
              <a:t>array[2].length</a:t>
            </a:r>
          </a:p>
          <a:p>
            <a:pPr marL="432" indent="0">
              <a:buNone/>
            </a:pPr>
            <a:r>
              <a:rPr lang="en-IN" dirty="0"/>
              <a:t>array[3].length</a:t>
            </a:r>
          </a:p>
        </p:txBody>
      </p:sp>
      <p:sp>
        <p:nvSpPr>
          <p:cNvPr id="20" name="Content Placeholder 19">
            <a:extLst>
              <a:ext uri="{FF2B5EF4-FFF2-40B4-BE49-F238E27FC236}">
                <a16:creationId xmlns:a16="http://schemas.microsoft.com/office/drawing/2014/main" id="{644E06A2-F784-4003-B46E-04B3496440AF}"/>
              </a:ext>
            </a:extLst>
          </p:cNvPr>
          <p:cNvSpPr>
            <a:spLocks noGrp="1"/>
          </p:cNvSpPr>
          <p:nvPr>
            <p:ph sz="quarter" idx="15"/>
          </p:nvPr>
        </p:nvSpPr>
        <p:spPr>
          <a:xfrm>
            <a:off x="457197" y="5151138"/>
            <a:ext cx="8229599" cy="512243"/>
          </a:xfrm>
        </p:spPr>
        <p:txBody>
          <a:bodyPr/>
          <a:lstStyle/>
          <a:p>
            <a:pPr marL="432" indent="0">
              <a:buNone/>
            </a:pPr>
            <a:r>
              <a:rPr lang="en-IN" dirty="0"/>
              <a:t>array[4].length	</a:t>
            </a:r>
            <a:r>
              <a:rPr lang="en-IN" dirty="0" err="1"/>
              <a:t>ArrayIndexOutOfBoundsException</a:t>
            </a:r>
            <a:endParaRPr lang="en-IN" dirty="0"/>
          </a:p>
        </p:txBody>
      </p:sp>
    </p:spTree>
    <p:extLst>
      <p:ext uri="{BB962C8B-B14F-4D97-AF65-F5344CB8AC3E}">
        <p14:creationId xmlns:p14="http://schemas.microsoft.com/office/powerpoint/2010/main" val="371322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3F29-CCA3-439C-9B49-E35C23E89EDD}"/>
              </a:ext>
            </a:extLst>
          </p:cNvPr>
          <p:cNvSpPr>
            <a:spLocks noGrp="1"/>
          </p:cNvSpPr>
          <p:nvPr>
            <p:ph type="title"/>
          </p:nvPr>
        </p:nvSpPr>
        <p:spPr/>
        <p:txBody>
          <a:bodyPr/>
          <a:lstStyle/>
          <a:p>
            <a:r>
              <a:rPr lang="en-IN" dirty="0"/>
              <a:t>Ragged Arrays </a:t>
            </a:r>
            <a:r>
              <a:rPr lang="en-IN" sz="2000" b="0" dirty="0"/>
              <a:t>(1 of 2)</a:t>
            </a:r>
            <a:endParaRPr lang="en-IN" b="0" dirty="0"/>
          </a:p>
        </p:txBody>
      </p:sp>
      <p:sp>
        <p:nvSpPr>
          <p:cNvPr id="3" name="Content Placeholder 2">
            <a:extLst>
              <a:ext uri="{FF2B5EF4-FFF2-40B4-BE49-F238E27FC236}">
                <a16:creationId xmlns:a16="http://schemas.microsoft.com/office/drawing/2014/main" id="{B8E77A37-3150-4790-8FCD-13B5C995FE7D}"/>
              </a:ext>
            </a:extLst>
          </p:cNvPr>
          <p:cNvSpPr>
            <a:spLocks noGrp="1"/>
          </p:cNvSpPr>
          <p:nvPr>
            <p:ph sz="quarter" idx="13"/>
          </p:nvPr>
        </p:nvSpPr>
        <p:spPr>
          <a:xfrm>
            <a:off x="457200" y="1556327"/>
            <a:ext cx="4734232" cy="4641274"/>
          </a:xfrm>
        </p:spPr>
        <p:txBody>
          <a:bodyPr/>
          <a:lstStyle/>
          <a:p>
            <a:pPr marL="432" indent="0">
              <a:spcBef>
                <a:spcPts val="1200"/>
              </a:spcBef>
              <a:buNone/>
            </a:pPr>
            <a:r>
              <a:rPr lang="en-IN" sz="2000" dirty="0"/>
              <a:t>Each row in a two-dimensional array is itself an array. So, the rows can have different lengths. Such an array is known as a </a:t>
            </a:r>
            <a:r>
              <a:rPr lang="en-IN" sz="2000" b="1" dirty="0"/>
              <a:t>ragged array</a:t>
            </a:r>
            <a:r>
              <a:rPr lang="en-IN" sz="2000" dirty="0"/>
              <a:t>. For example,</a:t>
            </a:r>
          </a:p>
          <a:p>
            <a:pPr marL="432" indent="0">
              <a:spcBef>
                <a:spcPts val="1200"/>
              </a:spcBef>
              <a:buNone/>
            </a:pPr>
            <a:r>
              <a:rPr lang="en-IN" sz="2000" dirty="0"/>
              <a:t>int[][] matrix = {</a:t>
            </a:r>
          </a:p>
          <a:p>
            <a:pPr marL="432" indent="0">
              <a:spcBef>
                <a:spcPts val="1200"/>
              </a:spcBef>
              <a:buNone/>
            </a:pPr>
            <a:r>
              <a:rPr lang="en-IN" sz="2000" dirty="0"/>
              <a:t>{1, 2, 3, 4, 5},</a:t>
            </a:r>
          </a:p>
          <a:p>
            <a:pPr marL="180000" indent="0">
              <a:spcBef>
                <a:spcPts val="1200"/>
              </a:spcBef>
              <a:buNone/>
            </a:pPr>
            <a:r>
              <a:rPr lang="en-IN" sz="2000" dirty="0"/>
              <a:t>{2, 3, 4, 5},</a:t>
            </a:r>
          </a:p>
          <a:p>
            <a:pPr marL="180000" indent="0">
              <a:spcBef>
                <a:spcPts val="1200"/>
              </a:spcBef>
              <a:buNone/>
            </a:pPr>
            <a:r>
              <a:rPr lang="en-IN" sz="2000" dirty="0"/>
              <a:t>{3, 4, 5},</a:t>
            </a:r>
          </a:p>
          <a:p>
            <a:pPr marL="180000" indent="0">
              <a:spcBef>
                <a:spcPts val="1200"/>
              </a:spcBef>
              <a:buNone/>
            </a:pPr>
            <a:r>
              <a:rPr lang="en-IN" sz="2000" dirty="0"/>
              <a:t>{4, 5},</a:t>
            </a:r>
          </a:p>
          <a:p>
            <a:pPr marL="180000" indent="0">
              <a:spcBef>
                <a:spcPts val="1200"/>
              </a:spcBef>
              <a:buNone/>
            </a:pPr>
            <a:r>
              <a:rPr lang="en-IN" sz="2000" dirty="0"/>
              <a:t>{5}</a:t>
            </a:r>
          </a:p>
          <a:p>
            <a:pPr marL="432" indent="0">
              <a:spcBef>
                <a:spcPts val="1200"/>
              </a:spcBef>
              <a:buNone/>
            </a:pPr>
            <a:r>
              <a:rPr lang="en-IN" sz="2000" dirty="0"/>
              <a:t>};</a:t>
            </a:r>
          </a:p>
        </p:txBody>
      </p:sp>
      <p:sp>
        <p:nvSpPr>
          <p:cNvPr id="4" name="Content Placeholder 3">
            <a:extLst>
              <a:ext uri="{FF2B5EF4-FFF2-40B4-BE49-F238E27FC236}">
                <a16:creationId xmlns:a16="http://schemas.microsoft.com/office/drawing/2014/main" id="{5EE1D8BB-72BD-4C3A-AE5D-02C4C3ACE018}"/>
              </a:ext>
            </a:extLst>
          </p:cNvPr>
          <p:cNvSpPr>
            <a:spLocks noGrp="1"/>
          </p:cNvSpPr>
          <p:nvPr>
            <p:ph sz="quarter" idx="14"/>
          </p:nvPr>
        </p:nvSpPr>
        <p:spPr>
          <a:xfrm>
            <a:off x="5383161" y="3252609"/>
            <a:ext cx="3303639" cy="2944992"/>
          </a:xfrm>
        </p:spPr>
        <p:txBody>
          <a:bodyPr/>
          <a:lstStyle/>
          <a:p>
            <a:pPr marL="432" indent="0" algn="ctr">
              <a:buNone/>
            </a:pPr>
            <a:r>
              <a:rPr lang="en-IN" sz="2000" dirty="0"/>
              <a:t>matrix.length is 5</a:t>
            </a:r>
          </a:p>
          <a:p>
            <a:pPr marL="432" indent="0" algn="ctr">
              <a:buNone/>
            </a:pPr>
            <a:r>
              <a:rPr lang="en-IN" sz="2000" dirty="0"/>
              <a:t>matrix[0].length is 5</a:t>
            </a:r>
          </a:p>
          <a:p>
            <a:pPr marL="432" indent="0" algn="ctr">
              <a:buNone/>
            </a:pPr>
            <a:r>
              <a:rPr lang="en-IN" sz="2000" dirty="0"/>
              <a:t>matrix[1].length is 4</a:t>
            </a:r>
          </a:p>
          <a:p>
            <a:pPr marL="432" indent="0" algn="ctr">
              <a:buNone/>
            </a:pPr>
            <a:r>
              <a:rPr lang="en-IN" sz="2000" dirty="0"/>
              <a:t>matrix[2].length is 3</a:t>
            </a:r>
          </a:p>
          <a:p>
            <a:pPr marL="432" indent="0" algn="ctr">
              <a:buNone/>
            </a:pPr>
            <a:r>
              <a:rPr lang="en-IN" sz="2000" dirty="0"/>
              <a:t>matrix[3].length is 2</a:t>
            </a:r>
          </a:p>
          <a:p>
            <a:pPr marL="432" indent="0" algn="ctr">
              <a:buNone/>
            </a:pPr>
            <a:r>
              <a:rPr lang="en-IN" sz="2000" dirty="0"/>
              <a:t>matrix[4].length is 1</a:t>
            </a:r>
          </a:p>
        </p:txBody>
      </p:sp>
    </p:spTree>
    <p:extLst>
      <p:ext uri="{BB962C8B-B14F-4D97-AF65-F5344CB8AC3E}">
        <p14:creationId xmlns:p14="http://schemas.microsoft.com/office/powerpoint/2010/main" val="176929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6C5-24B1-4E61-A5A3-59A40E75944D}"/>
              </a:ext>
            </a:extLst>
          </p:cNvPr>
          <p:cNvSpPr>
            <a:spLocks noGrp="1"/>
          </p:cNvSpPr>
          <p:nvPr>
            <p:ph type="title"/>
          </p:nvPr>
        </p:nvSpPr>
        <p:spPr/>
        <p:txBody>
          <a:bodyPr/>
          <a:lstStyle/>
          <a:p>
            <a:r>
              <a:rPr lang="en-IN" dirty="0"/>
              <a:t>Ragged Arrays </a:t>
            </a:r>
            <a:r>
              <a:rPr lang="en-IN" sz="2000" b="0" dirty="0"/>
              <a:t>(2 of 2)</a:t>
            </a:r>
            <a:endParaRPr lang="en-IN" b="0" dirty="0"/>
          </a:p>
        </p:txBody>
      </p:sp>
      <p:pic>
        <p:nvPicPr>
          <p:cNvPr id="4" name="Content Placeholder 3" descr="int left bracket right bracket, left bracket right bracket triangleArray = left brace. For long description in Notes pane, press F6.&#10;">
            <a:extLst>
              <a:ext uri="{FF2B5EF4-FFF2-40B4-BE49-F238E27FC236}">
                <a16:creationId xmlns:a16="http://schemas.microsoft.com/office/drawing/2014/main" id="{C8203B7E-62CF-4662-81F5-92B419FB890E}"/>
              </a:ext>
            </a:extLst>
          </p:cNvPr>
          <p:cNvPicPr>
            <a:picLocks noGrp="1" noChangeAspect="1"/>
          </p:cNvPicPr>
          <p:nvPr>
            <p:ph sz="quarter" idx="13"/>
          </p:nvPr>
        </p:nvPicPr>
        <p:blipFill>
          <a:blip r:embed="rId3"/>
          <a:stretch>
            <a:fillRect/>
          </a:stretch>
        </p:blipFill>
        <p:spPr>
          <a:xfrm>
            <a:off x="454025" y="1801384"/>
            <a:ext cx="8232775" cy="3255231"/>
          </a:xfrm>
          <a:prstGeom prst="rect">
            <a:avLst/>
          </a:prstGeom>
        </p:spPr>
      </p:pic>
    </p:spTree>
    <p:extLst>
      <p:ext uri="{BB962C8B-B14F-4D97-AF65-F5344CB8AC3E}">
        <p14:creationId xmlns:p14="http://schemas.microsoft.com/office/powerpoint/2010/main" val="230138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2DE0-8F7B-4DF7-B519-224E8D916EFE}"/>
              </a:ext>
            </a:extLst>
          </p:cNvPr>
          <p:cNvSpPr>
            <a:spLocks noGrp="1"/>
          </p:cNvSpPr>
          <p:nvPr>
            <p:ph type="title"/>
          </p:nvPr>
        </p:nvSpPr>
        <p:spPr/>
        <p:txBody>
          <a:bodyPr/>
          <a:lstStyle/>
          <a:p>
            <a:r>
              <a:rPr lang="en-IN" dirty="0"/>
              <a:t>Processing Two-Dimensional Arrays</a:t>
            </a:r>
          </a:p>
        </p:txBody>
      </p:sp>
      <p:sp>
        <p:nvSpPr>
          <p:cNvPr id="3" name="Content Placeholder 2">
            <a:extLst>
              <a:ext uri="{FF2B5EF4-FFF2-40B4-BE49-F238E27FC236}">
                <a16:creationId xmlns:a16="http://schemas.microsoft.com/office/drawing/2014/main" id="{F003A0A5-1881-4F9A-91F5-D54941151C83}"/>
              </a:ext>
            </a:extLst>
          </p:cNvPr>
          <p:cNvSpPr>
            <a:spLocks noGrp="1"/>
          </p:cNvSpPr>
          <p:nvPr>
            <p:ph sz="quarter" idx="13"/>
          </p:nvPr>
        </p:nvSpPr>
        <p:spPr/>
        <p:txBody>
          <a:bodyPr>
            <a:normAutofit fontScale="92500" lnSpcReduction="10000"/>
          </a:bodyPr>
          <a:lstStyle/>
          <a:p>
            <a:pPr marL="432" indent="0">
              <a:buNone/>
            </a:pPr>
            <a:r>
              <a:rPr lang="en-IN" dirty="0"/>
              <a:t>See the examples in the text.</a:t>
            </a:r>
          </a:p>
          <a:p>
            <a:pPr marL="432000" indent="-432000">
              <a:buFont typeface="+mj-lt"/>
              <a:buAutoNum type="arabicPeriod"/>
            </a:pPr>
            <a:r>
              <a:rPr lang="en-IN" dirty="0"/>
              <a:t>(Initializing arrays with input values)</a:t>
            </a:r>
          </a:p>
          <a:p>
            <a:pPr marL="432000" indent="-432000">
              <a:buFont typeface="+mj-lt"/>
              <a:buAutoNum type="arabicPeriod"/>
            </a:pPr>
            <a:r>
              <a:rPr lang="en-IN" dirty="0"/>
              <a:t>(Printing arrays)</a:t>
            </a:r>
          </a:p>
          <a:p>
            <a:pPr marL="432000" indent="-432000">
              <a:buFont typeface="+mj-lt"/>
              <a:buAutoNum type="arabicPeriod"/>
            </a:pPr>
            <a:r>
              <a:rPr lang="en-IN" dirty="0"/>
              <a:t>(Summing all elements)</a:t>
            </a:r>
          </a:p>
          <a:p>
            <a:pPr marL="432000" indent="-432000">
              <a:buFont typeface="+mj-lt"/>
              <a:buAutoNum type="arabicPeriod"/>
            </a:pPr>
            <a:r>
              <a:rPr lang="en-IN" dirty="0"/>
              <a:t>(Summing all elements by column)</a:t>
            </a:r>
          </a:p>
          <a:p>
            <a:pPr marL="432000" indent="-432000">
              <a:buFont typeface="+mj-lt"/>
              <a:buAutoNum type="arabicPeriod"/>
            </a:pPr>
            <a:r>
              <a:rPr lang="en-IN" dirty="0"/>
              <a:t>(Summing all elements by column)</a:t>
            </a:r>
          </a:p>
          <a:p>
            <a:pPr marL="432000" indent="-432000">
              <a:buFont typeface="+mj-lt"/>
              <a:buAutoNum type="arabicPeriod"/>
            </a:pPr>
            <a:r>
              <a:rPr lang="en-IN" dirty="0"/>
              <a:t>(Which row has the largest sum)</a:t>
            </a:r>
          </a:p>
          <a:p>
            <a:pPr marL="432000" indent="-432000">
              <a:buFont typeface="+mj-lt"/>
              <a:buAutoNum type="arabicPeriod"/>
            </a:pPr>
            <a:r>
              <a:rPr lang="en-IN" dirty="0"/>
              <a:t>(Finding the smallest index of the largest element)</a:t>
            </a:r>
          </a:p>
          <a:p>
            <a:pPr marL="432000" indent="-432000">
              <a:buFont typeface="+mj-lt"/>
              <a:buAutoNum type="arabicPeriod"/>
            </a:pPr>
            <a:r>
              <a:rPr lang="en-IN" dirty="0"/>
              <a:t>(</a:t>
            </a:r>
            <a:r>
              <a:rPr lang="en-IN" b="1" dirty="0"/>
              <a:t>Random shuffling</a:t>
            </a:r>
            <a:r>
              <a:rPr lang="en-IN" dirty="0"/>
              <a:t>)</a:t>
            </a:r>
          </a:p>
        </p:txBody>
      </p:sp>
    </p:spTree>
    <p:extLst>
      <p:ext uri="{BB962C8B-B14F-4D97-AF65-F5344CB8AC3E}">
        <p14:creationId xmlns:p14="http://schemas.microsoft.com/office/powerpoint/2010/main" val="21155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2A1D-6D45-4592-818F-39309219FAF5}"/>
              </a:ext>
            </a:extLst>
          </p:cNvPr>
          <p:cNvSpPr>
            <a:spLocks noGrp="1"/>
          </p:cNvSpPr>
          <p:nvPr>
            <p:ph type="title"/>
          </p:nvPr>
        </p:nvSpPr>
        <p:spPr/>
        <p:txBody>
          <a:bodyPr/>
          <a:lstStyle/>
          <a:p>
            <a:r>
              <a:rPr lang="en-IN" sz="3200" dirty="0"/>
              <a:t>Passing Tow-Dimensional Arrays to Methods</a:t>
            </a:r>
          </a:p>
        </p:txBody>
      </p:sp>
      <p:sp>
        <p:nvSpPr>
          <p:cNvPr id="10" name="Text Placeholder 9">
            <a:extLst>
              <a:ext uri="{FF2B5EF4-FFF2-40B4-BE49-F238E27FC236}">
                <a16:creationId xmlns:a16="http://schemas.microsoft.com/office/drawing/2014/main" id="{D436E72F-6CDD-49E7-915B-1AFE71A9317F}"/>
              </a:ext>
            </a:extLst>
          </p:cNvPr>
          <p:cNvSpPr>
            <a:spLocks noGrp="1"/>
          </p:cNvSpPr>
          <p:nvPr>
            <p:ph type="body" sz="quarter" idx="20"/>
          </p:nvPr>
        </p:nvSpPr>
        <p:spPr>
          <a:xfrm>
            <a:off x="4750151" y="5730186"/>
            <a:ext cx="3958421" cy="525472"/>
          </a:xfrm>
        </p:spPr>
        <p:txBody>
          <a:bodyPr/>
          <a:lstStyle/>
          <a:p>
            <a:pPr marL="432" indent="0" algn="ctr">
              <a:buNone/>
            </a:pPr>
            <a:r>
              <a:rPr lang="en-IN" dirty="0">
                <a:hlinkClick r:id="rId3" tooltip="https://liveexample.pearsoncmg.com/html/PassTwoDimensionalArray.html"/>
              </a:rPr>
              <a:t>PassTwoDimensionalArray</a:t>
            </a:r>
            <a:endParaRPr lang="en-IN" dirty="0">
              <a:hlinkClick r:id="rId3"/>
            </a:endParaRPr>
          </a:p>
        </p:txBody>
      </p:sp>
    </p:spTree>
    <p:extLst>
      <p:ext uri="{BB962C8B-B14F-4D97-AF65-F5344CB8AC3E}">
        <p14:creationId xmlns:p14="http://schemas.microsoft.com/office/powerpoint/2010/main" val="201638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4CE3-DDA3-4AFE-8BEA-02921B1DC422}"/>
              </a:ext>
            </a:extLst>
          </p:cNvPr>
          <p:cNvSpPr>
            <a:spLocks noGrp="1"/>
          </p:cNvSpPr>
          <p:nvPr>
            <p:ph type="title"/>
          </p:nvPr>
        </p:nvSpPr>
        <p:spPr/>
        <p:txBody>
          <a:bodyPr/>
          <a:lstStyle/>
          <a:p>
            <a:r>
              <a:rPr lang="en-IN" dirty="0"/>
              <a:t>Motivations </a:t>
            </a:r>
            <a:r>
              <a:rPr lang="en-IN" sz="2000" b="0" dirty="0"/>
              <a:t>(1 of 2)</a:t>
            </a:r>
            <a:endParaRPr lang="en-IN" b="0" dirty="0"/>
          </a:p>
        </p:txBody>
      </p:sp>
      <p:sp>
        <p:nvSpPr>
          <p:cNvPr id="3" name="Content Placeholder 2">
            <a:extLst>
              <a:ext uri="{FF2B5EF4-FFF2-40B4-BE49-F238E27FC236}">
                <a16:creationId xmlns:a16="http://schemas.microsoft.com/office/drawing/2014/main" id="{4A480508-DDAA-43B5-A55F-2D068C6D7800}"/>
              </a:ext>
            </a:extLst>
          </p:cNvPr>
          <p:cNvSpPr>
            <a:spLocks noGrp="1"/>
          </p:cNvSpPr>
          <p:nvPr>
            <p:ph sz="quarter" idx="13"/>
          </p:nvPr>
        </p:nvSpPr>
        <p:spPr>
          <a:xfrm>
            <a:off x="457199" y="1552575"/>
            <a:ext cx="8229599" cy="1269453"/>
          </a:xfrm>
        </p:spPr>
        <p:txBody>
          <a:bodyPr/>
          <a:lstStyle/>
          <a:p>
            <a:pPr marL="432" indent="0">
              <a:buNone/>
            </a:pPr>
            <a:r>
              <a:rPr lang="en-IN" sz="1800" dirty="0"/>
              <a:t>Thus far, you have used one-dimensional arrays to model linear collections of elements. You can use a two-dimensional array to represent a matrix or a table. For example, the following table that describes the distances between the cities can be represented using a two-dimensional array.</a:t>
            </a:r>
          </a:p>
        </p:txBody>
      </p:sp>
      <p:sp>
        <p:nvSpPr>
          <p:cNvPr id="4" name="Content Placeholder 3">
            <a:extLst>
              <a:ext uri="{FF2B5EF4-FFF2-40B4-BE49-F238E27FC236}">
                <a16:creationId xmlns:a16="http://schemas.microsoft.com/office/drawing/2014/main" id="{58B50F06-2FCE-42DE-BA64-5BA549445851}"/>
              </a:ext>
            </a:extLst>
          </p:cNvPr>
          <p:cNvSpPr>
            <a:spLocks noGrp="1"/>
          </p:cNvSpPr>
          <p:nvPr>
            <p:ph sz="quarter" idx="14"/>
          </p:nvPr>
        </p:nvSpPr>
        <p:spPr>
          <a:xfrm>
            <a:off x="3193024" y="2988171"/>
            <a:ext cx="2839066" cy="354035"/>
          </a:xfrm>
        </p:spPr>
        <p:txBody>
          <a:bodyPr tIns="0"/>
          <a:lstStyle/>
          <a:p>
            <a:pPr marL="432" indent="0" algn="ctr">
              <a:buNone/>
            </a:pPr>
            <a:r>
              <a:rPr lang="en-IN" sz="1800" dirty="0"/>
              <a:t>Distance Table (in miles)</a:t>
            </a:r>
          </a:p>
        </p:txBody>
      </p:sp>
      <p:graphicFrame>
        <p:nvGraphicFramePr>
          <p:cNvPr id="7" name="Table 7">
            <a:extLst>
              <a:ext uri="{FF2B5EF4-FFF2-40B4-BE49-F238E27FC236}">
                <a16:creationId xmlns:a16="http://schemas.microsoft.com/office/drawing/2014/main" id="{4F859CEB-92CF-40D5-A05E-E7ECE33AE517}"/>
              </a:ext>
            </a:extLst>
          </p:cNvPr>
          <p:cNvGraphicFramePr>
            <a:graphicFrameLocks noGrp="1"/>
          </p:cNvGraphicFramePr>
          <p:nvPr>
            <p:ph sz="quarter" idx="15"/>
            <p:extLst>
              <p:ext uri="{D42A27DB-BD31-4B8C-83A1-F6EECF244321}">
                <p14:modId xmlns:p14="http://schemas.microsoft.com/office/powerpoint/2010/main" val="1358678847"/>
              </p:ext>
            </p:extLst>
          </p:nvPr>
        </p:nvGraphicFramePr>
        <p:xfrm>
          <a:off x="457197" y="3432068"/>
          <a:ext cx="8259096" cy="2682240"/>
        </p:xfrm>
        <a:graphic>
          <a:graphicData uri="http://schemas.openxmlformats.org/drawingml/2006/table">
            <a:tbl>
              <a:tblPr firstRow="1" bandRow="1">
                <a:tableStyleId>{2D5ABB26-0587-4C30-8999-92F81FD0307C}</a:tableStyleId>
              </a:tblPr>
              <a:tblGrid>
                <a:gridCol w="1135629">
                  <a:extLst>
                    <a:ext uri="{9D8B030D-6E8A-4147-A177-3AD203B41FA5}">
                      <a16:colId xmlns:a16="http://schemas.microsoft.com/office/drawing/2014/main" val="3971462614"/>
                    </a:ext>
                  </a:extLst>
                </a:gridCol>
                <a:gridCol w="929145">
                  <a:extLst>
                    <a:ext uri="{9D8B030D-6E8A-4147-A177-3AD203B41FA5}">
                      <a16:colId xmlns:a16="http://schemas.microsoft.com/office/drawing/2014/main" val="838970427"/>
                    </a:ext>
                  </a:extLst>
                </a:gridCol>
                <a:gridCol w="1032387">
                  <a:extLst>
                    <a:ext uri="{9D8B030D-6E8A-4147-A177-3AD203B41FA5}">
                      <a16:colId xmlns:a16="http://schemas.microsoft.com/office/drawing/2014/main" val="1931467420"/>
                    </a:ext>
                  </a:extLst>
                </a:gridCol>
                <a:gridCol w="1106132">
                  <a:extLst>
                    <a:ext uri="{9D8B030D-6E8A-4147-A177-3AD203B41FA5}">
                      <a16:colId xmlns:a16="http://schemas.microsoft.com/office/drawing/2014/main" val="3958452757"/>
                    </a:ext>
                  </a:extLst>
                </a:gridCol>
                <a:gridCol w="958642">
                  <a:extLst>
                    <a:ext uri="{9D8B030D-6E8A-4147-A177-3AD203B41FA5}">
                      <a16:colId xmlns:a16="http://schemas.microsoft.com/office/drawing/2014/main" val="4037379355"/>
                    </a:ext>
                  </a:extLst>
                </a:gridCol>
                <a:gridCol w="1032387">
                  <a:extLst>
                    <a:ext uri="{9D8B030D-6E8A-4147-A177-3AD203B41FA5}">
                      <a16:colId xmlns:a16="http://schemas.microsoft.com/office/drawing/2014/main" val="1858456823"/>
                    </a:ext>
                  </a:extLst>
                </a:gridCol>
                <a:gridCol w="1032387">
                  <a:extLst>
                    <a:ext uri="{9D8B030D-6E8A-4147-A177-3AD203B41FA5}">
                      <a16:colId xmlns:a16="http://schemas.microsoft.com/office/drawing/2014/main" val="3447045008"/>
                    </a:ext>
                  </a:extLst>
                </a:gridCol>
                <a:gridCol w="1032387">
                  <a:extLst>
                    <a:ext uri="{9D8B030D-6E8A-4147-A177-3AD203B41FA5}">
                      <a16:colId xmlns:a16="http://schemas.microsoft.com/office/drawing/2014/main" val="3154758288"/>
                    </a:ext>
                  </a:extLst>
                </a:gridCol>
              </a:tblGrid>
              <a:tr h="324020">
                <a:tc>
                  <a:txBody>
                    <a:bodyPr/>
                    <a:lstStyle/>
                    <a:p>
                      <a:r>
                        <a:rPr lang="en-IN" sz="100" dirty="0">
                          <a:effectLst/>
                          <a:latin typeface="+mn-lt"/>
                        </a:rPr>
                        <a:t>Blank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spcBef>
                          <a:spcPts val="0"/>
                        </a:spcBef>
                        <a:spcAft>
                          <a:spcPts val="0"/>
                        </a:spcAft>
                      </a:pPr>
                      <a:r>
                        <a:rPr lang="en-IN" sz="1600" dirty="0">
                          <a:effectLst/>
                          <a:latin typeface="+mn-lt"/>
                          <a:ea typeface="Calibri" panose="020F0502020204030204" pitchFamily="34" charset="0"/>
                        </a:rPr>
                        <a:t>New York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Atlanta</a:t>
                      </a:r>
                    </a:p>
                  </a:txBody>
                  <a:tcPr/>
                </a:tc>
                <a:tc>
                  <a:txBody>
                    <a:bodyPr/>
                    <a:lstStyle/>
                    <a:p>
                      <a:pPr marL="0" marR="0">
                        <a:spcBef>
                          <a:spcPts val="0"/>
                        </a:spcBef>
                        <a:spcAft>
                          <a:spcPts val="0"/>
                        </a:spcAft>
                      </a:pPr>
                      <a:r>
                        <a:rPr lang="en-IN" sz="1600" dirty="0">
                          <a:effectLst/>
                          <a:latin typeface="+mn-lt"/>
                          <a:ea typeface="Calibri" panose="020F0502020204030204" pitchFamily="34" charset="0"/>
                        </a:rPr>
                        <a:t>Miami</a:t>
                      </a:r>
                    </a:p>
                  </a:txBody>
                  <a:tcPr/>
                </a:tc>
                <a:tc>
                  <a:txBody>
                    <a:bodyPr/>
                    <a:lstStyle/>
                    <a:p>
                      <a:pPr marL="0" marR="0">
                        <a:spcBef>
                          <a:spcPts val="0"/>
                        </a:spcBef>
                        <a:spcAft>
                          <a:spcPts val="0"/>
                        </a:spcAft>
                      </a:pPr>
                      <a:r>
                        <a:rPr lang="en-IN" sz="1600" dirty="0">
                          <a:effectLst/>
                          <a:latin typeface="+mn-lt"/>
                          <a:ea typeface="Calibri" panose="020F0502020204030204" pitchFamily="34" charset="0"/>
                        </a:rPr>
                        <a:t>Dallas</a:t>
                      </a:r>
                    </a:p>
                  </a:txBody>
                  <a:tcPr/>
                </a:tc>
                <a:tc>
                  <a:txBody>
                    <a:bodyPr/>
                    <a:lstStyle/>
                    <a:p>
                      <a:pPr marL="0" marR="0">
                        <a:spcBef>
                          <a:spcPts val="0"/>
                        </a:spcBef>
                        <a:spcAft>
                          <a:spcPts val="0"/>
                        </a:spcAft>
                      </a:pPr>
                      <a:r>
                        <a:rPr lang="en-IN" sz="1600" dirty="0">
                          <a:effectLst/>
                          <a:latin typeface="+mn-lt"/>
                          <a:ea typeface="Calibri" panose="020F0502020204030204" pitchFamily="34" charset="0"/>
                        </a:rPr>
                        <a:t>Houston</a:t>
                      </a:r>
                    </a:p>
                  </a:txBody>
                  <a:tcPr/>
                </a:tc>
                <a:extLst>
                  <a:ext uri="{0D108BD9-81ED-4DB2-BD59-A6C34878D82A}">
                    <a16:rowId xmlns:a16="http://schemas.microsoft.com/office/drawing/2014/main" val="3770518459"/>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1087</a:t>
                      </a:r>
                    </a:p>
                  </a:txBody>
                  <a:tcPr/>
                </a:tc>
                <a:extLst>
                  <a:ext uri="{0D108BD9-81ED-4DB2-BD59-A6C34878D82A}">
                    <a16:rowId xmlns:a16="http://schemas.microsoft.com/office/drawing/2014/main" val="3254157221"/>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1842</a:t>
                      </a:r>
                    </a:p>
                  </a:txBody>
                  <a:tcPr/>
                </a:tc>
                <a:extLst>
                  <a:ext uri="{0D108BD9-81ED-4DB2-BD59-A6C34878D82A}">
                    <a16:rowId xmlns:a16="http://schemas.microsoft.com/office/drawing/2014/main" val="4154275382"/>
                  </a:ext>
                </a:extLst>
              </a:tr>
              <a:tr h="324020">
                <a:tc>
                  <a:txBody>
                    <a:bodyPr/>
                    <a:lstStyle/>
                    <a:p>
                      <a:pPr marL="0" marR="0">
                        <a:spcBef>
                          <a:spcPts val="0"/>
                        </a:spcBef>
                        <a:spcAft>
                          <a:spcPts val="0"/>
                        </a:spcAft>
                      </a:pPr>
                      <a:r>
                        <a:rPr lang="en-IN" sz="1600">
                          <a:effectLst/>
                          <a:latin typeface="+mn-lt"/>
                          <a:ea typeface="Calibri" panose="020F0502020204030204" pitchFamily="34" charset="0"/>
                        </a:rPr>
                        <a:t>New York</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1627</a:t>
                      </a:r>
                    </a:p>
                  </a:txBody>
                  <a:tcPr/>
                </a:tc>
                <a:extLst>
                  <a:ext uri="{0D108BD9-81ED-4DB2-BD59-A6C34878D82A}">
                    <a16:rowId xmlns:a16="http://schemas.microsoft.com/office/drawing/2014/main" val="3212977267"/>
                  </a:ext>
                </a:extLst>
              </a:tr>
              <a:tr h="324020">
                <a:tc>
                  <a:txBody>
                    <a:bodyPr/>
                    <a:lstStyle/>
                    <a:p>
                      <a:pPr marL="0" marR="0">
                        <a:spcBef>
                          <a:spcPts val="0"/>
                        </a:spcBef>
                        <a:spcAft>
                          <a:spcPts val="0"/>
                        </a:spcAft>
                      </a:pPr>
                      <a:r>
                        <a:rPr lang="en-IN" sz="1600">
                          <a:effectLst/>
                          <a:latin typeface="+mn-lt"/>
                          <a:ea typeface="Calibri" panose="020F0502020204030204" pitchFamily="34" charset="0"/>
                        </a:rPr>
                        <a:t>Atlanta</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810</a:t>
                      </a:r>
                    </a:p>
                  </a:txBody>
                  <a:tcPr/>
                </a:tc>
                <a:extLst>
                  <a:ext uri="{0D108BD9-81ED-4DB2-BD59-A6C34878D82A}">
                    <a16:rowId xmlns:a16="http://schemas.microsoft.com/office/drawing/2014/main" val="2713335950"/>
                  </a:ext>
                </a:extLst>
              </a:tr>
              <a:tr h="324020">
                <a:tc>
                  <a:txBody>
                    <a:bodyPr/>
                    <a:lstStyle/>
                    <a:p>
                      <a:pPr marL="0" marR="0">
                        <a:spcBef>
                          <a:spcPts val="0"/>
                        </a:spcBef>
                        <a:spcAft>
                          <a:spcPts val="0"/>
                        </a:spcAft>
                      </a:pPr>
                      <a:r>
                        <a:rPr lang="en-IN" sz="1600">
                          <a:effectLst/>
                          <a:latin typeface="+mn-lt"/>
                          <a:ea typeface="Calibri" panose="020F0502020204030204" pitchFamily="34" charset="0"/>
                        </a:rPr>
                        <a:t>Miami</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extLst>
                  <a:ext uri="{0D108BD9-81ED-4DB2-BD59-A6C34878D82A}">
                    <a16:rowId xmlns:a16="http://schemas.microsoft.com/office/drawing/2014/main" val="103312257"/>
                  </a:ext>
                </a:extLst>
              </a:tr>
              <a:tr h="324020">
                <a:tc>
                  <a:txBody>
                    <a:bodyPr/>
                    <a:lstStyle/>
                    <a:p>
                      <a:pPr marL="0" marR="0">
                        <a:spcBef>
                          <a:spcPts val="0"/>
                        </a:spcBef>
                        <a:spcAft>
                          <a:spcPts val="0"/>
                        </a:spcAft>
                      </a:pPr>
                      <a:r>
                        <a:rPr lang="en-IN" sz="1600">
                          <a:effectLst/>
                          <a:latin typeface="+mn-lt"/>
                          <a:ea typeface="Calibri" panose="020F0502020204030204" pitchFamily="34" charset="0"/>
                        </a:rPr>
                        <a:t>Dallas</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239</a:t>
                      </a:r>
                    </a:p>
                  </a:txBody>
                  <a:tcPr/>
                </a:tc>
                <a:extLst>
                  <a:ext uri="{0D108BD9-81ED-4DB2-BD59-A6C34878D82A}">
                    <a16:rowId xmlns:a16="http://schemas.microsoft.com/office/drawing/2014/main" val="350648751"/>
                  </a:ext>
                </a:extLst>
              </a:tr>
              <a:tr h="324020">
                <a:tc>
                  <a:txBody>
                    <a:bodyPr/>
                    <a:lstStyle/>
                    <a:p>
                      <a:pPr marL="0" marR="0">
                        <a:spcBef>
                          <a:spcPts val="0"/>
                        </a:spcBef>
                        <a:spcAft>
                          <a:spcPts val="0"/>
                        </a:spcAft>
                      </a:pPr>
                      <a:r>
                        <a:rPr lang="en-IN" sz="1600">
                          <a:effectLst/>
                          <a:latin typeface="+mn-lt"/>
                          <a:ea typeface="Calibri" panose="020F0502020204030204" pitchFamily="34" charset="0"/>
                        </a:rPr>
                        <a:t>Houston</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1087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1842</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1627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810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239</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extLst>
                  <a:ext uri="{0D108BD9-81ED-4DB2-BD59-A6C34878D82A}">
                    <a16:rowId xmlns:a16="http://schemas.microsoft.com/office/drawing/2014/main" val="1344829762"/>
                  </a:ext>
                </a:extLst>
              </a:tr>
            </a:tbl>
          </a:graphicData>
        </a:graphic>
      </p:graphicFrame>
    </p:spTree>
    <p:extLst>
      <p:ext uri="{BB962C8B-B14F-4D97-AF65-F5344CB8AC3E}">
        <p14:creationId xmlns:p14="http://schemas.microsoft.com/office/powerpoint/2010/main" val="237399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a:t>
            </a:r>
            <a:r>
              <a:rPr lang="en-IN" sz="2000" b="0" dirty="0"/>
              <a:t>(2 of 2)</a:t>
            </a:r>
            <a:endParaRPr lang="en-IN" b="0" dirty="0"/>
          </a:p>
        </p:txBody>
      </p:sp>
      <p:pic>
        <p:nvPicPr>
          <p:cNvPr id="4" name="Content Placeholder 3" descr="A text box shows the Motivations. The computer code consists of 9 lines. For long description in Notes pane, press F6.">
            <a:extLst>
              <a:ext uri="{FF2B5EF4-FFF2-40B4-BE49-F238E27FC236}">
                <a16:creationId xmlns:a16="http://schemas.microsoft.com/office/drawing/2014/main" id="{5F323AC6-D500-4835-A781-6800BEDED059}"/>
              </a:ext>
            </a:extLst>
          </p:cNvPr>
          <p:cNvPicPr>
            <a:picLocks noGrp="1" noChangeAspect="1"/>
          </p:cNvPicPr>
          <p:nvPr>
            <p:ph sz="quarter" idx="13"/>
          </p:nvPr>
        </p:nvPicPr>
        <p:blipFill>
          <a:blip r:embed="rId3"/>
          <a:stretch>
            <a:fillRect/>
          </a:stretch>
        </p:blipFill>
        <p:spPr>
          <a:xfrm>
            <a:off x="565079" y="1670217"/>
            <a:ext cx="8013842" cy="3635550"/>
          </a:xfrm>
          <a:prstGeom prst="rect">
            <a:avLst/>
          </a:prstGeom>
        </p:spPr>
      </p:pic>
    </p:spTree>
    <p:extLst>
      <p:ext uri="{BB962C8B-B14F-4D97-AF65-F5344CB8AC3E}">
        <p14:creationId xmlns:p14="http://schemas.microsoft.com/office/powerpoint/2010/main" val="345209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018-A0BC-4589-889A-43BB4424269A}"/>
              </a:ext>
            </a:extLst>
          </p:cNvPr>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a:extLst>
              <a:ext uri="{FF2B5EF4-FFF2-40B4-BE49-F238E27FC236}">
                <a16:creationId xmlns:a16="http://schemas.microsoft.com/office/drawing/2014/main" id="{881EB85D-FA66-4B37-A3BE-18B294740701}"/>
              </a:ext>
            </a:extLst>
          </p:cNvPr>
          <p:cNvSpPr>
            <a:spLocks noGrp="1"/>
          </p:cNvSpPr>
          <p:nvPr>
            <p:ph sz="quarter" idx="13"/>
          </p:nvPr>
        </p:nvSpPr>
        <p:spPr>
          <a:xfrm>
            <a:off x="457200" y="1554920"/>
            <a:ext cx="8318090" cy="4663335"/>
          </a:xfrm>
        </p:spPr>
        <p:txBody>
          <a:bodyPr/>
          <a:lstStyle/>
          <a:p>
            <a:pPr marL="432" indent="0">
              <a:buNone/>
            </a:pPr>
            <a:r>
              <a:rPr lang="en-IN" b="1" dirty="0">
                <a:solidFill>
                  <a:srgbClr val="007FA3"/>
                </a:solidFill>
              </a:rPr>
              <a:t>8.1</a:t>
            </a:r>
            <a:r>
              <a:rPr lang="en-IN" dirty="0"/>
              <a:t> To give examples of representing data using two-dimensional arrays (§8.1).</a:t>
            </a:r>
          </a:p>
          <a:p>
            <a:pPr marL="432" indent="0">
              <a:buNone/>
            </a:pPr>
            <a:r>
              <a:rPr lang="en-IN" b="1" dirty="0">
                <a:solidFill>
                  <a:srgbClr val="007FA3"/>
                </a:solidFill>
              </a:rPr>
              <a:t>8.2</a:t>
            </a:r>
            <a:r>
              <a:rPr lang="en-IN" dirty="0"/>
              <a:t> To declare variables for two-dimensional arrays, create arrays, and access array elements in a two-dimensional array using row and column indexes (§8.2).</a:t>
            </a:r>
          </a:p>
          <a:p>
            <a:pPr marL="432" indent="0">
              <a:buNone/>
            </a:pPr>
            <a:r>
              <a:rPr lang="en-IN" b="1" dirty="0">
                <a:solidFill>
                  <a:srgbClr val="007FA3"/>
                </a:solidFill>
              </a:rPr>
              <a:t>8.3</a:t>
            </a:r>
            <a:r>
              <a:rPr lang="en-IN" dirty="0"/>
              <a:t> To program common operations for two-dimensional arrays (displaying arrays, summing all elements, finding the minimum and maximum elements, and random shuffling) (§8.3).</a:t>
            </a:r>
          </a:p>
          <a:p>
            <a:pPr marL="432" indent="0">
              <a:buNone/>
            </a:pPr>
            <a:r>
              <a:rPr lang="en-IN" b="1" dirty="0">
                <a:solidFill>
                  <a:srgbClr val="007FA3"/>
                </a:solidFill>
              </a:rPr>
              <a:t>8.4</a:t>
            </a:r>
            <a:r>
              <a:rPr lang="en-IN" dirty="0"/>
              <a:t> To pass two-dimensional arrays to methods (§8.4).</a:t>
            </a:r>
          </a:p>
        </p:txBody>
      </p:sp>
    </p:spTree>
    <p:extLst>
      <p:ext uri="{BB962C8B-B14F-4D97-AF65-F5344CB8AC3E}">
        <p14:creationId xmlns:p14="http://schemas.microsoft.com/office/powerpoint/2010/main" val="92248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3200" dirty="0"/>
              <a:t>Declare/Create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1"/>
            <a:ext cx="8229601" cy="4516696"/>
          </a:xfrm>
        </p:spPr>
        <p:txBody>
          <a:bodyPr/>
          <a:lstStyle/>
          <a:p>
            <a:pPr marL="432" indent="0">
              <a:spcBef>
                <a:spcPts val="600"/>
              </a:spcBef>
              <a:buNone/>
            </a:pPr>
            <a:r>
              <a:rPr lang="en-IN" sz="2200" b="1" dirty="0">
                <a:latin typeface="Courier New" panose="02070309020205020404" pitchFamily="49" charset="0"/>
                <a:cs typeface="Courier New" panose="02070309020205020404" pitchFamily="49" charset="0"/>
              </a:rPr>
              <a:t>// Declare array ref var</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a:t>
            </a:r>
          </a:p>
          <a:p>
            <a:pPr marL="432" indent="0">
              <a:spcBef>
                <a:spcPts val="600"/>
              </a:spcBef>
              <a:buNone/>
            </a:pPr>
            <a:r>
              <a:rPr lang="en-IN" sz="2200" b="1" dirty="0">
                <a:latin typeface="Courier New" panose="02070309020205020404" pitchFamily="49" charset="0"/>
                <a:cs typeface="Courier New" panose="02070309020205020404" pitchFamily="49" charset="0"/>
              </a:rPr>
              <a:t>// Create array and assign its reference to variable</a:t>
            </a:r>
          </a:p>
          <a:p>
            <a:pPr marL="432" indent="0">
              <a:spcBef>
                <a:spcPts val="600"/>
              </a:spcBef>
              <a:buNone/>
            </a:pPr>
            <a:r>
              <a:rPr lang="en-IN" sz="2200" b="1" dirty="0">
                <a:latin typeface="Courier New" panose="02070309020205020404" pitchFamily="49" charset="0"/>
                <a:cs typeface="Courier New" panose="02070309020205020404" pitchFamily="49" charset="0"/>
              </a:rPr>
              <a:t>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Combine declaration and creation in one statement</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Alternative syntax</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p:txBody>
      </p:sp>
    </p:spTree>
    <p:extLst>
      <p:ext uri="{BB962C8B-B14F-4D97-AF65-F5344CB8AC3E}">
        <p14:creationId xmlns:p14="http://schemas.microsoft.com/office/powerpoint/2010/main" val="309216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2800" dirty="0"/>
              <a:t>Declaring Variables of Two-dimensional Arrays and Creating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0"/>
            <a:ext cx="8449057" cy="4809303"/>
          </a:xfrm>
        </p:spPr>
        <p:txBody>
          <a:bodyPr/>
          <a:lstStyle/>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mj-lt"/>
                <a:cs typeface="Courier New" panose="02070309020205020404" pitchFamily="49" charset="0"/>
              </a:rPr>
              <a:t>or</a:t>
            </a:r>
          </a:p>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Courier New" panose="02070309020205020404" pitchFamily="49" charset="0"/>
                <a:cs typeface="Courier New" panose="02070309020205020404" pitchFamily="49" charset="0"/>
              </a:rPr>
              <a:t>matrix[0][0] = 3;</a:t>
            </a:r>
          </a:p>
          <a:p>
            <a:pPr marL="432" indent="0">
              <a:buNone/>
            </a:pPr>
            <a:r>
              <a:rPr lang="en-IN" b="1" dirty="0">
                <a:latin typeface="Courier New" panose="02070309020205020404" pitchFamily="49" charset="0"/>
                <a:cs typeface="Courier New" panose="02070309020205020404" pitchFamily="49" charset="0"/>
              </a:rPr>
              <a:t>for (int i = 0; i &lt; matrix.length; i++)</a:t>
            </a:r>
          </a:p>
          <a:p>
            <a:pPr marL="360000" indent="0">
              <a:buNone/>
            </a:pPr>
            <a:r>
              <a:rPr lang="en-IN" b="1" dirty="0">
                <a:latin typeface="Courier New" panose="02070309020205020404" pitchFamily="49" charset="0"/>
                <a:cs typeface="Courier New" panose="02070309020205020404" pitchFamily="49" charset="0"/>
              </a:rPr>
              <a:t>for (int j = 0; j &lt; matrix[i].length; j++)</a:t>
            </a:r>
          </a:p>
          <a:p>
            <a:pPr marL="540000" indent="0">
              <a:buNone/>
            </a:pPr>
            <a:r>
              <a:rPr lang="en-IN" b="1" dirty="0">
                <a:latin typeface="Courier New" panose="02070309020205020404" pitchFamily="49" charset="0"/>
                <a:cs typeface="Courier New" panose="02070309020205020404" pitchFamily="49" charset="0"/>
              </a:rPr>
              <a:t>matrix[i][j] = (int)(Math.random() * 1000);</a:t>
            </a:r>
          </a:p>
          <a:p>
            <a:pPr marL="432" indent="0">
              <a:buNone/>
            </a:pPr>
            <a:r>
              <a:rPr lang="en-IN" b="1" dirty="0">
                <a:latin typeface="Courier New" panose="02070309020205020404" pitchFamily="49" charset="0"/>
                <a:cs typeface="Courier New" panose="02070309020205020404" pitchFamily="49" charset="0"/>
              </a:rPr>
              <a:t>double[][] x;</a:t>
            </a:r>
          </a:p>
        </p:txBody>
      </p:sp>
    </p:spTree>
    <p:extLst>
      <p:ext uri="{BB962C8B-B14F-4D97-AF65-F5344CB8AC3E}">
        <p14:creationId xmlns:p14="http://schemas.microsoft.com/office/powerpoint/2010/main" val="161951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EA6-4E46-4E73-878B-F0D7BA829500}"/>
              </a:ext>
            </a:extLst>
          </p:cNvPr>
          <p:cNvSpPr>
            <a:spLocks noGrp="1"/>
          </p:cNvSpPr>
          <p:nvPr>
            <p:ph type="title"/>
          </p:nvPr>
        </p:nvSpPr>
        <p:spPr/>
        <p:txBody>
          <a:bodyPr/>
          <a:lstStyle/>
          <a:p>
            <a:r>
              <a:rPr lang="en-IN" dirty="0"/>
              <a:t>Two-dimensional Array Illustration</a:t>
            </a:r>
          </a:p>
        </p:txBody>
      </p:sp>
      <p:pic>
        <p:nvPicPr>
          <p:cNvPr id="7" name="Content Placeholder 6" descr="A two dimensional array illustration shows three arrays as follows. For long description in Notes pane, press F6.&#10;">
            <a:extLst>
              <a:ext uri="{FF2B5EF4-FFF2-40B4-BE49-F238E27FC236}">
                <a16:creationId xmlns:a16="http://schemas.microsoft.com/office/drawing/2014/main" id="{8EA7F628-17C9-43F7-84E4-532DD0730C82}"/>
              </a:ext>
            </a:extLst>
          </p:cNvPr>
          <p:cNvPicPr>
            <a:picLocks noGrp="1" noChangeAspect="1"/>
          </p:cNvPicPr>
          <p:nvPr>
            <p:ph sz="quarter" idx="13"/>
          </p:nvPr>
        </p:nvPicPr>
        <p:blipFill>
          <a:blip r:embed="rId3"/>
          <a:stretch>
            <a:fillRect/>
          </a:stretch>
        </p:blipFill>
        <p:spPr>
          <a:xfrm>
            <a:off x="457200" y="1564344"/>
            <a:ext cx="8229600" cy="3534825"/>
          </a:xfrm>
          <a:prstGeom prst="rect">
            <a:avLst/>
          </a:prstGeom>
        </p:spPr>
      </p:pic>
      <p:sp>
        <p:nvSpPr>
          <p:cNvPr id="4" name="Content Placeholder 3">
            <a:extLst>
              <a:ext uri="{FF2B5EF4-FFF2-40B4-BE49-F238E27FC236}">
                <a16:creationId xmlns:a16="http://schemas.microsoft.com/office/drawing/2014/main" id="{8B2C6107-E38A-4D57-900B-422B4CA1C737}"/>
              </a:ext>
            </a:extLst>
          </p:cNvPr>
          <p:cNvSpPr>
            <a:spLocks noGrp="1"/>
          </p:cNvSpPr>
          <p:nvPr>
            <p:ph sz="quarter" idx="14"/>
          </p:nvPr>
        </p:nvSpPr>
        <p:spPr>
          <a:xfrm>
            <a:off x="457200" y="5243808"/>
            <a:ext cx="2736827" cy="1103652"/>
          </a:xfrm>
        </p:spPr>
        <p:txBody>
          <a:bodyPr/>
          <a:lstStyle/>
          <a:p>
            <a:pPr marL="432" indent="0">
              <a:buNone/>
            </a:pPr>
            <a:r>
              <a:rPr lang="en-IN" dirty="0"/>
              <a:t>matrix.length? 5</a:t>
            </a:r>
          </a:p>
          <a:p>
            <a:pPr marL="432" indent="0">
              <a:buNone/>
            </a:pPr>
            <a:r>
              <a:rPr lang="en-IN" dirty="0"/>
              <a:t>matrix[0].length? 5</a:t>
            </a:r>
          </a:p>
        </p:txBody>
      </p:sp>
      <p:sp>
        <p:nvSpPr>
          <p:cNvPr id="5" name="Content Placeholder 4">
            <a:extLst>
              <a:ext uri="{FF2B5EF4-FFF2-40B4-BE49-F238E27FC236}">
                <a16:creationId xmlns:a16="http://schemas.microsoft.com/office/drawing/2014/main" id="{DE3D44F6-6EDE-4643-89B9-7BA43F8D4197}"/>
              </a:ext>
            </a:extLst>
          </p:cNvPr>
          <p:cNvSpPr>
            <a:spLocks noGrp="1"/>
          </p:cNvSpPr>
          <p:nvPr>
            <p:ph sz="quarter" idx="15"/>
          </p:nvPr>
        </p:nvSpPr>
        <p:spPr>
          <a:xfrm>
            <a:off x="5952501" y="5244088"/>
            <a:ext cx="2736827" cy="1080512"/>
          </a:xfrm>
        </p:spPr>
        <p:txBody>
          <a:bodyPr/>
          <a:lstStyle/>
          <a:p>
            <a:pPr marL="432" indent="0">
              <a:buNone/>
            </a:pPr>
            <a:r>
              <a:rPr lang="en-IN" dirty="0"/>
              <a:t>array.length? 4</a:t>
            </a:r>
          </a:p>
          <a:p>
            <a:pPr marL="432" indent="0">
              <a:buNone/>
            </a:pPr>
            <a:r>
              <a:rPr lang="en-IN" dirty="0"/>
              <a:t>array[0].length? 3</a:t>
            </a:r>
          </a:p>
        </p:txBody>
      </p:sp>
    </p:spTree>
    <p:extLst>
      <p:ext uri="{BB962C8B-B14F-4D97-AF65-F5344CB8AC3E}">
        <p14:creationId xmlns:p14="http://schemas.microsoft.com/office/powerpoint/2010/main" val="198437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6B09-D8F1-4DA0-9418-EEB60EE0DE5E}"/>
              </a:ext>
            </a:extLst>
          </p:cNvPr>
          <p:cNvSpPr>
            <a:spLocks noGrp="1"/>
          </p:cNvSpPr>
          <p:nvPr>
            <p:ph type="title"/>
          </p:nvPr>
        </p:nvSpPr>
        <p:spPr>
          <a:xfrm>
            <a:off x="457199" y="215371"/>
            <a:ext cx="8309429" cy="1097279"/>
          </a:xfrm>
        </p:spPr>
        <p:txBody>
          <a:bodyPr/>
          <a:lstStyle/>
          <a:p>
            <a:r>
              <a:rPr lang="en-IN" sz="3200" dirty="0"/>
              <a:t>Declaring, Creating, and Initializing Using Shorthand Notations</a:t>
            </a:r>
          </a:p>
        </p:txBody>
      </p:sp>
      <p:pic>
        <p:nvPicPr>
          <p:cNvPr id="6" name="Content Placeholder 5" descr="A left side text box shows the Two-dimensional Arrays. For long description in Notes pane, press F6.">
            <a:extLst>
              <a:ext uri="{FF2B5EF4-FFF2-40B4-BE49-F238E27FC236}">
                <a16:creationId xmlns:a16="http://schemas.microsoft.com/office/drawing/2014/main" id="{92004F02-41A3-4AE5-8B47-19D02C7F227B}"/>
              </a:ext>
            </a:extLst>
          </p:cNvPr>
          <p:cNvPicPr>
            <a:picLocks noGrp="1" noChangeAspect="1"/>
          </p:cNvPicPr>
          <p:nvPr>
            <p:ph sz="quarter" idx="13"/>
          </p:nvPr>
        </p:nvPicPr>
        <p:blipFill>
          <a:blip r:embed="rId3"/>
          <a:stretch>
            <a:fillRect/>
          </a:stretch>
        </p:blipFill>
        <p:spPr>
          <a:xfrm>
            <a:off x="457200" y="1868235"/>
            <a:ext cx="8232775" cy="3484387"/>
          </a:xfrm>
          <a:prstGeom prst="rect">
            <a:avLst/>
          </a:prstGeom>
        </p:spPr>
      </p:pic>
    </p:spTree>
    <p:extLst>
      <p:ext uri="{BB962C8B-B14F-4D97-AF65-F5344CB8AC3E}">
        <p14:creationId xmlns:p14="http://schemas.microsoft.com/office/powerpoint/2010/main" val="11389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F01-BDBA-403E-B21E-5EC6E6DD2613}"/>
              </a:ext>
            </a:extLst>
          </p:cNvPr>
          <p:cNvSpPr>
            <a:spLocks noGrp="1"/>
          </p:cNvSpPr>
          <p:nvPr>
            <p:ph type="title"/>
          </p:nvPr>
        </p:nvSpPr>
        <p:spPr/>
        <p:txBody>
          <a:bodyPr/>
          <a:lstStyle/>
          <a:p>
            <a:r>
              <a:rPr lang="en-IN" sz="3200" dirty="0"/>
              <a:t>Lengths of Two-dimensional Arrays </a:t>
            </a:r>
            <a:r>
              <a:rPr lang="en-IN" sz="2000" b="0" dirty="0"/>
              <a:t>(1 of 2)</a:t>
            </a:r>
            <a:endParaRPr lang="en-IN" b="0" dirty="0"/>
          </a:p>
        </p:txBody>
      </p:sp>
      <p:sp>
        <p:nvSpPr>
          <p:cNvPr id="3" name="Content Placeholder 2">
            <a:extLst>
              <a:ext uri="{FF2B5EF4-FFF2-40B4-BE49-F238E27FC236}">
                <a16:creationId xmlns:a16="http://schemas.microsoft.com/office/drawing/2014/main" id="{668451B2-6AD8-4216-9D92-4ADF37A8666E}"/>
              </a:ext>
            </a:extLst>
          </p:cNvPr>
          <p:cNvSpPr>
            <a:spLocks noGrp="1"/>
          </p:cNvSpPr>
          <p:nvPr>
            <p:ph sz="quarter" idx="13"/>
          </p:nvPr>
        </p:nvSpPr>
        <p:spPr>
          <a:xfrm>
            <a:off x="457200" y="1556327"/>
            <a:ext cx="8229600" cy="596938"/>
          </a:xfrm>
        </p:spPr>
        <p:txBody>
          <a:bodyPr/>
          <a:lstStyle/>
          <a:p>
            <a:pPr marL="432" indent="0">
              <a:buNone/>
            </a:pPr>
            <a:r>
              <a:rPr lang="en-IN" dirty="0"/>
              <a:t>int[][] x = new int[3][4];</a:t>
            </a:r>
          </a:p>
        </p:txBody>
      </p:sp>
      <p:pic>
        <p:nvPicPr>
          <p:cNvPr id="5" name="Content Placeholder 4" descr="A column labeled, x with three boxes. For long description in Notes pane, press F6.">
            <a:extLst>
              <a:ext uri="{FF2B5EF4-FFF2-40B4-BE49-F238E27FC236}">
                <a16:creationId xmlns:a16="http://schemas.microsoft.com/office/drawing/2014/main" id="{CC6C67C3-15C4-4F54-B687-A217993F86A5}"/>
              </a:ext>
            </a:extLst>
          </p:cNvPr>
          <p:cNvPicPr>
            <a:picLocks noGrp="1" noChangeAspect="1"/>
          </p:cNvPicPr>
          <p:nvPr>
            <p:ph sz="quarter" idx="14"/>
          </p:nvPr>
        </p:nvPicPr>
        <p:blipFill>
          <a:blip r:embed="rId3"/>
          <a:stretch>
            <a:fillRect/>
          </a:stretch>
        </p:blipFill>
        <p:spPr>
          <a:xfrm>
            <a:off x="551484" y="2477969"/>
            <a:ext cx="8041031" cy="2348509"/>
          </a:xfrm>
          <a:prstGeom prst="rect">
            <a:avLst/>
          </a:prstGeom>
        </p:spPr>
      </p:pic>
    </p:spTree>
    <p:extLst>
      <p:ext uri="{BB962C8B-B14F-4D97-AF65-F5344CB8AC3E}">
        <p14:creationId xmlns:p14="http://schemas.microsoft.com/office/powerpoint/2010/main" val="2039026571"/>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e507ab-19d9-42c9-b69f-59bb821f2f61">
      <Terms xmlns="http://schemas.microsoft.com/office/infopath/2007/PartnerControls"/>
    </lcf76f155ced4ddcb4097134ff3c332f>
    <TaxCatchAll xmlns="2b22d00c-ba54-415e-ac47-142f0dfcf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8AE38-4E32-49D8-8BE9-B01DC65E46D6}">
  <ds:schemaRefs>
    <ds:schemaRef ds:uri="http://schemas.microsoft.com/sharepoint/v3/contenttype/forms"/>
  </ds:schemaRefs>
</ds:datastoreItem>
</file>

<file path=customXml/itemProps2.xml><?xml version="1.0" encoding="utf-8"?>
<ds:datastoreItem xmlns:ds="http://schemas.openxmlformats.org/officeDocument/2006/customXml" ds:itemID="{ECC35D08-3CA7-4F21-A999-75A6A2A0C535}">
  <ds:schemaRef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bde507ab-19d9-42c9-b69f-59bb821f2f61"/>
    <ds:schemaRef ds:uri="http://purl.org/dc/terms/"/>
    <ds:schemaRef ds:uri="http://schemas.microsoft.com/office/2006/metadata/properties"/>
    <ds:schemaRef ds:uri="2b22d00c-ba54-415e-ac47-142f0dfcf7e9"/>
    <ds:schemaRef ds:uri="http://www.w3.org/XML/1998/namespace"/>
    <ds:schemaRef ds:uri="http://purl.org/dc/dcmitype/"/>
  </ds:schemaRefs>
</ds:datastoreItem>
</file>

<file path=customXml/itemProps3.xml><?xml version="1.0" encoding="utf-8"?>
<ds:datastoreItem xmlns:ds="http://schemas.openxmlformats.org/officeDocument/2006/customXml" ds:itemID="{B9347B3A-22F5-43F8-A200-8E6BD7346A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146681</TotalTime>
  <Words>1692</Words>
  <Application>Microsoft Office PowerPoint</Application>
  <PresentationFormat>On-screen Show (4:3)</PresentationFormat>
  <Paragraphs>174</Paragraphs>
  <Slides>14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Verdana</vt:lpstr>
      <vt:lpstr>Arial</vt:lpstr>
      <vt:lpstr>Times New Roman</vt:lpstr>
      <vt:lpstr>Noto Sans Symbols</vt:lpstr>
      <vt:lpstr>Courier New</vt:lpstr>
      <vt:lpstr>USHE</vt:lpstr>
      <vt:lpstr>USHE_slide options</vt:lpstr>
      <vt:lpstr>Multidimensional Arrays </vt:lpstr>
      <vt:lpstr>Motivations (1 of 2)</vt:lpstr>
      <vt:lpstr>Motivations (2 of 2)</vt:lpstr>
      <vt:lpstr>Objectives (1 of 2)</vt:lpstr>
      <vt:lpstr>Declare/Create Two-dimensional Arrays</vt:lpstr>
      <vt:lpstr>Declaring Variables of Two-dimensional Arrays and Creating Two-dimensional Arrays</vt:lpstr>
      <vt:lpstr>Two-dimensional Array Illustration</vt:lpstr>
      <vt:lpstr>Declaring, Creating, and Initializing Using Shorthand Notations</vt:lpstr>
      <vt:lpstr>Lengths of Two-dimensional Arrays (1 of 2)</vt:lpstr>
      <vt:lpstr>Lengths of Two-dimensional Arrays (2 of 2)</vt:lpstr>
      <vt:lpstr>Ragged Arrays (1 of 2)</vt:lpstr>
      <vt:lpstr>Ragged Arrays (2 of 2)</vt:lpstr>
      <vt:lpstr>Processing Two-Dimensional Arrays</vt:lpstr>
      <vt:lpstr>Passing Tow-Dimensional Arrays to Methods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8, Multidimensional Arrays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847</cp:revision>
  <cp:lastPrinted>2025-04-02T03:40:12Z</cp:lastPrinted>
  <dcterms:modified xsi:type="dcterms:W3CDTF">2025-04-02T03:42:20Z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