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  <p:sldMasterId id="2147483659" r:id="rId5"/>
  </p:sldMasterIdLst>
  <p:notesMasterIdLst>
    <p:notesMasterId r:id="rId40"/>
  </p:notesMasterIdLst>
  <p:handoutMasterIdLst>
    <p:handoutMasterId r:id="rId41"/>
  </p:handoutMasterIdLst>
  <p:sldIdLst>
    <p:sldId id="493" r:id="rId6"/>
    <p:sldId id="408" r:id="rId7"/>
    <p:sldId id="409" r:id="rId8"/>
    <p:sldId id="412" r:id="rId9"/>
    <p:sldId id="486" r:id="rId10"/>
    <p:sldId id="413" r:id="rId11"/>
    <p:sldId id="414" r:id="rId12"/>
    <p:sldId id="415" r:id="rId13"/>
    <p:sldId id="416" r:id="rId14"/>
    <p:sldId id="417" r:id="rId15"/>
    <p:sldId id="418" r:id="rId16"/>
    <p:sldId id="420" r:id="rId17"/>
    <p:sldId id="431" r:id="rId18"/>
    <p:sldId id="432" r:id="rId19"/>
    <p:sldId id="484" r:id="rId20"/>
    <p:sldId id="444" r:id="rId21"/>
    <p:sldId id="445" r:id="rId22"/>
    <p:sldId id="446" r:id="rId23"/>
    <p:sldId id="447" r:id="rId24"/>
    <p:sldId id="448" r:id="rId25"/>
    <p:sldId id="494" r:id="rId26"/>
    <p:sldId id="495" r:id="rId27"/>
    <p:sldId id="450" r:id="rId28"/>
    <p:sldId id="451" r:id="rId29"/>
    <p:sldId id="452" r:id="rId30"/>
    <p:sldId id="490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</p:sldIdLst>
  <p:sldSz cx="9144000" cy="6858000" type="screen4x3"/>
  <p:notesSz cx="6858000" cy="9144000"/>
  <p:embeddedFontLst>
    <p:embeddedFont>
      <p:font typeface="Noto Sans Symbols" panose="020B060402020202020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4178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7" name="Admin" initials="A" lastIdx="1" clrIdx="7">
    <p:extLst>
      <p:ext uri="{19B8F6BF-5375-455C-9EA6-DF929625EA0E}">
        <p15:presenceInfo xmlns:p15="http://schemas.microsoft.com/office/powerpoint/2012/main" userId="Admin" providerId="None"/>
      </p:ext>
    </p:extLst>
  </p:cmAuthor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  <p:cmAuthor id="6" name="AnnMarie Short" initials="AS" lastIdx="35" clrIdx="6">
    <p:extLst>
      <p:ext uri="{19B8F6BF-5375-455C-9EA6-DF929625EA0E}">
        <p15:presenceInfo xmlns:p15="http://schemas.microsoft.com/office/powerpoint/2012/main" userId="5a9a73d1263ca8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 autoAdjust="0"/>
    <p:restoredTop sz="64007" autoAdjust="0"/>
  </p:normalViewPr>
  <p:slideViewPr>
    <p:cSldViewPr snapToGrid="0" snapToObjects="1">
      <p:cViewPr varScale="1">
        <p:scale>
          <a:sx n="46" d="100"/>
          <a:sy n="46" d="100"/>
        </p:scale>
        <p:origin x="1134" y="42"/>
      </p:cViewPr>
      <p:guideLst>
        <p:guide orient="horz" pos="3906"/>
        <p:guide pos="295"/>
        <p:guide orient="horz" pos="4178"/>
        <p:guide orient="horz" pos="119"/>
        <p:guide orient="horz" pos="822"/>
        <p:guide orient="horz" pos="958"/>
        <p:guide pos="5465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6"/>
    </p:cViewPr>
  </p:sorterViewPr>
  <p:notesViewPr>
    <p:cSldViewPr snapToGrid="0" snapToObjects="1">
      <p:cViewPr varScale="1">
        <p:scale>
          <a:sx n="68" d="100"/>
          <a:sy n="68" d="100"/>
        </p:scale>
        <p:origin x="30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VoidMethod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veexample.pearsoncmg.com/html/TestReturnGradeMethod.html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Increment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PassByValue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GreatestCommonDivisorMethod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veexample.pearsoncmg.com/html/PrimeNumberMethod.html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GreatestCommonDivisorMethod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veexample.pearsoncmg.com/html/PrimeNumberMethod.html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Hex2Dec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MethodOverloading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</a:p>
          <a:p>
            <a:endParaRPr lang="en-US" sz="1200" b="0" i="0" u="none" strike="noStrike" kern="1200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r>
              <a:rPr lang="en-IN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Slides in this presentation contain hyperlinks. JAWS users should be able to get a list of links by using INSERT+F7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21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TestVoidMethod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https://liveexample.pearsoncmg.com/html/TestVoidMethod.html</a:t>
            </a:r>
            <a:endParaRPr lang="en-IN" dirty="0"/>
          </a:p>
          <a:p>
            <a:r>
              <a:rPr lang="en-IN" dirty="0" err="1"/>
              <a:t>TestReturnGradeMethod</a:t>
            </a:r>
            <a:r>
              <a:rPr lang="en-IN" dirty="0"/>
              <a:t>: </a:t>
            </a:r>
            <a:r>
              <a:rPr lang="en-IN" dirty="0">
                <a:hlinkClick r:id="rId4"/>
              </a:rPr>
              <a:t>https://liveexample.pearsoncmg.com/html/TestReturnGradeMethod.html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82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Increment: </a:t>
            </a:r>
            <a:r>
              <a:rPr lang="en-IN" dirty="0">
                <a:hlinkClick r:id="rId3"/>
              </a:rPr>
              <a:t>https://liveexample.pearsoncmg.com/html/Increment.html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01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TestPassByValue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https://liveexample.pearsoncmg.com/html/TestPassByValue.html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56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main method is invoked. The stack has activation record for the main method, with the code </a:t>
            </a:r>
            <a:r>
              <a:rPr lang="en-IN" dirty="0" err="1"/>
              <a:t>num</a:t>
            </a:r>
            <a:r>
              <a:rPr lang="en-IN" dirty="0"/>
              <a:t> 2: 2, and </a:t>
            </a:r>
            <a:r>
              <a:rPr lang="en-IN" dirty="0" err="1"/>
              <a:t>num</a:t>
            </a:r>
            <a:r>
              <a:rPr lang="en-IN" dirty="0"/>
              <a:t> 1: 1. </a:t>
            </a:r>
          </a:p>
          <a:p>
            <a:r>
              <a:rPr lang="en-IN" dirty="0"/>
              <a:t>The swap method is invoked. The stack is divided into two parts. The upper part shows Activation record for the swap method, with temp: blank, n 2: 1, and n 1: 2. The lower part shows Activation record for the main method, with </a:t>
            </a:r>
            <a:r>
              <a:rPr lang="en-IN" dirty="0" err="1"/>
              <a:t>num</a:t>
            </a:r>
            <a:r>
              <a:rPr lang="en-IN" dirty="0"/>
              <a:t> 2: 2, and </a:t>
            </a:r>
            <a:r>
              <a:rPr lang="en-IN" dirty="0" err="1"/>
              <a:t>num</a:t>
            </a:r>
            <a:r>
              <a:rPr lang="en-IN" dirty="0"/>
              <a:t> 1: 1. An arrow points from </a:t>
            </a:r>
            <a:r>
              <a:rPr lang="en-IN" dirty="0" err="1"/>
              <a:t>num</a:t>
            </a:r>
            <a:r>
              <a:rPr lang="en-IN" dirty="0"/>
              <a:t> 2: 2 to n 2: 2. This arrow is </a:t>
            </a:r>
            <a:r>
              <a:rPr lang="en-IN" dirty="0" err="1"/>
              <a:t>labeled</a:t>
            </a:r>
            <a:r>
              <a:rPr lang="en-IN" dirty="0"/>
              <a:t> as The values of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 are passed to n 1 and n 2. Another arrow points from </a:t>
            </a:r>
            <a:r>
              <a:rPr lang="en-IN" dirty="0" err="1"/>
              <a:t>num</a:t>
            </a:r>
            <a:r>
              <a:rPr lang="en-IN" dirty="0"/>
              <a:t> 1: 1 points to n 1: 1.</a:t>
            </a:r>
          </a:p>
          <a:p>
            <a:r>
              <a:rPr lang="en-IN" dirty="0"/>
              <a:t>The swap method is executed. The stack is divided into two parts. The upper part shows Activation record for the swap method, with temp: 1, n 2: 1, and n 1: 2. The values for n 1 and n 2 are swapped, but it does not affect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2. The lower part shows Activation record for the main method, with </a:t>
            </a:r>
            <a:r>
              <a:rPr lang="en-IN" dirty="0" err="1"/>
              <a:t>num</a:t>
            </a:r>
            <a:r>
              <a:rPr lang="en-IN" dirty="0"/>
              <a:t> 2: 2, and </a:t>
            </a:r>
            <a:r>
              <a:rPr lang="en-IN" dirty="0" err="1"/>
              <a:t>num</a:t>
            </a:r>
            <a:r>
              <a:rPr lang="en-IN" dirty="0"/>
              <a:t> 1: 5. </a:t>
            </a:r>
          </a:p>
          <a:p>
            <a:r>
              <a:rPr lang="en-IN" dirty="0"/>
              <a:t>The swap method is finished. The stack reads, Activation record for the main method, with </a:t>
            </a:r>
            <a:r>
              <a:rPr lang="en-IN" dirty="0" err="1"/>
              <a:t>num</a:t>
            </a:r>
            <a:r>
              <a:rPr lang="en-IN" dirty="0"/>
              <a:t> 2: 2, </a:t>
            </a:r>
            <a:r>
              <a:rPr lang="en-IN" dirty="0" err="1"/>
              <a:t>num</a:t>
            </a:r>
            <a:r>
              <a:rPr lang="en-IN" dirty="0"/>
              <a:t> 1: 1, and i: 5. </a:t>
            </a:r>
          </a:p>
          <a:p>
            <a:r>
              <a:rPr lang="en-IN" dirty="0"/>
              <a:t>The main method is finished. The stack is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27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GreatestCommonDivisorMethod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https://liveexample.pearsoncmg.com/html/GreatestCommonDivisorMethod.html</a:t>
            </a:r>
            <a:endParaRPr lang="en-IN" dirty="0"/>
          </a:p>
          <a:p>
            <a:r>
              <a:rPr lang="en-IN" dirty="0" err="1"/>
              <a:t>PrimeNumberMethod</a:t>
            </a:r>
            <a:r>
              <a:rPr lang="en-IN" dirty="0"/>
              <a:t>: </a:t>
            </a:r>
            <a:r>
              <a:rPr lang="en-IN" dirty="0">
                <a:hlinkClick r:id="rId4"/>
              </a:rPr>
              <a:t>https://liveexample.pearsoncmg.com/html/PrimeNumberMethod.html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GreatestCommonDivisorMethod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https://liveexample.pearsoncmg.com/html/GreatestCommonDivisorMethod.html</a:t>
            </a:r>
            <a:endParaRPr lang="en-IN" dirty="0"/>
          </a:p>
          <a:p>
            <a:r>
              <a:rPr lang="en-IN" dirty="0" err="1"/>
              <a:t>PrimeNumberMethod</a:t>
            </a:r>
            <a:r>
              <a:rPr lang="en-IN" dirty="0"/>
              <a:t>: </a:t>
            </a:r>
            <a:r>
              <a:rPr lang="en-IN" dirty="0">
                <a:hlinkClick r:id="rId4"/>
              </a:rPr>
              <a:t>https://liveexample.pearsoncmg.com/html/PrimeNumberMethod.html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52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times 16 to the third power + B times 16 to the second power + C times 16 to the first power + D times 16 to the 0 power</a:t>
            </a:r>
          </a:p>
          <a:p>
            <a:r>
              <a:rPr lang="en-IN" dirty="0"/>
              <a:t>= left parenthesis, left parenthesis A times 16 + B right parenthesis times 16 + C right parenthesis times 16 + D</a:t>
            </a:r>
          </a:p>
          <a:p>
            <a:r>
              <a:rPr lang="en-IN" dirty="0"/>
              <a:t>= left parenthesis, left parenthesis 10 times 16 + 11 right parenthesis times 16 + 12 right parenthesis times 16 + 13 = question mark</a:t>
            </a:r>
          </a:p>
          <a:p>
            <a:endParaRPr lang="en-IN" dirty="0"/>
          </a:p>
          <a:p>
            <a:r>
              <a:rPr lang="en-IN" dirty="0"/>
              <a:t>Hex2Dec: </a:t>
            </a:r>
            <a:r>
              <a:rPr lang="en-IN" dirty="0">
                <a:hlinkClick r:id="rId3"/>
              </a:rPr>
              <a:t>https://liveexample.pearsoncmg.com/html/Hex2Dec.html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019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TestMethodOverloading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https://liveexample.pearsoncmg.com/html/TestMethodOverloading.html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5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public static void method 1 open parenthesis close parenthesis open braces, vertical ellipsis.</a:t>
            </a:r>
          </a:p>
          <a:p>
            <a:r>
              <a:rPr lang="en-IN" dirty="0"/>
              <a:t>For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Semicolon </a:t>
            </a:r>
            <a:r>
              <a:rPr lang="en-IN" dirty="0" err="1"/>
              <a:t>i</a:t>
            </a:r>
            <a:r>
              <a:rPr lang="en-IN" dirty="0"/>
              <a:t> less than 10 Semicolon </a:t>
            </a:r>
            <a:r>
              <a:rPr lang="en-IN" dirty="0" err="1"/>
              <a:t>i</a:t>
            </a:r>
            <a:r>
              <a:rPr lang="en-IN" dirty="0"/>
              <a:t> plus </a:t>
            </a:r>
            <a:r>
              <a:rPr lang="en-IN" dirty="0" err="1"/>
              <a:t>plus</a:t>
            </a:r>
            <a:r>
              <a:rPr lang="en-IN" dirty="0"/>
              <a:t> close parenthesis open braces, vertical ellipsis.</a:t>
            </a:r>
          </a:p>
          <a:p>
            <a:r>
              <a:rPr lang="en-IN" dirty="0" err="1"/>
              <a:t>Int</a:t>
            </a:r>
            <a:r>
              <a:rPr lang="en-IN" dirty="0"/>
              <a:t> j, vertical ellipsis. open braces open braces. </a:t>
            </a:r>
          </a:p>
          <a:p>
            <a:r>
              <a:rPr lang="en-IN" dirty="0"/>
              <a:t>from </a:t>
            </a:r>
            <a:r>
              <a:rPr lang="en-IN" dirty="0" err="1"/>
              <a:t>int</a:t>
            </a:r>
            <a:r>
              <a:rPr lang="en-IN" dirty="0"/>
              <a:t> j to open braces, it is under bracket, </a:t>
            </a:r>
            <a:r>
              <a:rPr lang="en-IN" dirty="0" err="1"/>
              <a:t>labeled</a:t>
            </a:r>
            <a:r>
              <a:rPr lang="en-IN" dirty="0"/>
              <a:t> as The scope of j. From for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to open braces, it is under bracket, </a:t>
            </a:r>
            <a:r>
              <a:rPr lang="en-IN" dirty="0" err="1"/>
              <a:t>labeled</a:t>
            </a:r>
            <a:r>
              <a:rPr lang="en-IN" dirty="0"/>
              <a:t> as, The scope of </a:t>
            </a:r>
            <a:r>
              <a:rPr lang="en-IN" dirty="0" err="1"/>
              <a:t>i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22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public static void method open parenthesis close parenthesis open braces </a:t>
            </a:r>
            <a:r>
              <a:rPr lang="en-IN" dirty="0" err="1"/>
              <a:t>int</a:t>
            </a:r>
            <a:r>
              <a:rPr lang="en-IN" dirty="0"/>
              <a:t> x = 1 Semicolon</a:t>
            </a:r>
          </a:p>
          <a:p>
            <a:r>
              <a:rPr lang="en-IN" dirty="0" err="1"/>
              <a:t>int</a:t>
            </a:r>
            <a:r>
              <a:rPr lang="en-IN" dirty="0"/>
              <a:t> y = 1 Semicolon</a:t>
            </a:r>
          </a:p>
          <a:p>
            <a:r>
              <a:rPr lang="en-IN" dirty="0"/>
              <a:t>for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Semicolon I less than 10 Semicolon I plus </a:t>
            </a:r>
            <a:r>
              <a:rPr lang="en-IN" dirty="0" err="1"/>
              <a:t>plus</a:t>
            </a:r>
            <a:r>
              <a:rPr lang="en-IN" dirty="0"/>
              <a:t> close parenthesis open braces x + = </a:t>
            </a:r>
            <a:r>
              <a:rPr lang="en-IN" dirty="0" err="1"/>
              <a:t>i</a:t>
            </a:r>
            <a:r>
              <a:rPr lang="en-IN" dirty="0"/>
              <a:t> Semicolon</a:t>
            </a:r>
          </a:p>
          <a:p>
            <a:r>
              <a:rPr lang="en-IN" dirty="0"/>
              <a:t>close braces</a:t>
            </a:r>
          </a:p>
          <a:p>
            <a:r>
              <a:rPr lang="en-IN" dirty="0"/>
              <a:t>for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Semicolon I less than 10 Semicolon I plus </a:t>
            </a:r>
            <a:r>
              <a:rPr lang="en-IN" dirty="0" err="1"/>
              <a:t>plus</a:t>
            </a:r>
            <a:r>
              <a:rPr lang="en-IN" dirty="0"/>
              <a:t> close parenthesis y + = </a:t>
            </a:r>
            <a:r>
              <a:rPr lang="en-IN" dirty="0" err="1"/>
              <a:t>i</a:t>
            </a:r>
            <a:r>
              <a:rPr lang="en-IN" dirty="0"/>
              <a:t> Semicolon</a:t>
            </a:r>
          </a:p>
          <a:p>
            <a:r>
              <a:rPr lang="en-IN" dirty="0"/>
              <a:t>An arrow </a:t>
            </a:r>
            <a:r>
              <a:rPr lang="en-IN" dirty="0" err="1"/>
              <a:t>labeled</a:t>
            </a:r>
            <a:r>
              <a:rPr lang="en-IN" dirty="0"/>
              <a:t>, It is fine to declare </a:t>
            </a:r>
            <a:r>
              <a:rPr lang="en-IN" dirty="0" err="1"/>
              <a:t>i</a:t>
            </a:r>
            <a:r>
              <a:rPr lang="en-IN" dirty="0"/>
              <a:t> in two non-nesting blocks, point to the close braces after x + = </a:t>
            </a:r>
            <a:r>
              <a:rPr lang="en-IN" dirty="0" err="1"/>
              <a:t>i</a:t>
            </a:r>
            <a:r>
              <a:rPr lang="en-IN" dirty="0"/>
              <a:t>, and y + = </a:t>
            </a:r>
            <a:r>
              <a:rPr lang="en-IN" dirty="0" err="1"/>
              <a:t>i</a:t>
            </a:r>
            <a:r>
              <a:rPr lang="en-IN" dirty="0"/>
              <a:t>.</a:t>
            </a:r>
          </a:p>
          <a:p>
            <a:r>
              <a:rPr lang="en-IN" dirty="0"/>
              <a:t>public static void method 2 open parenthesis close parenthesis open braces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Semicolon</a:t>
            </a:r>
          </a:p>
          <a:p>
            <a:r>
              <a:rPr lang="en-IN" dirty="0" err="1"/>
              <a:t>int</a:t>
            </a:r>
            <a:r>
              <a:rPr lang="en-IN" dirty="0"/>
              <a:t> sum = 0 Semicolon</a:t>
            </a:r>
          </a:p>
          <a:p>
            <a:r>
              <a:rPr lang="en-IN" dirty="0"/>
              <a:t>for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Semicolon </a:t>
            </a:r>
            <a:r>
              <a:rPr lang="en-IN" dirty="0" err="1"/>
              <a:t>i</a:t>
            </a:r>
            <a:r>
              <a:rPr lang="en-IN" dirty="0"/>
              <a:t> less than 10 Semicolon </a:t>
            </a:r>
            <a:r>
              <a:rPr lang="en-IN" dirty="0" err="1"/>
              <a:t>i</a:t>
            </a:r>
            <a:r>
              <a:rPr lang="en-IN" dirty="0"/>
              <a:t> plus </a:t>
            </a:r>
            <a:r>
              <a:rPr lang="en-IN" dirty="0" err="1"/>
              <a:t>plus</a:t>
            </a:r>
            <a:r>
              <a:rPr lang="en-IN" dirty="0"/>
              <a:t> close parenthesis sum + = </a:t>
            </a:r>
            <a:r>
              <a:rPr lang="en-IN" dirty="0" err="1"/>
              <a:t>i</a:t>
            </a:r>
            <a:r>
              <a:rPr lang="en-IN" dirty="0"/>
              <a:t> Semicolon close braces close braces.</a:t>
            </a:r>
          </a:p>
          <a:p>
            <a:r>
              <a:rPr lang="en-IN" dirty="0"/>
              <a:t>Two arrows </a:t>
            </a:r>
            <a:r>
              <a:rPr lang="en-IN" dirty="0" err="1"/>
              <a:t>labeled</a:t>
            </a:r>
            <a:r>
              <a:rPr lang="en-IN" dirty="0"/>
              <a:t>, It is wrong to declare </a:t>
            </a:r>
            <a:r>
              <a:rPr lang="en-IN" dirty="0" err="1"/>
              <a:t>i</a:t>
            </a:r>
            <a:r>
              <a:rPr lang="en-IN" dirty="0"/>
              <a:t> in two nesting blocks, point to the region of for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Semicolon </a:t>
            </a:r>
            <a:r>
              <a:rPr lang="en-IN" dirty="0" err="1"/>
              <a:t>i</a:t>
            </a:r>
            <a:r>
              <a:rPr lang="en-IN" dirty="0"/>
              <a:t> less than 10 Semicolon </a:t>
            </a:r>
            <a:r>
              <a:rPr lang="en-IN" dirty="0" err="1"/>
              <a:t>i</a:t>
            </a:r>
            <a:r>
              <a:rPr lang="en-IN" dirty="0"/>
              <a:t> plus </a:t>
            </a:r>
            <a:r>
              <a:rPr lang="en-IN" dirty="0" err="1"/>
              <a:t>plus</a:t>
            </a:r>
            <a:r>
              <a:rPr lang="en-IN" dirty="0"/>
              <a:t> close parenthesis sum + = </a:t>
            </a:r>
            <a:r>
              <a:rPr lang="en-IN" dirty="0" err="1"/>
              <a:t>i</a:t>
            </a:r>
            <a:r>
              <a:rPr lang="en-IN" dirty="0"/>
              <a:t> Semicolon close braces, and the region of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 till the last close brace.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62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method</a:t>
            </a:r>
          </a:p>
          <a:p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 max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open braces </a:t>
            </a:r>
            <a:r>
              <a:rPr lang="en-IN" dirty="0" err="1"/>
              <a:t>int</a:t>
            </a:r>
            <a:r>
              <a:rPr lang="en-IN" dirty="0"/>
              <a:t> result Semicolon</a:t>
            </a:r>
          </a:p>
          <a:p>
            <a:r>
              <a:rPr lang="en-IN" dirty="0"/>
              <a:t>if open parenthesis </a:t>
            </a:r>
            <a:r>
              <a:rPr lang="en-IN" dirty="0" err="1"/>
              <a:t>num</a:t>
            </a:r>
            <a:r>
              <a:rPr lang="en-IN" dirty="0"/>
              <a:t> 1 greater than </a:t>
            </a:r>
            <a:r>
              <a:rPr lang="en-IN" dirty="0" err="1"/>
              <a:t>num</a:t>
            </a:r>
            <a:r>
              <a:rPr lang="en-IN" dirty="0"/>
              <a:t> 2 close parenthesis result = </a:t>
            </a:r>
            <a:r>
              <a:rPr lang="en-IN" dirty="0" err="1"/>
              <a:t>num</a:t>
            </a:r>
            <a:r>
              <a:rPr lang="en-IN" dirty="0"/>
              <a:t> 1 Semicolon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result = </a:t>
            </a:r>
            <a:r>
              <a:rPr lang="en-IN" dirty="0" err="1"/>
              <a:t>num</a:t>
            </a:r>
            <a:r>
              <a:rPr lang="en-IN" dirty="0"/>
              <a:t> 2 Semicolon</a:t>
            </a:r>
          </a:p>
          <a:p>
            <a:r>
              <a:rPr lang="en-IN" dirty="0"/>
              <a:t>return result Semicolon close braces</a:t>
            </a:r>
          </a:p>
          <a:p>
            <a:r>
              <a:rPr lang="en-IN" dirty="0"/>
              <a:t>Invoke a method.</a:t>
            </a:r>
          </a:p>
          <a:p>
            <a:r>
              <a:rPr lang="en-IN" dirty="0" err="1"/>
              <a:t>int</a:t>
            </a:r>
            <a:r>
              <a:rPr lang="en-IN" dirty="0"/>
              <a:t> z = max open parenthesis x, y close parenthesis Semicolon </a:t>
            </a:r>
          </a:p>
          <a:p>
            <a:r>
              <a:rPr lang="en-IN" dirty="0"/>
              <a:t>x and y are </a:t>
            </a:r>
            <a:r>
              <a:rPr lang="en-IN" dirty="0" err="1"/>
              <a:t>labeled</a:t>
            </a:r>
            <a:r>
              <a:rPr lang="en-IN" dirty="0"/>
              <a:t> as actual parameters,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428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downward arrow </a:t>
            </a:r>
            <a:r>
              <a:rPr lang="en-IN" dirty="0" err="1"/>
              <a:t>labeled</a:t>
            </a:r>
            <a:r>
              <a:rPr lang="en-IN" dirty="0"/>
              <a:t> Optional arguments for input, points to Method header. An upward arrow moves up from Method header. This arrow is </a:t>
            </a:r>
            <a:r>
              <a:rPr lang="en-IN" dirty="0" err="1"/>
              <a:t>labeled</a:t>
            </a:r>
            <a:r>
              <a:rPr lang="en-IN" dirty="0"/>
              <a:t> as Optional return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28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method.</a:t>
            </a:r>
          </a:p>
          <a:p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 max open parenthesis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open braces </a:t>
            </a:r>
            <a:r>
              <a:rPr lang="en-IN" dirty="0" err="1"/>
              <a:t>int</a:t>
            </a:r>
            <a:r>
              <a:rPr lang="en-IN" dirty="0"/>
              <a:t> results Semicolon This line is </a:t>
            </a:r>
            <a:r>
              <a:rPr lang="en-IN" dirty="0" err="1"/>
              <a:t>labeled</a:t>
            </a:r>
            <a:r>
              <a:rPr lang="en-IN" dirty="0"/>
              <a:t>, method header. Public static are </a:t>
            </a:r>
            <a:r>
              <a:rPr lang="en-IN" dirty="0" err="1"/>
              <a:t>labeled</a:t>
            </a:r>
            <a:r>
              <a:rPr lang="en-IN" dirty="0"/>
              <a:t>, modifier. </a:t>
            </a:r>
            <a:r>
              <a:rPr lang="en-IN" dirty="0" err="1"/>
              <a:t>int</a:t>
            </a:r>
            <a:r>
              <a:rPr lang="en-IN" dirty="0"/>
              <a:t> is </a:t>
            </a:r>
            <a:r>
              <a:rPr lang="en-IN" dirty="0" err="1"/>
              <a:t>labeled</a:t>
            </a:r>
            <a:r>
              <a:rPr lang="en-IN" dirty="0"/>
              <a:t> return value type. max is </a:t>
            </a:r>
            <a:r>
              <a:rPr lang="en-IN" dirty="0" err="1"/>
              <a:t>labeled</a:t>
            </a:r>
            <a:r>
              <a:rPr lang="en-IN" dirty="0"/>
              <a:t> method name.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 are </a:t>
            </a:r>
            <a:r>
              <a:rPr lang="en-IN" dirty="0" err="1"/>
              <a:t>labeled</a:t>
            </a:r>
            <a:r>
              <a:rPr lang="en-IN" dirty="0"/>
              <a:t> formal parameters. information within the parenthesis is </a:t>
            </a:r>
            <a:r>
              <a:rPr lang="en-IN" dirty="0" err="1"/>
              <a:t>labeled</a:t>
            </a:r>
            <a:r>
              <a:rPr lang="en-IN" dirty="0"/>
              <a:t> parameter list. max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is </a:t>
            </a:r>
            <a:r>
              <a:rPr lang="en-IN" dirty="0" err="1"/>
              <a:t>labeled</a:t>
            </a:r>
            <a:r>
              <a:rPr lang="en-IN" dirty="0"/>
              <a:t>, method signature.</a:t>
            </a:r>
          </a:p>
          <a:p>
            <a:r>
              <a:rPr lang="en-IN" dirty="0"/>
              <a:t>Below is the method body.</a:t>
            </a:r>
          </a:p>
          <a:p>
            <a:r>
              <a:rPr lang="en-IN" dirty="0"/>
              <a:t>if open parenthesis </a:t>
            </a:r>
            <a:r>
              <a:rPr lang="en-IN" dirty="0" err="1"/>
              <a:t>num</a:t>
            </a:r>
            <a:r>
              <a:rPr lang="en-IN" dirty="0"/>
              <a:t> 1 greater than </a:t>
            </a:r>
            <a:r>
              <a:rPr lang="en-IN" dirty="0" err="1"/>
              <a:t>num</a:t>
            </a:r>
            <a:r>
              <a:rPr lang="en-IN" dirty="0"/>
              <a:t> 2 close parenthesis result = </a:t>
            </a:r>
            <a:r>
              <a:rPr lang="en-IN" dirty="0" err="1"/>
              <a:t>num</a:t>
            </a:r>
            <a:r>
              <a:rPr lang="en-IN" dirty="0"/>
              <a:t> 1 Semicolon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result = </a:t>
            </a:r>
            <a:r>
              <a:rPr lang="en-IN" dirty="0" err="1"/>
              <a:t>num</a:t>
            </a:r>
            <a:r>
              <a:rPr lang="en-IN" dirty="0"/>
              <a:t> 2</a:t>
            </a:r>
          </a:p>
          <a:p>
            <a:r>
              <a:rPr lang="en-IN" dirty="0"/>
              <a:t>return result Semicolon It is </a:t>
            </a:r>
            <a:r>
              <a:rPr lang="en-IN" dirty="0" err="1"/>
              <a:t>labeled</a:t>
            </a:r>
            <a:r>
              <a:rPr lang="en-IN" dirty="0"/>
              <a:t> return value.</a:t>
            </a:r>
          </a:p>
          <a:p>
            <a:r>
              <a:rPr lang="en-IN" dirty="0"/>
              <a:t>Invoke a method.</a:t>
            </a:r>
          </a:p>
          <a:p>
            <a:r>
              <a:rPr lang="en-IN" dirty="0" err="1"/>
              <a:t>int</a:t>
            </a:r>
            <a:r>
              <a:rPr lang="en-IN" dirty="0"/>
              <a:t> z = max open parenthesis x, y close parenthesis Semicolon</a:t>
            </a:r>
          </a:p>
          <a:p>
            <a:r>
              <a:rPr lang="en-IN" dirty="0"/>
              <a:t>x and y are </a:t>
            </a:r>
            <a:r>
              <a:rPr lang="en-IN" dirty="0" err="1"/>
              <a:t>labeled</a:t>
            </a:r>
            <a:r>
              <a:rPr lang="en-IN" dirty="0"/>
              <a:t> as actual parameters (arguments).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8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method.</a:t>
            </a:r>
          </a:p>
          <a:p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 max open parenthesis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open braces </a:t>
            </a:r>
            <a:r>
              <a:rPr lang="en-IN" dirty="0" err="1"/>
              <a:t>int</a:t>
            </a:r>
            <a:r>
              <a:rPr lang="en-IN" dirty="0"/>
              <a:t> results Semicolon This line is </a:t>
            </a:r>
            <a:r>
              <a:rPr lang="en-IN" dirty="0" err="1"/>
              <a:t>labeled</a:t>
            </a:r>
            <a:r>
              <a:rPr lang="en-IN" dirty="0"/>
              <a:t>, method header. Public static are </a:t>
            </a:r>
            <a:r>
              <a:rPr lang="en-IN" dirty="0" err="1"/>
              <a:t>labeled</a:t>
            </a:r>
            <a:r>
              <a:rPr lang="en-IN" dirty="0"/>
              <a:t>, modifier. </a:t>
            </a:r>
            <a:r>
              <a:rPr lang="en-IN" dirty="0" err="1"/>
              <a:t>int</a:t>
            </a:r>
            <a:r>
              <a:rPr lang="en-IN" dirty="0"/>
              <a:t> is </a:t>
            </a:r>
            <a:r>
              <a:rPr lang="en-IN" dirty="0" err="1"/>
              <a:t>labeled</a:t>
            </a:r>
            <a:r>
              <a:rPr lang="en-IN" dirty="0"/>
              <a:t> return value type. max is </a:t>
            </a:r>
            <a:r>
              <a:rPr lang="en-IN" dirty="0" err="1"/>
              <a:t>labeled</a:t>
            </a:r>
            <a:r>
              <a:rPr lang="en-IN" dirty="0"/>
              <a:t> method name.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 are </a:t>
            </a:r>
            <a:r>
              <a:rPr lang="en-IN" dirty="0" err="1"/>
              <a:t>labeled</a:t>
            </a:r>
            <a:r>
              <a:rPr lang="en-IN" dirty="0"/>
              <a:t> formal parameters. information within the parenthesis is </a:t>
            </a:r>
            <a:r>
              <a:rPr lang="en-IN" dirty="0" err="1"/>
              <a:t>labeled</a:t>
            </a:r>
            <a:r>
              <a:rPr lang="en-IN" dirty="0"/>
              <a:t> parameter list. max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is </a:t>
            </a:r>
            <a:r>
              <a:rPr lang="en-IN" dirty="0" err="1"/>
              <a:t>labeled</a:t>
            </a:r>
            <a:r>
              <a:rPr lang="en-IN" dirty="0"/>
              <a:t>, method signature.</a:t>
            </a:r>
          </a:p>
          <a:p>
            <a:r>
              <a:rPr lang="en-IN" dirty="0"/>
              <a:t>Below is the method body.</a:t>
            </a:r>
          </a:p>
          <a:p>
            <a:r>
              <a:rPr lang="en-IN" dirty="0"/>
              <a:t>if open parenthesis </a:t>
            </a:r>
            <a:r>
              <a:rPr lang="en-IN" dirty="0" err="1"/>
              <a:t>num</a:t>
            </a:r>
            <a:r>
              <a:rPr lang="en-IN" dirty="0"/>
              <a:t> 1 greater than </a:t>
            </a:r>
            <a:r>
              <a:rPr lang="en-IN" dirty="0" err="1"/>
              <a:t>num</a:t>
            </a:r>
            <a:r>
              <a:rPr lang="en-IN" dirty="0"/>
              <a:t> 2 close parenthesis result = </a:t>
            </a:r>
            <a:r>
              <a:rPr lang="en-IN" dirty="0" err="1"/>
              <a:t>num</a:t>
            </a:r>
            <a:r>
              <a:rPr lang="en-IN" dirty="0"/>
              <a:t> 1 Semicolon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result = </a:t>
            </a:r>
            <a:r>
              <a:rPr lang="en-IN" dirty="0" err="1"/>
              <a:t>num</a:t>
            </a:r>
            <a:r>
              <a:rPr lang="en-IN" dirty="0"/>
              <a:t> 2</a:t>
            </a:r>
          </a:p>
          <a:p>
            <a:r>
              <a:rPr lang="en-IN" dirty="0"/>
              <a:t>return result Semicolon It is </a:t>
            </a:r>
            <a:r>
              <a:rPr lang="en-IN" dirty="0" err="1"/>
              <a:t>labeled</a:t>
            </a:r>
            <a:r>
              <a:rPr lang="en-IN" dirty="0"/>
              <a:t> return value.</a:t>
            </a:r>
          </a:p>
          <a:p>
            <a:r>
              <a:rPr lang="en-IN" dirty="0"/>
              <a:t>Invoke a method.</a:t>
            </a:r>
          </a:p>
          <a:p>
            <a:r>
              <a:rPr lang="en-IN" dirty="0" err="1"/>
              <a:t>int</a:t>
            </a:r>
            <a:r>
              <a:rPr lang="en-IN" dirty="0"/>
              <a:t> z = max open parenthesis x, y close parenthesis Semicolon</a:t>
            </a:r>
          </a:p>
          <a:p>
            <a:r>
              <a:rPr lang="en-IN" dirty="0"/>
              <a:t>x and y are </a:t>
            </a:r>
            <a:r>
              <a:rPr lang="en-IN" dirty="0" err="1"/>
              <a:t>labeled</a:t>
            </a:r>
            <a:r>
              <a:rPr lang="en-IN" dirty="0"/>
              <a:t> as actual parameters,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64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method.</a:t>
            </a:r>
          </a:p>
          <a:p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 max open parenthesis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open braces </a:t>
            </a:r>
            <a:r>
              <a:rPr lang="en-IN" dirty="0" err="1"/>
              <a:t>int</a:t>
            </a:r>
            <a:r>
              <a:rPr lang="en-IN" dirty="0"/>
              <a:t> results Semicolon This line is </a:t>
            </a:r>
            <a:r>
              <a:rPr lang="en-IN" dirty="0" err="1"/>
              <a:t>labeled</a:t>
            </a:r>
            <a:r>
              <a:rPr lang="en-IN" dirty="0"/>
              <a:t>, method header. Public static are </a:t>
            </a:r>
            <a:r>
              <a:rPr lang="en-IN" dirty="0" err="1"/>
              <a:t>labeled</a:t>
            </a:r>
            <a:r>
              <a:rPr lang="en-IN" dirty="0"/>
              <a:t>, modifier. </a:t>
            </a:r>
            <a:r>
              <a:rPr lang="en-IN" dirty="0" err="1"/>
              <a:t>int</a:t>
            </a:r>
            <a:r>
              <a:rPr lang="en-IN" dirty="0"/>
              <a:t> is </a:t>
            </a:r>
            <a:r>
              <a:rPr lang="en-IN" dirty="0" err="1"/>
              <a:t>labeled</a:t>
            </a:r>
            <a:r>
              <a:rPr lang="en-IN" dirty="0"/>
              <a:t> return value type. max is </a:t>
            </a:r>
            <a:r>
              <a:rPr lang="en-IN" dirty="0" err="1"/>
              <a:t>labeled</a:t>
            </a:r>
            <a:r>
              <a:rPr lang="en-IN" dirty="0"/>
              <a:t> method name.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 are </a:t>
            </a:r>
            <a:r>
              <a:rPr lang="en-IN" dirty="0" err="1"/>
              <a:t>labeled</a:t>
            </a:r>
            <a:r>
              <a:rPr lang="en-IN" dirty="0"/>
              <a:t> formal parameters. information within the parenthesis is </a:t>
            </a:r>
            <a:r>
              <a:rPr lang="en-IN" dirty="0" err="1"/>
              <a:t>labeled</a:t>
            </a:r>
            <a:r>
              <a:rPr lang="en-IN" dirty="0"/>
              <a:t> parameter list. max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is </a:t>
            </a:r>
            <a:r>
              <a:rPr lang="en-IN" dirty="0" err="1"/>
              <a:t>labeled</a:t>
            </a:r>
            <a:r>
              <a:rPr lang="en-IN" dirty="0"/>
              <a:t>, method signature.</a:t>
            </a:r>
          </a:p>
          <a:p>
            <a:r>
              <a:rPr lang="en-IN" dirty="0"/>
              <a:t>Below is the method body.</a:t>
            </a:r>
          </a:p>
          <a:p>
            <a:r>
              <a:rPr lang="en-IN" dirty="0"/>
              <a:t>if open parenthesis </a:t>
            </a:r>
            <a:r>
              <a:rPr lang="en-IN" dirty="0" err="1"/>
              <a:t>num</a:t>
            </a:r>
            <a:r>
              <a:rPr lang="en-IN" dirty="0"/>
              <a:t> 1 greater than </a:t>
            </a:r>
            <a:r>
              <a:rPr lang="en-IN" dirty="0" err="1"/>
              <a:t>num</a:t>
            </a:r>
            <a:r>
              <a:rPr lang="en-IN" dirty="0"/>
              <a:t> 2 close parenthesis result = </a:t>
            </a:r>
            <a:r>
              <a:rPr lang="en-IN" dirty="0" err="1"/>
              <a:t>num</a:t>
            </a:r>
            <a:r>
              <a:rPr lang="en-IN" dirty="0"/>
              <a:t> 1 Semicolon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result = </a:t>
            </a:r>
            <a:r>
              <a:rPr lang="en-IN" dirty="0" err="1"/>
              <a:t>num</a:t>
            </a:r>
            <a:r>
              <a:rPr lang="en-IN" dirty="0"/>
              <a:t> 2</a:t>
            </a:r>
          </a:p>
          <a:p>
            <a:r>
              <a:rPr lang="en-IN" dirty="0"/>
              <a:t>return result Semicolon It is </a:t>
            </a:r>
            <a:r>
              <a:rPr lang="en-IN" dirty="0" err="1"/>
              <a:t>labeled</a:t>
            </a:r>
            <a:r>
              <a:rPr lang="en-IN" dirty="0"/>
              <a:t> return value.</a:t>
            </a:r>
          </a:p>
          <a:p>
            <a:r>
              <a:rPr lang="en-IN" dirty="0"/>
              <a:t>Invoke a method.</a:t>
            </a:r>
          </a:p>
          <a:p>
            <a:r>
              <a:rPr lang="en-IN" dirty="0" err="1"/>
              <a:t>int</a:t>
            </a:r>
            <a:r>
              <a:rPr lang="en-IN" dirty="0"/>
              <a:t> z = max open parenthesis x, y close parenthesis Semicolon</a:t>
            </a:r>
          </a:p>
          <a:p>
            <a:r>
              <a:rPr lang="en-IN" dirty="0"/>
              <a:t>x and y are </a:t>
            </a:r>
            <a:r>
              <a:rPr lang="en-IN" dirty="0" err="1"/>
              <a:t>labeled</a:t>
            </a:r>
            <a:r>
              <a:rPr lang="en-IN" dirty="0"/>
              <a:t> as actual parameters,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5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method.</a:t>
            </a:r>
          </a:p>
          <a:p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 max open parenthesis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open braces </a:t>
            </a:r>
            <a:r>
              <a:rPr lang="en-IN" dirty="0" err="1"/>
              <a:t>int</a:t>
            </a:r>
            <a:r>
              <a:rPr lang="en-IN" dirty="0"/>
              <a:t> results Semicolon This line is </a:t>
            </a:r>
            <a:r>
              <a:rPr lang="en-IN" dirty="0" err="1"/>
              <a:t>labeled</a:t>
            </a:r>
            <a:r>
              <a:rPr lang="en-IN" dirty="0"/>
              <a:t>, method header. Public static are </a:t>
            </a:r>
            <a:r>
              <a:rPr lang="en-IN" dirty="0" err="1"/>
              <a:t>labeled</a:t>
            </a:r>
            <a:r>
              <a:rPr lang="en-IN" dirty="0"/>
              <a:t>, modifier. </a:t>
            </a:r>
            <a:r>
              <a:rPr lang="en-IN" dirty="0" err="1"/>
              <a:t>int</a:t>
            </a:r>
            <a:r>
              <a:rPr lang="en-IN" dirty="0"/>
              <a:t> is </a:t>
            </a:r>
            <a:r>
              <a:rPr lang="en-IN" dirty="0" err="1"/>
              <a:t>labeled</a:t>
            </a:r>
            <a:r>
              <a:rPr lang="en-IN" dirty="0"/>
              <a:t> return value type. max is </a:t>
            </a:r>
            <a:r>
              <a:rPr lang="en-IN" dirty="0" err="1"/>
              <a:t>labeled</a:t>
            </a:r>
            <a:r>
              <a:rPr lang="en-IN" dirty="0"/>
              <a:t> method name.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 are </a:t>
            </a:r>
            <a:r>
              <a:rPr lang="en-IN" dirty="0" err="1"/>
              <a:t>labeled</a:t>
            </a:r>
            <a:r>
              <a:rPr lang="en-IN" dirty="0"/>
              <a:t> formal parameters. information within the parenthesis is </a:t>
            </a:r>
            <a:r>
              <a:rPr lang="en-IN" dirty="0" err="1"/>
              <a:t>labeled</a:t>
            </a:r>
            <a:r>
              <a:rPr lang="en-IN" dirty="0"/>
              <a:t> parameter list. max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is </a:t>
            </a:r>
            <a:r>
              <a:rPr lang="en-IN" dirty="0" err="1"/>
              <a:t>labeled</a:t>
            </a:r>
            <a:r>
              <a:rPr lang="en-IN" dirty="0"/>
              <a:t>, method signature.</a:t>
            </a:r>
          </a:p>
          <a:p>
            <a:r>
              <a:rPr lang="en-IN" dirty="0"/>
              <a:t>Below is the method body.</a:t>
            </a:r>
          </a:p>
          <a:p>
            <a:r>
              <a:rPr lang="en-IN" dirty="0"/>
              <a:t>if open parenthesis </a:t>
            </a:r>
            <a:r>
              <a:rPr lang="en-IN" dirty="0" err="1"/>
              <a:t>num</a:t>
            </a:r>
            <a:r>
              <a:rPr lang="en-IN" dirty="0"/>
              <a:t> 1 greater than </a:t>
            </a:r>
            <a:r>
              <a:rPr lang="en-IN" dirty="0" err="1"/>
              <a:t>num</a:t>
            </a:r>
            <a:r>
              <a:rPr lang="en-IN" dirty="0"/>
              <a:t> 2 close parenthesis result = </a:t>
            </a:r>
            <a:r>
              <a:rPr lang="en-IN" dirty="0" err="1"/>
              <a:t>num</a:t>
            </a:r>
            <a:r>
              <a:rPr lang="en-IN" dirty="0"/>
              <a:t> 1 Semicolon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result = </a:t>
            </a:r>
            <a:r>
              <a:rPr lang="en-IN" dirty="0" err="1"/>
              <a:t>num</a:t>
            </a:r>
            <a:r>
              <a:rPr lang="en-IN" dirty="0"/>
              <a:t> 2</a:t>
            </a:r>
          </a:p>
          <a:p>
            <a:r>
              <a:rPr lang="en-IN" dirty="0"/>
              <a:t>return result Semicolon It is </a:t>
            </a:r>
            <a:r>
              <a:rPr lang="en-IN" dirty="0" err="1"/>
              <a:t>labeled</a:t>
            </a:r>
            <a:r>
              <a:rPr lang="en-IN" dirty="0"/>
              <a:t> return value.</a:t>
            </a:r>
          </a:p>
          <a:p>
            <a:r>
              <a:rPr lang="en-IN" dirty="0"/>
              <a:t>Invoke a method.</a:t>
            </a:r>
          </a:p>
          <a:p>
            <a:r>
              <a:rPr lang="en-IN" dirty="0" err="1"/>
              <a:t>int</a:t>
            </a:r>
            <a:r>
              <a:rPr lang="en-IN" dirty="0"/>
              <a:t> z = max open parenthesis x, y close parenthesis Semicolon</a:t>
            </a:r>
          </a:p>
          <a:p>
            <a:r>
              <a:rPr lang="en-IN" dirty="0"/>
              <a:t>x and y are </a:t>
            </a:r>
            <a:r>
              <a:rPr lang="en-IN" dirty="0" err="1"/>
              <a:t>labeled</a:t>
            </a:r>
            <a:r>
              <a:rPr lang="en-IN" dirty="0"/>
              <a:t> as actual parameters (arguments).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68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a method.</a:t>
            </a:r>
          </a:p>
          <a:p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 max open parenthesis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open braces </a:t>
            </a:r>
            <a:r>
              <a:rPr lang="en-IN" dirty="0" err="1"/>
              <a:t>int</a:t>
            </a:r>
            <a:r>
              <a:rPr lang="en-IN" dirty="0"/>
              <a:t> results Semicolon This line is </a:t>
            </a:r>
            <a:r>
              <a:rPr lang="en-IN" dirty="0" err="1"/>
              <a:t>labeled</a:t>
            </a:r>
            <a:r>
              <a:rPr lang="en-IN" dirty="0"/>
              <a:t>, method header. Public static are </a:t>
            </a:r>
            <a:r>
              <a:rPr lang="en-IN" dirty="0" err="1"/>
              <a:t>labeled</a:t>
            </a:r>
            <a:r>
              <a:rPr lang="en-IN" dirty="0"/>
              <a:t>, modifier. </a:t>
            </a:r>
            <a:r>
              <a:rPr lang="en-IN" dirty="0" err="1"/>
              <a:t>int</a:t>
            </a:r>
            <a:r>
              <a:rPr lang="en-IN" dirty="0"/>
              <a:t> is </a:t>
            </a:r>
            <a:r>
              <a:rPr lang="en-IN" dirty="0" err="1"/>
              <a:t>labeled</a:t>
            </a:r>
            <a:r>
              <a:rPr lang="en-IN" dirty="0"/>
              <a:t> return value type. max is </a:t>
            </a:r>
            <a:r>
              <a:rPr lang="en-IN" dirty="0" err="1"/>
              <a:t>labeled</a:t>
            </a:r>
            <a:r>
              <a:rPr lang="en-IN" dirty="0"/>
              <a:t> method name. </a:t>
            </a:r>
            <a:r>
              <a:rPr lang="en-IN" dirty="0" err="1"/>
              <a:t>num</a:t>
            </a:r>
            <a:r>
              <a:rPr lang="en-IN" dirty="0"/>
              <a:t> 1 and </a:t>
            </a:r>
            <a:r>
              <a:rPr lang="en-IN" dirty="0" err="1"/>
              <a:t>num</a:t>
            </a:r>
            <a:r>
              <a:rPr lang="en-IN" dirty="0"/>
              <a:t> 2 are </a:t>
            </a:r>
            <a:r>
              <a:rPr lang="en-IN" dirty="0" err="1"/>
              <a:t>labeled</a:t>
            </a:r>
            <a:r>
              <a:rPr lang="en-IN" dirty="0"/>
              <a:t> formal parameters. information within the parenthesis is </a:t>
            </a:r>
            <a:r>
              <a:rPr lang="en-IN" dirty="0" err="1"/>
              <a:t>labeled</a:t>
            </a:r>
            <a:r>
              <a:rPr lang="en-IN" dirty="0"/>
              <a:t> parameter list. max open parenthesis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1,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2 close parenthesis is </a:t>
            </a:r>
            <a:r>
              <a:rPr lang="en-IN" dirty="0" err="1"/>
              <a:t>labeled</a:t>
            </a:r>
            <a:r>
              <a:rPr lang="en-IN" dirty="0"/>
              <a:t>, method signature.</a:t>
            </a:r>
          </a:p>
          <a:p>
            <a:r>
              <a:rPr lang="en-IN" dirty="0"/>
              <a:t>Below is the method body.</a:t>
            </a:r>
          </a:p>
          <a:p>
            <a:r>
              <a:rPr lang="en-IN" dirty="0"/>
              <a:t>if open parenthesis </a:t>
            </a:r>
            <a:r>
              <a:rPr lang="en-IN" dirty="0" err="1"/>
              <a:t>num</a:t>
            </a:r>
            <a:r>
              <a:rPr lang="en-IN" dirty="0"/>
              <a:t> 1 greater than </a:t>
            </a:r>
            <a:r>
              <a:rPr lang="en-IN" dirty="0" err="1"/>
              <a:t>num</a:t>
            </a:r>
            <a:r>
              <a:rPr lang="en-IN" dirty="0"/>
              <a:t> 2 close parenthesis result = </a:t>
            </a:r>
            <a:r>
              <a:rPr lang="en-IN" dirty="0" err="1"/>
              <a:t>num</a:t>
            </a:r>
            <a:r>
              <a:rPr lang="en-IN" dirty="0"/>
              <a:t> 1 Semicolon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result = </a:t>
            </a:r>
            <a:r>
              <a:rPr lang="en-IN" dirty="0" err="1"/>
              <a:t>num</a:t>
            </a:r>
            <a:r>
              <a:rPr lang="en-IN" dirty="0"/>
              <a:t> 2</a:t>
            </a:r>
          </a:p>
          <a:p>
            <a:r>
              <a:rPr lang="en-IN" dirty="0"/>
              <a:t>return result Semicolon It is </a:t>
            </a:r>
            <a:r>
              <a:rPr lang="en-IN" dirty="0" err="1"/>
              <a:t>labeled</a:t>
            </a:r>
            <a:r>
              <a:rPr lang="en-IN" dirty="0"/>
              <a:t> return value.</a:t>
            </a:r>
          </a:p>
          <a:p>
            <a:r>
              <a:rPr lang="en-IN" dirty="0"/>
              <a:t>Invoke a method.</a:t>
            </a:r>
          </a:p>
          <a:p>
            <a:r>
              <a:rPr lang="en-IN" dirty="0" err="1"/>
              <a:t>int</a:t>
            </a:r>
            <a:r>
              <a:rPr lang="en-IN" dirty="0"/>
              <a:t> z = max open parenthesis x, y close parenthesis Semicolon</a:t>
            </a:r>
          </a:p>
          <a:p>
            <a:r>
              <a:rPr lang="en-IN" dirty="0"/>
              <a:t>x and y are </a:t>
            </a:r>
            <a:r>
              <a:rPr lang="en-IN" dirty="0" err="1"/>
              <a:t>labeled</a:t>
            </a:r>
            <a:r>
              <a:rPr lang="en-IN" dirty="0"/>
              <a:t> as actual parameters,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43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Memory stack with </a:t>
            </a:r>
            <a:r>
              <a:rPr lang="en-IN" dirty="0" err="1"/>
              <a:t>TestMax</a:t>
            </a:r>
            <a:r>
              <a:rPr lang="en-IN" dirty="0"/>
              <a:t>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09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1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958098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600200"/>
            <a:ext cx="4397375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9200" y="1600200"/>
            <a:ext cx="3657600" cy="1492250"/>
          </a:xfrm>
        </p:spPr>
        <p:txBody>
          <a:bodyPr anchor="b"/>
          <a:lstStyle>
            <a:lvl1pPr marL="101600" indent="0" algn="ctr">
              <a:buNone/>
              <a:defRPr sz="3000" b="1">
                <a:latin typeface="+mn-lt"/>
              </a:defRPr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29200" y="3252788"/>
            <a:ext cx="3657600" cy="2873375"/>
          </a:xfrm>
        </p:spPr>
        <p:txBody>
          <a:bodyPr/>
          <a:lstStyle>
            <a:lvl1pPr marL="0" indent="0" algn="ctr">
              <a:buNone/>
              <a:defRPr sz="2200">
                <a:latin typeface="+mn-lt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C5328E6C-2B17-49B8-8712-6C0E107A1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00" smtClean="0"/>
              <a:pPr algn="r">
                <a:buSzPct val="25000"/>
                <a:defRPr/>
              </a:pPr>
              <a:t>‹#›</a:t>
            </a:fld>
            <a:endParaRPr lang="en-US" sz="9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8939D-A957-42F9-A1B5-556D29D235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200" y="6400801"/>
            <a:ext cx="1001713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F87F15-2C58-4DFC-BACB-0E2C6507BC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97088" y="6400800"/>
            <a:ext cx="6589712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839355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198039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841636"/>
            <a:ext cx="8229600" cy="232963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191482"/>
            <a:ext cx="8229600" cy="22164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2515536"/>
            <a:ext cx="8229600" cy="22164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200" y="2840656"/>
            <a:ext cx="8229600" cy="200926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57200" y="3169638"/>
            <a:ext cx="8229600" cy="21700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457200" y="3488845"/>
            <a:ext cx="8229600" cy="239102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57200" y="3727450"/>
            <a:ext cx="8229600" cy="328613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57200" y="4056063"/>
            <a:ext cx="8229600" cy="293687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457200" y="4349750"/>
            <a:ext cx="8229600" cy="280988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457200" y="4630738"/>
            <a:ext cx="8229600" cy="33972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457200" y="4970463"/>
            <a:ext cx="8229600" cy="293687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457200" y="5264150"/>
            <a:ext cx="8229600" cy="33972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144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457200" y="241479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64404"/>
            <a:ext cx="8232775" cy="3417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5102487"/>
            <a:ext cx="82296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0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8412"/>
            <a:ext cx="4484688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8250" y="1558412"/>
            <a:ext cx="3638550" cy="3754437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5420799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42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2913" y="4359275"/>
            <a:ext cx="3482975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82912" y="1681163"/>
            <a:ext cx="3482975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8109" y="1681163"/>
            <a:ext cx="1220716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109" y="2647157"/>
            <a:ext cx="12065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109" y="3613151"/>
            <a:ext cx="12065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1874" y="1681163"/>
            <a:ext cx="1304925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81874" y="2651590"/>
            <a:ext cx="1304925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81874" y="3613151"/>
            <a:ext cx="1304925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89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392613"/>
            <a:ext cx="2107323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817688"/>
            <a:ext cx="2107324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4622" y="1794947"/>
            <a:ext cx="153461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4622" y="2707481"/>
            <a:ext cx="153461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4622" y="3597275"/>
            <a:ext cx="153461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1596" y="4347439"/>
            <a:ext cx="2107323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31596" y="1806537"/>
            <a:ext cx="2107323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4580" y="1794947"/>
            <a:ext cx="153461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579" y="2707481"/>
            <a:ext cx="153461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579" y="3579818"/>
            <a:ext cx="153462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72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9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4920"/>
            <a:ext cx="8232775" cy="466333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556327"/>
            <a:ext cx="3635375" cy="4520623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542" y="1556327"/>
            <a:ext cx="4452257" cy="226752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4542" y="3971925"/>
            <a:ext cx="4452258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06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399197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4830" y="1552575"/>
            <a:ext cx="399197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1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1552575"/>
            <a:ext cx="2595603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4199" y="1552575"/>
            <a:ext cx="2595602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1197" y="1552575"/>
            <a:ext cx="2595603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4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72593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7986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03378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2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4011769" cy="46940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216772"/>
            <a:ext cx="4011769" cy="552186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953477"/>
            <a:ext cx="4011769" cy="52536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3640944"/>
            <a:ext cx="4011769" cy="52536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200" y="4352925"/>
            <a:ext cx="4011769" cy="4762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57200" y="5010150"/>
            <a:ext cx="4011769" cy="5143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457200" y="5692775"/>
            <a:ext cx="4011769" cy="56673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4622801" y="1557338"/>
            <a:ext cx="4064000" cy="465137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1"/>
          </p:nvPr>
        </p:nvSpPr>
        <p:spPr>
          <a:xfrm>
            <a:off x="4622800" y="2216150"/>
            <a:ext cx="4064000" cy="5524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2"/>
          </p:nvPr>
        </p:nvSpPr>
        <p:spPr>
          <a:xfrm>
            <a:off x="4622800" y="2952750"/>
            <a:ext cx="4064000" cy="525463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3"/>
          </p:nvPr>
        </p:nvSpPr>
        <p:spPr>
          <a:xfrm>
            <a:off x="4622800" y="3641725"/>
            <a:ext cx="4064000" cy="52387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4"/>
          </p:nvPr>
        </p:nvSpPr>
        <p:spPr>
          <a:xfrm>
            <a:off x="4622800" y="4352925"/>
            <a:ext cx="4064000" cy="4762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5"/>
          </p:nvPr>
        </p:nvSpPr>
        <p:spPr>
          <a:xfrm>
            <a:off x="4713288" y="5010150"/>
            <a:ext cx="3973512" cy="5143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6"/>
          </p:nvPr>
        </p:nvSpPr>
        <p:spPr>
          <a:xfrm>
            <a:off x="4713288" y="5692775"/>
            <a:ext cx="3973512" cy="56673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2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00" smtClean="0"/>
              <a:pPr algn="r">
                <a:buSzPct val="25000"/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6644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" name="Copyright"/>
          <p:cNvSpPr txBox="1"/>
          <p:nvPr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2024 Pearson Education, Inc. All Rights Reserved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Placeholder 21" descr="Pearson Logo">
            <a:extLst>
              <a:ext uri="{FF2B5EF4-FFF2-40B4-BE49-F238E27FC236}">
                <a16:creationId xmlns:a16="http://schemas.microsoft.com/office/drawing/2014/main" id="{9482BDEB-84DF-4344-AD30-389884976DF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 t="22152" b="22152"/>
          <a:stretch>
            <a:fillRect/>
          </a:stretch>
        </p:blipFill>
        <p:spPr>
          <a:xfrm>
            <a:off x="315677" y="6420639"/>
            <a:ext cx="1176574" cy="29644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71" r:id="rId10"/>
    <p:sldLayoutId id="2147483673" r:id="rId11"/>
    <p:sldLayoutId id="2147483670" r:id="rId12"/>
    <p:sldLayoutId id="2147483669" r:id="rId13"/>
    <p:sldLayoutId id="214748365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TestMax.java" TargetMode="External"/><Relationship Id="rId4" Type="http://schemas.openxmlformats.org/officeDocument/2006/relationships/hyperlink" Target="https://liveexample.pearsoncmg.com/html/TestMa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iveexample.pearsoncmg.com/html/MethodDemo.html" TargetMode="External"/><Relationship Id="rId4" Type="http://schemas.openxmlformats.org/officeDocument/2006/relationships/hyperlink" Target="TestSum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VoidMetho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iveexample.pearsoncmg.com/html/TestReturnGradeMethod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Increment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iveexample.pearsoncmg.com/html/Incremen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TestPassByValue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GCD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imeNumberMethod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hyperlink" Target="Hex2Dec.java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TestMethodOverloading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728-A241-43F4-95FF-6C49FEEA0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692"/>
            <a:ext cx="7889967" cy="987333"/>
          </a:xfrm>
        </p:spPr>
        <p:txBody>
          <a:bodyPr anchor="ctr"/>
          <a:lstStyle/>
          <a:p>
            <a:r>
              <a:rPr lang="en-US" sz="3000" dirty="0"/>
              <a:t>Introduction to Java Programming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8F80-D4FC-4D8F-B2BD-E7BEE7E01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2419"/>
            <a:ext cx="8229600" cy="413524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Thirteenth Edition</a:t>
            </a:r>
          </a:p>
        </p:txBody>
      </p:sp>
      <p:pic>
        <p:nvPicPr>
          <p:cNvPr id="9" name="Picture 8" descr="Front Cover: Introduction to Java Programming and Data Structures Thirteenth Edition by Liang.">
            <a:extLst>
              <a:ext uri="{FF2B5EF4-FFF2-40B4-BE49-F238E27FC236}">
                <a16:creationId xmlns:a16="http://schemas.microsoft.com/office/drawing/2014/main" id="{1D6A99BB-D7B6-4A11-BDAA-F40586EA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" y="1697633"/>
            <a:ext cx="3797134" cy="452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22376-7AD7-4443-B67A-120BE12F4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1906104"/>
            <a:ext cx="3657600" cy="1186345"/>
          </a:xfrm>
        </p:spPr>
        <p:txBody>
          <a:bodyPr/>
          <a:lstStyle/>
          <a:p>
            <a:pPr marL="0" algn="ctr"/>
            <a:r>
              <a:rPr lang="en-US" b="1" dirty="0">
                <a:latin typeface="+mn-lt"/>
              </a:rPr>
              <a:t>Chapter 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4EC9-4778-4E2F-B136-2A176CA2B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0" y="3252789"/>
            <a:ext cx="3657600" cy="158917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22" name="Picture Placeholder 21" descr="Pearson Logo">
            <a:extLst>
              <a:ext uri="{FF2B5EF4-FFF2-40B4-BE49-F238E27FC236}">
                <a16:creationId xmlns:a16="http://schemas.microsoft.com/office/drawing/2014/main" id="{463657D3-0029-4FB6-A24C-CAB832988B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22152" b="22152"/>
          <a:stretch>
            <a:fillRect/>
          </a:stretch>
        </p:blipFill>
        <p:spPr>
          <a:xfrm>
            <a:off x="315677" y="6420639"/>
            <a:ext cx="1176574" cy="2964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88D28-1A9F-4FC4-946F-10B4629D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73000" y="6415232"/>
            <a:ext cx="6589712" cy="228600"/>
          </a:xfrm>
        </p:spPr>
        <p:txBody>
          <a:bodyPr/>
          <a:lstStyle/>
          <a:p>
            <a:pPr marL="0" indent="0"/>
            <a:r>
              <a:rPr lang="en-US" altLang="en-US" sz="1200" b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/>
              <a:t>2024 </a:t>
            </a:r>
            <a:r>
              <a:rPr lang="en-US" altLang="en-US" sz="1200" b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0437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9E8-58F7-4D87-821B-B8715C7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E996-D8FD-416E-B82C-EF2904CE3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851593"/>
          </a:xfrm>
        </p:spPr>
        <p:txBody>
          <a:bodyPr/>
          <a:lstStyle/>
          <a:p>
            <a:pPr marL="432" indent="0">
              <a:buNone/>
            </a:pPr>
            <a:r>
              <a:rPr lang="en-US" sz="2200" dirty="0"/>
              <a:t>When a method is invoked, you pass a value to the parameter. This value is referred to as </a:t>
            </a:r>
            <a:r>
              <a:rPr lang="en-US" sz="2200" b="1" dirty="0"/>
              <a:t>actual parameter or argument</a:t>
            </a:r>
            <a:r>
              <a:rPr lang="en-US" sz="2200" dirty="0"/>
              <a:t>.</a:t>
            </a:r>
          </a:p>
        </p:txBody>
      </p:sp>
      <p:pic>
        <p:nvPicPr>
          <p:cNvPr id="8" name="Picture 7" descr="An illustration shows Actual parameters. For long description in Notes pane, press F6.">
            <a:extLst>
              <a:ext uri="{FF2B5EF4-FFF2-40B4-BE49-F238E27FC236}">
                <a16:creationId xmlns:a16="http://schemas.microsoft.com/office/drawing/2014/main" id="{3D2CAED8-6582-42B9-8F7D-536A6BBA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0" y="2823319"/>
            <a:ext cx="8169343" cy="30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9E8-58F7-4D87-821B-B8715C7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E996-D8FD-416E-B82C-EF2904CE3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388754"/>
          </a:xfrm>
        </p:spPr>
        <p:txBody>
          <a:bodyPr/>
          <a:lstStyle/>
          <a:p>
            <a:pPr marL="432" indent="0">
              <a:buNone/>
            </a:pPr>
            <a:r>
              <a:rPr lang="en-US" sz="2000" dirty="0"/>
              <a:t>A method may return a value.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returnValueType</a:t>
            </a:r>
            <a:r>
              <a:rPr lang="en-US" sz="2000" dirty="0"/>
              <a:t> is the data type of the value the method returns. If the method does not return a value,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returnValueType</a:t>
            </a:r>
            <a:r>
              <a:rPr lang="en-US" sz="2000" dirty="0"/>
              <a:t> is the keyword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/>
              <a:t>. For example,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returnValueType</a:t>
            </a:r>
            <a:r>
              <a:rPr lang="en-US" sz="2000" dirty="0"/>
              <a:t> in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/>
              <a:t> method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/>
              <a:t>.</a:t>
            </a:r>
          </a:p>
        </p:txBody>
      </p:sp>
      <p:pic>
        <p:nvPicPr>
          <p:cNvPr id="8" name="Picture 7" descr="An illustration shows Return value type parameters. For long description in Notes pane, press F6.">
            <a:extLst>
              <a:ext uri="{FF2B5EF4-FFF2-40B4-BE49-F238E27FC236}">
                <a16:creationId xmlns:a16="http://schemas.microsoft.com/office/drawing/2014/main" id="{F9C3ADEA-E7EF-4D68-A05A-6582542E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0" y="3128115"/>
            <a:ext cx="8169343" cy="30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16D8-AD49-446D-9380-ED98EF6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  <a:endParaRPr lang="en-US" b="0" dirty="0"/>
          </a:p>
        </p:txBody>
      </p:sp>
      <p:pic>
        <p:nvPicPr>
          <p:cNvPr id="7" name="Picture 6" descr="An illustration show Calling methods. For long description in Notes pane, press F6.">
            <a:extLst>
              <a:ext uri="{FF2B5EF4-FFF2-40B4-BE49-F238E27FC236}">
                <a16:creationId xmlns:a16="http://schemas.microsoft.com/office/drawing/2014/main" id="{4DFE7101-BC9D-472F-A952-E5D79C99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13480"/>
            <a:ext cx="8148825" cy="3084481"/>
          </a:xfrm>
          <a:prstGeom prst="rect">
            <a:avLst/>
          </a:prstGeom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15549A8-94F7-454E-9137-1D789FF51B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59" y="5673997"/>
            <a:ext cx="1490870" cy="509270"/>
          </a:xfrm>
        </p:spPr>
        <p:txBody>
          <a:bodyPr/>
          <a:lstStyle/>
          <a:p>
            <a:pPr marL="432" indent="0">
              <a:buNone/>
            </a:pPr>
            <a:r>
              <a:rPr lang="en-US" dirty="0" err="1">
                <a:hlinkClick r:id="rId4" tooltip="https://liveexample.pearsoncmg.com/html/TestMax.html"/>
              </a:rPr>
              <a:t>TestMax</a:t>
            </a:r>
            <a:endParaRPr lang="en-US" dirty="0">
              <a:hlinkClick r:id="rId4"/>
            </a:endParaRPr>
          </a:p>
        </p:txBody>
      </p:sp>
      <p:sp>
        <p:nvSpPr>
          <p:cNvPr id="6" name="TextBox 5">
            <a:hlinkClick r:id="rId5" action="ppaction://hlinkfile"/>
            <a:extLst>
              <a:ext uri="{FF2B5EF4-FFF2-40B4-BE49-F238E27FC236}">
                <a16:creationId xmlns:a16="http://schemas.microsoft.com/office/drawing/2014/main" id="{C0248A0F-B294-4160-B6D5-635A066EC3AB}"/>
              </a:ext>
            </a:extLst>
          </p:cNvPr>
          <p:cNvSpPr txBox="1"/>
          <p:nvPr/>
        </p:nvSpPr>
        <p:spPr>
          <a:xfrm>
            <a:off x="5738326" y="5673997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5" action="ppaction://hlinkfile"/>
              </a:rPr>
              <a:t>TestMax</a:t>
            </a:r>
            <a:r>
              <a:rPr lang="en-US" dirty="0">
                <a:hlinkClick r:id="rId5" action="ppaction://hlinkfile"/>
              </a:rPr>
              <a:t> (4 integers)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28531-0D8E-4507-AA74-93805A6ED63B}"/>
              </a:ext>
            </a:extLst>
          </p:cNvPr>
          <p:cNvSpPr txBox="1"/>
          <p:nvPr/>
        </p:nvSpPr>
        <p:spPr>
          <a:xfrm>
            <a:off x="647700" y="1574816"/>
            <a:ext cx="71327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2" indent="0">
              <a:buNone/>
            </a:pPr>
            <a:r>
              <a:rPr lang="en-US" dirty="0"/>
              <a:t>Testing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 method</a:t>
            </a:r>
          </a:p>
          <a:p>
            <a:pPr marL="432" indent="0">
              <a:buNone/>
            </a:pPr>
            <a:r>
              <a:rPr lang="en-US" dirty="0"/>
              <a:t>This program demonstrates calling a </a:t>
            </a:r>
            <a:r>
              <a:rPr lang="en-US" dirty="0">
                <a:solidFill>
                  <a:schemeClr val="tx1"/>
                </a:solidFill>
              </a:rPr>
              <a:t>method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/>
              <a:t>return the largest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DA88-D283-4A66-A5DF-7CBD4FCC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4EAE-517A-4CC5-B294-7A77779DAA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1476000"/>
          </a:xfrm>
        </p:spPr>
        <p:txBody>
          <a:bodyPr/>
          <a:lstStyle/>
          <a:p>
            <a:pPr marL="432" indent="0">
              <a:buNone/>
            </a:pPr>
            <a:r>
              <a:rPr lang="en-US" sz="2200" dirty="0"/>
              <a:t>A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/>
              <a:t> statement is required for a value-returning method. The method shown below in (a) is logically correct, but it has a compilation error because the Java compiler thinks it possible that this method does not return any value.</a:t>
            </a:r>
          </a:p>
        </p:txBody>
      </p:sp>
      <p:pic>
        <p:nvPicPr>
          <p:cNvPr id="8" name="Picture 7" descr="The text, if open parenthesis n less than 0 close parenthesis, is highlighted.">
            <a:extLst>
              <a:ext uri="{FF2B5EF4-FFF2-40B4-BE49-F238E27FC236}">
                <a16:creationId xmlns:a16="http://schemas.microsoft.com/office/drawing/2014/main" id="{7E8A036E-26DE-4D68-AD04-FCE1DC85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4" y="3151424"/>
            <a:ext cx="6584251" cy="169483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9353F-95A1-4275-B047-AA951C33E8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313" y="4984536"/>
            <a:ext cx="8207375" cy="1080000"/>
          </a:xfrm>
        </p:spPr>
        <p:txBody>
          <a:bodyPr tIns="0"/>
          <a:lstStyle/>
          <a:p>
            <a:pPr marL="432" indent="0">
              <a:buNone/>
            </a:pPr>
            <a:r>
              <a:rPr lang="en-US" sz="2200" dirty="0"/>
              <a:t>To fix this problem, delete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 0)</a:t>
            </a:r>
            <a:r>
              <a:rPr lang="en-US" sz="2200" b="1" dirty="0"/>
              <a:t> </a:t>
            </a:r>
            <a:r>
              <a:rPr lang="en-US" sz="2200" dirty="0"/>
              <a:t>in (a), so that the compiler will see a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b="1" dirty="0"/>
              <a:t> </a:t>
            </a:r>
            <a:r>
              <a:rPr lang="en-US" sz="2200" dirty="0"/>
              <a:t>statement to be reached regardless of how the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/>
              <a:t> </a:t>
            </a:r>
            <a:r>
              <a:rPr lang="en-US" sz="2200" dirty="0"/>
              <a:t>statement is evaluated.</a:t>
            </a:r>
          </a:p>
        </p:txBody>
      </p:sp>
    </p:spTree>
    <p:extLst>
      <p:ext uri="{BB962C8B-B14F-4D97-AF65-F5344CB8AC3E}">
        <p14:creationId xmlns:p14="http://schemas.microsoft.com/office/powerpoint/2010/main" val="234972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5163-9A5A-4825-A0AB-CDF1009E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Methods From Other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A208-7E8D-41FC-B421-93AB76B316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54920"/>
            <a:ext cx="8218488" cy="2168941"/>
          </a:xfrm>
        </p:spPr>
        <p:txBody>
          <a:bodyPr/>
          <a:lstStyle/>
          <a:p>
            <a:pPr marL="432" indent="0">
              <a:buNone/>
            </a:pPr>
            <a:r>
              <a:rPr lang="en-US" b="1" dirty="0"/>
              <a:t>Note: </a:t>
            </a:r>
            <a:r>
              <a:rPr lang="en-US" dirty="0"/>
              <a:t>One of the benefits of methods is for reuse.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/>
              <a:t> </a:t>
            </a:r>
            <a:r>
              <a:rPr lang="en-US" dirty="0"/>
              <a:t>method can be invoked from any class besides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TestMax</a:t>
            </a:r>
            <a:r>
              <a:rPr lang="en-US" dirty="0"/>
              <a:t>. If you create a new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, you can invoke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 method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ClassName.methodName</a:t>
            </a:r>
            <a:r>
              <a:rPr lang="en-US" dirty="0"/>
              <a:t> (e.g.,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TestMax.max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0528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121-BACF-4D64-AE9D-28999CC3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Problem</a:t>
            </a:r>
            <a:endParaRPr lang="en-US" b="0" dirty="0"/>
          </a:p>
        </p:txBody>
      </p:sp>
      <p:pic>
        <p:nvPicPr>
          <p:cNvPr id="7" name="Picture 6" descr="int sum = 0 semi colon. For long description in Notes pane, press F6.">
            <a:extLst>
              <a:ext uri="{FF2B5EF4-FFF2-40B4-BE49-F238E27FC236}">
                <a16:creationId xmlns:a16="http://schemas.microsoft.com/office/drawing/2014/main" id="{0757E290-FFAE-4C99-A51D-ECA56B93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3" y="1612011"/>
            <a:ext cx="8148316" cy="4508613"/>
          </a:xfrm>
          <a:prstGeom prst="rect">
            <a:avLst/>
          </a:prstGeom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B19E7F8-E412-4F4E-A44F-50FF5312E045}"/>
              </a:ext>
            </a:extLst>
          </p:cNvPr>
          <p:cNvSpPr txBox="1">
            <a:spLocks/>
          </p:cNvSpPr>
          <p:nvPr/>
        </p:nvSpPr>
        <p:spPr>
          <a:xfrm>
            <a:off x="6625657" y="5957603"/>
            <a:ext cx="2033752" cy="4969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2"/>
            <a:r>
              <a:rPr lang="en-US" sz="2200">
                <a:hlinkClick r:id="rId4" action="ppaction://hlinkfile" tooltip="https://liveexample.pearsoncmg.com/html/MethodDemo.html"/>
              </a:rPr>
              <a:t>SumDemo</a:t>
            </a:r>
            <a:endParaRPr lang="en-US" sz="2200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33765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1A7F-DFE8-4AE8-8403-04263F309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4381694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This type of method does not return a value. The method performs some actions.</a:t>
            </a:r>
          </a:p>
          <a:p>
            <a:pPr marL="432" indent="0">
              <a:buNone/>
            </a:pPr>
            <a:r>
              <a:rPr lang="en-US" dirty="0"/>
              <a:t>Given the test score, find the Letter grade</a:t>
            </a:r>
          </a:p>
          <a:p>
            <a:pPr marL="432" indent="0">
              <a:buNone/>
            </a:pPr>
            <a:r>
              <a:rPr lang="en-US" dirty="0"/>
              <a:t>90-100 </a:t>
            </a:r>
            <a:r>
              <a:rPr lang="en-US" dirty="0">
                <a:sym typeface="Wingdings" panose="05000000000000000000" pitchFamily="2" charset="2"/>
              </a:rPr>
              <a:t> ‘A’</a:t>
            </a:r>
          </a:p>
          <a:p>
            <a:pPr marL="432" indent="0">
              <a:buNone/>
            </a:pPr>
            <a:r>
              <a:rPr lang="en-US" dirty="0">
                <a:sym typeface="Wingdings" panose="05000000000000000000" pitchFamily="2" charset="2"/>
              </a:rPr>
              <a:t>80 – 89  ‘B’</a:t>
            </a:r>
          </a:p>
          <a:p>
            <a:pPr marL="432" indent="0">
              <a:buNone/>
            </a:pPr>
            <a:r>
              <a:rPr lang="en-US" dirty="0">
                <a:sym typeface="Wingdings" panose="05000000000000000000" pitchFamily="2" charset="2"/>
              </a:rPr>
              <a:t>70 – 79  ‘C’</a:t>
            </a:r>
          </a:p>
          <a:p>
            <a:pPr marL="432" indent="0">
              <a:buNone/>
            </a:pPr>
            <a:r>
              <a:rPr lang="en-US" dirty="0">
                <a:sym typeface="Wingdings" panose="05000000000000000000" pitchFamily="2" charset="2"/>
              </a:rPr>
              <a:t>60 – 69  ‘D’</a:t>
            </a:r>
          </a:p>
          <a:p>
            <a:pPr marL="432" indent="0">
              <a:buNone/>
            </a:pPr>
            <a:r>
              <a:rPr lang="en-US" dirty="0">
                <a:sym typeface="Wingdings" panose="05000000000000000000" pitchFamily="2" charset="2"/>
              </a:rPr>
              <a:t>Below 60  ‘F’</a:t>
            </a:r>
            <a:endParaRPr lang="en-US" dirty="0"/>
          </a:p>
          <a:p>
            <a:pPr marL="432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1E945D-9DD4-4152-900D-2E16A7CD45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47481" y="4475889"/>
            <a:ext cx="2499360" cy="522075"/>
          </a:xfrm>
        </p:spPr>
        <p:txBody>
          <a:bodyPr/>
          <a:lstStyle/>
          <a:p>
            <a:pPr marL="432" indent="0">
              <a:buNone/>
            </a:pPr>
            <a:r>
              <a:rPr lang="en-US" dirty="0">
                <a:hlinkClick r:id="rId3" tooltip="https://liveexample.pearsoncmg.com/html/TestVoidMethod.html"/>
              </a:rPr>
              <a:t>TestVoidMethod</a:t>
            </a:r>
            <a:endParaRPr lang="en-US" dirty="0">
              <a:hlinkClick r:id="rId3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32F675-3797-4C51-8C1E-E2705EFD95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3262" y="5211010"/>
            <a:ext cx="3663538" cy="522075"/>
          </a:xfrm>
        </p:spPr>
        <p:txBody>
          <a:bodyPr/>
          <a:lstStyle/>
          <a:p>
            <a:pPr marL="432" indent="0">
              <a:buNone/>
            </a:pPr>
            <a:r>
              <a:rPr lang="en-US" dirty="0" err="1">
                <a:hlinkClick r:id="rId4" tooltip="https://liveexample.pearsoncmg.com/html/TestReturnGradeMethod.html"/>
              </a:rPr>
              <a:t>TestReturnGradeMethod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68865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1C29-9079-4013-8F6B-54F8284D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EDB8-6A9D-4A8A-AE8E-B3FA9E731A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42259"/>
            <a:ext cx="8229600" cy="1620000"/>
          </a:xfrm>
        </p:spPr>
        <p:txBody>
          <a:bodyPr/>
          <a:lstStyle/>
          <a:p>
            <a:pPr marL="432" indent="0">
              <a:spcBef>
                <a:spcPts val="6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message, int n) {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720000" indent="0">
              <a:spcBef>
                <a:spcPts val="6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7208-D56F-4877-94FB-87558D00CA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282373"/>
            <a:ext cx="8229600" cy="3024000"/>
          </a:xfrm>
        </p:spPr>
        <p:txBody>
          <a:bodyPr tIns="0"/>
          <a:lstStyle/>
          <a:p>
            <a:pPr marL="432" indent="0">
              <a:spcBef>
                <a:spcPts val="600"/>
              </a:spcBef>
              <a:buNone/>
            </a:pPr>
            <a:r>
              <a:rPr lang="en-US" sz="2000" dirty="0"/>
              <a:t>Suppose you invoke the method using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(“Welcome to Java”, 5);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/>
              <a:t>What is the output?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/>
              <a:t>Suppose you invoke the method using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(“Computer Science”, 15);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/>
              <a:t>What is the output?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/>
              <a:t>Can you invoke the method using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(15, “Computer Science”);</a:t>
            </a:r>
          </a:p>
        </p:txBody>
      </p:sp>
    </p:spTree>
    <p:extLst>
      <p:ext uri="{BB962C8B-B14F-4D97-AF65-F5344CB8AC3E}">
        <p14:creationId xmlns:p14="http://schemas.microsoft.com/office/powerpoint/2010/main" val="386461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</a:t>
            </a:r>
            <a:r>
              <a:rPr lang="en-US" sz="2000" b="0" dirty="0"/>
              <a:t>(1 of 3)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1A7F-DFE8-4AE8-8403-04263F309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18488" cy="4205310"/>
          </a:xfrm>
        </p:spPr>
        <p:txBody>
          <a:bodyPr>
            <a:normAutofit fontScale="92500" lnSpcReduction="10000"/>
          </a:bodyPr>
          <a:lstStyle/>
          <a:p>
            <a:pPr marL="432" indent="0">
              <a:buNone/>
            </a:pPr>
            <a:r>
              <a:rPr lang="en-US" dirty="0"/>
              <a:t>This program demonstrates passing values to the methods.</a:t>
            </a:r>
          </a:p>
          <a:p>
            <a:pPr marL="432" indent="0">
              <a:buNone/>
            </a:pP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1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Increment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2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x = 1;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"Before the call, x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x);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increment(x);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"After the call, x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x);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9 </a:t>
            </a:r>
            <a:b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10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increment(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x)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11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x++;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12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"n inside the method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x);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1E945D-9DD4-4152-900D-2E16A7CD45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8185" y="5757885"/>
            <a:ext cx="1614648" cy="522075"/>
          </a:xfrm>
        </p:spPr>
        <p:txBody>
          <a:bodyPr/>
          <a:lstStyle/>
          <a:p>
            <a:pPr marL="432" indent="0">
              <a:buNone/>
            </a:pPr>
            <a:r>
              <a:rPr lang="en-US" dirty="0">
                <a:hlinkClick r:id="rId3" action="ppaction://hlinkfile" tooltip="https://liveexample.pearsoncmg.com/html/Increment.html"/>
              </a:rPr>
              <a:t>Increment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24016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</a:t>
            </a:r>
            <a:r>
              <a:rPr lang="en-US" sz="2000" b="0" dirty="0"/>
              <a:t>(2 of 3)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1A7F-DFE8-4AE8-8403-04263F309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3885699"/>
          </a:xfrm>
        </p:spPr>
        <p:txBody>
          <a:bodyPr>
            <a:normAutofit fontScale="77500" lnSpcReduction="20000"/>
          </a:bodyPr>
          <a:lstStyle/>
          <a:p>
            <a:pPr marL="432" indent="0">
              <a:buNone/>
            </a:pP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1 </a:t>
            </a:r>
            <a:r>
              <a:rPr lang="en-US" sz="1800" dirty="0">
                <a:solidFill>
                  <a:srgbClr val="E65D00"/>
                </a:solidFill>
                <a:latin typeface="Courier New" panose="02070309020205020404" pitchFamily="49" charset="0"/>
              </a:rPr>
              <a:t>// Given two int values, swap them</a:t>
            </a:r>
            <a:br>
              <a:rPr lang="en-US" sz="1800" dirty="0">
                <a:solidFill>
                  <a:srgbClr val="E65D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2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TestPassByValue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num1 = 5;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num2 = 10;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"Before swap()"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"X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num1 + 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 and Y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num2);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swap(num1,num2);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9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"After swap()"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10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"X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num1 + 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 and Y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num2);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11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12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swap(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n1,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n2){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temp = n1;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n1 = n2;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n2= temp;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19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1E945D-9DD4-4152-900D-2E16A7CD45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65520" y="5695630"/>
            <a:ext cx="2610168" cy="522075"/>
          </a:xfrm>
        </p:spPr>
        <p:txBody>
          <a:bodyPr/>
          <a:lstStyle/>
          <a:p>
            <a:pPr marL="432" indent="0">
              <a:buNone/>
            </a:pPr>
            <a:r>
              <a:rPr lang="en-US" dirty="0" err="1">
                <a:hlinkClick r:id="rId3" action="ppaction://hlinkfile" tooltip="https://liveexample.pearsoncmg.com/html/TestPassByValue.html"/>
              </a:rPr>
              <a:t>TestPassByValue</a:t>
            </a:r>
            <a:endParaRPr lang="en-US" dirty="0">
              <a:hlinkClick r:id="rId3" action="ppaction://hlinkfile" tooltip="https://liveexample.pearsoncmg.com/html/TestPassByValue.html"/>
            </a:endParaRPr>
          </a:p>
        </p:txBody>
      </p:sp>
    </p:spTree>
    <p:extLst>
      <p:ext uri="{BB962C8B-B14F-4D97-AF65-F5344CB8AC3E}">
        <p14:creationId xmlns:p14="http://schemas.microsoft.com/office/powerpoint/2010/main" val="186685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40852"/>
            <a:ext cx="8229599" cy="977061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Find the sum of integers from 1 to 10, from 20 to 30, and from 35 to 45,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45209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</a:t>
            </a:r>
            <a:r>
              <a:rPr lang="en-US" sz="2000" b="0" dirty="0"/>
              <a:t>(3 of 3)</a:t>
            </a:r>
            <a:endParaRPr lang="en-US" b="0" dirty="0"/>
          </a:p>
        </p:txBody>
      </p:sp>
      <p:pic>
        <p:nvPicPr>
          <p:cNvPr id="7" name="Picture 6" descr="An illustration shows Pass by value. For long description in Notes pane, press F6.">
            <a:extLst>
              <a:ext uri="{FF2B5EF4-FFF2-40B4-BE49-F238E27FC236}">
                <a16:creationId xmlns:a16="http://schemas.microsoft.com/office/drawing/2014/main" id="{97AB26F3-D901-4FA9-878C-72EBBF49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5" y="1979803"/>
            <a:ext cx="8117935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89404"/>
          </a:xfrm>
        </p:spPr>
        <p:txBody>
          <a:bodyPr/>
          <a:lstStyle/>
          <a:p>
            <a:r>
              <a:rPr lang="en-US" dirty="0"/>
              <a:t>Modularizing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1A7F-DFE8-4AE8-8403-04263F309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904777"/>
            <a:ext cx="8229600" cy="5362270"/>
          </a:xfrm>
        </p:spPr>
        <p:txBody>
          <a:bodyPr>
            <a:normAutofit fontScale="92500" lnSpcReduction="10000"/>
          </a:bodyPr>
          <a:lstStyle/>
          <a:p>
            <a:pPr marL="432" indent="0">
              <a:buNone/>
            </a:pPr>
            <a:r>
              <a:rPr lang="en-US" sz="1200" dirty="0"/>
              <a:t>Methods can be used to reduce redundant coding and enable code reuse. Methods can also be used to modularize code and improve the quality of the program.</a:t>
            </a:r>
          </a:p>
          <a:p>
            <a:pPr marL="432" indent="0">
              <a:buNone/>
            </a:pP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1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2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GCD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Scanner in =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Scanner(System.in);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n1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in.nextInt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n2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in.nextInt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k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(n1,n2);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9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(k&gt;=2)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10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(n1%k==0 &amp;&amp; n2%k==0)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11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k;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12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k--;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"GCD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  <a:p>
            <a:pPr marL="43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269CE-0CDF-4423-81BC-4BAEE0B28F87}"/>
              </a:ext>
            </a:extLst>
          </p:cNvPr>
          <p:cNvSpPr txBox="1"/>
          <p:nvPr/>
        </p:nvSpPr>
        <p:spPr>
          <a:xfrm>
            <a:off x="5717798" y="44434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GCD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89404"/>
          </a:xfrm>
        </p:spPr>
        <p:txBody>
          <a:bodyPr/>
          <a:lstStyle/>
          <a:p>
            <a:r>
              <a:rPr lang="en-US" dirty="0"/>
              <a:t>Modularizing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1A7F-DFE8-4AE8-8403-04263F309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904777"/>
            <a:ext cx="8229600" cy="5362270"/>
          </a:xfrm>
        </p:spPr>
        <p:txBody>
          <a:bodyPr>
            <a:normAutofit fontScale="70000" lnSpcReduction="20000"/>
          </a:bodyPr>
          <a:lstStyle/>
          <a:p>
            <a:pPr marL="432" indent="0">
              <a:buNone/>
            </a:pPr>
            <a:r>
              <a:rPr lang="en-US" sz="1200" dirty="0"/>
              <a:t>Methods can be used to reduce redundant coding and enable code reuse. Methods can also be used to modularize code and improve the quality of the program.</a:t>
            </a:r>
          </a:p>
          <a:p>
            <a:pPr marL="432" indent="0">
              <a:buNone/>
            </a:pP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1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2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PrimeNumbers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Scanner in =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Scanner(System.in);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count = 0;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num = 2;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(count != 50){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800" dirty="0" err="1">
                <a:solidFill>
                  <a:srgbClr val="941EDF"/>
                </a:solidFill>
                <a:latin typeface="Courier New" panose="02070309020205020404" pitchFamily="49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9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=2;i&lt;num;++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10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(num %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== 0)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11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12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count++;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(count%10!=0)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18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(num+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19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else</a:t>
            </a:r>
            <a:b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20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(num);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21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22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23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24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num++;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25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26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27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/>
          </a:p>
          <a:p>
            <a:pPr marL="432" indent="0">
              <a:buNone/>
            </a:pPr>
            <a:r>
              <a:rPr lang="en-US" sz="1800" dirty="0">
                <a:solidFill>
                  <a:srgbClr val="696969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432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32F675-3797-4C51-8C1E-E2705EFD95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72512" y="299036"/>
            <a:ext cx="3344779" cy="522075"/>
          </a:xfrm>
        </p:spPr>
        <p:txBody>
          <a:bodyPr/>
          <a:lstStyle/>
          <a:p>
            <a:pPr marL="432" indent="0">
              <a:buNone/>
            </a:pPr>
            <a:r>
              <a:rPr lang="en-US" dirty="0" err="1">
                <a:hlinkClick r:id="rId3" action="ppaction://hlinkfile" tooltip="https://liveexample.pearsoncmg.com/html/PrimeNumberMethod.html"/>
              </a:rPr>
              <a:t>PrimeNumberMethod</a:t>
            </a:r>
            <a:endParaRPr lang="en-US" dirty="0">
              <a:hlinkClick r:id="rId3" action="ppaction://hlinkfile" tooltip="https://liveexample.pearsoncmg.com/html/PrimeNumberMethod.html"/>
            </a:endParaRPr>
          </a:p>
        </p:txBody>
      </p:sp>
    </p:spTree>
    <p:extLst>
      <p:ext uri="{BB962C8B-B14F-4D97-AF65-F5344CB8AC3E}">
        <p14:creationId xmlns:p14="http://schemas.microsoft.com/office/powerpoint/2010/main" val="103612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BB-49E5-40FE-A832-A8ED3834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Study: Converting Hexadecimals to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1A7F-DFE8-4AE8-8403-04263F309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900000"/>
          </a:xfrm>
        </p:spPr>
        <p:txBody>
          <a:bodyPr/>
          <a:lstStyle/>
          <a:p>
            <a:pPr marL="432" indent="0">
              <a:buNone/>
            </a:pPr>
            <a:r>
              <a:rPr lang="en-US"/>
              <a:t>Write a method that converts a hexadecimal number into a decimal number.</a:t>
            </a:r>
          </a:p>
        </p:txBody>
      </p:sp>
      <p:graphicFrame>
        <p:nvGraphicFramePr>
          <p:cNvPr id="4" name="Object 3" descr="ABCD implies. For long description in Notes pane, press F6.">
            <a:extLst>
              <a:ext uri="{FF2B5EF4-FFF2-40B4-BE49-F238E27FC236}">
                <a16:creationId xmlns:a16="http://schemas.microsoft.com/office/drawing/2014/main" id="{0E590C96-C689-435E-B092-50ED749A7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74920"/>
              </p:ext>
            </p:extLst>
          </p:nvPr>
        </p:nvGraphicFramePr>
        <p:xfrm>
          <a:off x="553720" y="2774315"/>
          <a:ext cx="5511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5511600" imgH="1955520" progId="Equation.DSMT4">
                  <p:embed/>
                </p:oleObj>
              </mc:Choice>
              <mc:Fallback>
                <p:oleObj name="Equation" r:id="rId4" imgW="551160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720" y="2774315"/>
                        <a:ext cx="55118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1E945D-9DD4-4152-900D-2E16A7CD45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79920" y="5590276"/>
            <a:ext cx="1706880" cy="522075"/>
          </a:xfrm>
        </p:spPr>
        <p:txBody>
          <a:bodyPr/>
          <a:lstStyle/>
          <a:p>
            <a:pPr marL="432" indent="0">
              <a:buNone/>
            </a:pPr>
            <a:r>
              <a:rPr lang="en-US" dirty="0">
                <a:hlinkClick r:id="rId6" action="ppaction://hlinkfile" tooltip="https://liveexample.pearsoncmg.com/html/Hex2Dec.html"/>
              </a:rPr>
              <a:t>Hex2Dec</a:t>
            </a:r>
          </a:p>
        </p:txBody>
      </p:sp>
    </p:spTree>
    <p:extLst>
      <p:ext uri="{BB962C8B-B14F-4D97-AF65-F5344CB8AC3E}">
        <p14:creationId xmlns:p14="http://schemas.microsoft.com/office/powerpoint/2010/main" val="25286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F74-DB11-4D7E-B3AF-1A9F9DA2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86AD-0746-496C-99AD-AC2DD70853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4554187" cy="522024"/>
          </a:xfrm>
        </p:spPr>
        <p:txBody>
          <a:bodyPr/>
          <a:lstStyle/>
          <a:p>
            <a:pPr marL="432" indent="0">
              <a:buNone/>
            </a:pPr>
            <a:r>
              <a:rPr lang="en-US" sz="2200"/>
              <a:t>Overloading the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200"/>
              <a:t>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5B21-0EBB-451F-8548-3EDD98A7C4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189850"/>
            <a:ext cx="8218488" cy="3384000"/>
          </a:xfrm>
        </p:spPr>
        <p:txBody>
          <a:bodyPr tIns="0"/>
          <a:lstStyle/>
          <a:p>
            <a:pPr marL="43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max(double num1, double num2) {</a:t>
            </a:r>
          </a:p>
          <a:p>
            <a:pPr marL="36000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(num1 &gt; num2)</a:t>
            </a:r>
          </a:p>
          <a:p>
            <a:pPr marL="72000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num1;</a:t>
            </a:r>
          </a:p>
          <a:p>
            <a:pPr marL="36000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72000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num2;</a:t>
            </a:r>
          </a:p>
          <a:p>
            <a:pPr marL="43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D71CE7-4062-4B09-9699-23B3C07F45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2137" y="5675773"/>
            <a:ext cx="3247628" cy="487680"/>
          </a:xfrm>
        </p:spPr>
        <p:txBody>
          <a:bodyPr/>
          <a:lstStyle/>
          <a:p>
            <a:pPr marL="432" indent="0">
              <a:buNone/>
            </a:pPr>
            <a:r>
              <a:rPr lang="en-US" sz="2200" dirty="0" err="1">
                <a:hlinkClick r:id="rId3" action="ppaction://hlinkfile" tooltip="https://liveexample.pearsoncmg.com/html/TestMethodOverloading.html"/>
              </a:rPr>
              <a:t>TestMethodOverloading</a:t>
            </a:r>
            <a:endParaRPr lang="en-US" sz="2200" dirty="0">
              <a:hlinkClick r:id="rId3" action="ppaction://hlinkfile" tooltip="https://liveexample.pearsoncmg.com/html/TestMethodOverloading.html"/>
            </a:endParaRPr>
          </a:p>
        </p:txBody>
      </p:sp>
    </p:spTree>
    <p:extLst>
      <p:ext uri="{BB962C8B-B14F-4D97-AF65-F5344CB8AC3E}">
        <p14:creationId xmlns:p14="http://schemas.microsoft.com/office/powerpoint/2010/main" val="4035558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373-82C9-4510-B67C-3E3643EA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Invocation </a:t>
            </a:r>
            <a:r>
              <a:rPr lang="en-US" sz="2000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0DCF-E2B8-4CAB-BE86-3E2374403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48961"/>
            <a:ext cx="8218488" cy="2042378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Sometimes there may be two or more possible matches for an invocation of a method, but the compiler cannot determine the most specific match. This is referred to as </a:t>
            </a:r>
            <a:r>
              <a:rPr lang="en-US" b="1" dirty="0"/>
              <a:t>ambiguous invocation</a:t>
            </a:r>
            <a:r>
              <a:rPr lang="en-US" dirty="0"/>
              <a:t>. Ambiguous invocation is a compile error.</a:t>
            </a:r>
          </a:p>
        </p:txBody>
      </p:sp>
    </p:spTree>
    <p:extLst>
      <p:ext uri="{BB962C8B-B14F-4D97-AF65-F5344CB8AC3E}">
        <p14:creationId xmlns:p14="http://schemas.microsoft.com/office/powerpoint/2010/main" val="366582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373-82C9-4510-B67C-3E3643EA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Invocation </a:t>
            </a:r>
            <a:r>
              <a:rPr lang="en-US" sz="2000" b="0" dirty="0"/>
              <a:t>(2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0DCF-E2B8-4CAB-BE86-3E2374403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4920"/>
            <a:ext cx="8232775" cy="4680000"/>
          </a:xfrm>
        </p:spPr>
        <p:txBody>
          <a:bodyPr/>
          <a:lstStyle/>
          <a:p>
            <a:pPr marL="432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AmbiguousOverloading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8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0000" indent="0">
              <a:spcBef>
                <a:spcPts val="20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(max(1, 2));</a:t>
            </a:r>
          </a:p>
          <a:p>
            <a:pPr marL="18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max(int num1, double num2) {</a:t>
            </a:r>
          </a:p>
          <a:p>
            <a:pPr marL="36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(num1 &gt; num2)</a:t>
            </a:r>
          </a:p>
          <a:p>
            <a:pPr marL="54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num1;</a:t>
            </a:r>
          </a:p>
          <a:p>
            <a:pPr marL="36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54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num2;</a:t>
            </a:r>
          </a:p>
          <a:p>
            <a:pPr marL="18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max(double num1, int num2) {</a:t>
            </a:r>
          </a:p>
          <a:p>
            <a:pPr marL="36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(num1 &gt; num2)</a:t>
            </a:r>
          </a:p>
          <a:p>
            <a:pPr marL="54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num1;</a:t>
            </a:r>
          </a:p>
          <a:p>
            <a:pPr marL="36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54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num2;</a:t>
            </a:r>
          </a:p>
          <a:p>
            <a:pPr marL="180000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32" indent="0">
              <a:spcBef>
                <a:spcPts val="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10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AAE7-32BD-415D-BE37-89B3AC9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Local Variables </a:t>
            </a:r>
            <a:r>
              <a:rPr lang="en-US" sz="2000" b="0" dirty="0"/>
              <a:t>(1 of 6)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929B-C5D7-4E56-BC0A-06DCCDEF21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40852"/>
            <a:ext cx="8218488" cy="2925131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A local variable: a variable defined inside a method.</a:t>
            </a:r>
          </a:p>
          <a:p>
            <a:pPr marL="432" indent="0">
              <a:buNone/>
            </a:pPr>
            <a:r>
              <a:rPr lang="en-US" dirty="0"/>
              <a:t>Scope: the part of the program where the variable can be referenced.</a:t>
            </a:r>
          </a:p>
          <a:p>
            <a:pPr marL="432" indent="0">
              <a:buNone/>
            </a:pPr>
            <a:r>
              <a:rPr lang="en-US" dirty="0"/>
              <a:t>The scope of a local variable starts from its declaration and continues to the end of the block that contains the variable. A local variable must be declared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24595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AAE7-32BD-415D-BE37-89B3AC9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Local Variables </a:t>
            </a:r>
            <a:r>
              <a:rPr lang="en-US" sz="2000" b="0" dirty="0"/>
              <a:t>(2 of 6)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929B-C5D7-4E56-BC0A-06DCCDEF21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54105"/>
            <a:ext cx="8218488" cy="1785444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You can declare a local variable with the same name multiple times in different non-nesting blocks in a method, but you cannot declare a local variable twice in nested blocks.</a:t>
            </a:r>
          </a:p>
        </p:txBody>
      </p:sp>
    </p:spTree>
    <p:extLst>
      <p:ext uri="{BB962C8B-B14F-4D97-AF65-F5344CB8AC3E}">
        <p14:creationId xmlns:p14="http://schemas.microsoft.com/office/powerpoint/2010/main" val="2793800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6BCD-A1BC-4260-B957-01E42471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Local Variables </a:t>
            </a:r>
            <a:r>
              <a:rPr lang="en-US" sz="2000" b="0"/>
              <a:t>(3 of 6)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84D1-4FF3-4F72-9BFE-A7F4212EC6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42259"/>
            <a:ext cx="8229600" cy="2009833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A variable declared in the initial action part of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header has its scope in the entire loop. But a variable declared inside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body has its scope limited in the loop body from its declaration and to the end of the block that contains the variable.</a:t>
            </a:r>
          </a:p>
        </p:txBody>
      </p:sp>
      <p:pic>
        <p:nvPicPr>
          <p:cNvPr id="8" name="Picture 7" descr="An illustration shows. For long description in Notes pane, press F6.">
            <a:extLst>
              <a:ext uri="{FF2B5EF4-FFF2-40B4-BE49-F238E27FC236}">
                <a16:creationId xmlns:a16="http://schemas.microsoft.com/office/drawing/2014/main" id="{6A043B1F-21B6-43E5-8968-2B0C3274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67" y="3653037"/>
            <a:ext cx="543546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AC5D-BD81-46D6-BE19-5B279A6A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sz="2000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6F0D-CEA6-405C-A18C-CEFDABA45B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40853"/>
            <a:ext cx="8229600" cy="4713904"/>
          </a:xfrm>
        </p:spPr>
        <p:txBody>
          <a:bodyPr/>
          <a:lstStyle/>
          <a:p>
            <a:pPr marL="432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80000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("Sum from 1 to 10 is " + sum);</a:t>
            </a:r>
          </a:p>
          <a:p>
            <a:pPr marL="432" indent="0">
              <a:spcBef>
                <a:spcPts val="30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80000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("Sum from 20 to 30 is " + sum);</a:t>
            </a:r>
          </a:p>
          <a:p>
            <a:pPr marL="432" indent="0">
              <a:spcBef>
                <a:spcPts val="30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35;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45;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80000" indent="0">
              <a:spcBef>
                <a:spcPts val="3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32" indent="0">
              <a:spcBef>
                <a:spcPts val="3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("Sum from 35 to 45 is " + sum);</a:t>
            </a:r>
          </a:p>
        </p:txBody>
      </p:sp>
    </p:spTree>
    <p:extLst>
      <p:ext uri="{BB962C8B-B14F-4D97-AF65-F5344CB8AC3E}">
        <p14:creationId xmlns:p14="http://schemas.microsoft.com/office/powerpoint/2010/main" val="831267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AAE7-32BD-415D-BE37-89B3AC9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Local Variables </a:t>
            </a:r>
            <a:r>
              <a:rPr lang="en-US" sz="2000" b="0"/>
              <a:t>(4 of 6)</a:t>
            </a:r>
            <a:endParaRPr lang="en-US" b="0"/>
          </a:p>
        </p:txBody>
      </p:sp>
      <p:pic>
        <p:nvPicPr>
          <p:cNvPr id="7" name="Picture 6" descr="An illustration shows. For long description in Notes pane, press F6.">
            <a:extLst>
              <a:ext uri="{FF2B5EF4-FFF2-40B4-BE49-F238E27FC236}">
                <a16:creationId xmlns:a16="http://schemas.microsoft.com/office/drawing/2014/main" id="{3273B3C5-2DEB-4BDD-AAC0-7A1BA603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8" y="1889069"/>
            <a:ext cx="8074120" cy="33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AAE7-32BD-415D-BE37-89B3AC9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Local Variables </a:t>
            </a:r>
            <a:r>
              <a:rPr lang="en-US" sz="2000" b="0"/>
              <a:t>(5 of 6)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929B-C5D7-4E56-BC0A-06DCCDEF21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40852"/>
            <a:ext cx="8218488" cy="4663335"/>
          </a:xfrm>
        </p:spPr>
        <p:txBody>
          <a:bodyPr/>
          <a:lstStyle/>
          <a:p>
            <a:pPr marL="43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Fine with no errors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correctMethod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y = 1;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declared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declared again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+=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000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22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AAE7-32BD-415D-BE37-89B3AC9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Local Variables </a:t>
            </a:r>
            <a:r>
              <a:rPr lang="en-US" sz="2000" b="0"/>
              <a:t>(6 of 6)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929B-C5D7-4E56-BC0A-06DCCDEF21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40852"/>
            <a:ext cx="8218488" cy="4255037"/>
          </a:xfrm>
        </p:spPr>
        <p:txBody>
          <a:bodyPr/>
          <a:lstStyle/>
          <a:p>
            <a:pPr marL="432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With errors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incorrectMethod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y = 1;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5400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7200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575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030C-E5B2-46DF-ADF4-8AD73C0C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0583-5B39-4C89-BFD2-AF19B6A515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42259"/>
            <a:ext cx="8229600" cy="912553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You can think of the method body as a black box that contains the detailed implementation for the method.</a:t>
            </a:r>
          </a:p>
        </p:txBody>
      </p:sp>
      <p:pic>
        <p:nvPicPr>
          <p:cNvPr id="8" name="Picture 7" descr="An illustration shows a black box with Method header on the top part and the rest as its Method body. For long description in Notes pane, press F6.">
            <a:extLst>
              <a:ext uri="{FF2B5EF4-FFF2-40B4-BE49-F238E27FC236}">
                <a16:creationId xmlns:a16="http://schemas.microsoft.com/office/drawing/2014/main" id="{63652760-E57D-4DD2-8428-2ABF4E84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4" y="2598504"/>
            <a:ext cx="8097228" cy="33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1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E528-4877-4D79-BEFD-BB049915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7C10-CFF7-40F7-9A2C-94DC6CD745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554104"/>
            <a:ext cx="8218488" cy="2222765"/>
          </a:xfrm>
        </p:spPr>
        <p:txBody>
          <a:bodyPr/>
          <a:lstStyle/>
          <a:p>
            <a:r>
              <a:rPr lang="en-US" dirty="0"/>
              <a:t>Write a method once and reuse it anywhere.</a:t>
            </a:r>
          </a:p>
          <a:p>
            <a:r>
              <a:rPr lang="en-US" dirty="0"/>
              <a:t>Information hiding. Hide the implementation from the user.</a:t>
            </a:r>
          </a:p>
          <a:p>
            <a:r>
              <a:rPr lang="en-US" dirty="0"/>
              <a:t>Reduce complexity.</a:t>
            </a:r>
          </a:p>
        </p:txBody>
      </p:sp>
    </p:spTree>
    <p:extLst>
      <p:ext uri="{BB962C8B-B14F-4D97-AF65-F5344CB8AC3E}">
        <p14:creationId xmlns:p14="http://schemas.microsoft.com/office/powerpoint/2010/main" val="268887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995F-13C8-4AD1-9031-11E6062E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 sz="2000" b="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AC1A-1A90-4E5D-96BD-E7A6B5F888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4105"/>
            <a:ext cx="8218488" cy="4659922"/>
          </a:xfrm>
        </p:spPr>
        <p:txBody>
          <a:bodyPr/>
          <a:lstStyle/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6.1</a:t>
            </a:r>
            <a:r>
              <a:rPr lang="en-US" sz="2200" dirty="0"/>
              <a:t> To define methods with formal parameters (§6.2).</a:t>
            </a:r>
          </a:p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6.2</a:t>
            </a:r>
            <a:r>
              <a:rPr lang="en-US" sz="2200" dirty="0"/>
              <a:t> To invoke methods with actual parameters (i.e., arguments) (§6.2).</a:t>
            </a:r>
          </a:p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6.3</a:t>
            </a:r>
            <a:r>
              <a:rPr lang="en-US" sz="2200" dirty="0"/>
              <a:t> To define methods with a return value (§6.3).</a:t>
            </a:r>
          </a:p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6.4</a:t>
            </a:r>
            <a:r>
              <a:rPr lang="en-US" sz="2200" dirty="0"/>
              <a:t> To define methods without a return value (§6.4).</a:t>
            </a:r>
          </a:p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6.5</a:t>
            </a:r>
            <a:r>
              <a:rPr lang="en-US" sz="2200" dirty="0"/>
              <a:t> To pass arguments by value (§6.5).</a:t>
            </a:r>
          </a:p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6.6</a:t>
            </a:r>
            <a:r>
              <a:rPr lang="en-US" sz="2200" dirty="0"/>
              <a:t> To develop reusable code that is modular, easy to read, easy to debug, and easy to maintain (§6.6).</a:t>
            </a:r>
          </a:p>
          <a:p>
            <a:pPr marL="432" indent="0">
              <a:buNone/>
            </a:pPr>
            <a:r>
              <a:rPr lang="en-US" sz="2200" b="1" dirty="0">
                <a:solidFill>
                  <a:srgbClr val="007FA3"/>
                </a:solidFill>
              </a:rPr>
              <a:t>6.7</a:t>
            </a:r>
            <a:r>
              <a:rPr lang="en-US" sz="2200" dirty="0"/>
              <a:t> To write a method that converts hexadecimals to decimals (§6.7).</a:t>
            </a:r>
          </a:p>
        </p:txBody>
      </p:sp>
    </p:spTree>
    <p:extLst>
      <p:ext uri="{BB962C8B-B14F-4D97-AF65-F5344CB8AC3E}">
        <p14:creationId xmlns:p14="http://schemas.microsoft.com/office/powerpoint/2010/main" val="26976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995F-13C8-4AD1-9031-11E6062E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 sz="2000" b="0" dirty="0"/>
              <a:t>(2 of 2)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AC1A-1A90-4E5D-96BD-E7A6B5F888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40853"/>
            <a:ext cx="8218488" cy="3547981"/>
          </a:xfrm>
        </p:spPr>
        <p:txBody>
          <a:bodyPr/>
          <a:lstStyle/>
          <a:p>
            <a:pPr marL="432" indent="0">
              <a:buNone/>
            </a:pPr>
            <a:r>
              <a:rPr lang="en-US" b="1" dirty="0">
                <a:solidFill>
                  <a:srgbClr val="007FA3"/>
                </a:solidFill>
              </a:rPr>
              <a:t>6.8</a:t>
            </a:r>
            <a:r>
              <a:rPr lang="en-US" dirty="0"/>
              <a:t> To use method overloading and understand ambiguous overloading (§6.8).</a:t>
            </a:r>
          </a:p>
          <a:p>
            <a:pPr marL="432" indent="0">
              <a:buNone/>
            </a:pPr>
            <a:r>
              <a:rPr lang="en-US" b="1" dirty="0">
                <a:solidFill>
                  <a:srgbClr val="007FA3"/>
                </a:solidFill>
              </a:rPr>
              <a:t>6.9</a:t>
            </a:r>
            <a:r>
              <a:rPr lang="en-US" dirty="0"/>
              <a:t> To determine the scope of variables (§6.9).</a:t>
            </a:r>
          </a:p>
          <a:p>
            <a:pPr marL="432" indent="0">
              <a:buNone/>
            </a:pPr>
            <a:r>
              <a:rPr lang="en-US" b="1" dirty="0">
                <a:solidFill>
                  <a:srgbClr val="007FA3"/>
                </a:solidFill>
              </a:rPr>
              <a:t>6.10</a:t>
            </a:r>
            <a:r>
              <a:rPr lang="en-US" dirty="0"/>
              <a:t> To apply the concept of method abstraction in software development (§6.10).</a:t>
            </a:r>
          </a:p>
          <a:p>
            <a:pPr marL="432" indent="0">
              <a:buNone/>
            </a:pPr>
            <a:r>
              <a:rPr lang="en-US" b="1" dirty="0">
                <a:solidFill>
                  <a:srgbClr val="007FA3"/>
                </a:solidFill>
              </a:rPr>
              <a:t>6.11</a:t>
            </a:r>
            <a:r>
              <a:rPr lang="en-US" dirty="0"/>
              <a:t> To design and implement methods using stepwise refinement (§6.11).</a:t>
            </a:r>
          </a:p>
        </p:txBody>
      </p:sp>
    </p:spTree>
    <p:extLst>
      <p:ext uri="{BB962C8B-B14F-4D97-AF65-F5344CB8AC3E}">
        <p14:creationId xmlns:p14="http://schemas.microsoft.com/office/powerpoint/2010/main" val="25142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9E8-58F7-4D87-821B-B8715C7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32" indent="0">
              <a:buNone/>
            </a:pPr>
            <a:r>
              <a:rPr lang="en-US" sz="3600" b="1" dirty="0">
                <a:solidFill>
                  <a:srgbClr val="007FA3"/>
                </a:solidFill>
              </a:rPr>
              <a:t>6.1</a:t>
            </a:r>
            <a:r>
              <a:rPr lang="en-US" sz="3600" dirty="0"/>
              <a:t> To define methods with formal parameters (§6.2).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E996-D8FD-416E-B82C-EF2904CE3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912553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A method is a collection of statements that are grouped together to perform an operation.</a:t>
            </a:r>
          </a:p>
        </p:txBody>
      </p:sp>
      <p:pic>
        <p:nvPicPr>
          <p:cNvPr id="8" name="Picture 7" descr="An illustration show Define a method, and Invoke a method. For long description in Notes pane, press F6.">
            <a:extLst>
              <a:ext uri="{FF2B5EF4-FFF2-40B4-BE49-F238E27FC236}">
                <a16:creationId xmlns:a16="http://schemas.microsoft.com/office/drawing/2014/main" id="{1B1DA5D6-3F10-4EA1-8FC6-889E5277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7" y="2624054"/>
            <a:ext cx="8091008" cy="30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9E8-58F7-4D87-821B-B8715C7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</a:t>
            </a:r>
            <a:r>
              <a:rPr lang="en-US" sz="2000" b="0" dirty="0"/>
              <a:t>(2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E996-D8FD-416E-B82C-EF2904CE3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912553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A method is a collection of statements that are grouped together to perform an operation.</a:t>
            </a:r>
          </a:p>
        </p:txBody>
      </p:sp>
      <p:pic>
        <p:nvPicPr>
          <p:cNvPr id="8" name="Picture 7" descr="An illustration shows Defining methods. For long description in Notes pane, press F6.">
            <a:extLst>
              <a:ext uri="{FF2B5EF4-FFF2-40B4-BE49-F238E27FC236}">
                <a16:creationId xmlns:a16="http://schemas.microsoft.com/office/drawing/2014/main" id="{B487FFE3-1638-44B8-8EF0-CB39A587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2" y="2675110"/>
            <a:ext cx="8171918" cy="30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9E8-58F7-4D87-821B-B8715C7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E996-D8FD-416E-B82C-EF2904CE3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912553"/>
          </a:xfrm>
        </p:spPr>
        <p:txBody>
          <a:bodyPr/>
          <a:lstStyle/>
          <a:p>
            <a:pPr marL="432" indent="0">
              <a:buNone/>
            </a:pPr>
            <a:r>
              <a:rPr lang="en-US" b="1" dirty="0"/>
              <a:t>Method signature </a:t>
            </a:r>
            <a:r>
              <a:rPr lang="en-US" dirty="0"/>
              <a:t>is the combination of the method name and the parameter list.</a:t>
            </a:r>
          </a:p>
        </p:txBody>
      </p:sp>
      <p:pic>
        <p:nvPicPr>
          <p:cNvPr id="7" name="Picture 6" descr="An illustration shows Method signature. For long description in Notes pane, press F6.">
            <a:extLst>
              <a:ext uri="{FF2B5EF4-FFF2-40B4-BE49-F238E27FC236}">
                <a16:creationId xmlns:a16="http://schemas.microsoft.com/office/drawing/2014/main" id="{0729A63F-6416-4F70-A5BB-B45D979D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0" y="2743807"/>
            <a:ext cx="8169343" cy="30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9E8-58F7-4D87-821B-B8715C7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E996-D8FD-416E-B82C-EF2904CE3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912553"/>
          </a:xfrm>
        </p:spPr>
        <p:txBody>
          <a:bodyPr/>
          <a:lstStyle/>
          <a:p>
            <a:pPr marL="432" indent="0">
              <a:buNone/>
            </a:pPr>
            <a:r>
              <a:rPr lang="en-US" dirty="0"/>
              <a:t>The variables defined in the method header are known as </a:t>
            </a:r>
            <a:r>
              <a:rPr lang="en-US" b="1" dirty="0"/>
              <a:t>formal parameters</a:t>
            </a:r>
            <a:r>
              <a:rPr lang="en-US" dirty="0"/>
              <a:t>.</a:t>
            </a:r>
          </a:p>
        </p:txBody>
      </p:sp>
      <p:pic>
        <p:nvPicPr>
          <p:cNvPr id="8" name="Picture 7" descr="An illustration shows Formal parameters. For long description in Notes pane, press F6.">
            <a:extLst>
              <a:ext uri="{FF2B5EF4-FFF2-40B4-BE49-F238E27FC236}">
                <a16:creationId xmlns:a16="http://schemas.microsoft.com/office/drawing/2014/main" id="{5F1E95F4-C726-4737-85D1-9CBAE9B3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0" y="2770309"/>
            <a:ext cx="8169343" cy="30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7609"/>
      </p:ext>
    </p:extLst>
  </p:cSld>
  <p:clrMapOvr>
    <a:masterClrMapping/>
  </p:clrMapOvr>
</p:sld>
</file>

<file path=ppt/theme/theme1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C0A014A242A40A6712776A1B494A0" ma:contentTypeVersion="18" ma:contentTypeDescription="Create a new document." ma:contentTypeScope="" ma:versionID="4c6acf0bdd8d3c68de79bfafae2501c2">
  <xsd:schema xmlns:xsd="http://www.w3.org/2001/XMLSchema" xmlns:xs="http://www.w3.org/2001/XMLSchema" xmlns:p="http://schemas.microsoft.com/office/2006/metadata/properties" xmlns:ns2="bde507ab-19d9-42c9-b69f-59bb821f2f61" xmlns:ns3="2b22d00c-ba54-415e-ac47-142f0dfcf7e9" targetNamespace="http://schemas.microsoft.com/office/2006/metadata/properties" ma:root="true" ma:fieldsID="db735535aa43796101af087dcd28ba92" ns2:_="" ns3:_="">
    <xsd:import namespace="bde507ab-19d9-42c9-b69f-59bb821f2f61"/>
    <xsd:import namespace="2b22d00c-ba54-415e-ac47-142f0dfcf7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507ab-19d9-42c9-b69f-59bb821f2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6342d94-4a90-4c9b-8c88-cb4c8647e9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2d00c-ba54-415e-ac47-142f0dfcf7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15ee8f1-b0c3-4805-b80a-d212239595e5}" ma:internalName="TaxCatchAll" ma:showField="CatchAllData" ma:web="2b22d00c-ba54-415e-ac47-142f0dfcf7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e507ab-19d9-42c9-b69f-59bb821f2f61">
      <Terms xmlns="http://schemas.microsoft.com/office/infopath/2007/PartnerControls"/>
    </lcf76f155ced4ddcb4097134ff3c332f>
    <TaxCatchAll xmlns="2b22d00c-ba54-415e-ac47-142f0dfcf7e9" xsi:nil="true"/>
  </documentManagement>
</p:properties>
</file>

<file path=customXml/itemProps1.xml><?xml version="1.0" encoding="utf-8"?>
<ds:datastoreItem xmlns:ds="http://schemas.openxmlformats.org/officeDocument/2006/customXml" ds:itemID="{2628CDAC-E51F-48A8-83CA-13F40E3D3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507ab-19d9-42c9-b69f-59bb821f2f61"/>
    <ds:schemaRef ds:uri="2b22d00c-ba54-415e-ac47-142f0dfcf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61B135-9740-46B5-8D68-B0EEF3962D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2C310-51D5-427C-BC5A-52A69252B0B1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b22d00c-ba54-415e-ac47-142f0dfcf7e9"/>
    <ds:schemaRef ds:uri="bde507ab-19d9-42c9-b69f-59bb821f2f6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147261</TotalTime>
  <Words>3830</Words>
  <Application>Microsoft Office PowerPoint</Application>
  <PresentationFormat>On-screen Show (4:3)</PresentationFormat>
  <Paragraphs>290</Paragraphs>
  <Slides>34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Noto Sans Symbols</vt:lpstr>
      <vt:lpstr>Verdana</vt:lpstr>
      <vt:lpstr>Arial</vt:lpstr>
      <vt:lpstr>Times New Roman</vt:lpstr>
      <vt:lpstr>Courier New</vt:lpstr>
      <vt:lpstr>USHE</vt:lpstr>
      <vt:lpstr>USHE_slide options</vt:lpstr>
      <vt:lpstr>Equation</vt:lpstr>
      <vt:lpstr>Introduction to Java Programming and Data Structures</vt:lpstr>
      <vt:lpstr>Opening Problem</vt:lpstr>
      <vt:lpstr>Problem (1 of 2)</vt:lpstr>
      <vt:lpstr>Objectives (1 of 2)</vt:lpstr>
      <vt:lpstr>Objectives (2 of 2)</vt:lpstr>
      <vt:lpstr>6.1 To define methods with formal parameters (§6.2).</vt:lpstr>
      <vt:lpstr>Defining Methods (2 of 2)</vt:lpstr>
      <vt:lpstr>Method Signature</vt:lpstr>
      <vt:lpstr>Formal Parameters</vt:lpstr>
      <vt:lpstr>Actual Parameters</vt:lpstr>
      <vt:lpstr>Return Value Type</vt:lpstr>
      <vt:lpstr>Calling Methods</vt:lpstr>
      <vt:lpstr>Caution</vt:lpstr>
      <vt:lpstr>Reuse Methods From Other Classes</vt:lpstr>
      <vt:lpstr>Opening Problem</vt:lpstr>
      <vt:lpstr>void Method Example</vt:lpstr>
      <vt:lpstr>Passing Parameters</vt:lpstr>
      <vt:lpstr>Pass by Value (1 of 3)</vt:lpstr>
      <vt:lpstr>Pass by Value (2 of 3)</vt:lpstr>
      <vt:lpstr>Pass by Value (3 of 3)</vt:lpstr>
      <vt:lpstr>Modularizing Code</vt:lpstr>
      <vt:lpstr>Modularizing Code</vt:lpstr>
      <vt:lpstr>Case Study: Converting Hexadecimals to Decimals</vt:lpstr>
      <vt:lpstr>Overloading Methods</vt:lpstr>
      <vt:lpstr>Ambiguous Invocation (1 of 2)</vt:lpstr>
      <vt:lpstr>Ambiguous Invocation (2 of 2)</vt:lpstr>
      <vt:lpstr>Scope of Local Variables (1 of 6)</vt:lpstr>
      <vt:lpstr>Scope of Local Variables (2 of 6)</vt:lpstr>
      <vt:lpstr>Scope of Local Variables (3 of 6)</vt:lpstr>
      <vt:lpstr>Scope of Local Variables (4 of 6)</vt:lpstr>
      <vt:lpstr>Scope of Local Variables (5 of 6)</vt:lpstr>
      <vt:lpstr>Scope of Local Variables (6 of 6)</vt:lpstr>
      <vt:lpstr>Method Abstraction</vt:lpstr>
      <vt:lpstr>Benefits of Methods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 and Data Structures, Thirteenth Edition, Chapter 6, Methods</dc:title>
  <dc:subject>IT</dc:subject>
  <dc:creator>Liang</dc:creator>
  <cp:keywords>Introduction to Java Programming and Data Structures</cp:keywords>
  <dc:description>This deck contains code snippets and symbols, screen reader users may need to increase verbosity levels; Long description alt-text is inserted in the notes pane; This presentation contains the hyperlinks located in Notes Pane.</dc:description>
  <cp:lastModifiedBy>Zartoshty, Bahram</cp:lastModifiedBy>
  <cp:revision>928</cp:revision>
  <cp:lastPrinted>2025-04-02T02:56:32Z</cp:lastPrinted>
  <dcterms:modified xsi:type="dcterms:W3CDTF">2025-04-02T02:56:49Z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0x010100D27C0A014A242A40A6712776A1B494A0</vt:lpwstr>
  </property>
</Properties>
</file>