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1"/>
  </p:notesMasterIdLst>
  <p:sldIdLst>
    <p:sldId id="313" r:id="rId2"/>
    <p:sldId id="258" r:id="rId3"/>
    <p:sldId id="259" r:id="rId4"/>
    <p:sldId id="264" r:id="rId5"/>
    <p:sldId id="266" r:id="rId6"/>
    <p:sldId id="267" r:id="rId7"/>
    <p:sldId id="270" r:id="rId8"/>
    <p:sldId id="268" r:id="rId9"/>
    <p:sldId id="271" r:id="rId10"/>
    <p:sldId id="272" r:id="rId11"/>
    <p:sldId id="273" r:id="rId12"/>
    <p:sldId id="309" r:id="rId13"/>
    <p:sldId id="307" r:id="rId14"/>
    <p:sldId id="274" r:id="rId15"/>
    <p:sldId id="276" r:id="rId16"/>
    <p:sldId id="277" r:id="rId17"/>
    <p:sldId id="279" r:id="rId18"/>
    <p:sldId id="280" r:id="rId19"/>
    <p:sldId id="303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555"/>
    <a:srgbClr val="B9C7E5"/>
    <a:srgbClr val="EDF6F7"/>
    <a:srgbClr val="36552D"/>
    <a:srgbClr val="548446"/>
    <a:srgbClr val="953A1F"/>
    <a:srgbClr val="27333F"/>
    <a:srgbClr val="E7B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769" autoAdjust="0"/>
  </p:normalViewPr>
  <p:slideViewPr>
    <p:cSldViewPr>
      <p:cViewPr varScale="1">
        <p:scale>
          <a:sx n="74" d="100"/>
          <a:sy n="74" d="100"/>
        </p:scale>
        <p:origin x="2646" y="66"/>
      </p:cViewPr>
      <p:guideLst>
        <p:guide orient="horz" pos="91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0"/>
    </p:cViewPr>
  </p:sorterViewPr>
  <p:notesViewPr>
    <p:cSldViewPr>
      <p:cViewPr varScale="1">
        <p:scale>
          <a:sx n="83" d="100"/>
          <a:sy n="83" d="100"/>
        </p:scale>
        <p:origin x="2001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A11FB08-36B6-433A-BB1C-1F8506F3EC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44DC3E2-F8ED-42B2-BCB0-8FC4DBBDA6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876D3B2B-86C7-4D9A-A689-9493388C93D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5F6DF88-5D1A-41B8-B028-78472EFACD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EE4246A-279E-4543-9E87-A7EABF94A4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94ECB67-C35A-4CF0-82A9-42C26AD3F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01C90C-9E60-4A51-A6DF-F26AB8D4BE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168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EE0ECF7-0A33-454A-BF95-F4E8E33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C7C4D9D-CCC5-48D3-A3CA-18818EA0A46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23EA0EA-A510-4505-9B74-7DE5B74F2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E5CCFC1-D206-4C17-A9D3-2FCF6D3FA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744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7FAAB66-208C-4A2F-BF18-0B06722F3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5E116CB-3295-4547-B2CB-7928FB2C65B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7B7F6DC-55B5-4C9C-BDB1-AC1AB4C2D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B5A8F89-FED9-4547-BB0E-8E2E6F6D3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00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DC564D37-C64D-4885-915D-91272AFEF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A1D834C-30D5-4429-B04D-FAE2FDA53839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29B5CA20-01BB-4B7D-9C5E-2D0BEEBEC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D3EF1E9-0FEA-4960-BE01-E606F21E7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54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0710DF4-F2B5-4AAA-9064-5EE23061A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E2DDD55-9C5A-4ADF-B29B-B9979C7DE552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FB4466B-D12D-4C42-8E08-CEE77CD42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EC2035D-79F6-41A1-9134-3A8E88569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17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14E539E-EA58-4A85-9417-8C57A1383B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2919E58-D0FE-426F-B346-152ADA89CF0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88572A2-5E52-4B91-9B97-4A6767998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9425EA2-402D-4EAF-8AF9-63F7DC3F7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4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D231D04-490A-4ADF-A5A0-1C060F0803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F10499B-7085-49C6-AFFA-37DE231909BB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7A5E7A2-A1BE-471B-BCF7-9FE6B4598F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D6B77BF-530B-472C-B500-86713E935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76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A7465345-5AA6-4512-A54E-4A8EE648F9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5EFC63F-D818-4E30-B109-4003FA7C69BD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BD92750-1497-49AB-8021-C4A7F21D6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86B27AF-9AED-4E21-A8C9-45A067CF1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45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00645A4-6B79-490B-95DF-10169DAAF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3521703-5D48-4F18-A1F1-1A4B5E5A1EF0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F27B50E4-CC7C-479B-A366-90904B675E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37537EC-47B3-4B5D-A966-5BF50DFC8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690A251-2221-4A32-A371-1D2443D453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FEE8DD6-125E-42A6-BAC0-96E13511DECB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4CC8B5F-9900-4F54-B1D0-7C1FFFF14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CAD0F5BE-CD32-4B37-BBB7-5ED4427401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dirty="0"/>
              <a:t>Queues</a:t>
            </a:r>
          </a:p>
          <a:p>
            <a:pPr lvl="1" eaLnBrk="1" hangingPunct="1"/>
            <a:r>
              <a:rPr lang="en-US" altLang="en-US" dirty="0"/>
              <a:t>Are appropriate for many real-world situations</a:t>
            </a:r>
          </a:p>
          <a:p>
            <a:pPr lvl="2" eaLnBrk="1" hangingPunct="1"/>
            <a:r>
              <a:rPr lang="en-US" altLang="en-US" dirty="0"/>
              <a:t>Example: A line to buy a movie ticket</a:t>
            </a:r>
          </a:p>
          <a:p>
            <a:pPr lvl="1" eaLnBrk="1" hangingPunct="1"/>
            <a:r>
              <a:rPr lang="en-US" altLang="en-US" sz="2400" dirty="0"/>
              <a:t>Have applications in computer science</a:t>
            </a:r>
          </a:p>
          <a:p>
            <a:pPr lvl="2" eaLnBrk="1" hangingPunct="1"/>
            <a:r>
              <a:rPr lang="en-US" altLang="en-US" dirty="0"/>
              <a:t>Example: A request to print a document</a:t>
            </a:r>
          </a:p>
          <a:p>
            <a:pPr eaLnBrk="1" hangingPunct="1"/>
            <a:r>
              <a:rPr lang="en-US" altLang="en-US" sz="2800" dirty="0"/>
              <a:t>A simulation</a:t>
            </a:r>
          </a:p>
          <a:p>
            <a:pPr lvl="1" eaLnBrk="1" hangingPunct="1"/>
            <a:r>
              <a:rPr lang="en-US" altLang="en-US" sz="2400" dirty="0"/>
              <a:t>A study to see how to reduce the wait involved in an application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9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DE1418F-7F36-4D44-81CE-AFFE30CD64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A1367D1-B943-431E-B2A4-6ABB463684CF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A4CDFBD-3A83-42BC-8B53-94E58E92ED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AC4661E-19D6-42E0-9C63-EE17DA62E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54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1B1BE889-4A5A-49D5-909F-7E65196E9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8281E90-1F7D-4BEA-99BA-3676E0725B2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7FDA386-E959-4777-A482-776C7CDFB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6D6DB25-9A73-4626-BEBC-19A93F30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Public Boolean </a:t>
            </a:r>
            <a:r>
              <a:rPr lang="en-US" altLang="en-US" dirty="0" err="1">
                <a:latin typeface="Times" panose="02020603050405020304" pitchFamily="18" charset="0"/>
              </a:rPr>
              <a:t>isPalindromString</a:t>
            </a:r>
            <a:r>
              <a:rPr lang="en-US" altLang="en-US" dirty="0">
                <a:latin typeface="Times" panose="02020603050405020304" pitchFamily="18" charset="0"/>
              </a:rPr>
              <a:t> s)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{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create </a:t>
            </a:r>
            <a:r>
              <a:rPr lang="en-US" altLang="en-US" dirty="0" err="1">
                <a:latin typeface="Times" panose="02020603050405020304" pitchFamily="18" charset="0"/>
              </a:rPr>
              <a:t>astack</a:t>
            </a:r>
            <a:endParaRPr lang="en-US" altLang="en-US" dirty="0">
              <a:latin typeface="Times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create </a:t>
            </a:r>
            <a:r>
              <a:rPr lang="en-US" altLang="en-US" dirty="0" err="1">
                <a:latin typeface="Times" panose="02020603050405020304" pitchFamily="18" charset="0"/>
              </a:rPr>
              <a:t>aqueue</a:t>
            </a:r>
            <a:endParaRPr lang="en-US" altLang="en-US" dirty="0">
              <a:latin typeface="Times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for(</a:t>
            </a:r>
            <a:r>
              <a:rPr lang="en-US" altLang="en-US" dirty="0" err="1">
                <a:latin typeface="Times" panose="02020603050405020304" pitchFamily="18" charset="0"/>
              </a:rPr>
              <a:t>int</a:t>
            </a:r>
            <a:r>
              <a:rPr lang="en-US" altLang="en-US" dirty="0">
                <a:latin typeface="Times" panose="02020603050405020304" pitchFamily="18" charset="0"/>
              </a:rPr>
              <a:t> </a:t>
            </a:r>
            <a:r>
              <a:rPr lang="en-US" altLang="en-US" dirty="0" err="1">
                <a:latin typeface="Times" panose="02020603050405020304" pitchFamily="18" charset="0"/>
              </a:rPr>
              <a:t>i</a:t>
            </a:r>
            <a:r>
              <a:rPr lang="en-US" altLang="en-US" dirty="0">
                <a:latin typeface="Times" panose="02020603050405020304" pitchFamily="18" charset="0"/>
              </a:rPr>
              <a:t>=0;i&lt;</a:t>
            </a:r>
            <a:r>
              <a:rPr lang="en-US" altLang="en-US" dirty="0" err="1">
                <a:latin typeface="Times" panose="02020603050405020304" pitchFamily="18" charset="0"/>
              </a:rPr>
              <a:t>s,length</a:t>
            </a:r>
            <a:r>
              <a:rPr lang="en-US" altLang="en-US" dirty="0">
                <a:latin typeface="Times" panose="02020603050405020304" pitchFamily="18" charset="0"/>
              </a:rPr>
              <a:t>(); ++</a:t>
            </a:r>
            <a:r>
              <a:rPr lang="en-US" altLang="en-US" dirty="0" err="1">
                <a:latin typeface="Times" panose="02020603050405020304" pitchFamily="18" charset="0"/>
              </a:rPr>
              <a:t>i</a:t>
            </a:r>
            <a:r>
              <a:rPr lang="en-US" altLang="en-US" dirty="0">
                <a:latin typeface="Times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{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   </a:t>
            </a:r>
            <a:r>
              <a:rPr lang="en-US" altLang="en-US" dirty="0" err="1">
                <a:latin typeface="Times" panose="02020603050405020304" pitchFamily="18" charset="0"/>
              </a:rPr>
              <a:t>astack.push</a:t>
            </a:r>
            <a:r>
              <a:rPr lang="en-US" altLang="en-US" dirty="0">
                <a:latin typeface="Times" panose="02020603050405020304" pitchFamily="18" charset="0"/>
              </a:rPr>
              <a:t>(</a:t>
            </a:r>
            <a:r>
              <a:rPr lang="en-US" altLang="en-US" dirty="0" err="1">
                <a:latin typeface="Times" panose="02020603050405020304" pitchFamily="18" charset="0"/>
              </a:rPr>
              <a:t>s,charAt</a:t>
            </a:r>
            <a:r>
              <a:rPr lang="en-US" altLang="en-US" dirty="0">
                <a:latin typeface="Times" panose="02020603050405020304" pitchFamily="18" charset="0"/>
              </a:rPr>
              <a:t>(</a:t>
            </a:r>
            <a:r>
              <a:rPr lang="en-US" altLang="en-US" dirty="0" err="1">
                <a:latin typeface="Times" panose="02020603050405020304" pitchFamily="18" charset="0"/>
              </a:rPr>
              <a:t>i</a:t>
            </a:r>
            <a:r>
              <a:rPr lang="en-US" altLang="en-US" dirty="0">
                <a:latin typeface="Times" panose="02020603050405020304" pitchFamily="18" charset="0"/>
              </a:rPr>
              <a:t>));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   </a:t>
            </a:r>
            <a:r>
              <a:rPr lang="en-US" altLang="en-US" dirty="0" err="1">
                <a:latin typeface="Times" panose="02020603050405020304" pitchFamily="18" charset="0"/>
              </a:rPr>
              <a:t>aqueue.enqueue</a:t>
            </a:r>
            <a:r>
              <a:rPr lang="en-US" altLang="en-US" dirty="0">
                <a:latin typeface="Times" panose="02020603050405020304" pitchFamily="18" charset="0"/>
              </a:rPr>
              <a:t>(</a:t>
            </a:r>
            <a:r>
              <a:rPr lang="en-US" altLang="en-US" dirty="0" err="1">
                <a:latin typeface="Times" panose="02020603050405020304" pitchFamily="18" charset="0"/>
              </a:rPr>
              <a:t>s.charAt</a:t>
            </a:r>
            <a:r>
              <a:rPr lang="en-US" altLang="en-US" dirty="0">
                <a:latin typeface="Times" panose="02020603050405020304" pitchFamily="18" charset="0"/>
              </a:rPr>
              <a:t>(</a:t>
            </a:r>
            <a:r>
              <a:rPr lang="en-US" altLang="en-US" dirty="0" err="1">
                <a:latin typeface="Times" panose="02020603050405020304" pitchFamily="18" charset="0"/>
              </a:rPr>
              <a:t>i</a:t>
            </a:r>
            <a:r>
              <a:rPr lang="en-US" altLang="en-US" dirty="0">
                <a:latin typeface="Times" panose="02020603050405020304" pitchFamily="18" charset="0"/>
              </a:rPr>
              <a:t>));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}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Boolean </a:t>
            </a:r>
            <a:r>
              <a:rPr lang="en-US" altLang="en-US" dirty="0" err="1">
                <a:latin typeface="Times" panose="02020603050405020304" pitchFamily="18" charset="0"/>
              </a:rPr>
              <a:t>isPal</a:t>
            </a:r>
            <a:r>
              <a:rPr lang="en-US" altLang="en-US" dirty="0">
                <a:latin typeface="Times" panose="02020603050405020304" pitchFamily="18" charset="0"/>
              </a:rPr>
              <a:t> = true;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while (!</a:t>
            </a:r>
            <a:r>
              <a:rPr lang="en-US" altLang="en-US" dirty="0" err="1">
                <a:latin typeface="Times" panose="02020603050405020304" pitchFamily="18" charset="0"/>
              </a:rPr>
              <a:t>aqueue.isEmpty</a:t>
            </a:r>
            <a:r>
              <a:rPr lang="en-US" altLang="en-US" dirty="0">
                <a:latin typeface="Times" panose="02020603050405020304" pitchFamily="18" charset="0"/>
              </a:rPr>
              <a:t>() and </a:t>
            </a:r>
            <a:r>
              <a:rPr lang="en-US" altLang="en-US" dirty="0" err="1">
                <a:latin typeface="Times" panose="02020603050405020304" pitchFamily="18" charset="0"/>
              </a:rPr>
              <a:t>isPal</a:t>
            </a:r>
            <a:r>
              <a:rPr lang="en-US" altLang="en-US" dirty="0">
                <a:latin typeface="Times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 {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     ch1= </a:t>
            </a:r>
            <a:r>
              <a:rPr lang="en-US" altLang="en-US" dirty="0" err="1">
                <a:latin typeface="Times" panose="02020603050405020304" pitchFamily="18" charset="0"/>
              </a:rPr>
              <a:t>astack.pop</a:t>
            </a:r>
            <a:r>
              <a:rPr lang="en-US" altLang="en-US" dirty="0">
                <a:latin typeface="Times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      ch2 = </a:t>
            </a:r>
            <a:r>
              <a:rPr lang="en-US" altLang="en-US" dirty="0" err="1">
                <a:latin typeface="Times" panose="02020603050405020304" pitchFamily="18" charset="0"/>
              </a:rPr>
              <a:t>aqueue.dequeue</a:t>
            </a:r>
            <a:r>
              <a:rPr lang="en-US" altLang="en-US" dirty="0">
                <a:latin typeface="Times" panose="02020603050405020304" pitchFamily="18" charset="0"/>
              </a:rPr>
              <a:t>();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      if(ch1 != ch2) </a:t>
            </a:r>
            <a:r>
              <a:rPr lang="en-US" altLang="en-US" dirty="0" err="1">
                <a:latin typeface="Times" panose="02020603050405020304" pitchFamily="18" charset="0"/>
              </a:rPr>
              <a:t>isPal</a:t>
            </a:r>
            <a:r>
              <a:rPr lang="en-US" altLang="en-US" dirty="0">
                <a:latin typeface="Times" panose="02020603050405020304" pitchFamily="18" charset="0"/>
              </a:rPr>
              <a:t>=false;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   }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    return </a:t>
            </a:r>
            <a:r>
              <a:rPr lang="en-US" altLang="en-US" dirty="0" err="1">
                <a:latin typeface="Times" panose="02020603050405020304" pitchFamily="18" charset="0"/>
              </a:rPr>
              <a:t>isPal</a:t>
            </a:r>
            <a:r>
              <a:rPr lang="en-US" altLang="en-US" dirty="0">
                <a:latin typeface="Times" panose="02020603050405020304" pitchFamily="18" charset="0"/>
              </a:rPr>
              <a:t>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   }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22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402148C-A60B-43E6-9E88-577A01C78F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A93E619-44F3-4B31-BAD3-8A15CDEA3609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FFB21C0-138C-4D49-AC2F-3A563C2A09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2ABF730-40B6-4093-A091-07F41AED6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4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FDB05C7-2A75-429B-90C6-D7797E9BE0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09E344E-ABBC-4DBE-BA7D-97CFC87C364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BE9B54C-4952-4576-A6AE-6172326F9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16F164B-DDF9-4A45-97AE-F40AACB7A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26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A9837EC-019E-4D44-A4AD-0E0FB4574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A2C0ACC-647B-4F74-A667-C3513CE08EA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1C049C4-7627-4541-B555-CB29F69D8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91EADD0-E4FB-4628-A45A-7ECF803D2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4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A50B105-C678-45A0-A84B-2209CAB433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2B9C084-2874-42E0-9E49-7E3526F83A2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775D6D3-D683-4AAF-AFA4-A58C97A543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5A8F950-9306-4A8C-AC91-A4E724CF4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84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1E85214-9B06-4880-8920-E892E5388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D1FD54A-7B05-40C2-939C-2109519F75BD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F281EC2-B59C-4E89-8B09-BD418A35B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FC0EBD6-4E4C-4EE4-B20F-32969E465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37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533400"/>
            <a:ext cx="3429000" cy="1143000"/>
          </a:xfrm>
        </p:spPr>
        <p:txBody>
          <a:bodyPr anchor="b"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828800"/>
            <a:ext cx="34290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192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FCD71D-0077-4718-988E-73EA613272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DFAC63-56D4-4A9E-B42E-396B8B8F085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01ED0308-B75B-438E-AC68-3AF0B05C01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174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228600"/>
            <a:ext cx="19621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573405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B2C615-6241-4E0D-B6CB-382BFC42EF0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03D7FB-ABC0-4FD4-9838-7437200D1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3670B3D0-BA9A-4FFE-94CF-B88CFB423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11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88BC73-ED50-4614-9062-2C9C1AC412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6F7198-E650-42EA-BB3C-C87CA51563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EC8ED0B5-4455-4F01-92F4-9295D1EBF6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69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F46A32-FE7E-418D-A1E5-4FB0584A87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B82732-D3E2-446B-B76E-B32DCE2062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2FFDBF78-3BA1-4AAE-BA3A-7EABA141AD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97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7C8638-0CF3-4AB2-B4B6-C580CA7B51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F7C8AE-21C0-405E-91F1-33DB270FDB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6FA64AB3-44B8-4414-BFD5-42FDFC04D6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22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23D3FD-DB8E-4AE4-ABBD-876187A11C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B1DA9F-9616-4534-86E1-0BC0FE983A2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75A15BFE-B2BF-4A8C-AD81-F4567CD576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69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892B2D5-CC34-49D1-825B-311D50A51F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8AF75B-F86B-4518-B138-C06630B894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03CD56A6-2A48-4F28-8E8C-DF16055F1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83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C41A3B-4D05-437F-8D22-CC795E3FB6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0622BA-8BEC-4F12-9B28-EE9508C1EE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846ED1E0-0D33-453B-9365-5D67E87167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58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F88C7C1-6673-4E1D-9956-BFCC91902B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E925FE-3672-4494-B83C-5D9BF3A9BF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2C5570A1-95AE-4B0A-A23B-C4CAE7E403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00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738C80A-B7AB-41D6-BE09-1B5F7AC9FC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DBB6771-7393-4DA7-BAD2-1936806DE1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68493AD9-8D9E-4AD7-AD8C-3FE98207C6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60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A2273D3-0347-4C8D-8518-33A4C7DE7FC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D7155E8-E37E-42AA-99ED-ABABAC9DFE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473FBDCF-3669-4769-955F-C3CEF37BE2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65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F21479-A8E3-45FC-A1AE-FC0C58BDBA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268A12-36F4-4DFC-8BDE-C516C8F6CBC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FD1B9ACB-BD6F-42CF-B68B-0CAAB11F8E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50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1ECA6D-1F69-41A5-BAC5-7DA58C9031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49D51A-65AE-43F9-A458-967D5565EA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8 A-</a:t>
            </a:r>
            <a:fld id="{CD865301-4A5B-401A-A6F8-77343FCE0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78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C10FC7-239F-48CA-B978-6914089DB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8C7F66C-FDD3-4BC5-8298-02D8701BB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828800"/>
            <a:ext cx="7772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294C2A3-4A7A-4786-B1E7-9141540EF4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90600" y="60960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48446"/>
                </a:solidFill>
                <a:latin typeface="+mj-lt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A414E6-3182-47F0-873D-FF49C5DBEB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548446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8 A-</a:t>
            </a:r>
            <a:fld id="{2E51D0D5-5687-4953-875A-DF4B883D40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1" r:id="rId2"/>
    <p:sldLayoutId id="2147483690" r:id="rId3"/>
    <p:sldLayoutId id="2147483689" r:id="rId4"/>
    <p:sldLayoutId id="2147483688" r:id="rId5"/>
    <p:sldLayoutId id="2147483687" r:id="rId6"/>
    <p:sldLayoutId id="2147483686" r:id="rId7"/>
    <p:sldLayoutId id="2147483685" r:id="rId8"/>
    <p:sldLayoutId id="2147483684" r:id="rId9"/>
    <p:sldLayoutId id="2147483683" r:id="rId10"/>
    <p:sldLayoutId id="2147483682" r:id="rId11"/>
    <p:sldLayoutId id="2147483681" r:id="rId12"/>
    <p:sldLayoutId id="2147483680" r:id="rId13"/>
    <p:sldLayoutId id="2147483679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54844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GenericQueueLinkedList.java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TestGenericQueue.java" TargetMode="External"/><Relationship Id="rId4" Type="http://schemas.openxmlformats.org/officeDocument/2006/relationships/hyperlink" Target="GenericQueue.jav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5EBE-2638-4DDF-A079-54540CD1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533400"/>
            <a:ext cx="7696200" cy="1143000"/>
          </a:xfrm>
        </p:spPr>
        <p:txBody>
          <a:bodyPr/>
          <a:lstStyle/>
          <a:p>
            <a:pPr algn="ctr"/>
            <a:r>
              <a:rPr lang="en-US" dirty="0"/>
              <a:t>Lecture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F8C7C-2CF1-4E9B-93C2-AA8E9CC0F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2438400"/>
            <a:ext cx="3429000" cy="1752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2468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BC1DF21-B8B8-4A69-AB94-1334824C97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9F90E0-50D7-4C49-A37F-DA9BD4EEF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A1EAB197-F9B7-4DBC-B6FF-B669705E59EF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AC4519E-B37D-4B29-904D-7E4138D98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Reference-Based Implementation</a:t>
            </a:r>
          </a:p>
        </p:txBody>
      </p:sp>
      <p:pic>
        <p:nvPicPr>
          <p:cNvPr id="17413" name="Picture 4">
            <a:extLst>
              <a:ext uri="{FF2B5EF4-FFF2-40B4-BE49-F238E27FC236}">
                <a16:creationId xmlns:a16="http://schemas.microsoft.com/office/drawing/2014/main" id="{B8DF47B2-9311-460A-971F-8CDF974437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590800"/>
            <a:ext cx="5657850" cy="1919288"/>
          </a:xfrm>
          <a:noFill/>
        </p:spPr>
      </p:pic>
      <p:sp>
        <p:nvSpPr>
          <p:cNvPr id="26629" name="Text Box 5">
            <a:extLst>
              <a:ext uri="{FF2B5EF4-FFF2-40B4-BE49-F238E27FC236}">
                <a16:creationId xmlns:a16="http://schemas.microsoft.com/office/drawing/2014/main" id="{9FBC771D-4123-45C8-939E-11772E34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7848600" cy="76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Inserting an item into an empty queue: a) before insertion; b) after insertion</a:t>
            </a:r>
          </a:p>
        </p:txBody>
      </p:sp>
      <p:sp>
        <p:nvSpPr>
          <p:cNvPr id="17415" name="TextBox 6">
            <a:extLst>
              <a:ext uri="{FF2B5EF4-FFF2-40B4-BE49-F238E27FC236}">
                <a16:creationId xmlns:a16="http://schemas.microsoft.com/office/drawing/2014/main" id="{A1D21116-819B-4E8C-8ACF-DEC156A5B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2514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newNode.next = newNode;</a:t>
            </a:r>
          </a:p>
          <a:p>
            <a:r>
              <a:rPr lang="en-US" altLang="en-US" sz="1300">
                <a:latin typeface="Courier New" panose="02070309020205020404" pitchFamily="49" charset="0"/>
                <a:cs typeface="Courier New" panose="02070309020205020404" pitchFamily="49" charset="0"/>
              </a:rPr>
              <a:t>lastNode = newNode;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CA666EA-29E3-42F8-8D67-753BB7E626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39D944-CA79-424C-8B8D-502CA7E1E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CCF8AF69-500D-4C0F-A6F8-A57ABF53AE52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B8F8A7B-BB73-4E5C-9FE1-E7980A63F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 Reference-Based Implementation</a:t>
            </a:r>
          </a:p>
        </p:txBody>
      </p:sp>
      <p:pic>
        <p:nvPicPr>
          <p:cNvPr id="18437" name="Picture 4">
            <a:extLst>
              <a:ext uri="{FF2B5EF4-FFF2-40B4-BE49-F238E27FC236}">
                <a16:creationId xmlns:a16="http://schemas.microsoft.com/office/drawing/2014/main" id="{34155DFD-AE5A-4602-9C5B-3769097942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438400"/>
            <a:ext cx="4557713" cy="1990725"/>
          </a:xfrm>
          <a:noFill/>
        </p:spPr>
      </p:pic>
      <p:sp>
        <p:nvSpPr>
          <p:cNvPr id="27653" name="Text Box 5">
            <a:extLst>
              <a:ext uri="{FF2B5EF4-FFF2-40B4-BE49-F238E27FC236}">
                <a16:creationId xmlns:a16="http://schemas.microsoft.com/office/drawing/2014/main" id="{6D1B2F61-EA4C-425C-9F41-CFB73DD5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7924800" cy="76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Deleting an item from a queue of more than one item</a:t>
            </a:r>
          </a:p>
        </p:txBody>
      </p:sp>
      <p:sp>
        <p:nvSpPr>
          <p:cNvPr id="18439" name="TextBox 6">
            <a:extLst>
              <a:ext uri="{FF2B5EF4-FFF2-40B4-BE49-F238E27FC236}">
                <a16:creationId xmlns:a16="http://schemas.microsoft.com/office/drawing/2014/main" id="{7A4809AC-3F44-4153-97F3-86EDEBFDB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95600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1. firstNode = lastNode.next;</a:t>
            </a:r>
          </a:p>
          <a:p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2. lastNode.next = firstNode.next;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6A91-DC45-4771-AB32-060E41DB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 Reference-Based Implementation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B30C9-66DE-45EE-A49C-E7E8AFF21A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2ECD9-EB06-4395-AB97-522D6A34D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8 A-</a:t>
            </a:r>
            <a:fld id="{68493AD9-8D9E-4AD7-AD8C-3FE98207C671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7E745E-701C-4C13-BC41-186A1B012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4"/>
          <a:stretch/>
        </p:blipFill>
        <p:spPr>
          <a:xfrm>
            <a:off x="965348" y="1828800"/>
            <a:ext cx="3557587" cy="619125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BDE65FB-A512-481A-9DC8-C6A8C542B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0"/>
          <a:stretch/>
        </p:blipFill>
        <p:spPr>
          <a:xfrm>
            <a:off x="4876800" y="1828799"/>
            <a:ext cx="3557587" cy="619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C9C3F-3BE6-4072-80E9-5C786B788685}"/>
              </a:ext>
            </a:extLst>
          </p:cNvPr>
          <p:cNvSpPr txBox="1"/>
          <p:nvPr/>
        </p:nvSpPr>
        <p:spPr>
          <a:xfrm>
            <a:off x="1562428" y="2590800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inheritance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1F59B2-9F8C-42F6-BF96-D3658EBF51E8}"/>
              </a:ext>
            </a:extLst>
          </p:cNvPr>
          <p:cNvSpPr txBox="1"/>
          <p:nvPr/>
        </p:nvSpPr>
        <p:spPr>
          <a:xfrm>
            <a:off x="5486400" y="2585596"/>
            <a:ext cx="2517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composition</a:t>
            </a:r>
          </a:p>
        </p:txBody>
      </p:sp>
    </p:spTree>
    <p:extLst>
      <p:ext uri="{BB962C8B-B14F-4D97-AF65-F5344CB8AC3E}">
        <p14:creationId xmlns:p14="http://schemas.microsoft.com/office/powerpoint/2010/main" val="102804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6A91-DC45-4771-AB32-060E41DB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 Reference-Based Implementation</a:t>
            </a:r>
            <a:endParaRPr lang="en-US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B30C9-66DE-45EE-A49C-E7E8AFF21A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2006 Pearson Addison-Wesley.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2ECD9-EB06-4395-AB97-522D6A34D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8 A-</a:t>
            </a:r>
            <a:fld id="{68493AD9-8D9E-4AD7-AD8C-3FE98207C671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56B147E-A3A0-433E-88A0-648A537D2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27432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288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de-DE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Queue&lt;E&gt;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de-DE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de-DE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-list: LinkedList&lt;E&gt;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de-DE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+enqueue(e: E): void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de-DE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+dequeue(): 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+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getSize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():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int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</a:rPr>
              <a:t>+</a:t>
            </a:r>
            <a:r>
              <a:rPr lang="en-US" altLang="en-US" sz="2000" dirty="0" err="1">
                <a:latin typeface="Calibri" panose="020F0502020204030204" pitchFamily="34" charset="0"/>
              </a:rPr>
              <a:t>isEmpty</a:t>
            </a:r>
            <a:r>
              <a:rPr lang="en-US" altLang="en-US" sz="2000" dirty="0">
                <a:latin typeface="Calibri" panose="020F0502020204030204" pitchFamily="34" charset="0"/>
              </a:rPr>
              <a:t>(): </a:t>
            </a:r>
            <a:r>
              <a:rPr lang="en-US" altLang="en-US" sz="2000" dirty="0" err="1">
                <a:latin typeface="Calibri" panose="020F0502020204030204" pitchFamily="34" charset="0"/>
              </a:rPr>
              <a:t>boolean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A0AF7A7-D5FD-4AE9-8CD6-BF1FE6E4C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169734"/>
            <a:ext cx="4800600" cy="2240466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Adds an element to this 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Removes an element from this 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Returns the number of elements from this queue.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Returns true if queue is empty, otherwise false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hlinkClick r:id="rId2" action="ppaction://hlinkfile"/>
            <a:extLst>
              <a:ext uri="{FF2B5EF4-FFF2-40B4-BE49-F238E27FC236}">
                <a16:creationId xmlns:a16="http://schemas.microsoft.com/office/drawing/2014/main" id="{B4BE2FD0-14F8-4863-B77D-E8DA79D67D39}"/>
              </a:ext>
            </a:extLst>
          </p:cNvPr>
          <p:cNvSpPr txBox="1"/>
          <p:nvPr/>
        </p:nvSpPr>
        <p:spPr>
          <a:xfrm>
            <a:off x="5105400" y="5943600"/>
            <a:ext cx="1960793" cy="461665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GenericQueue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9E9A972-31FA-4FDA-A890-DB7ABA99D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FCD216D-725F-4CFB-8090-E31E31BC44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C7E4FB88-253D-4D64-85F6-868E3C8F2F33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3B84BB-8E1E-429B-92BB-93C814894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Array-Based Implementation</a:t>
            </a:r>
          </a:p>
        </p:txBody>
      </p:sp>
      <p:pic>
        <p:nvPicPr>
          <p:cNvPr id="19461" name="Picture 5">
            <a:extLst>
              <a:ext uri="{FF2B5EF4-FFF2-40B4-BE49-F238E27FC236}">
                <a16:creationId xmlns:a16="http://schemas.microsoft.com/office/drawing/2014/main" id="{90119084-0D38-4E9E-9F01-E99A8DD0A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2209800"/>
            <a:ext cx="8153400" cy="2641600"/>
          </a:xfrm>
          <a:noFill/>
        </p:spPr>
      </p:pic>
      <p:sp>
        <p:nvSpPr>
          <p:cNvPr id="28678" name="Text Box 6">
            <a:extLst>
              <a:ext uri="{FF2B5EF4-FFF2-40B4-BE49-F238E27FC236}">
                <a16:creationId xmlns:a16="http://schemas.microsoft.com/office/drawing/2014/main" id="{F2965724-F3D5-49E7-8076-27AC3F2F8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05400"/>
            <a:ext cx="7848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400"/>
              </a:lnSpc>
              <a:defRPr/>
            </a:pPr>
            <a:r>
              <a:rPr lang="en-US" sz="1600" dirty="0">
                <a:latin typeface="Arial" charset="0"/>
              </a:rPr>
              <a:t>a) A naive array-based implementation of a queue; b) rightward drift can cause the queue to appear full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39D3B-86F4-465A-9C10-F4B4B14B13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E01099-9431-4447-8B40-DA2C392ACF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02CE65B0-CDFB-4C11-B73A-E8599FE57FF4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80549EC-0A7B-4645-8FEC-5A8C22600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Array-Based Implementation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951F47D-15F5-4F0B-A418-3CE54AF29D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828800"/>
            <a:ext cx="3352800" cy="4038600"/>
          </a:xfrm>
        </p:spPr>
        <p:txBody>
          <a:bodyPr/>
          <a:lstStyle/>
          <a:p>
            <a:pPr eaLnBrk="1" hangingPunct="1"/>
            <a:r>
              <a:rPr lang="en-US" altLang="en-US" sz="2800"/>
              <a:t>A circular array eliminates the problem of rightward drift</a:t>
            </a:r>
          </a:p>
        </p:txBody>
      </p:sp>
      <p:pic>
        <p:nvPicPr>
          <p:cNvPr id="20486" name="Picture 5">
            <a:extLst>
              <a:ext uri="{FF2B5EF4-FFF2-40B4-BE49-F238E27FC236}">
                <a16:creationId xmlns:a16="http://schemas.microsoft.com/office/drawing/2014/main" id="{DE236067-D039-4545-974F-6DFF004C9AE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1624013"/>
            <a:ext cx="4114800" cy="3405187"/>
          </a:xfrm>
          <a:noFill/>
        </p:spPr>
      </p:pic>
      <p:sp>
        <p:nvSpPr>
          <p:cNvPr id="31750" name="Text Box 6">
            <a:extLst>
              <a:ext uri="{FF2B5EF4-FFF2-40B4-BE49-F238E27FC236}">
                <a16:creationId xmlns:a16="http://schemas.microsoft.com/office/drawing/2014/main" id="{B729C276-D932-4341-AF24-FBCC69C1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4267200" cy="76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A circular implementation of a queue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36A4EC7-1358-4BE3-9E7D-CF2D2C0A5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149B902-C917-4DA1-B329-626CCB0A0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79C0D791-A780-480C-878F-50A592A06DC6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C5799B73-CAE5-4ADD-AF5D-D06251991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Array-Based Implementation</a:t>
            </a:r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C4DEFCD0-033E-479D-A594-68A0DA37FE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209800"/>
            <a:ext cx="8610600" cy="2244725"/>
          </a:xfrm>
          <a:noFill/>
        </p:spPr>
      </p:pic>
      <p:sp>
        <p:nvSpPr>
          <p:cNvPr id="33798" name="Text Box 6">
            <a:extLst>
              <a:ext uri="{FF2B5EF4-FFF2-40B4-BE49-F238E27FC236}">
                <a16:creationId xmlns:a16="http://schemas.microsoft.com/office/drawing/2014/main" id="{AA4922CF-D7D4-4FC7-8964-86D036B1C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7620000" cy="76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The effect of some operations of the queue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9E9E29-BA93-4C36-BFF1-7AFFC8032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56245B-1F94-4080-9A0B-61E78FA37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9B5C27C0-D2A7-439B-BFD1-B872DF576B41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C1F248A-54B7-4E3B-8038-D0D319305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Array-Based Implementation</a:t>
            </a:r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B3A074EB-6B31-41E2-9539-261C858B9E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5863" y="1828800"/>
            <a:ext cx="7380287" cy="3276600"/>
          </a:xfrm>
          <a:noFill/>
        </p:spPr>
      </p:pic>
      <p:sp>
        <p:nvSpPr>
          <p:cNvPr id="38918" name="Text Box 6">
            <a:extLst>
              <a:ext uri="{FF2B5EF4-FFF2-40B4-BE49-F238E27FC236}">
                <a16:creationId xmlns:a16="http://schemas.microsoft.com/office/drawing/2014/main" id="{B4403D52-F564-402B-BE76-D4741EAC0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86400"/>
            <a:ext cx="777240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a) </a:t>
            </a:r>
            <a:r>
              <a:rPr lang="en-US" sz="1600" b="1" i="1" dirty="0">
                <a:latin typeface="Courier New" pitchFamily="49" charset="0"/>
              </a:rPr>
              <a:t>front </a:t>
            </a:r>
            <a:r>
              <a:rPr lang="en-US" sz="1600" dirty="0">
                <a:latin typeface="Arial" charset="0"/>
              </a:rPr>
              <a:t> passes  </a:t>
            </a:r>
            <a:r>
              <a:rPr lang="en-US" sz="1600" b="1" i="1" dirty="0">
                <a:latin typeface="Courier New" pitchFamily="49" charset="0"/>
              </a:rPr>
              <a:t>back</a:t>
            </a:r>
            <a:r>
              <a:rPr lang="en-US" sz="1600" dirty="0">
                <a:latin typeface="Arial" charset="0"/>
              </a:rPr>
              <a:t>  when the queue becomes empty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D5B337-A981-43D7-B638-265E48DF6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CEA911A-312C-4E98-BBE7-A2BA3A38C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96E8D80C-22DB-4C8F-A052-F3B76042C61E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B2754B16-9687-4189-96E6-CC8258800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Array-Based Implementation</a:t>
            </a:r>
          </a:p>
        </p:txBody>
      </p:sp>
      <p:pic>
        <p:nvPicPr>
          <p:cNvPr id="24581" name="Picture 4">
            <a:extLst>
              <a:ext uri="{FF2B5EF4-FFF2-40B4-BE49-F238E27FC236}">
                <a16:creationId xmlns:a16="http://schemas.microsoft.com/office/drawing/2014/main" id="{911C70DF-B130-4B4C-BDBA-19F2A15DB8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958975"/>
            <a:ext cx="7772400" cy="3243263"/>
          </a:xfrm>
          <a:noFill/>
        </p:spPr>
      </p:pic>
      <p:sp>
        <p:nvSpPr>
          <p:cNvPr id="39941" name="Text Box 5">
            <a:extLst>
              <a:ext uri="{FF2B5EF4-FFF2-40B4-BE49-F238E27FC236}">
                <a16:creationId xmlns:a16="http://schemas.microsoft.com/office/drawing/2014/main" id="{34DE9735-D270-4828-A0DC-073A68576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30" y="5131926"/>
            <a:ext cx="5834270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b) </a:t>
            </a:r>
            <a:r>
              <a:rPr lang="en-US" sz="1600" b="1" i="1" dirty="0">
                <a:latin typeface="Courier New" pitchFamily="49" charset="0"/>
              </a:rPr>
              <a:t>back</a:t>
            </a:r>
            <a:r>
              <a:rPr lang="en-US" sz="1600" dirty="0">
                <a:latin typeface="Arial" charset="0"/>
              </a:rPr>
              <a:t>  catches up to </a:t>
            </a:r>
            <a:r>
              <a:rPr lang="en-US" sz="1600" b="1" i="1" dirty="0">
                <a:latin typeface="Courier New" pitchFamily="49" charset="0"/>
              </a:rPr>
              <a:t>front </a:t>
            </a:r>
            <a:r>
              <a:rPr lang="en-US" sz="1600" dirty="0">
                <a:latin typeface="Arial" charset="0"/>
              </a:rPr>
              <a:t>when the queue becomes full</a:t>
            </a:r>
            <a:endParaRPr lang="en-US" sz="1600" b="1" i="1" dirty="0">
              <a:latin typeface="Courier New" pitchFamily="49" charset="0"/>
            </a:endParaRPr>
          </a:p>
        </p:txBody>
      </p:sp>
      <p:sp>
        <p:nvSpPr>
          <p:cNvPr id="2" name="TextBox 1">
            <a:hlinkClick r:id="rId4" action="ppaction://hlinkfile"/>
            <a:extLst>
              <a:ext uri="{FF2B5EF4-FFF2-40B4-BE49-F238E27FC236}">
                <a16:creationId xmlns:a16="http://schemas.microsoft.com/office/drawing/2014/main" id="{4E070782-EAD9-4895-A73B-D09470D077A8}"/>
              </a:ext>
            </a:extLst>
          </p:cNvPr>
          <p:cNvSpPr txBox="1"/>
          <p:nvPr/>
        </p:nvSpPr>
        <p:spPr>
          <a:xfrm>
            <a:off x="6726007" y="5202238"/>
            <a:ext cx="1960793" cy="461665"/>
          </a:xfrm>
          <a:prstGeom prst="rect">
            <a:avLst/>
          </a:prstGeom>
          <a:solidFill>
            <a:srgbClr val="85C555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GenericQueue</a:t>
            </a:r>
            <a:endParaRPr lang="en-US" dirty="0"/>
          </a:p>
        </p:txBody>
      </p:sp>
      <p:sp>
        <p:nvSpPr>
          <p:cNvPr id="3" name="TextBox 2">
            <a:hlinkClick r:id="rId5" action="ppaction://hlinkfile"/>
            <a:extLst>
              <a:ext uri="{FF2B5EF4-FFF2-40B4-BE49-F238E27FC236}">
                <a16:creationId xmlns:a16="http://schemas.microsoft.com/office/drawing/2014/main" id="{BC42EFC4-4540-4A26-9DC8-DFFCE6EFBD80}"/>
              </a:ext>
            </a:extLst>
          </p:cNvPr>
          <p:cNvSpPr txBox="1"/>
          <p:nvPr/>
        </p:nvSpPr>
        <p:spPr>
          <a:xfrm>
            <a:off x="6472251" y="5704368"/>
            <a:ext cx="2468304" cy="461665"/>
          </a:xfrm>
          <a:prstGeom prst="rect">
            <a:avLst/>
          </a:prstGeom>
          <a:solidFill>
            <a:srgbClr val="85C555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TestGenericQueue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2DDA-95CF-4292-83C0-E7F6FA1BCF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A20B8-343C-4543-80E8-1275E9FB2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5 B-</a:t>
            </a:r>
            <a:fld id="{F4DD9A7B-4D75-4E2E-910A-283FB7AF8CF0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00D8E055-1697-4418-9236-35E005E89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Java Collections Framework Interface </a:t>
            </a:r>
            <a:r>
              <a:rPr lang="en-US" altLang="en-US" b="1">
                <a:latin typeface="Courier New" panose="02070309020205020404" pitchFamily="49" charset="0"/>
              </a:rPr>
              <a:t>Queue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71A6C07-52F8-4796-8172-9C528F2C4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JCF has a queue interface called </a:t>
            </a:r>
            <a:r>
              <a:rPr lang="en-US" altLang="en-US" sz="2800" b="1">
                <a:latin typeface="Courier New" panose="02070309020205020404" pitchFamily="49" charset="0"/>
              </a:rPr>
              <a:t>Queue</a:t>
            </a:r>
          </a:p>
          <a:p>
            <a:pPr eaLnBrk="1" hangingPunct="1"/>
            <a:r>
              <a:rPr lang="en-US" altLang="en-US" sz="2800"/>
              <a:t>Derived from interface</a:t>
            </a:r>
            <a:r>
              <a:rPr lang="en-US" altLang="en-US"/>
              <a:t> </a:t>
            </a:r>
            <a:r>
              <a:rPr lang="en-US" altLang="en-US" sz="2800" b="1">
                <a:latin typeface="Courier New" panose="02070309020205020404" pitchFamily="49" charset="0"/>
              </a:rPr>
              <a:t>Collection</a:t>
            </a:r>
            <a:endParaRPr lang="en-US" altLang="en-US"/>
          </a:p>
          <a:p>
            <a:pPr eaLnBrk="1" hangingPunct="1"/>
            <a:r>
              <a:rPr lang="en-US" altLang="en-US" sz="2800"/>
              <a:t>Adds methods</a:t>
            </a:r>
            <a:r>
              <a:rPr lang="en-US" altLang="en-US"/>
              <a:t>: 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element: </a:t>
            </a:r>
            <a:r>
              <a:rPr lang="en-US" altLang="en-US" sz="2400">
                <a:latin typeface="Times New Roman" panose="02020603050405020304" pitchFamily="18" charset="0"/>
              </a:rPr>
              <a:t>retrieves, but does not remove head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offer: </a:t>
            </a:r>
            <a:r>
              <a:rPr lang="en-US" altLang="en-US" sz="2400">
                <a:latin typeface="Times New Roman" panose="02020603050405020304" pitchFamily="18" charset="0"/>
              </a:rPr>
              <a:t>inserts element into queue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peek: </a:t>
            </a:r>
            <a:r>
              <a:rPr lang="en-US" altLang="en-US" sz="2400">
                <a:latin typeface="Times New Roman" panose="02020603050405020304" pitchFamily="18" charset="0"/>
              </a:rPr>
              <a:t>retrieves, but does not remove head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poll: </a:t>
            </a:r>
            <a:r>
              <a:rPr lang="en-US" altLang="en-US" sz="2400">
                <a:latin typeface="Times New Roman" panose="02020603050405020304" pitchFamily="18" charset="0"/>
              </a:rPr>
              <a:t>retrieves and removes head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remove: </a:t>
            </a:r>
            <a:r>
              <a:rPr lang="en-US" altLang="en-US" sz="2400">
                <a:latin typeface="Times New Roman" panose="02020603050405020304" pitchFamily="18" charset="0"/>
              </a:rPr>
              <a:t>retrieves and removes head</a:t>
            </a:r>
          </a:p>
          <a:p>
            <a:pPr lvl="2"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90A2B-9591-4827-9EC4-CBF9F6406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947F8-A885-4FF5-A626-9B126313B7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70BD93B9-4719-40E6-8B58-6E51B7839740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6">
            <a:extLst>
              <a:ext uri="{FF2B5EF4-FFF2-40B4-BE49-F238E27FC236}">
                <a16:creationId xmlns:a16="http://schemas.microsoft.com/office/drawing/2014/main" id="{7974ADC9-4C06-465C-9975-6737DC686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Abstract Data Type Queue</a:t>
            </a:r>
          </a:p>
        </p:txBody>
      </p:sp>
      <p:sp>
        <p:nvSpPr>
          <p:cNvPr id="4101" name="Rectangle 7">
            <a:extLst>
              <a:ext uri="{FF2B5EF4-FFF2-40B4-BE49-F238E27FC236}">
                <a16:creationId xmlns:a16="http://schemas.microsoft.com/office/drawing/2014/main" id="{56622CB3-33C5-4A65-8E0A-A3A0B2B5D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queue</a:t>
            </a:r>
          </a:p>
          <a:p>
            <a:pPr lvl="1" eaLnBrk="1" hangingPunct="1"/>
            <a:r>
              <a:rPr lang="en-US" altLang="en-US" sz="2400"/>
              <a:t>New items enter at the back, or rear, of the queue</a:t>
            </a:r>
          </a:p>
          <a:p>
            <a:pPr lvl="1" eaLnBrk="1" hangingPunct="1"/>
            <a:r>
              <a:rPr lang="en-US" altLang="en-US" sz="2400"/>
              <a:t>Items leave from the front of the queue</a:t>
            </a:r>
          </a:p>
          <a:p>
            <a:pPr lvl="1" eaLnBrk="1" hangingPunct="1"/>
            <a:r>
              <a:rPr lang="en-US" altLang="en-US" sz="2400"/>
              <a:t>First-in, first-out (FIFO) property</a:t>
            </a:r>
          </a:p>
          <a:p>
            <a:pPr lvl="2" eaLnBrk="1" hangingPunct="1"/>
            <a:r>
              <a:rPr lang="en-US" altLang="en-US"/>
              <a:t>The first item inserted into a queue is the first item to leave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91E78-ABEE-4AB6-91F7-FC167436B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2F1A8-5603-4779-A9EE-1439764E0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AC1EC132-6736-4B62-886A-1610482EFD8D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AABB3D83-7786-4734-B19E-8D8893C31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Abstract Data Type Queue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155D65AD-F058-4E53-83FF-B765071E9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ADT queue operations</a:t>
            </a:r>
          </a:p>
          <a:p>
            <a:pPr lvl="1" eaLnBrk="1" hangingPunct="1"/>
            <a:r>
              <a:rPr lang="en-US" altLang="en-US" sz="2400"/>
              <a:t>Create an empty queue</a:t>
            </a:r>
          </a:p>
          <a:p>
            <a:pPr lvl="1" eaLnBrk="1" hangingPunct="1"/>
            <a:r>
              <a:rPr lang="en-US" altLang="en-US" sz="2400"/>
              <a:t>Determine whether a queue is empty</a:t>
            </a:r>
          </a:p>
          <a:p>
            <a:pPr lvl="1" eaLnBrk="1" hangingPunct="1"/>
            <a:r>
              <a:rPr lang="en-US" altLang="en-US" sz="2400"/>
              <a:t>Add a new item to the queue</a:t>
            </a:r>
          </a:p>
          <a:p>
            <a:pPr lvl="1" eaLnBrk="1" hangingPunct="1"/>
            <a:r>
              <a:rPr lang="en-US" altLang="en-US" sz="2400"/>
              <a:t>Remove from the queue the item that was added earliest</a:t>
            </a:r>
          </a:p>
          <a:p>
            <a:pPr lvl="1" eaLnBrk="1" hangingPunct="1"/>
            <a:r>
              <a:rPr lang="en-US" altLang="en-US" sz="2400"/>
              <a:t>Remove all the items from the queue</a:t>
            </a:r>
          </a:p>
          <a:p>
            <a:pPr lvl="1" eaLnBrk="1" hangingPunct="1"/>
            <a:r>
              <a:rPr lang="en-US" altLang="en-US" sz="2400"/>
              <a:t>Retrieve from the queue the item that was added earliest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D54FC-E6CE-4686-9F0C-1A8B6F4BAE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A348B-5F73-4C73-92A4-902B01BB30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C747E5CA-E926-4D60-997F-F42F25403C4F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DF8829B7-5224-46BF-B6B9-A4C6F2B8B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Simple Applications of the ADT Queue: Reading a String of Characters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601359E0-CA74-405D-9419-2FB780574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2133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queue can retain characters in the order in which they are typed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   </a:t>
            </a:r>
            <a:r>
              <a:rPr lang="en-US" altLang="en-US" sz="1800" dirty="0"/>
              <a:t>Queue </a:t>
            </a:r>
            <a:r>
              <a:rPr lang="en-US" altLang="en-US" sz="1800" dirty="0" err="1"/>
              <a:t>queue</a:t>
            </a:r>
            <a:r>
              <a:rPr lang="en-US" altLang="en-US" sz="1800" dirty="0"/>
              <a:t> = new Queue(); 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while (not end of line) {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Read a new character </a:t>
            </a:r>
            <a:r>
              <a:rPr lang="en-US" altLang="en-US" sz="1800" dirty="0" err="1">
                <a:latin typeface="Courier New" panose="02070309020205020404" pitchFamily="49" charset="0"/>
              </a:rPr>
              <a:t>ch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queue.enqueue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ch</a:t>
            </a:r>
            <a:r>
              <a:rPr lang="en-US" altLang="en-US" sz="1800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  <a:r>
              <a:rPr lang="en-US" altLang="en-US" sz="2400" dirty="0"/>
              <a:t> </a:t>
            </a:r>
          </a:p>
          <a:p>
            <a:pPr eaLnBrk="1" hangingPunct="1"/>
            <a:r>
              <a:rPr lang="en-US" altLang="en-US" sz="2800" dirty="0"/>
              <a:t>Once the characters are in a queue, the system can process them as necessary	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DF89AB-ACC0-4A38-89F9-E2B073830A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25DF98-0566-4E85-8FF4-50B925587E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D92C7D4A-117F-4DDA-942F-38DC87C42AAF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2A4BD41-85B0-4792-ADA6-C83AF3D8B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Recognizing Palindromes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A8156219-F694-4509-810D-20814DC006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nonrecursive recognition algorithm for palindromes</a:t>
            </a:r>
          </a:p>
          <a:p>
            <a:pPr lvl="1" eaLnBrk="1" hangingPunct="1"/>
            <a:r>
              <a:rPr lang="en-US" altLang="en-US" sz="2000"/>
              <a:t>As you traverse the character string from left to right, insert each character into both a queue and a stack</a:t>
            </a:r>
          </a:p>
          <a:p>
            <a:pPr lvl="1" eaLnBrk="1" hangingPunct="1"/>
            <a:r>
              <a:rPr lang="en-US" altLang="en-US" sz="2000"/>
              <a:t>Compare the characters at the front of the queue and the top of the stack</a:t>
            </a:r>
          </a:p>
        </p:txBody>
      </p:sp>
      <p:pic>
        <p:nvPicPr>
          <p:cNvPr id="12294" name="Picture 5">
            <a:extLst>
              <a:ext uri="{FF2B5EF4-FFF2-40B4-BE49-F238E27FC236}">
                <a16:creationId xmlns:a16="http://schemas.microsoft.com/office/drawing/2014/main" id="{D8FD8E18-6B9E-4BD9-A7BA-B96C7F7D242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18163" y="1447800"/>
            <a:ext cx="2478087" cy="3810000"/>
          </a:xfrm>
          <a:noFill/>
        </p:spPr>
      </p:pic>
      <p:sp>
        <p:nvSpPr>
          <p:cNvPr id="14342" name="Text Box 6">
            <a:extLst>
              <a:ext uri="{FF2B5EF4-FFF2-40B4-BE49-F238E27FC236}">
                <a16:creationId xmlns:a16="http://schemas.microsoft.com/office/drawing/2014/main" id="{976A2540-FD8C-43B8-B8B8-10A8741CD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3276600" cy="76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The results of inserting a string into both a queue and a stack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8BE98-820A-479E-B35B-4BD219A7D6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BE8B2-3BDE-43B8-9A25-326D5FC323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51FF3A31-BF4D-4DB1-A833-16F1EC23474E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FD1117B-C3EF-4E33-981F-99D96986B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Implementations of the ADT Queue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4D0904DC-DC97-418F-A724-795D5283A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A queue can have either</a:t>
            </a:r>
          </a:p>
          <a:p>
            <a:pPr lvl="1" eaLnBrk="1" hangingPunct="1"/>
            <a:r>
              <a:rPr lang="en-US" altLang="en-US" sz="2400"/>
              <a:t>An array-based implementation</a:t>
            </a:r>
          </a:p>
          <a:p>
            <a:pPr lvl="1" eaLnBrk="1" hangingPunct="1"/>
            <a:r>
              <a:rPr lang="en-US" altLang="en-US" sz="2400"/>
              <a:t>A reference-based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E3EE6E-E854-442F-A402-456EC29CE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CB886A1-8732-4C9A-AD96-10EA537E9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D010D262-2D29-4683-8AE1-E35CFC82CB61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58F75526-1831-439E-9C31-47F4FB687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Reference-Based Implementation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BF9A53AE-E698-4B69-A476-FBF20270D21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764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sz="2800"/>
              <a:t>Possible implementations of a queue </a:t>
            </a:r>
          </a:p>
          <a:p>
            <a:pPr lvl="1" eaLnBrk="1" hangingPunct="1"/>
            <a:r>
              <a:rPr lang="en-US" altLang="en-US" sz="2400"/>
              <a:t>A linear linked list with two external references</a:t>
            </a:r>
          </a:p>
          <a:p>
            <a:pPr lvl="2" eaLnBrk="1" hangingPunct="1"/>
            <a:r>
              <a:rPr lang="en-US" altLang="en-US" sz="2000"/>
              <a:t>A reference to the front</a:t>
            </a:r>
          </a:p>
          <a:p>
            <a:pPr lvl="2" eaLnBrk="1" hangingPunct="1"/>
            <a:r>
              <a:rPr lang="en-US" altLang="en-US" sz="2000"/>
              <a:t>A reference to the back</a:t>
            </a:r>
          </a:p>
        </p:txBody>
      </p:sp>
      <p:pic>
        <p:nvPicPr>
          <p:cNvPr id="14342" name="Picture 5">
            <a:extLst>
              <a:ext uri="{FF2B5EF4-FFF2-40B4-BE49-F238E27FC236}">
                <a16:creationId xmlns:a16="http://schemas.microsoft.com/office/drawing/2014/main" id="{9216F28D-79C4-4A3E-924B-C0A0A25566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3429000"/>
            <a:ext cx="6172200" cy="1828800"/>
          </a:xfrm>
          <a:noFill/>
        </p:spPr>
      </p:pic>
      <p:sp>
        <p:nvSpPr>
          <p:cNvPr id="21510" name="Text Box 6">
            <a:extLst>
              <a:ext uri="{FF2B5EF4-FFF2-40B4-BE49-F238E27FC236}">
                <a16:creationId xmlns:a16="http://schemas.microsoft.com/office/drawing/2014/main" id="{B5FBE17F-1861-46E5-8470-EEA6B17C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57800"/>
            <a:ext cx="7543800" cy="67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sz="1600" dirty="0">
                <a:latin typeface="Arial" charset="0"/>
              </a:rPr>
              <a:t>A reference-based implementation of a queue: a) a linear linked list with two external references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220A118-335A-438A-BDC2-B2708D60C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D51D4A-5796-46C8-81E3-70FDF5B94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BA186A39-4B1B-4A3E-99BC-642B9580DCE8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3E39617-8040-42F5-9E90-7EDEB2481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Reference-Based Implementation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9808AB55-22C4-45C3-A0AE-51AE0BD2C9C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676400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sz="2800"/>
              <a:t>Possible implementations of a queue (Continued)</a:t>
            </a:r>
          </a:p>
          <a:p>
            <a:pPr lvl="1" eaLnBrk="1" hangingPunct="1"/>
            <a:r>
              <a:rPr lang="en-US" altLang="en-US" sz="2400"/>
              <a:t>A circular linked list with one external reference</a:t>
            </a:r>
          </a:p>
          <a:p>
            <a:pPr lvl="2" eaLnBrk="1" hangingPunct="1"/>
            <a:r>
              <a:rPr lang="en-US" altLang="en-US" sz="2000"/>
              <a:t>A reference to the back</a:t>
            </a:r>
          </a:p>
        </p:txBody>
      </p:sp>
      <p:pic>
        <p:nvPicPr>
          <p:cNvPr id="15366" name="Picture 8">
            <a:extLst>
              <a:ext uri="{FF2B5EF4-FFF2-40B4-BE49-F238E27FC236}">
                <a16:creationId xmlns:a16="http://schemas.microsoft.com/office/drawing/2014/main" id="{F2FD1698-EB41-4A28-B10C-19A680256D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3124200"/>
            <a:ext cx="5967413" cy="2362200"/>
          </a:xfrm>
          <a:noFill/>
        </p:spPr>
      </p:pic>
      <p:sp>
        <p:nvSpPr>
          <p:cNvPr id="17417" name="Text Box 9">
            <a:extLst>
              <a:ext uri="{FF2B5EF4-FFF2-40B4-BE49-F238E27FC236}">
                <a16:creationId xmlns:a16="http://schemas.microsoft.com/office/drawing/2014/main" id="{48D438BF-FD21-4FE4-97A1-ADF821E38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81600"/>
            <a:ext cx="7772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400"/>
              </a:lnSpc>
              <a:defRPr/>
            </a:pPr>
            <a:r>
              <a:rPr lang="en-US" sz="1600" dirty="0">
                <a:latin typeface="Arial" charset="0"/>
              </a:rPr>
              <a:t>A reference-based implementation of a queue: b) a circular linear linked list with one external reference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E223BFD-3F0D-4922-B0C3-7BCF3C8E19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2011 Pearson Addison-Wesley. All rights reserved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E8A0BD3-0B1B-485A-8942-D3EFABE01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t>8 A-</a:t>
            </a:r>
            <a:fld id="{200BAFB4-64F7-4042-B941-265F458202F2}" type="slidenum">
              <a:rPr lang="en-US" altLang="en-US" sz="1000">
                <a:solidFill>
                  <a:srgbClr val="548446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en-US" sz="1000">
              <a:solidFill>
                <a:srgbClr val="548446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72ED55B0-E7C5-420C-9844-08E49C68C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Reference-Based Implementation</a:t>
            </a:r>
          </a:p>
        </p:txBody>
      </p:sp>
      <p:pic>
        <p:nvPicPr>
          <p:cNvPr id="16389" name="Picture 7">
            <a:extLst>
              <a:ext uri="{FF2B5EF4-FFF2-40B4-BE49-F238E27FC236}">
                <a16:creationId xmlns:a16="http://schemas.microsoft.com/office/drawing/2014/main" id="{4B6EA750-3B2A-43F8-88EC-4D26D50607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2590800"/>
            <a:ext cx="6024563" cy="1816100"/>
          </a:xfrm>
          <a:noFill/>
        </p:spPr>
      </p:pic>
      <p:sp>
        <p:nvSpPr>
          <p:cNvPr id="24584" name="Text Box 8">
            <a:extLst>
              <a:ext uri="{FF2B5EF4-FFF2-40B4-BE49-F238E27FC236}">
                <a16:creationId xmlns:a16="http://schemas.microsoft.com/office/drawing/2014/main" id="{6EA0C638-329C-4F1B-9B2D-3C74A2A74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53000"/>
            <a:ext cx="7848600" cy="76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ts val="2800"/>
              </a:lnSpc>
              <a:defRPr/>
            </a:pPr>
            <a:r>
              <a:rPr lang="en-US" sz="1600" dirty="0">
                <a:latin typeface="Arial" charset="0"/>
              </a:rPr>
              <a:t>Inserting an item into a nonempty queue</a:t>
            </a:r>
          </a:p>
        </p:txBody>
      </p:sp>
      <p:sp>
        <p:nvSpPr>
          <p:cNvPr id="16391" name="TextBox 6">
            <a:extLst>
              <a:ext uri="{FF2B5EF4-FFF2-40B4-BE49-F238E27FC236}">
                <a16:creationId xmlns:a16="http://schemas.microsoft.com/office/drawing/2014/main" id="{9B7D2763-A15F-49E4-BA06-4D7AC62E6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895600"/>
            <a:ext cx="3352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newNode.next = lastNode.next;</a:t>
            </a:r>
          </a:p>
          <a:p>
            <a:pPr>
              <a:buFontTx/>
              <a:buAutoNum type="arabicPeriod"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lastNode.next = newNode;</a:t>
            </a:r>
          </a:p>
          <a:p>
            <a:pPr>
              <a:buFontTx/>
              <a:buAutoNum type="arabicPeriod"/>
            </a:pPr>
            <a:r>
              <a:rPr lang="en-US" alt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lastNode = newNode;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982</Words>
  <Application>Microsoft Office PowerPoint</Application>
  <PresentationFormat>On-screen Show (4:3)</PresentationFormat>
  <Paragraphs>183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Times</vt:lpstr>
      <vt:lpstr>Times New Roman</vt:lpstr>
      <vt:lpstr>Blank</vt:lpstr>
      <vt:lpstr>Lecture 09</vt:lpstr>
      <vt:lpstr>The Abstract Data Type Queue</vt:lpstr>
      <vt:lpstr>The Abstract Data Type Queue</vt:lpstr>
      <vt:lpstr>Simple Applications of the ADT Queue: Reading a String of Characters</vt:lpstr>
      <vt:lpstr>Recognizing Palindromes</vt:lpstr>
      <vt:lpstr>Implementations of the ADT Queue</vt:lpstr>
      <vt:lpstr>A Reference-Based Implementation</vt:lpstr>
      <vt:lpstr>A Reference-Based Implementation</vt:lpstr>
      <vt:lpstr>A Reference-Based Implementation</vt:lpstr>
      <vt:lpstr>A Reference-Based Implementation</vt:lpstr>
      <vt:lpstr>A Reference-Based Implementation</vt:lpstr>
      <vt:lpstr>A Reference-Based Implementation</vt:lpstr>
      <vt:lpstr>A Reference-Based Implementation</vt:lpstr>
      <vt:lpstr>An Array-Based Implementation</vt:lpstr>
      <vt:lpstr>An Array-Based Implementation</vt:lpstr>
      <vt:lpstr>An Array-Based Implementation</vt:lpstr>
      <vt:lpstr>An Array-Based Implementation</vt:lpstr>
      <vt:lpstr>An Array-Based Implementation</vt:lpstr>
      <vt:lpstr>The Java Collections Framework Interface Queue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Bahram Zartoshty</dc:creator>
  <cp:lastModifiedBy>Zartoshty, Bahram</cp:lastModifiedBy>
  <cp:revision>88</cp:revision>
  <dcterms:created xsi:type="dcterms:W3CDTF">2003-05-23T15:49:24Z</dcterms:created>
  <dcterms:modified xsi:type="dcterms:W3CDTF">2024-10-02T22:52:48Z</dcterms:modified>
</cp:coreProperties>
</file>