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5" r:id="rId17"/>
    <p:sldId id="274"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3" d="100"/>
          <a:sy n="93" d="100"/>
        </p:scale>
        <p:origin x="-15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4/10/14</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4/10/14</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4/10/14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4/10/14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4/10/14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4/10/14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4/10/14</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972" y="158047"/>
            <a:ext cx="6692375" cy="6539736"/>
          </a:xfrm>
          <a:prstGeom prst="rect">
            <a:avLst/>
          </a:prstGeom>
        </p:spPr>
      </p:pic>
      <p:sp>
        <p:nvSpPr>
          <p:cNvPr id="2" name="Subtitle 1"/>
          <p:cNvSpPr>
            <a:spLocks noGrp="1"/>
          </p:cNvSpPr>
          <p:nvPr>
            <p:ph type="subTitle" idx="1"/>
          </p:nvPr>
        </p:nvSpPr>
        <p:spPr/>
        <p:txBody>
          <a:bodyPr/>
          <a:lstStyle/>
          <a:p>
            <a:r>
              <a:rPr lang="en-US" dirty="0" smtClean="0"/>
              <a:t>Ben </a:t>
            </a:r>
            <a:r>
              <a:rPr lang="en-US" dirty="0" err="1" smtClean="0"/>
              <a:t>Zauzmer</a:t>
            </a:r>
            <a:endParaRPr lang="en-US" dirty="0" smtClean="0"/>
          </a:p>
          <a:p>
            <a:r>
              <a:rPr lang="en-US" dirty="0" smtClean="0"/>
              <a:t>Linda Song</a:t>
            </a:r>
          </a:p>
          <a:p>
            <a:r>
              <a:rPr lang="en-US" dirty="0" smtClean="0"/>
              <a:t>Jason </a:t>
            </a:r>
            <a:r>
              <a:rPr lang="en-US" dirty="0" err="1" smtClean="0"/>
              <a:t>Mahr</a:t>
            </a:r>
            <a:endParaRPr lang="en-US" dirty="0" smtClean="0"/>
          </a:p>
        </p:txBody>
      </p:sp>
      <p:sp>
        <p:nvSpPr>
          <p:cNvPr id="5" name="Rectangle 4"/>
          <p:cNvSpPr/>
          <p:nvPr/>
        </p:nvSpPr>
        <p:spPr>
          <a:xfrm>
            <a:off x="170972" y="158047"/>
            <a:ext cx="6692375" cy="6539736"/>
          </a:xfrm>
          <a:prstGeom prst="rect">
            <a:avLst/>
          </a:prstGeom>
          <a:solidFill>
            <a:schemeClr val="bg1">
              <a:alpha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052960"/>
            <a:ext cx="6324600" cy="2539396"/>
          </a:xfrm>
        </p:spPr>
        <p:txBody>
          <a:bodyPr/>
          <a:lstStyle/>
          <a:p>
            <a:r>
              <a:rPr lang="en-US" dirty="0" smtClean="0"/>
              <a:t>Homeless paintings of the Italian renaissance</a:t>
            </a:r>
            <a:br>
              <a:rPr lang="en-US" dirty="0" smtClean="0"/>
            </a:br>
            <a:r>
              <a:rPr lang="en-US" dirty="0"/>
              <a:t/>
            </a:r>
            <a:br>
              <a:rPr lang="en-US" dirty="0"/>
            </a:br>
            <a:r>
              <a:rPr lang="en-US" sz="2800" dirty="0" smtClean="0"/>
              <a:t>CS171 final project</a:t>
            </a:r>
            <a:br>
              <a:rPr lang="en-US" sz="2800" dirty="0" smtClean="0"/>
            </a:br>
            <a:r>
              <a:rPr lang="en-US" sz="2800" dirty="0" smtClean="0"/>
              <a:t>process book </a:t>
            </a:r>
            <a:endParaRPr lang="en-US" sz="2800" dirty="0"/>
          </a:p>
        </p:txBody>
      </p:sp>
    </p:spTree>
    <p:extLst>
      <p:ext uri="{BB962C8B-B14F-4D97-AF65-F5344CB8AC3E}">
        <p14:creationId xmlns:p14="http://schemas.microsoft.com/office/powerpoint/2010/main" val="3242712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be completed…</a:t>
            </a:r>
            <a:endParaRPr lang="en-US" dirty="0"/>
          </a:p>
        </p:txBody>
      </p:sp>
      <p:sp>
        <p:nvSpPr>
          <p:cNvPr id="3" name="Title 2"/>
          <p:cNvSpPr>
            <a:spLocks noGrp="1"/>
          </p:cNvSpPr>
          <p:nvPr>
            <p:ph type="title"/>
          </p:nvPr>
        </p:nvSpPr>
        <p:spPr/>
        <p:txBody>
          <a:bodyPr/>
          <a:lstStyle/>
          <a:p>
            <a:r>
              <a:rPr lang="en-US" dirty="0" smtClean="0"/>
              <a:t>Overview and motivation</a:t>
            </a:r>
            <a:endParaRPr lang="en-US" dirty="0"/>
          </a:p>
        </p:txBody>
      </p:sp>
    </p:spTree>
    <p:extLst>
      <p:ext uri="{BB962C8B-B14F-4D97-AF65-F5344CB8AC3E}">
        <p14:creationId xmlns:p14="http://schemas.microsoft.com/office/powerpoint/2010/main" val="351389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Homework 2 and Homework 4 were influential for our design as baseline templates to start visualizing the large dataset at hand. </a:t>
            </a:r>
            <a:endParaRPr lang="en-US" dirty="0"/>
          </a:p>
        </p:txBody>
      </p:sp>
      <p:sp>
        <p:nvSpPr>
          <p:cNvPr id="3" name="Title 2"/>
          <p:cNvSpPr>
            <a:spLocks noGrp="1"/>
          </p:cNvSpPr>
          <p:nvPr>
            <p:ph type="title"/>
          </p:nvPr>
        </p:nvSpPr>
        <p:spPr/>
        <p:txBody>
          <a:bodyPr/>
          <a:lstStyle/>
          <a:p>
            <a:r>
              <a:rPr lang="en-US" dirty="0" smtClean="0"/>
              <a:t>Related work</a:t>
            </a:r>
            <a:endParaRPr lang="en-US" dirty="0"/>
          </a:p>
        </p:txBody>
      </p:sp>
    </p:spTree>
    <p:extLst>
      <p:ext uri="{BB962C8B-B14F-4D97-AF65-F5344CB8AC3E}">
        <p14:creationId xmlns:p14="http://schemas.microsoft.com/office/powerpoint/2010/main" val="393941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main question that we had with our data set and from our feedback is the question of who would want to access this data and what story it would tell. Currently, our data visualization shows different data points but doesn’t really convey one message or have a certain direction that allows for a directed use of the visualization, so we’re still exploring how to show the data in an interesting and engaging way.</a:t>
            </a: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53421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From Ben’s Homeless Paintings in the Italian Renaissance class, we have a </a:t>
            </a:r>
            <a:r>
              <a:rPr lang="en-US" dirty="0" err="1" smtClean="0"/>
              <a:t>json</a:t>
            </a:r>
            <a:r>
              <a:rPr lang="en-US" dirty="0" smtClean="0"/>
              <a:t> data set of paintings that contains the date, artist, geographic location, associated topics (i.e. elements in the painting, such as Jesus, necklace, John the Baptist, etc.), hue/saturation of the photo taken of the painting (which are all in black and white), and notes scribbled on the back of the photo. This was in individual </a:t>
            </a:r>
            <a:r>
              <a:rPr lang="en-US" dirty="0" err="1" smtClean="0"/>
              <a:t>json</a:t>
            </a:r>
            <a:r>
              <a:rPr lang="en-US" dirty="0" smtClean="0"/>
              <a:t> files per painting, so we used python to scrape the data into one set to work with in the visualization.</a:t>
            </a:r>
            <a:endParaRPr lang="en-US" dirty="0"/>
          </a:p>
        </p:txBody>
      </p:sp>
      <p:sp>
        <p:nvSpPr>
          <p:cNvPr id="3" name="Title 2"/>
          <p:cNvSpPr>
            <a:spLocks noGrp="1"/>
          </p:cNvSpPr>
          <p:nvPr>
            <p:ph type="title"/>
          </p:nvPr>
        </p:nvSpPr>
        <p:spPr/>
        <p:txBody>
          <a:bodyPr/>
          <a:lstStyle/>
          <a:p>
            <a:r>
              <a:rPr lang="en-US" dirty="0" smtClean="0"/>
              <a:t>data</a:t>
            </a:r>
            <a:endParaRPr lang="en-US" dirty="0"/>
          </a:p>
        </p:txBody>
      </p:sp>
    </p:spTree>
    <p:extLst>
      <p:ext uri="{BB962C8B-B14F-4D97-AF65-F5344CB8AC3E}">
        <p14:creationId xmlns:p14="http://schemas.microsoft.com/office/powerpoint/2010/main" val="321283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Because we don’t have much of a storyline for the visualization, much of the feedback that we got from Design Studio 4 was to create associations and correlations that could have arisen from the paintings lost/found to make the data more interesting for the average user. Consequently, there are thoughts of possibly comparing the overall history of the Italian Renaissance and its historical main points against the dates of the paintings and when they were lost to see if we can find some correlation that would explain the lost records of the homeless paintings.</a:t>
            </a:r>
            <a:endParaRPr lang="en-US" dirty="0"/>
          </a:p>
        </p:txBody>
      </p:sp>
      <p:sp>
        <p:nvSpPr>
          <p:cNvPr id="3" name="Title 2"/>
          <p:cNvSpPr>
            <a:spLocks noGrp="1"/>
          </p:cNvSpPr>
          <p:nvPr>
            <p:ph type="title"/>
          </p:nvPr>
        </p:nvSpPr>
        <p:spPr/>
        <p:txBody>
          <a:bodyPr/>
          <a:lstStyle/>
          <a:p>
            <a:r>
              <a:rPr lang="en-US" dirty="0" smtClean="0"/>
              <a:t>Exploratory data analysis</a:t>
            </a:r>
            <a:endParaRPr lang="en-US" dirty="0"/>
          </a:p>
        </p:txBody>
      </p:sp>
    </p:spTree>
    <p:extLst>
      <p:ext uri="{BB962C8B-B14F-4D97-AF65-F5344CB8AC3E}">
        <p14:creationId xmlns:p14="http://schemas.microsoft.com/office/powerpoint/2010/main" val="361940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 evolution</a:t>
            </a:r>
            <a:endParaRPr lang="en-US" dirty="0"/>
          </a:p>
        </p:txBody>
      </p:sp>
      <p:sp>
        <p:nvSpPr>
          <p:cNvPr id="5" name="Content Placeholder 4"/>
          <p:cNvSpPr>
            <a:spLocks noGrp="1"/>
          </p:cNvSpPr>
          <p:nvPr>
            <p:ph idx="1"/>
          </p:nvPr>
        </p:nvSpPr>
        <p:spPr/>
        <p:txBody>
          <a:bodyPr/>
          <a:lstStyle/>
          <a:p>
            <a:r>
              <a:rPr lang="en-US" dirty="0" smtClean="0"/>
              <a:t>The following two images show the initial design sketches that would visualize the paintings in an informative way:</a:t>
            </a:r>
            <a:endParaRPr lang="en-US" dirty="0"/>
          </a:p>
        </p:txBody>
      </p:sp>
    </p:spTree>
    <p:extLst>
      <p:ext uri="{BB962C8B-B14F-4D97-AF65-F5344CB8AC3E}">
        <p14:creationId xmlns:p14="http://schemas.microsoft.com/office/powerpoint/2010/main" val="4056280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62800" y="873891"/>
            <a:ext cx="1676400" cy="5831709"/>
          </a:xfrm>
        </p:spPr>
        <p:txBody>
          <a:bodyPr>
            <a:normAutofit fontScale="92500" lnSpcReduction="10000"/>
          </a:bodyPr>
          <a:lstStyle/>
          <a:p>
            <a:r>
              <a:rPr lang="en-US" dirty="0" smtClean="0"/>
              <a:t>Initially, we based our visualization off of the second problem set where we use radio buttons to switch back and forth between different visualizations, ranging from the world map to timeline. The overlapping nodes on the map would aggregate into larger nodes to prevent cluttered usage. There would also be a filtering function where the date of the paintings shown can be adjusted along with the topic and the artist. </a:t>
            </a:r>
            <a:endParaRPr lang="en-US" dirty="0"/>
          </a:p>
        </p:txBody>
      </p:sp>
      <p:sp>
        <p:nvSpPr>
          <p:cNvPr id="4" name="Title 3"/>
          <p:cNvSpPr>
            <a:spLocks noGrp="1"/>
          </p:cNvSpPr>
          <p:nvPr>
            <p:ph type="title"/>
          </p:nvPr>
        </p:nvSpPr>
        <p:spPr>
          <a:xfrm>
            <a:off x="7162800" y="460248"/>
            <a:ext cx="1676400" cy="413643"/>
          </a:xfrm>
        </p:spPr>
        <p:txBody>
          <a:bodyPr/>
          <a:lstStyle/>
          <a:p>
            <a:r>
              <a:rPr lang="en-US" dirty="0" smtClean="0"/>
              <a:t>1</a:t>
            </a:r>
            <a:r>
              <a:rPr lang="en-US" baseline="30000" dirty="0" smtClean="0"/>
              <a:t>st</a:t>
            </a:r>
            <a:r>
              <a:rPr lang="en-US" dirty="0" smtClean="0"/>
              <a:t> idea</a:t>
            </a:r>
            <a:endParaRPr lang="en-US" dirty="0"/>
          </a:p>
        </p:txBody>
      </p:sp>
      <p:pic>
        <p:nvPicPr>
          <p:cNvPr id="5" name="Content Placeholder 3"/>
          <p:cNvPicPr>
            <a:picLocks noGrp="1" noChangeAspect="1"/>
          </p:cNvPicPr>
          <p:nvPr>
            <p:ph type="pic" idx="1"/>
          </p:nvPr>
        </p:nvPicPr>
        <p:blipFill>
          <a:blip r:embed="rId2"/>
          <a:srcRect t="-18714" b="-18714"/>
          <a:stretch>
            <a:fillRect/>
          </a:stretch>
        </p:blipFill>
        <p:spPr/>
      </p:pic>
    </p:spTree>
    <p:extLst>
      <p:ext uri="{BB962C8B-B14F-4D97-AF65-F5344CB8AC3E}">
        <p14:creationId xmlns:p14="http://schemas.microsoft.com/office/powerpoint/2010/main" val="383212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7162800" y="942164"/>
            <a:ext cx="1676400" cy="5763436"/>
          </a:xfrm>
        </p:spPr>
        <p:txBody>
          <a:bodyPr>
            <a:normAutofit lnSpcReduction="10000"/>
          </a:bodyPr>
          <a:lstStyle/>
          <a:p>
            <a:r>
              <a:rPr lang="en-US" dirty="0" smtClean="0"/>
              <a:t>In addition to the first idea, we also thought of adding a second column next to the filtering column that would show the actual painting chosen and relevant details underneath the image. The arrows indicate the columns perhaps transitioning or changing location, but we aren’t exactly certain what would be the best way to arrange the filter/detail/map yet. </a:t>
            </a:r>
            <a:endParaRPr lang="en-US" dirty="0"/>
          </a:p>
        </p:txBody>
      </p:sp>
      <p:sp>
        <p:nvSpPr>
          <p:cNvPr id="4" name="Title 3"/>
          <p:cNvSpPr>
            <a:spLocks noGrp="1"/>
          </p:cNvSpPr>
          <p:nvPr>
            <p:ph type="title"/>
          </p:nvPr>
        </p:nvSpPr>
        <p:spPr>
          <a:xfrm>
            <a:off x="7162800" y="460248"/>
            <a:ext cx="1676400" cy="481916"/>
          </a:xfrm>
        </p:spPr>
        <p:txBody>
          <a:bodyPr/>
          <a:lstStyle/>
          <a:p>
            <a:r>
              <a:rPr lang="en-US" dirty="0" smtClean="0"/>
              <a:t>2</a:t>
            </a:r>
            <a:r>
              <a:rPr lang="en-US" baseline="30000" dirty="0" smtClean="0"/>
              <a:t>nd</a:t>
            </a:r>
            <a:r>
              <a:rPr lang="en-US" dirty="0" smtClean="0"/>
              <a:t> idea</a:t>
            </a:r>
            <a:endParaRPr lang="en-US" dirty="0"/>
          </a:p>
        </p:txBody>
      </p:sp>
      <p:pic>
        <p:nvPicPr>
          <p:cNvPr id="5" name="Content Placeholder 3"/>
          <p:cNvPicPr>
            <a:picLocks noGrp="1" noChangeAspect="1"/>
          </p:cNvPicPr>
          <p:nvPr>
            <p:ph type="pic" idx="1"/>
          </p:nvPr>
        </p:nvPicPr>
        <p:blipFill>
          <a:blip r:embed="rId2"/>
          <a:srcRect t="-11917" b="-11917"/>
          <a:stretch>
            <a:fillRect/>
          </a:stretch>
        </p:blipFill>
        <p:spPr/>
      </p:pic>
    </p:spTree>
    <p:extLst>
      <p:ext uri="{BB962C8B-B14F-4D97-AF65-F5344CB8AC3E}">
        <p14:creationId xmlns:p14="http://schemas.microsoft.com/office/powerpoint/2010/main" val="4032680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implement our visualizations, we utilized much of the second problem set with the graph/node and the radio buttons and the fourth problem set with the </a:t>
            </a:r>
            <a:r>
              <a:rPr lang="en-US" dirty="0" err="1" smtClean="0"/>
              <a:t>geomap</a:t>
            </a:r>
            <a:r>
              <a:rPr lang="en-US" dirty="0" smtClean="0"/>
              <a:t> of the US. The main and the largest visualization is the </a:t>
            </a:r>
            <a:r>
              <a:rPr lang="en-US" dirty="0" err="1" smtClean="0"/>
              <a:t>geomap</a:t>
            </a:r>
            <a:r>
              <a:rPr lang="en-US" dirty="0" smtClean="0"/>
              <a:t> that is populated by each painting in the dataset. Since ~11,000 points is a lot and can significantly delay the visualization, conditions were made to ensure that not all of the data points are shown at once. In addition, colors would also be added to depict the artist at hand or the time period chosen to allow for easy comprehension and compartmentalization of the data for the user.</a:t>
            </a:r>
            <a:endParaRPr lang="en-US" dirty="0"/>
          </a:p>
        </p:txBody>
      </p:sp>
      <p:sp>
        <p:nvSpPr>
          <p:cNvPr id="3" name="Title 2"/>
          <p:cNvSpPr>
            <a:spLocks noGrp="1"/>
          </p:cNvSpPr>
          <p:nvPr>
            <p:ph type="title"/>
          </p:nvPr>
        </p:nvSpPr>
        <p:spPr/>
        <p:txBody>
          <a:bodyPr/>
          <a:lstStyle/>
          <a:p>
            <a:r>
              <a:rPr lang="en-US" dirty="0" smtClean="0"/>
              <a:t>implementation</a:t>
            </a:r>
            <a:endParaRPr lang="en-US" dirty="0"/>
          </a:p>
        </p:txBody>
      </p:sp>
    </p:spTree>
    <p:extLst>
      <p:ext uri="{BB962C8B-B14F-4D97-AF65-F5344CB8AC3E}">
        <p14:creationId xmlns:p14="http://schemas.microsoft.com/office/powerpoint/2010/main" val="416746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be completed</a:t>
            </a:r>
            <a:endParaRPr lang="en-US" dirty="0"/>
          </a:p>
        </p:txBody>
      </p:sp>
      <p:sp>
        <p:nvSpPr>
          <p:cNvPr id="3" name="Title 2"/>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val="224114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u="sng" dirty="0" smtClean="0"/>
              <a:t>Initial Project Proposal</a:t>
            </a:r>
          </a:p>
          <a:p>
            <a:r>
              <a:rPr lang="en-US" u="sng" dirty="0" smtClean="0"/>
              <a:t>Overview </a:t>
            </a:r>
            <a:r>
              <a:rPr lang="en-US" u="sng" dirty="0"/>
              <a:t>and Motivation: </a:t>
            </a:r>
            <a:r>
              <a:rPr lang="en-US" dirty="0"/>
              <a:t>Provide an overview of the project goals and the motivation for it. Consider that this will be read by people who did not see your project proposal. </a:t>
            </a:r>
            <a:endParaRPr lang="en-US" dirty="0" smtClean="0"/>
          </a:p>
          <a:p>
            <a:r>
              <a:rPr lang="en-US" u="sng" dirty="0" smtClean="0"/>
              <a:t>Related </a:t>
            </a:r>
            <a:r>
              <a:rPr lang="en-US" u="sng" dirty="0"/>
              <a:t>Work: </a:t>
            </a:r>
            <a:r>
              <a:rPr lang="en-US" dirty="0"/>
              <a:t>Anything that inspired you, such as a paper, a web site, visualizations we discussed in class, etc. </a:t>
            </a:r>
            <a:endParaRPr lang="en-US" dirty="0" smtClean="0"/>
          </a:p>
          <a:p>
            <a:r>
              <a:rPr lang="en-US" u="sng" dirty="0" smtClean="0"/>
              <a:t>Questions</a:t>
            </a:r>
            <a:r>
              <a:rPr lang="en-US" dirty="0"/>
              <a:t>: What questions are you trying to answer? How did these questions evolve over the course of the project? What new questions did you consider in the course of your analysis? </a:t>
            </a:r>
            <a:endParaRPr lang="en-US" dirty="0" smtClean="0"/>
          </a:p>
          <a:p>
            <a:r>
              <a:rPr lang="en-US" u="sng" dirty="0" smtClean="0"/>
              <a:t>Data</a:t>
            </a:r>
            <a:r>
              <a:rPr lang="en-US" dirty="0"/>
              <a:t>: Source, scraping method, cleanup, etc. </a:t>
            </a:r>
            <a:endParaRPr lang="en-US" dirty="0" smtClean="0"/>
          </a:p>
          <a:p>
            <a:r>
              <a:rPr lang="en-US" u="sng" dirty="0" smtClean="0"/>
              <a:t>Exploratory </a:t>
            </a:r>
            <a:r>
              <a:rPr lang="en-US" u="sng" dirty="0"/>
              <a:t>Data Analysis</a:t>
            </a:r>
            <a:r>
              <a:rPr lang="en-US" dirty="0"/>
              <a:t>: What visualizations did you use to initially look at your data? What insights did you gain? How did these insights inform your design? </a:t>
            </a:r>
            <a:endParaRPr lang="en-US" dirty="0" smtClean="0"/>
          </a:p>
          <a:p>
            <a:r>
              <a:rPr lang="en-US" u="sng" dirty="0" smtClean="0"/>
              <a:t>Design </a:t>
            </a:r>
            <a:r>
              <a:rPr lang="en-US" u="sng" dirty="0"/>
              <a:t>Evolution</a:t>
            </a:r>
            <a:r>
              <a:rPr lang="en-US" dirty="0"/>
              <a:t>: What are the different visualizations you considered? Justify the design decisions you made using the perceptual and design principles you learned in the course. </a:t>
            </a:r>
            <a:endParaRPr lang="en-US" dirty="0" smtClean="0"/>
          </a:p>
          <a:p>
            <a:r>
              <a:rPr lang="en-US" u="sng" dirty="0" smtClean="0"/>
              <a:t>Implementation</a:t>
            </a:r>
            <a:r>
              <a:rPr lang="en-US" dirty="0"/>
              <a:t>: Describe the intent and functionality of the interactive visualizations you implemented. Provide clear and well-referenced images showing the key design and interaction elements. </a:t>
            </a:r>
            <a:endParaRPr lang="en-US" dirty="0" smtClean="0"/>
          </a:p>
          <a:p>
            <a:r>
              <a:rPr lang="en-US" u="sng" dirty="0" smtClean="0"/>
              <a:t>Evaluation</a:t>
            </a:r>
            <a:r>
              <a:rPr lang="en-US" dirty="0"/>
              <a:t>: What did you learn about the data by using your visualizations? How did you answer your questions? How well does your visualization work, and how could you further improve it?</a:t>
            </a:r>
          </a:p>
        </p:txBody>
      </p:sp>
      <p:sp>
        <p:nvSpPr>
          <p:cNvPr id="3" name="Title 2"/>
          <p:cNvSpPr>
            <a:spLocks noGrp="1"/>
          </p:cNvSpPr>
          <p:nvPr>
            <p:ph type="title"/>
          </p:nvPr>
        </p:nvSpPr>
        <p:spPr/>
        <p:txBody>
          <a:bodyPr/>
          <a:lstStyle/>
          <a:p>
            <a:r>
              <a:rPr lang="en-US" dirty="0" smtClean="0"/>
              <a:t>Table of contents</a:t>
            </a:r>
            <a:endParaRPr lang="en-US" dirty="0"/>
          </a:p>
        </p:txBody>
      </p:sp>
    </p:spTree>
    <p:extLst>
      <p:ext uri="{BB962C8B-B14F-4D97-AF65-F5344CB8AC3E}">
        <p14:creationId xmlns:p14="http://schemas.microsoft.com/office/powerpoint/2010/main" val="86288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5720" indent="0">
              <a:buNone/>
            </a:pPr>
            <a:r>
              <a:rPr lang="en-US" dirty="0" smtClean="0"/>
              <a:t>Ben </a:t>
            </a:r>
            <a:r>
              <a:rPr lang="en-US" dirty="0"/>
              <a:t>is taking a class called “Homeless Paintings of the Italian Renaissance.” The goal of the class is to explore a dataset of photos of Italian Renaissance paintings that have been lost to history. The original paintings may have been lost, stolen, destroyed in World War II, mislabeled, or hidden in a private collection. Ideally, we will also find a few of the paintings along the way, though the main goal of this project will be to do cool data visualization projects. </a:t>
            </a:r>
            <a:endParaRPr lang="en-US" dirty="0" smtClean="0"/>
          </a:p>
          <a:p>
            <a:pPr marL="45720" indent="0">
              <a:buNone/>
            </a:pPr>
            <a:r>
              <a:rPr lang="en-US" dirty="0" smtClean="0"/>
              <a:t>Linda </a:t>
            </a:r>
            <a:r>
              <a:rPr lang="en-US" dirty="0"/>
              <a:t>is majoring in CS and minoring in History of Art and Architecture, so she is looking forward to combining her twin interests with this unique and previously unexplored data set. Jason is majoring in CS and is looking to explore how data can be visualized in a meaningful and aesthetically pleasing manner through this project.</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background &amp; motivation</a:t>
            </a:r>
            <a:endParaRPr lang="en-US" dirty="0"/>
          </a:p>
        </p:txBody>
      </p:sp>
    </p:spTree>
    <p:extLst>
      <p:ext uri="{BB962C8B-B14F-4D97-AF65-F5344CB8AC3E}">
        <p14:creationId xmlns:p14="http://schemas.microsoft.com/office/powerpoint/2010/main" val="377139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The </a:t>
            </a:r>
            <a:r>
              <a:rPr lang="en-US" dirty="0"/>
              <a:t>main goals will be to let users learn more about the distribution of the paintings in the set across many different axes: time, painting location, last known location, artist, last known date, etc. The benefits include a general knowledge of art historical collections, and perhaps insights into finding some of the lost paintings of this collection.</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project objectives</a:t>
            </a:r>
            <a:endParaRPr lang="en-US" dirty="0"/>
          </a:p>
        </p:txBody>
      </p:sp>
    </p:spTree>
    <p:extLst>
      <p:ext uri="{BB962C8B-B14F-4D97-AF65-F5344CB8AC3E}">
        <p14:creationId xmlns:p14="http://schemas.microsoft.com/office/powerpoint/2010/main" val="36077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The </a:t>
            </a:r>
            <a:r>
              <a:rPr lang="en-US" dirty="0"/>
              <a:t>data is provided by the Homeless Paintings course, originally encoded by Bernard Berenson’s archive in Italy (in a villa owned by Harvard). The data is split into 11,233 separate </a:t>
            </a:r>
            <a:r>
              <a:rPr lang="en-US" dirty="0" err="1" smtClean="0"/>
              <a:t>json</a:t>
            </a:r>
            <a:r>
              <a:rPr lang="en-US" dirty="0" smtClean="0"/>
              <a:t> </a:t>
            </a:r>
            <a:r>
              <a:rPr lang="en-US" dirty="0"/>
              <a:t>files – one for each painting – which unfortunately are not exactly uniform so some cleaning will be required. The files are online but password protected, but we can get a link with permissions for our TF if necessary.</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data</a:t>
            </a:r>
            <a:endParaRPr lang="en-US" dirty="0"/>
          </a:p>
        </p:txBody>
      </p:sp>
    </p:spTree>
    <p:extLst>
      <p:ext uri="{BB962C8B-B14F-4D97-AF65-F5344CB8AC3E}">
        <p14:creationId xmlns:p14="http://schemas.microsoft.com/office/powerpoint/2010/main" val="2942847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Mostly</a:t>
            </a:r>
            <a:r>
              <a:rPr lang="en-US" dirty="0"/>
              <a:t>, the </a:t>
            </a:r>
            <a:r>
              <a:rPr lang="en-US" dirty="0" err="1"/>
              <a:t>j</a:t>
            </a:r>
            <a:r>
              <a:rPr lang="en-US" dirty="0" err="1" smtClean="0"/>
              <a:t>son</a:t>
            </a:r>
            <a:r>
              <a:rPr lang="en-US" dirty="0" smtClean="0"/>
              <a:t> </a:t>
            </a:r>
            <a:r>
              <a:rPr lang="en-US" dirty="0"/>
              <a:t>files are in two different formats, so we will run a loop through the files to determine the format and then run the appropriate functions to extract data as necessary. We will take dates, locations, artists, and anything else that might be interesting to explore. We expect to use Python to scrape the files (since they are only online), and then write the information into a CSV.</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data processing</a:t>
            </a:r>
            <a:endParaRPr lang="en-US" dirty="0"/>
          </a:p>
        </p:txBody>
      </p:sp>
    </p:spTree>
    <p:extLst>
      <p:ext uri="{BB962C8B-B14F-4D97-AF65-F5344CB8AC3E}">
        <p14:creationId xmlns:p14="http://schemas.microsoft.com/office/powerpoint/2010/main" val="23773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For </a:t>
            </a:r>
            <a:r>
              <a:rPr lang="en-US" dirty="0"/>
              <a:t>the dates that paintings were created and then lost, it would be great to create bar charts with brushing. For the locations that paintings were created in and then lost in, we are considering making maps of the world with the paintings plotted on top. For both of these, we would like to have interactive filtering so the user doesn’t have to use the full dataset for each.</a:t>
            </a:r>
          </a:p>
          <a:p>
            <a:endParaRPr lang="en-US" dirty="0"/>
          </a:p>
        </p:txBody>
      </p:sp>
      <p:sp>
        <p:nvSpPr>
          <p:cNvPr id="3" name="Title 2"/>
          <p:cNvSpPr>
            <a:spLocks noGrp="1"/>
          </p:cNvSpPr>
          <p:nvPr>
            <p:ph type="title"/>
          </p:nvPr>
        </p:nvSpPr>
        <p:spPr/>
        <p:txBody>
          <a:bodyPr/>
          <a:lstStyle/>
          <a:p>
            <a:r>
              <a:rPr lang="en-US" sz="2400" dirty="0" smtClean="0"/>
              <a:t>Initial project proposal:</a:t>
            </a:r>
            <a:r>
              <a:rPr lang="en-US" dirty="0" smtClean="0"/>
              <a:t/>
            </a:r>
            <a:br>
              <a:rPr lang="en-US" dirty="0" smtClean="0"/>
            </a:br>
            <a:r>
              <a:rPr lang="en-US" dirty="0" smtClean="0"/>
              <a:t>visualization</a:t>
            </a:r>
            <a:endParaRPr lang="en-US" dirty="0"/>
          </a:p>
        </p:txBody>
      </p:sp>
    </p:spTree>
    <p:extLst>
      <p:ext uri="{BB962C8B-B14F-4D97-AF65-F5344CB8AC3E}">
        <p14:creationId xmlns:p14="http://schemas.microsoft.com/office/powerpoint/2010/main" val="197321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smtClean="0"/>
              <a:t>Must-have features:</a:t>
            </a:r>
          </a:p>
          <a:p>
            <a:r>
              <a:rPr lang="en-US" dirty="0" smtClean="0"/>
              <a:t>We </a:t>
            </a:r>
            <a:r>
              <a:rPr lang="en-US" dirty="0"/>
              <a:t>need to have visualizations that cover every aspect of the metadata: date, artist, location, etc. Bar charts, line graphs, maps, and 2D plots are all viable options.</a:t>
            </a:r>
          </a:p>
          <a:p>
            <a:pPr marL="45720" indent="0">
              <a:buNone/>
            </a:pPr>
            <a:endParaRPr lang="en-US" dirty="0" smtClean="0"/>
          </a:p>
          <a:p>
            <a:pPr marL="45720" indent="0">
              <a:buNone/>
            </a:pPr>
            <a:r>
              <a:rPr lang="en-US" dirty="0" smtClean="0"/>
              <a:t>Optional features:</a:t>
            </a:r>
          </a:p>
          <a:p>
            <a:r>
              <a:rPr lang="en-US" dirty="0"/>
              <a:t>There is also potential to do analyses based on the paintings themselves, using aspects such as RGB, saturation, hue, brightness, etc.</a:t>
            </a:r>
          </a:p>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must-have &amp; optional features</a:t>
            </a:r>
            <a:endParaRPr lang="en-US" dirty="0"/>
          </a:p>
        </p:txBody>
      </p:sp>
    </p:spTree>
    <p:extLst>
      <p:ext uri="{BB962C8B-B14F-4D97-AF65-F5344CB8AC3E}">
        <p14:creationId xmlns:p14="http://schemas.microsoft.com/office/powerpoint/2010/main" val="234920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sz="2400" dirty="0" smtClean="0"/>
              <a:t>Initial project proposal:</a:t>
            </a:r>
            <a:br>
              <a:rPr lang="en-US" sz="2400" dirty="0" smtClean="0"/>
            </a:br>
            <a:r>
              <a:rPr lang="en-US" dirty="0" smtClean="0"/>
              <a:t>schedule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0364369"/>
              </p:ext>
            </p:extLst>
          </p:nvPr>
        </p:nvGraphicFramePr>
        <p:xfrm>
          <a:off x="585831" y="1861255"/>
          <a:ext cx="7757620" cy="1854200"/>
        </p:xfrm>
        <a:graphic>
          <a:graphicData uri="http://schemas.openxmlformats.org/drawingml/2006/table">
            <a:tbl>
              <a:tblPr firstRow="1" bandRow="1">
                <a:tableStyleId>{5C22544A-7EE6-4342-B048-85BDC9FD1C3A}</a:tableStyleId>
              </a:tblPr>
              <a:tblGrid>
                <a:gridCol w="1258060"/>
                <a:gridCol w="2537120"/>
                <a:gridCol w="3962440"/>
              </a:tblGrid>
              <a:tr h="370840">
                <a:tc>
                  <a:txBody>
                    <a:bodyPr/>
                    <a:lstStyle/>
                    <a:p>
                      <a:r>
                        <a:rPr lang="en-US" dirty="0" smtClean="0"/>
                        <a:t>Date</a:t>
                      </a:r>
                      <a:endParaRPr lang="en-US" dirty="0"/>
                    </a:p>
                  </a:txBody>
                  <a:tcPr/>
                </a:tc>
                <a:tc>
                  <a:txBody>
                    <a:bodyPr/>
                    <a:lstStyle/>
                    <a:p>
                      <a:r>
                        <a:rPr lang="en-US" dirty="0" smtClean="0"/>
                        <a:t>Name</a:t>
                      </a:r>
                      <a:endParaRPr lang="en-US" dirty="0"/>
                    </a:p>
                  </a:txBody>
                  <a:tcPr/>
                </a:tc>
                <a:tc>
                  <a:txBody>
                    <a:bodyPr/>
                    <a:lstStyle/>
                    <a:p>
                      <a:r>
                        <a:rPr lang="en-US" dirty="0" smtClean="0"/>
                        <a:t>Assignment</a:t>
                      </a:r>
                      <a:endParaRPr lang="en-US" dirty="0"/>
                    </a:p>
                  </a:txBody>
                  <a:tcPr/>
                </a:tc>
              </a:tr>
              <a:tr h="370840">
                <a:tc>
                  <a:txBody>
                    <a:bodyPr/>
                    <a:lstStyle/>
                    <a:p>
                      <a:r>
                        <a:rPr lang="en-US" dirty="0" smtClean="0"/>
                        <a:t>3/23</a:t>
                      </a:r>
                      <a:endParaRPr lang="en-US" dirty="0"/>
                    </a:p>
                  </a:txBody>
                  <a:tcPr/>
                </a:tc>
                <a:tc>
                  <a:txBody>
                    <a:bodyPr/>
                    <a:lstStyle/>
                    <a:p>
                      <a:r>
                        <a:rPr lang="en-US" dirty="0" smtClean="0"/>
                        <a:t>Ben</a:t>
                      </a:r>
                      <a:endParaRPr lang="en-US" dirty="0"/>
                    </a:p>
                  </a:txBody>
                  <a:tcPr/>
                </a:tc>
                <a:tc>
                  <a:txBody>
                    <a:bodyPr/>
                    <a:lstStyle/>
                    <a:p>
                      <a:r>
                        <a:rPr lang="en-US" dirty="0" smtClean="0"/>
                        <a:t>Scrape</a:t>
                      </a:r>
                      <a:r>
                        <a:rPr lang="en-US" baseline="0" dirty="0" smtClean="0"/>
                        <a:t> and clean data</a:t>
                      </a:r>
                      <a:endParaRPr lang="en-US" dirty="0"/>
                    </a:p>
                  </a:txBody>
                  <a:tcPr/>
                </a:tc>
              </a:tr>
              <a:tr h="370840">
                <a:tc>
                  <a:txBody>
                    <a:bodyPr/>
                    <a:lstStyle/>
                    <a:p>
                      <a:r>
                        <a:rPr lang="en-US" dirty="0" smtClean="0"/>
                        <a:t>3/30 </a:t>
                      </a:r>
                      <a:endParaRPr lang="en-US" dirty="0"/>
                    </a:p>
                  </a:txBody>
                  <a:tcPr/>
                </a:tc>
                <a:tc>
                  <a:txBody>
                    <a:bodyPr/>
                    <a:lstStyle/>
                    <a:p>
                      <a:r>
                        <a:rPr lang="en-US" dirty="0" smtClean="0"/>
                        <a:t>Ben,</a:t>
                      </a:r>
                      <a:r>
                        <a:rPr lang="en-US" baseline="0" dirty="0" smtClean="0"/>
                        <a:t> Linda, Jason</a:t>
                      </a:r>
                      <a:endParaRPr lang="en-US" dirty="0"/>
                    </a:p>
                  </a:txBody>
                  <a:tcPr/>
                </a:tc>
                <a:tc>
                  <a:txBody>
                    <a:bodyPr/>
                    <a:lstStyle/>
                    <a:p>
                      <a:r>
                        <a:rPr lang="en-US" dirty="0" smtClean="0"/>
                        <a:t>Each create one visualization</a:t>
                      </a:r>
                      <a:endParaRPr lang="en-US" dirty="0"/>
                    </a:p>
                  </a:txBody>
                  <a:tcPr/>
                </a:tc>
              </a:tr>
              <a:tr h="370840">
                <a:tc>
                  <a:txBody>
                    <a:bodyPr/>
                    <a:lstStyle/>
                    <a:p>
                      <a:r>
                        <a:rPr lang="en-US" dirty="0" smtClean="0"/>
                        <a:t>4/6</a:t>
                      </a:r>
                      <a:endParaRPr lang="en-US" dirty="0"/>
                    </a:p>
                  </a:txBody>
                  <a:tcPr/>
                </a:tc>
                <a:tc>
                  <a:txBody>
                    <a:bodyPr/>
                    <a:lstStyle/>
                    <a:p>
                      <a:r>
                        <a:rPr lang="en-US" dirty="0" smtClean="0"/>
                        <a:t>Ben,</a:t>
                      </a:r>
                      <a:r>
                        <a:rPr lang="en-US" baseline="0" dirty="0" smtClean="0"/>
                        <a:t> Linda, Jason</a:t>
                      </a:r>
                      <a:endParaRPr lang="en-US" dirty="0"/>
                    </a:p>
                  </a:txBody>
                  <a:tcPr/>
                </a:tc>
                <a:tc>
                  <a:txBody>
                    <a:bodyPr/>
                    <a:lstStyle/>
                    <a:p>
                      <a:r>
                        <a:rPr lang="en-US" dirty="0" smtClean="0"/>
                        <a:t>Each create</a:t>
                      </a:r>
                      <a:r>
                        <a:rPr lang="en-US" baseline="0" dirty="0" smtClean="0"/>
                        <a:t> a second visualization</a:t>
                      </a:r>
                      <a:endParaRPr lang="en-US" dirty="0"/>
                    </a:p>
                  </a:txBody>
                  <a:tcPr/>
                </a:tc>
              </a:tr>
              <a:tr h="370840">
                <a:tc>
                  <a:txBody>
                    <a:bodyPr/>
                    <a:lstStyle/>
                    <a:p>
                      <a:r>
                        <a:rPr lang="en-US" dirty="0" smtClean="0"/>
                        <a:t>4/10</a:t>
                      </a:r>
                      <a:endParaRPr lang="en-US" dirty="0"/>
                    </a:p>
                  </a:txBody>
                  <a:tcPr/>
                </a:tc>
                <a:tc>
                  <a:txBody>
                    <a:bodyPr/>
                    <a:lstStyle/>
                    <a:p>
                      <a:r>
                        <a:rPr lang="en-US" dirty="0" smtClean="0"/>
                        <a:t>Ben, Linda,</a:t>
                      </a:r>
                      <a:r>
                        <a:rPr lang="en-US" baseline="0" dirty="0" smtClean="0"/>
                        <a:t> Jason</a:t>
                      </a:r>
                      <a:endParaRPr lang="en-US" dirty="0"/>
                    </a:p>
                  </a:txBody>
                  <a:tcPr/>
                </a:tc>
                <a:tc>
                  <a:txBody>
                    <a:bodyPr/>
                    <a:lstStyle/>
                    <a:p>
                      <a:r>
                        <a:rPr lang="en-US" dirty="0" smtClean="0"/>
                        <a:t>Edit and improve</a:t>
                      </a:r>
                      <a:r>
                        <a:rPr lang="en-US" baseline="0" dirty="0" smtClean="0"/>
                        <a:t> each other’s work</a:t>
                      </a:r>
                      <a:endParaRPr lang="en-US" dirty="0"/>
                    </a:p>
                  </a:txBody>
                  <a:tcPr/>
                </a:tc>
              </a:tr>
            </a:tbl>
          </a:graphicData>
        </a:graphic>
      </p:graphicFrame>
    </p:spTree>
    <p:extLst>
      <p:ext uri="{BB962C8B-B14F-4D97-AF65-F5344CB8AC3E}">
        <p14:creationId xmlns:p14="http://schemas.microsoft.com/office/powerpoint/2010/main" val="831060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Grid.thmx</Template>
  <TotalTime>109</TotalTime>
  <Words>1459</Words>
  <Application>Microsoft Macintosh PowerPoint</Application>
  <PresentationFormat>On-screen Show (4:3)</PresentationFormat>
  <Paragraphs>67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Grid</vt:lpstr>
      <vt:lpstr>Homeless paintings of the Italian renaissance  CS171 final project process book </vt:lpstr>
      <vt:lpstr>Table of contents</vt:lpstr>
      <vt:lpstr>Initial project proposal: background &amp; motivation</vt:lpstr>
      <vt:lpstr>Initial project proposal: project objectives</vt:lpstr>
      <vt:lpstr>Initial project proposal: data</vt:lpstr>
      <vt:lpstr>Initial project proposal: data processing</vt:lpstr>
      <vt:lpstr>Initial project proposal: visualization</vt:lpstr>
      <vt:lpstr>Initial project proposal: must-have &amp; optional features</vt:lpstr>
      <vt:lpstr>Initial project proposal: schedule</vt:lpstr>
      <vt:lpstr>Overview and motivation</vt:lpstr>
      <vt:lpstr>Related work</vt:lpstr>
      <vt:lpstr>questions</vt:lpstr>
      <vt:lpstr>data</vt:lpstr>
      <vt:lpstr>Exploratory data analysis</vt:lpstr>
      <vt:lpstr>Design evolution</vt:lpstr>
      <vt:lpstr>1st idea</vt:lpstr>
      <vt:lpstr>2nd idea</vt:lpstr>
      <vt:lpstr>implementation</vt:lpstr>
      <vt:lpstr>evaluation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Homeless paintings of the Italian renaissance  CS171 final project project book </dc:title>
  <dc:creator>Linda Song</dc:creator>
  <cp:lastModifiedBy>Linda Song</cp:lastModifiedBy>
  <cp:revision>13</cp:revision>
  <dcterms:created xsi:type="dcterms:W3CDTF">2014-04-10T19:02:49Z</dcterms:created>
  <dcterms:modified xsi:type="dcterms:W3CDTF">2014-04-10T20:52:19Z</dcterms:modified>
</cp:coreProperties>
</file>