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9" r:id="rId6"/>
    <p:sldId id="260" r:id="rId7"/>
    <p:sldId id="263" r:id="rId8"/>
    <p:sldId id="266" r:id="rId9"/>
    <p:sldId id="267" r:id="rId10"/>
    <p:sldId id="289" r:id="rId11"/>
    <p:sldId id="290" r:id="rId12"/>
    <p:sldId id="291" r:id="rId13"/>
    <p:sldId id="292" r:id="rId14"/>
    <p:sldId id="294" r:id="rId15"/>
    <p:sldId id="295" r:id="rId16"/>
    <p:sldId id="268" r:id="rId17"/>
    <p:sldId id="269" r:id="rId18"/>
    <p:sldId id="264" r:id="rId19"/>
    <p:sldId id="270" r:id="rId20"/>
    <p:sldId id="271" r:id="rId21"/>
    <p:sldId id="284" r:id="rId22"/>
    <p:sldId id="286" r:id="rId23"/>
    <p:sldId id="285" r:id="rId24"/>
    <p:sldId id="287" r:id="rId25"/>
    <p:sldId id="288" r:id="rId26"/>
    <p:sldId id="265" r:id="rId27"/>
    <p:sldId id="274" r:id="rId28"/>
    <p:sldId id="275" r:id="rId29"/>
    <p:sldId id="276" r:id="rId30"/>
    <p:sldId id="27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85195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1344978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840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844556" y="2481611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71092" y="28337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44978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574093" y="4228496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574093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85195" y="5404454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66017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17229" y="5808598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25707" y="3733966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371916" y="4306414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921862" y="375401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79290" y="353697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33870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9289" y="15674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21050" y="2588260"/>
            <a:ext cx="628586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3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项目系统设计与数据库设计</a:t>
            </a: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endParaRPr lang="en-US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——</a:t>
            </a:r>
            <a:r>
              <a:rPr lang="zh-CN" altLang="en-US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随便小程序</a:t>
            </a:r>
            <a:endParaRPr lang="zh-CN" altLang="en-US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377498" y="469210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随便-1"/>
          <p:cNvPicPr>
            <a:picLocks noChangeAspect="1"/>
          </p:cNvPicPr>
          <p:nvPr/>
        </p:nvPicPr>
        <p:blipFill>
          <a:blip r:embed="rId1"/>
          <a:srcRect l="18830" t="33152" r="29881" b="36224"/>
          <a:stretch>
            <a:fillRect/>
          </a:stretch>
        </p:blipFill>
        <p:spPr>
          <a:xfrm>
            <a:off x="5131435" y="762635"/>
            <a:ext cx="2917825" cy="232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705" y="1227455"/>
            <a:ext cx="6024880" cy="524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519555"/>
            <a:ext cx="7530465" cy="397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595" y="812165"/>
            <a:ext cx="5371465" cy="5871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0" y="1195070"/>
            <a:ext cx="5414010" cy="521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734820"/>
            <a:ext cx="8475345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系统安全和权限设计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6615" y="1461135"/>
            <a:ext cx="772223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系统安全设计原则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通过在对数据库中不同的表设置访问级别，来设置数据库的访问权限，从而保证数据库的安全性，防止被修改。</a:t>
            </a:r>
            <a:r>
              <a:rPr lang="en-US" sz="2000" b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设置以下安全规则：</a:t>
            </a:r>
            <a:r>
              <a:rPr lang="en-US" sz="2000" b="1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1.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每天进行数据备份是保障系统安全的重要手段，保证备份安全</a:t>
            </a:r>
            <a:r>
              <a:rPr lang="en-US" sz="2000" b="1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2.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系统设置用户的标识以鉴定是否是合法用户，将合法用户设置成学生身份，保证用户身份不被盗用，保证数据安全。</a:t>
            </a:r>
            <a:r>
              <a:rPr lang="en-US" sz="2000" b="1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3.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系统对不同的数据设置不同的访问级别，限制访问用户可查询的处理数据类别和内容，保证网络安全。</a:t>
            </a:r>
            <a:r>
              <a:rPr lang="en-US" sz="2000" b="1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4. </a:t>
            </a: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系统对不同用户设置不同的权限，区分不同的用户，如区分学生和管理员，保证访问安全。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系统安全和权限设计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58875" y="1572895"/>
            <a:ext cx="71850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2000" b="0">
                <a:solidFill>
                  <a:srgbClr val="4D4D4D"/>
                </a:solidFill>
                <a:ea typeface="宋体" panose="02010600030101010101" pitchFamily="2" charset="-122"/>
              </a:rPr>
              <a:t>系统级安全为了保证系统安全，需要严格制定系统安全的策略：通过防火墙将前台和后台进行隔离，防止非管理员进入后台，同时对每次异常进行记录。 应用级安全对用户的密码进行加密，以及设置密码复杂度，密码历史等。 权限管理权限管理是对用户进行系统权限划分。主要分为管理员和学生。学生：主要是能够使用功能，但不能修改数据。管理员：主要是管理数据，保护数据的安全。</a:t>
            </a:r>
            <a:endParaRPr lang="zh-CN" sz="200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外部设计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0066" y="2016532"/>
            <a:ext cx="2198020" cy="3105725"/>
            <a:chOff x="4384333" y="1270180"/>
            <a:chExt cx="1907180" cy="2694778"/>
          </a:xfrm>
        </p:grpSpPr>
        <p:sp>
          <p:nvSpPr>
            <p:cNvPr id="21" name="Freeform 2462" hidden="1"/>
            <p:cNvSpPr/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463"/>
            <p:cNvSpPr/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464"/>
            <p:cNvSpPr/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465"/>
            <p:cNvSpPr/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466"/>
            <p:cNvSpPr/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467"/>
            <p:cNvSpPr/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468"/>
            <p:cNvSpPr/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469"/>
            <p:cNvSpPr/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470"/>
            <p:cNvSpPr/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471"/>
            <p:cNvSpPr/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472"/>
            <p:cNvSpPr/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473"/>
            <p:cNvSpPr/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474"/>
            <p:cNvSpPr/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475"/>
            <p:cNvSpPr/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476"/>
            <p:cNvSpPr/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477"/>
            <p:cNvSpPr/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478"/>
            <p:cNvSpPr/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79"/>
            <p:cNvSpPr/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480"/>
            <p:cNvSpPr/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481"/>
            <p:cNvSpPr/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482"/>
            <p:cNvSpPr/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483"/>
            <p:cNvSpPr/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484"/>
            <p:cNvSpPr/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485"/>
            <p:cNvSpPr/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486"/>
            <p:cNvSpPr/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487"/>
            <p:cNvSpPr/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488"/>
            <p:cNvSpPr/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489"/>
            <p:cNvSpPr/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490"/>
            <p:cNvSpPr/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491"/>
            <p:cNvSpPr/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492"/>
            <p:cNvSpPr/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493"/>
            <p:cNvSpPr/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526"/>
            <p:cNvSpPr/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636"/>
            <p:cNvSpPr/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-1" fmla="*/ 5562 w 10000"/>
                <a:gd name="connsiteY0-2" fmla="*/ 9404 h 9404"/>
                <a:gd name="connsiteX1-3" fmla="*/ 5543 w 10000"/>
                <a:gd name="connsiteY1-4" fmla="*/ 7733 h 9404"/>
                <a:gd name="connsiteX2-5" fmla="*/ 7525 w 10000"/>
                <a:gd name="connsiteY2-6" fmla="*/ 6434 h 9404"/>
                <a:gd name="connsiteX3-7" fmla="*/ 9965 w 10000"/>
                <a:gd name="connsiteY3-8" fmla="*/ 3784 h 9404"/>
                <a:gd name="connsiteX4-9" fmla="*/ 8497 w 10000"/>
                <a:gd name="connsiteY4-10" fmla="*/ 881 h 9404"/>
                <a:gd name="connsiteX5-11" fmla="*/ 7562 w 10000"/>
                <a:gd name="connsiteY5-12" fmla="*/ 404 h 9404"/>
                <a:gd name="connsiteX6-13" fmla="*/ 4186 w 10000"/>
                <a:gd name="connsiteY6-14" fmla="*/ 139 h 9404"/>
                <a:gd name="connsiteX7-15" fmla="*/ 792 w 10000"/>
                <a:gd name="connsiteY7-16" fmla="*/ 2180 h 9404"/>
                <a:gd name="connsiteX8-17" fmla="*/ 1140 w 10000"/>
                <a:gd name="connsiteY8-18" fmla="*/ 7548 h 9404"/>
                <a:gd name="connsiteX9-19" fmla="*/ 5562 w 10000"/>
                <a:gd name="connsiteY9-20" fmla="*/ 9404 h 9404"/>
                <a:gd name="connsiteX0-21" fmla="*/ 1140 w 10000"/>
                <a:gd name="connsiteY0-22" fmla="*/ 8026 h 8578"/>
                <a:gd name="connsiteX1-23" fmla="*/ 5543 w 10000"/>
                <a:gd name="connsiteY1-24" fmla="*/ 8223 h 8578"/>
                <a:gd name="connsiteX2-25" fmla="*/ 7525 w 10000"/>
                <a:gd name="connsiteY2-26" fmla="*/ 6842 h 8578"/>
                <a:gd name="connsiteX3-27" fmla="*/ 9965 w 10000"/>
                <a:gd name="connsiteY3-28" fmla="*/ 4024 h 8578"/>
                <a:gd name="connsiteX4-29" fmla="*/ 8497 w 10000"/>
                <a:gd name="connsiteY4-30" fmla="*/ 937 h 8578"/>
                <a:gd name="connsiteX5-31" fmla="*/ 7562 w 10000"/>
                <a:gd name="connsiteY5-32" fmla="*/ 430 h 8578"/>
                <a:gd name="connsiteX6-33" fmla="*/ 4186 w 10000"/>
                <a:gd name="connsiteY6-34" fmla="*/ 148 h 8578"/>
                <a:gd name="connsiteX7-35" fmla="*/ 792 w 10000"/>
                <a:gd name="connsiteY7-36" fmla="*/ 2318 h 8578"/>
                <a:gd name="connsiteX8-37" fmla="*/ 1140 w 10000"/>
                <a:gd name="connsiteY8-38" fmla="*/ 8026 h 8578"/>
                <a:gd name="connsiteX0-39" fmla="*/ 1140 w 10000"/>
                <a:gd name="connsiteY0-40" fmla="*/ 9356 h 9626"/>
                <a:gd name="connsiteX1-41" fmla="*/ 7525 w 10000"/>
                <a:gd name="connsiteY1-42" fmla="*/ 7976 h 9626"/>
                <a:gd name="connsiteX2-43" fmla="*/ 9965 w 10000"/>
                <a:gd name="connsiteY2-44" fmla="*/ 4691 h 9626"/>
                <a:gd name="connsiteX3-45" fmla="*/ 8497 w 10000"/>
                <a:gd name="connsiteY3-46" fmla="*/ 1092 h 9626"/>
                <a:gd name="connsiteX4-47" fmla="*/ 7562 w 10000"/>
                <a:gd name="connsiteY4-48" fmla="*/ 501 h 9626"/>
                <a:gd name="connsiteX5-49" fmla="*/ 4186 w 10000"/>
                <a:gd name="connsiteY5-50" fmla="*/ 173 h 9626"/>
                <a:gd name="connsiteX6-51" fmla="*/ 792 w 10000"/>
                <a:gd name="connsiteY6-52" fmla="*/ 2702 h 9626"/>
                <a:gd name="connsiteX7-53" fmla="*/ 1140 w 10000"/>
                <a:gd name="connsiteY7-54" fmla="*/ 9356 h 9626"/>
                <a:gd name="connsiteX0-55" fmla="*/ 1182 w 9456"/>
                <a:gd name="connsiteY0-56" fmla="*/ 10326 h 10555"/>
                <a:gd name="connsiteX1-57" fmla="*/ 6981 w 9456"/>
                <a:gd name="connsiteY1-58" fmla="*/ 8286 h 10555"/>
                <a:gd name="connsiteX2-59" fmla="*/ 9421 w 9456"/>
                <a:gd name="connsiteY2-60" fmla="*/ 4873 h 10555"/>
                <a:gd name="connsiteX3-61" fmla="*/ 7953 w 9456"/>
                <a:gd name="connsiteY3-62" fmla="*/ 1134 h 10555"/>
                <a:gd name="connsiteX4-63" fmla="*/ 7018 w 9456"/>
                <a:gd name="connsiteY4-64" fmla="*/ 520 h 10555"/>
                <a:gd name="connsiteX5-65" fmla="*/ 3642 w 9456"/>
                <a:gd name="connsiteY5-66" fmla="*/ 180 h 10555"/>
                <a:gd name="connsiteX6-67" fmla="*/ 248 w 9456"/>
                <a:gd name="connsiteY6-68" fmla="*/ 2807 h 10555"/>
                <a:gd name="connsiteX7-69" fmla="*/ 1182 w 9456"/>
                <a:gd name="connsiteY7-70" fmla="*/ 10326 h 105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565"/>
            <p:cNvSpPr/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572"/>
            <p:cNvSpPr/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34279" y="1826794"/>
            <a:ext cx="3293329" cy="3210742"/>
            <a:chOff x="2999699" y="1105548"/>
            <a:chExt cx="2857559" cy="2785900"/>
          </a:xfrm>
        </p:grpSpPr>
        <p:sp>
          <p:nvSpPr>
            <p:cNvPr id="61" name="Freeform 2494"/>
            <p:cNvSpPr/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2495"/>
            <p:cNvSpPr/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2496"/>
            <p:cNvSpPr/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2497"/>
            <p:cNvSpPr/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2498"/>
            <p:cNvSpPr/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2499"/>
            <p:cNvSpPr/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2500"/>
            <p:cNvSpPr/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2501"/>
            <p:cNvSpPr/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2502"/>
            <p:cNvSpPr/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2503"/>
            <p:cNvSpPr/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2504"/>
            <p:cNvSpPr/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2505"/>
            <p:cNvSpPr/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2506"/>
            <p:cNvSpPr/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2507"/>
            <p:cNvSpPr/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2508"/>
            <p:cNvSpPr/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2509"/>
            <p:cNvSpPr/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510"/>
            <p:cNvSpPr/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511"/>
            <p:cNvSpPr/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512"/>
            <p:cNvSpPr/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513"/>
            <p:cNvSpPr/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514"/>
            <p:cNvSpPr/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2515"/>
            <p:cNvSpPr/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2516"/>
            <p:cNvSpPr/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2517"/>
            <p:cNvSpPr/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2518"/>
            <p:cNvSpPr/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2519"/>
            <p:cNvSpPr/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2520"/>
            <p:cNvSpPr/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2521"/>
            <p:cNvSpPr/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2522"/>
            <p:cNvSpPr/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2523"/>
            <p:cNvSpPr/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2524"/>
            <p:cNvSpPr/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2525"/>
            <p:cNvSpPr/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2527"/>
            <p:cNvSpPr/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2566"/>
            <p:cNvSpPr/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2573"/>
            <p:cNvSpPr/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01" name="椭圆 100"/>
          <p:cNvSpPr/>
          <p:nvPr/>
        </p:nvSpPr>
        <p:spPr>
          <a:xfrm>
            <a:off x="-929411" y="5840281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2" name="组合 101"/>
          <p:cNvGrpSpPr/>
          <p:nvPr/>
        </p:nvGrpSpPr>
        <p:grpSpPr>
          <a:xfrm>
            <a:off x="241305" y="3709467"/>
            <a:ext cx="3197626" cy="2324317"/>
            <a:chOff x="2832259" y="2739107"/>
            <a:chExt cx="2774520" cy="2016766"/>
          </a:xfrm>
        </p:grpSpPr>
        <p:sp>
          <p:nvSpPr>
            <p:cNvPr id="103" name="Freeform 2528"/>
            <p:cNvSpPr/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2529"/>
            <p:cNvSpPr/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2530"/>
            <p:cNvSpPr/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2531"/>
            <p:cNvSpPr/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2532"/>
            <p:cNvSpPr/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2533"/>
            <p:cNvSpPr/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2534"/>
            <p:cNvSpPr/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2535"/>
            <p:cNvSpPr/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2536"/>
            <p:cNvSpPr/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2537"/>
            <p:cNvSpPr/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2538"/>
            <p:cNvSpPr/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2539"/>
            <p:cNvSpPr/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540"/>
            <p:cNvSpPr/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541"/>
            <p:cNvSpPr/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542"/>
            <p:cNvSpPr/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543"/>
            <p:cNvSpPr/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544"/>
            <p:cNvSpPr/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2545"/>
            <p:cNvSpPr/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2546"/>
            <p:cNvSpPr/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2547"/>
            <p:cNvSpPr/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2548"/>
            <p:cNvSpPr/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2549"/>
            <p:cNvSpPr/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2550"/>
            <p:cNvSpPr/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2551"/>
            <p:cNvSpPr/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2552"/>
            <p:cNvSpPr/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2553"/>
            <p:cNvSpPr/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2554"/>
            <p:cNvSpPr/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2555"/>
            <p:cNvSpPr/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556"/>
            <p:cNvSpPr/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557"/>
            <p:cNvSpPr/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558"/>
            <p:cNvSpPr/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559"/>
            <p:cNvSpPr/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560"/>
            <p:cNvSpPr/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67"/>
            <p:cNvSpPr/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574"/>
            <p:cNvSpPr/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579"/>
            <p:cNvSpPr/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581"/>
            <p:cNvSpPr/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583"/>
            <p:cNvSpPr/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951980" y="4497052"/>
            <a:ext cx="348295" cy="348295"/>
            <a:chOff x="5184261" y="3422480"/>
            <a:chExt cx="302209" cy="302209"/>
          </a:xfrm>
        </p:grpSpPr>
        <p:sp>
          <p:nvSpPr>
            <p:cNvPr id="14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2619"/>
            <p:cNvSpPr/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105910" y="1809750"/>
            <a:ext cx="50800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solidFill>
                  <a:schemeClr val="tx1"/>
                </a:solidFill>
                <a:ea typeface="宋体" panose="02010600030101010101" pitchFamily="2" charset="-122"/>
              </a:rPr>
              <a:t>标识符和状态</a:t>
            </a:r>
            <a:endParaRPr 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ea typeface="宋体" panose="02010600030101010101" pitchFamily="2" charset="-122"/>
              </a:rPr>
              <a:t>数据库软件的名称：</a:t>
            </a:r>
            <a:r>
              <a:rPr 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Mysql 5.7</a:t>
            </a:r>
            <a:endParaRPr lang="en-US" sz="2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ea typeface="宋体" panose="02010600030101010101" pitchFamily="2" charset="-122"/>
              </a:rPr>
              <a:t>数据库的名称：</a:t>
            </a:r>
            <a:r>
              <a:rPr lang="en-US" sz="20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LibraryReading</a:t>
            </a:r>
            <a:endParaRPr lang="en-US" sz="2000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在本系统中，数据库的设计采用面向对象的设计方法，首先进行对象实体的设计，最后将对象持久化到数据库中。所有数据表第一个字段都是系统内部使用主键列，自增字段，不可空，名称为</a:t>
            </a:r>
            <a:r>
              <a:rPr lang="en-US" sz="20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id</a:t>
            </a:r>
            <a:r>
              <a:rPr lang="zh-CN" sz="20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000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969770"/>
            <a:ext cx="7197725" cy="408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-317486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918375" y="6403893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634780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3544862" y="6645914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673722" y="3977992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59735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5111336" y="6243400"/>
            <a:ext cx="1130238" cy="11302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5492375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6467705" y="6582878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7029048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8105401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4384154" y="567101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4956602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4314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4187164" y="50898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5566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89967" y="3205212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0"/>
            <a:ext cx="9144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474751" y="2013971"/>
            <a:ext cx="544058" cy="5440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49502" y="1850419"/>
            <a:ext cx="544058" cy="544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48316" y="1123774"/>
            <a:ext cx="544058" cy="5440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16285" y="2305036"/>
            <a:ext cx="544058" cy="5440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0443" y="862030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回答问题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6479" y="2636498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92374" y="406199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7038" y="3027262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分工安排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553210"/>
            <a:ext cx="7488555" cy="386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913890"/>
            <a:ext cx="8016875" cy="38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7451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356995"/>
            <a:ext cx="694563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上箭头 19"/>
          <p:cNvSpPr/>
          <p:nvPr/>
        </p:nvSpPr>
        <p:spPr>
          <a:xfrm rot="8100000">
            <a:off x="2965610" y="3891089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856566" y="3876126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875519" y="1778213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2973432" y="1759261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1228554" y="2506532"/>
            <a:ext cx="2545526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1228554" y="2506532"/>
            <a:ext cx="2545526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640016" y="208533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1045648" y="208533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1045648" y="491130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614532" y="491130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1835213" y="3193951"/>
            <a:ext cx="135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61762" y="1649934"/>
            <a:ext cx="3390746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数据字典设计</a:t>
            </a:r>
            <a:endParaRPr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对数据库设计中涉及到的各种项目，如数据项、记录、系、文卷、模式、子模式等一般要建立起数据字典，以说明它们的标识符，同义名及有关信息，在本节中要说明对此数据字典设计的基本考虑。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61762" y="4126916"/>
            <a:ext cx="3390746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安全保密设计</a:t>
            </a:r>
            <a:endParaRPr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通过在对数据库中不同的表设置访问级别，来设置数据库的访问权限，从而保证数据库的安全性，防止被修改。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饼形 24"/>
          <p:cNvSpPr/>
          <p:nvPr/>
        </p:nvSpPr>
        <p:spPr>
          <a:xfrm rot="19470922">
            <a:off x="4874160" y="2429282"/>
            <a:ext cx="3646224" cy="361703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 rot="453669">
            <a:off x="4373834" y="1939591"/>
            <a:ext cx="4542002" cy="45056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 rot="453669">
            <a:off x="4555514" y="2119817"/>
            <a:ext cx="4178642" cy="414519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 rot="453669">
            <a:off x="4646356" y="2209932"/>
            <a:ext cx="3996962" cy="396496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饼形 28"/>
          <p:cNvSpPr/>
          <p:nvPr/>
        </p:nvSpPr>
        <p:spPr>
          <a:xfrm rot="453669">
            <a:off x="5006192" y="2575900"/>
            <a:ext cx="3336716" cy="331000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饼形 29"/>
          <p:cNvSpPr/>
          <p:nvPr/>
        </p:nvSpPr>
        <p:spPr>
          <a:xfrm rot="3023085">
            <a:off x="4726408" y="1947653"/>
            <a:ext cx="3836861" cy="3806150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饼形 30"/>
          <p:cNvSpPr/>
          <p:nvPr/>
        </p:nvSpPr>
        <p:spPr>
          <a:xfrm rot="3023085">
            <a:off x="4879882" y="2399853"/>
            <a:ext cx="3529912" cy="350165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饼形 31"/>
          <p:cNvSpPr/>
          <p:nvPr/>
        </p:nvSpPr>
        <p:spPr>
          <a:xfrm rot="3023085">
            <a:off x="4956619" y="2475979"/>
            <a:ext cx="3376438" cy="334941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3023085">
            <a:off x="5231799" y="2793525"/>
            <a:ext cx="2818695" cy="279613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595286">
            <a:off x="4896784" y="2481169"/>
            <a:ext cx="3496107" cy="346812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饼形 34"/>
          <p:cNvSpPr/>
          <p:nvPr/>
        </p:nvSpPr>
        <p:spPr>
          <a:xfrm rot="5595286">
            <a:off x="5036628" y="2619894"/>
            <a:ext cx="3216418" cy="319067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饼形 35"/>
          <p:cNvSpPr/>
          <p:nvPr/>
        </p:nvSpPr>
        <p:spPr>
          <a:xfrm rot="5595286">
            <a:off x="5106548" y="2689256"/>
            <a:ext cx="3076574" cy="3051950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饼形 36"/>
          <p:cNvSpPr/>
          <p:nvPr/>
        </p:nvSpPr>
        <p:spPr>
          <a:xfrm rot="5595286">
            <a:off x="5332829" y="2966360"/>
            <a:ext cx="2568365" cy="254780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饼形 37"/>
          <p:cNvSpPr/>
          <p:nvPr/>
        </p:nvSpPr>
        <p:spPr>
          <a:xfrm rot="8165748">
            <a:off x="5224032" y="2828819"/>
            <a:ext cx="2841614" cy="284161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 rot="8165748">
            <a:off x="5337694" y="2942483"/>
            <a:ext cx="2614285" cy="261428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饼形 39"/>
          <p:cNvSpPr/>
          <p:nvPr/>
        </p:nvSpPr>
        <p:spPr>
          <a:xfrm rot="8165748">
            <a:off x="5394524" y="2999316"/>
            <a:ext cx="2500620" cy="250061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/>
          <p:cNvSpPr/>
          <p:nvPr/>
        </p:nvSpPr>
        <p:spPr>
          <a:xfrm rot="8165748">
            <a:off x="5570524" y="3205265"/>
            <a:ext cx="2087551" cy="208754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/>
          <p:cNvSpPr/>
          <p:nvPr/>
        </p:nvSpPr>
        <p:spPr>
          <a:xfrm rot="10800000">
            <a:off x="5442414" y="3047203"/>
            <a:ext cx="2404846" cy="24048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/>
          <p:cNvSpPr/>
          <p:nvPr/>
        </p:nvSpPr>
        <p:spPr>
          <a:xfrm rot="10800000">
            <a:off x="5538608" y="3143397"/>
            <a:ext cx="2212458" cy="221245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/>
          <p:cNvSpPr/>
          <p:nvPr/>
        </p:nvSpPr>
        <p:spPr>
          <a:xfrm rot="10800000">
            <a:off x="5586703" y="3191492"/>
            <a:ext cx="2116264" cy="211626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饼形 44"/>
          <p:cNvSpPr/>
          <p:nvPr/>
        </p:nvSpPr>
        <p:spPr>
          <a:xfrm rot="10800000">
            <a:off x="5743216" y="3348005"/>
            <a:ext cx="1766685" cy="17666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60060" y="3811884"/>
            <a:ext cx="769550" cy="769550"/>
          </a:xfrm>
          <a:prstGeom prst="ellipse">
            <a:avLst/>
          </a:prstGeom>
          <a:solidFill>
            <a:srgbClr val="F8F7E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89660" y="2149157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solidFill>
                  <a:srgbClr val="4D4D4D"/>
                </a:solidFill>
                <a:ea typeface="宋体" panose="02010600030101010101" pitchFamily="2" charset="-122"/>
              </a:rPr>
              <a:t>数据验收标准：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1089660" y="2773362"/>
          <a:ext cx="5412105" cy="54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</a:tblGrid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项目：</a:t>
                      </a:r>
                      <a:endParaRPr lang="en-US" altLang="en-US" sz="900" b="1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是否满足ACID理论</a:t>
                      </a:r>
                      <a:endParaRPr lang="en-US" altLang="en-US" sz="900" b="0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1089660" y="3505517"/>
            <a:ext cx="5080000" cy="691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950" b="1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  </a:t>
            </a:r>
            <a:r>
              <a:rPr lang="zh-CN" sz="1050" b="1">
                <a:solidFill>
                  <a:srgbClr val="4D4D4D"/>
                </a:solidFill>
                <a:ea typeface="宋体" panose="02010600030101010101" pitchFamily="2" charset="-122"/>
              </a:rPr>
              <a:t> 数据安全性：</a:t>
            </a:r>
            <a:endParaRPr lang="zh-CN" altLang="en-US"/>
          </a:p>
        </p:txBody>
      </p:sp>
      <p:graphicFrame>
        <p:nvGraphicFramePr>
          <p:cNvPr id="59" name="表格 58"/>
          <p:cNvGraphicFramePr/>
          <p:nvPr>
            <p:custDataLst>
              <p:tags r:id="rId2"/>
            </p:custDataLst>
          </p:nvPr>
        </p:nvGraphicFramePr>
        <p:xfrm>
          <a:off x="1179830" y="4414837"/>
          <a:ext cx="5412105" cy="118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</a:tblGrid>
              <a:tr h="253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项目：</a:t>
                      </a:r>
                      <a:endParaRPr lang="en-US" altLang="en-US" sz="900" b="1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数据是否备份</a:t>
                      </a:r>
                      <a:endParaRPr lang="en-US" altLang="en-US" sz="900" b="0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注册时学号姓名匹配</a:t>
                      </a:r>
                      <a:endParaRPr lang="en-US" altLang="en-US" sz="900" b="0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查看与自己相关的打卡信息</a:t>
                      </a:r>
                      <a:endParaRPr lang="en-US" altLang="en-US" sz="900" b="0">
                        <a:solidFill>
                          <a:srgbClr val="4D4D4D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分工安排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分工安排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804545"/>
            <a:ext cx="5885180" cy="602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分工安排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795145"/>
            <a:ext cx="8860155" cy="3308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分工安排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753870"/>
            <a:ext cx="8077200" cy="342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3425142" y="-685187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879814" y="2512764"/>
            <a:ext cx="3456298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endParaRPr lang="en-US" altLang="zh-CN" sz="6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9814" y="3588902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回答问题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8195" y="1753235"/>
            <a:ext cx="587629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的设计是为了以后编码、测试以及维护阶段的后台数据的存储做准备。应用于系统开发前期，为后期数据库设计指引方向。我们通过书写这份文档说明，从各方面进行图书馆阅读打卡数据库设计规划，用它指导该系统在数据库各方面的内容，为系统开发的程序员、系统分析员提供基准文档。我们也希望通过写数据设计说明书，规范数据名称、数据范围、数据代码等。这份文档是项目小组共同作战的基础，有了开发规范、程序模块之间和项目成员之间的接口规则、数据方式，大家就有了共同的工作语言、共同的工作平台，使整个软件开发工作可以协调有序地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6035932" y="4802775"/>
            <a:ext cx="1104638" cy="182518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5157335" y="5757796"/>
            <a:ext cx="1104638" cy="870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4278738" y="6132783"/>
            <a:ext cx="1104638" cy="49517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6914529" y="3890173"/>
            <a:ext cx="1195211" cy="27377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7883698" y="5612297"/>
            <a:ext cx="1104638" cy="101566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83025" y="3233274"/>
            <a:ext cx="7550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</a:rPr>
              <a:t>100%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94834" y="439078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</a:rPr>
              <a:t>7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0%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26292" y="515267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4"/>
                </a:solidFill>
              </a:rPr>
              <a:t>40%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96571" y="52763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</a:rPr>
              <a:t>38%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05450" y="571291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15780000">
            <a:off x="-244290" y="4664940"/>
            <a:ext cx="2555690" cy="2296167"/>
            <a:chOff x="-1344978" y="-685187"/>
            <a:chExt cx="6781080" cy="6092478"/>
          </a:xfrm>
        </p:grpSpPr>
        <p:sp>
          <p:nvSpPr>
            <p:cNvPr id="41" name="椭圆 4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回答问题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3944524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4842277" y="2788092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4505014" y="3865594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3384033" y="3875762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3046770" y="2798260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3530" y="2927350"/>
            <a:ext cx="275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怎么判断是否在图书馆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通过定位判断是否位于图书馆内，没有则无法进行签到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07050" y="4015740"/>
            <a:ext cx="3690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签到累计时长怎么结算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从开始签到的时候开始计时，结束时停止，计算间隔时间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目的前景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3728522" y="2529000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/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6"/>
            <p:cNvSpPr/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17"/>
            <p:cNvSpPr/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8"/>
            <p:cNvSpPr/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19"/>
            <p:cNvSpPr/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20"/>
            <p:cNvSpPr/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21"/>
            <p:cNvSpPr/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22"/>
            <p:cNvSpPr/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23"/>
            <p:cNvSpPr/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25"/>
            <p:cNvSpPr/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6568827" y="4475942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6493230" y="1777390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30555" y="4476115"/>
            <a:ext cx="3857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前景</a:t>
            </a:r>
            <a:endParaRPr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图书馆是学生自习的主要场所，由于缺乏自制力是当今学生存在的主要问题，所以开发此款小程序以用来督促学生养成良好的学习习惯，提高自主学习的效率。</a:t>
            </a:r>
            <a:endParaRPr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292080" y="407988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5497779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4360" y="1913890"/>
            <a:ext cx="3042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该文档的编写目的是详细说明“随便”小程序的系统内部设计，对后续开发起到参考和指导作用。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2216568" y="1817216"/>
            <a:ext cx="4283075" cy="3689350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8"/>
          <p:cNvSpPr/>
          <p:nvPr/>
        </p:nvSpPr>
        <p:spPr bwMode="auto">
          <a:xfrm>
            <a:off x="3290749" y="5444654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9"/>
          <p:cNvSpPr/>
          <p:nvPr/>
        </p:nvSpPr>
        <p:spPr bwMode="auto">
          <a:xfrm>
            <a:off x="5851744" y="4335784"/>
            <a:ext cx="174625" cy="196850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/>
          <p:nvPr/>
        </p:nvSpPr>
        <p:spPr bwMode="auto">
          <a:xfrm>
            <a:off x="3553319" y="2885368"/>
            <a:ext cx="171450" cy="195262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2228474" y="1879129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2"/>
          <p:cNvSpPr/>
          <p:nvPr/>
        </p:nvSpPr>
        <p:spPr bwMode="auto">
          <a:xfrm>
            <a:off x="2228474" y="1879129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3"/>
          <p:cNvSpPr/>
          <p:nvPr/>
        </p:nvSpPr>
        <p:spPr bwMode="auto">
          <a:xfrm>
            <a:off x="4502642" y="3991233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497880" y="4084896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Freeform 17"/>
          <p:cNvSpPr/>
          <p:nvPr/>
        </p:nvSpPr>
        <p:spPr bwMode="auto">
          <a:xfrm>
            <a:off x="3346464" y="3969232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334775" y="3946847"/>
            <a:ext cx="384175" cy="1604962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"/>
            <p:cNvSpPr/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4"/>
          <p:cNvSpPr/>
          <p:nvPr/>
        </p:nvSpPr>
        <p:spPr bwMode="auto">
          <a:xfrm>
            <a:off x="3328365" y="2937432"/>
            <a:ext cx="1514475" cy="1109662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3563626" y="2930847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6"/>
          <p:cNvSpPr/>
          <p:nvPr/>
        </p:nvSpPr>
        <p:spPr bwMode="auto">
          <a:xfrm>
            <a:off x="3553431" y="2929187"/>
            <a:ext cx="95250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3749383" y="3405861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IDEA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2942489" y="4612715"/>
            <a:ext cx="144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REALIZATION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4671052" y="4423406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 smtClean="0"/>
              <a:t>PLANNING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18185" y="2572385"/>
            <a:ext cx="3178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外部接口:微信小程序接口</a:t>
            </a:r>
            <a:endParaRPr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01185" y="3673494"/>
            <a:ext cx="2809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内部接口：通过高级语言设计接口，进行封装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455" y="1969770"/>
            <a:ext cx="89325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登录：</a:t>
            </a:r>
            <a:endParaRPr lang="zh-CN" altLang="en-US"/>
          </a:p>
          <a:p>
            <a:r>
              <a:rPr lang="zh-CN" altLang="en-US"/>
              <a:t>   使用微信小程序进行授权登录之后，需要用户绑定自己的学号并填写用户信息才能继续使用，绑定完的数据会被保存到后端的数据库中。</a:t>
            </a:r>
            <a:endParaRPr lang="zh-CN" altLang="en-US"/>
          </a:p>
          <a:p>
            <a:r>
              <a:rPr lang="zh-CN" altLang="en-US"/>
              <a:t>2. 定位：</a:t>
            </a:r>
            <a:endParaRPr lang="zh-CN" altLang="en-US"/>
          </a:p>
          <a:p>
            <a:r>
              <a:rPr lang="zh-CN" altLang="en-US"/>
              <a:t>   用户在使用打卡功能时，用户的定位需要在图书馆的范围内，该功能可以用小程序中的接口来实现。</a:t>
            </a:r>
            <a:endParaRPr lang="zh-CN" altLang="en-US"/>
          </a:p>
          <a:p>
            <a:r>
              <a:rPr lang="zh-CN" altLang="en-US"/>
              <a:t>3. 打卡（签退）：</a:t>
            </a:r>
            <a:endParaRPr lang="zh-CN" altLang="en-US"/>
          </a:p>
          <a:p>
            <a:r>
              <a:rPr lang="zh-CN" altLang="en-US"/>
              <a:t>   用户在点击打卡时，会先跳出一个定位提示框，若用户在规定范围内，即可完成打卡，否则会弹出打卡失败的提示框。</a:t>
            </a:r>
            <a:endParaRPr lang="zh-CN" altLang="en-US"/>
          </a:p>
          <a:p>
            <a:r>
              <a:rPr lang="zh-CN" altLang="en-US"/>
              <a:t>4. 个人信息：</a:t>
            </a:r>
            <a:endParaRPr lang="zh-CN" altLang="en-US"/>
          </a:p>
          <a:p>
            <a:r>
              <a:rPr lang="zh-CN" altLang="en-US"/>
              <a:t>   包括用户的个人信息（学号、姓名、系别、专业）、累计打卡天数、累计打卡时长。</a:t>
            </a:r>
            <a:endParaRPr lang="zh-CN" altLang="en-US"/>
          </a:p>
          <a:p>
            <a:r>
              <a:rPr lang="zh-CN" altLang="en-US"/>
              <a:t>5. 分享：</a:t>
            </a:r>
            <a:endParaRPr lang="zh-CN" altLang="en-US"/>
          </a:p>
          <a:p>
            <a:r>
              <a:rPr lang="zh-CN" altLang="en-US"/>
              <a:t>   打卡或签退完成后会生成图片，可以将图片分享给微信好友。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UNIT_TABLE_BEAUTIFY" val="smartTable{cc24fe9a-ebdf-43e4-a62f-a87d99e238cf}"/>
</p:tagLst>
</file>

<file path=ppt/tags/tag2.xml><?xml version="1.0" encoding="utf-8"?>
<p:tagLst xmlns:p="http://schemas.openxmlformats.org/presentationml/2006/main">
  <p:tag name="KSO_WM_UNIT_TABLE_BEAUTIFY" val="smartTable{9261aad9-1968-4fba-a25d-1fe008806021}"/>
</p:tagLst>
</file>

<file path=ppt/theme/theme1.xml><?xml version="1.0" encoding="utf-8"?>
<a:theme xmlns:a="http://schemas.openxmlformats.org/drawingml/2006/main" name="Office 主题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1840</Words>
  <Application>WPS 演示</Application>
  <PresentationFormat>全屏显示(4:3)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Kozuka Gothic Pro B</vt:lpstr>
      <vt:lpstr>Yu Gothic</vt:lpstr>
      <vt:lpstr>Calibri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http://momodasucai.taobao.com/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MOMODASUCAI; http://momodasucai.taobao.com/</dc:creator>
  <cp:lastModifiedBy>王妹华</cp:lastModifiedBy>
  <cp:revision>68</cp:revision>
  <dcterms:created xsi:type="dcterms:W3CDTF">2015-01-07T12:23:00Z</dcterms:created>
  <dcterms:modified xsi:type="dcterms:W3CDTF">2021-05-09T13:30:58Z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92D77040E6034EC689257BF797019457</vt:lpwstr>
  </property>
  <property fmtid="{D5CDD505-2E9C-101B-9397-08002B2CF9AE}" pid="3" name="KSOProductBuildVer">
    <vt:lpwstr>2052-11.1.0.10463</vt:lpwstr>
  </property>
</Properties>
</file>