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9c20c6d6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9c20c6d6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9c20c6d6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69c20c6d6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9c20c6d6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69c20c6d6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9c20c6d6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9c20c6d6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9c20c6d6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9c20c6d6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9c20c6d6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9c20c6d6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9c20c6d6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9c20c6d6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9c20c6d6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9c20c6d6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9c20c6d6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9c20c6d6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9c20c6d6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9c20c6d6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9c20c6d6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9c20c6d6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Fintech 545</a:t>
            </a:r>
            <a:endParaRPr/>
          </a:p>
          <a:p>
            <a:pPr indent="0" lvl="0" marL="0" rtl="0" algn="l">
              <a:spcBef>
                <a:spcPts val="0"/>
              </a:spcBef>
              <a:spcAft>
                <a:spcPts val="0"/>
              </a:spcAft>
              <a:buNone/>
            </a:pPr>
            <a:r>
              <a:rPr lang="zh-CN"/>
              <a:t>Assignment 4</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3</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800"/>
              <a:t>Since each stock is of T distribution instead of normal distribution, we need to fit each stock using T distribution first and then use Copula simulation.</a:t>
            </a:r>
            <a:endParaRPr sz="1800"/>
          </a:p>
        </p:txBody>
      </p:sp>
      <p:pic>
        <p:nvPicPr>
          <p:cNvPr id="193" name="Google Shape;193;p22"/>
          <p:cNvPicPr preferRelativeResize="0"/>
          <p:nvPr/>
        </p:nvPicPr>
        <p:blipFill>
          <a:blip r:embed="rId3">
            <a:alphaModFix/>
          </a:blip>
          <a:stretch>
            <a:fillRect/>
          </a:stretch>
        </p:blipFill>
        <p:spPr>
          <a:xfrm>
            <a:off x="535575" y="2664524"/>
            <a:ext cx="8072851" cy="232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3</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900"/>
              <a:t>Results:</a:t>
            </a:r>
            <a:endParaRPr sz="1900"/>
          </a:p>
        </p:txBody>
      </p:sp>
      <p:pic>
        <p:nvPicPr>
          <p:cNvPr id="200" name="Google Shape;200;p23"/>
          <p:cNvPicPr preferRelativeResize="0"/>
          <p:nvPr/>
        </p:nvPicPr>
        <p:blipFill>
          <a:blip r:embed="rId3">
            <a:alphaModFix/>
          </a:blip>
          <a:stretch>
            <a:fillRect/>
          </a:stretch>
        </p:blipFill>
        <p:spPr>
          <a:xfrm>
            <a:off x="0" y="2310500"/>
            <a:ext cx="91440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3</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2100"/>
              <a:t>Conclusion: </a:t>
            </a:r>
            <a:r>
              <a:rPr b="1" lang="zh-CN" sz="2150"/>
              <a:t>There are only little difference between the results here and the results from week4. However, simulation using Copulus should be a better fit if we have the right distribution of each stock because it does not require normality assumption.</a:t>
            </a:r>
            <a:endParaRPr b="1" sz="215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419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1</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zh-CN" sz="2150">
                <a:latin typeface="Arial"/>
                <a:ea typeface="Arial"/>
                <a:cs typeface="Arial"/>
                <a:sym typeface="Arial"/>
              </a:rPr>
              <a:t>Use the data in problem1.csv. Fit a normal Distribution and a Generalized T distribution to this data. Calculate the VaR and the ES for both fiited distributions.</a:t>
            </a:r>
            <a:endParaRPr sz="2150">
              <a:latin typeface="Arial"/>
              <a:ea typeface="Arial"/>
              <a:cs typeface="Arial"/>
              <a:sym typeface="Arial"/>
            </a:endParaRPr>
          </a:p>
          <a:p>
            <a:pPr indent="0" lvl="0" marL="0" rtl="0" algn="l">
              <a:spcBef>
                <a:spcPts val="1100"/>
              </a:spcBef>
              <a:spcAft>
                <a:spcPts val="0"/>
              </a:spcAft>
              <a:buNone/>
            </a:pPr>
            <a:r>
              <a:rPr lang="zh-CN" sz="2150">
                <a:latin typeface="Arial"/>
                <a:ea typeface="Arial"/>
                <a:cs typeface="Arial"/>
                <a:sym typeface="Arial"/>
              </a:rPr>
              <a:t>Overlay the graphs the distribution PDFs, VaR, and ES values. What do you notice? Explain the differences.</a:t>
            </a:r>
            <a:endParaRPr sz="215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1</a:t>
            </a:r>
            <a:endParaRPr/>
          </a:p>
        </p:txBody>
      </p:sp>
      <p:sp>
        <p:nvSpPr>
          <p:cNvPr id="147" name="Google Shape;147;p15"/>
          <p:cNvSpPr txBox="1"/>
          <p:nvPr>
            <p:ph idx="1" type="body"/>
          </p:nvPr>
        </p:nvSpPr>
        <p:spPr>
          <a:xfrm>
            <a:off x="1297500" y="1567550"/>
            <a:ext cx="7038900" cy="29112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b="1" lang="zh-CN" sz="1600" u="sng"/>
              <a:t>Fit Normal Distribution with 10000 simulations:</a:t>
            </a:r>
            <a:endParaRPr b="1" sz="1600" u="sng"/>
          </a:p>
          <a:p>
            <a:pPr indent="0" lvl="0" marL="0" rtl="0" algn="l">
              <a:spcBef>
                <a:spcPts val="1200"/>
              </a:spcBef>
              <a:spcAft>
                <a:spcPts val="0"/>
              </a:spcAft>
              <a:buNone/>
            </a:pPr>
            <a:r>
              <a:rPr lang="zh-CN"/>
              <a:t>sim_N = np.random.normal(np.mean(data1),np.std(data1),size=10000)</a:t>
            </a:r>
            <a:endParaRPr/>
          </a:p>
          <a:p>
            <a:pPr indent="0" lvl="0" marL="0" rtl="0" algn="l">
              <a:spcBef>
                <a:spcPts val="1200"/>
              </a:spcBef>
              <a:spcAft>
                <a:spcPts val="0"/>
              </a:spcAft>
              <a:buNone/>
            </a:pPr>
            <a:r>
              <a:rPr b="1" lang="zh-CN" sz="1600" u="sng"/>
              <a:t>Fit T Distribution with 10000 simulations using MLE:</a:t>
            </a:r>
            <a:endParaRPr b="1" sz="1600" u="sng"/>
          </a:p>
          <a:p>
            <a:pPr indent="0" lvl="0" marL="0" rtl="0" algn="l">
              <a:spcBef>
                <a:spcPts val="1200"/>
              </a:spcBef>
              <a:spcAft>
                <a:spcPts val="0"/>
              </a:spcAft>
              <a:buNone/>
            </a:pPr>
            <a:r>
              <a:rPr lang="zh-CN"/>
              <a:t>def MLE_T(p):</a:t>
            </a:r>
            <a:endParaRPr/>
          </a:p>
          <a:p>
            <a:pPr indent="0" lvl="0" marL="0" rtl="0" algn="l">
              <a:spcBef>
                <a:spcPts val="0"/>
              </a:spcBef>
              <a:spcAft>
                <a:spcPts val="0"/>
              </a:spcAft>
              <a:buNone/>
            </a:pPr>
            <a:r>
              <a:rPr lang="zh-CN"/>
              <a:t>   return -1*np.sum(stats.t.logpdf(data1, df=p[0], loc = p[1],scale=p[2])) </a:t>
            </a:r>
            <a:endParaRPr/>
          </a:p>
          <a:p>
            <a:pPr indent="0" lvl="0" marL="0" rtl="0" algn="l">
              <a:spcBef>
                <a:spcPts val="0"/>
              </a:spcBef>
              <a:spcAft>
                <a:spcPts val="0"/>
              </a:spcAft>
              <a:buNone/>
            </a:pPr>
            <a:r>
              <a:rPr lang="zh-CN"/>
              <a:t>constraints=({"type":"ineq", "fun":lambda x: x[0]-1}, </a:t>
            </a:r>
            <a:endParaRPr/>
          </a:p>
          <a:p>
            <a:pPr indent="0" lvl="0" marL="0" rtl="0" algn="l">
              <a:spcBef>
                <a:spcPts val="0"/>
              </a:spcBef>
              <a:spcAft>
                <a:spcPts val="0"/>
              </a:spcAft>
              <a:buNone/>
            </a:pPr>
            <a:r>
              <a:rPr lang="zh-CN"/>
              <a:t>                 {"type":"ineq", "fun":lambda x: x[2]})</a:t>
            </a:r>
            <a:endParaRPr/>
          </a:p>
          <a:p>
            <a:pPr indent="0" lvl="0" marL="0" rtl="0" algn="l">
              <a:spcBef>
                <a:spcPts val="0"/>
              </a:spcBef>
              <a:spcAft>
                <a:spcPts val="0"/>
              </a:spcAft>
              <a:buNone/>
            </a:pPr>
            <a:r>
              <a:rPr lang="zh-CN"/>
              <a:t>df, loc, scale = minimize(MLE_T, x0 = (10,np.mean(data1),np.std(data1)),constraints=constraints).x</a:t>
            </a:r>
            <a:endParaRPr/>
          </a:p>
          <a:p>
            <a:pPr indent="0" lvl="0" marL="0" rtl="0" algn="l">
              <a:spcBef>
                <a:spcPts val="0"/>
              </a:spcBef>
              <a:spcAft>
                <a:spcPts val="0"/>
              </a:spcAft>
              <a:buNone/>
            </a:pPr>
            <a:r>
              <a:rPr lang="zh-CN"/>
              <a:t>sim_T = stats.t(df=df, scale=scale).rvs(10000)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1</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700"/>
              <a:t>Calculate the VaR and ES using functions in ft545 package:</a:t>
            </a:r>
            <a:endParaRPr sz="1700"/>
          </a:p>
        </p:txBody>
      </p:sp>
      <p:pic>
        <p:nvPicPr>
          <p:cNvPr id="154" name="Google Shape;154;p16"/>
          <p:cNvPicPr preferRelativeResize="0"/>
          <p:nvPr/>
        </p:nvPicPr>
        <p:blipFill>
          <a:blip r:embed="rId3">
            <a:alphaModFix/>
          </a:blip>
          <a:stretch>
            <a:fillRect/>
          </a:stretch>
        </p:blipFill>
        <p:spPr>
          <a:xfrm>
            <a:off x="0" y="2454560"/>
            <a:ext cx="9144001" cy="22199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Here is the empirial data and fitted distributions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1167514" y="897012"/>
            <a:ext cx="6808975" cy="425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1</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2000">
                <a:highlight>
                  <a:schemeClr val="dk1"/>
                </a:highlight>
              </a:rPr>
              <a:t>Conclusion:</a:t>
            </a:r>
            <a:r>
              <a:rPr b="1" lang="zh-CN" sz="2000">
                <a:highlight>
                  <a:schemeClr val="dk1"/>
                </a:highlight>
              </a:rPr>
              <a:t>The solid lines are the VaR and the dotted lines are the ES. T distribution is a better fit of the graph because it has a greater kurtosis(fatter tail). The VaR of normal distribution is greater than that of T distribution and the ES of normal distribution is less than that of T distribution(loss is a positive number)</a:t>
            </a:r>
            <a:endParaRPr b="1" sz="2000">
              <a:highlight>
                <a:schemeClr val="dk1"/>
              </a:high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90500" marR="190500" rtl="0" algn="l">
              <a:spcBef>
                <a:spcPts val="1000"/>
              </a:spcBef>
              <a:spcAft>
                <a:spcPts val="0"/>
              </a:spcAft>
              <a:buNone/>
            </a:pPr>
            <a:r>
              <a:rPr b="1" lang="zh-CN" sz="2750">
                <a:latin typeface="Arial"/>
                <a:ea typeface="Arial"/>
                <a:cs typeface="Arial"/>
                <a:sym typeface="Arial"/>
              </a:rPr>
              <a:t>2. Problem 2</a:t>
            </a:r>
            <a:endParaRPr sz="3800"/>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1100"/>
              </a:spcBef>
              <a:spcAft>
                <a:spcPts val="0"/>
              </a:spcAft>
              <a:buNone/>
            </a:pPr>
            <a:r>
              <a:rPr lang="zh-CN" sz="1750">
                <a:latin typeface="Arial"/>
                <a:ea typeface="Arial"/>
                <a:cs typeface="Arial"/>
                <a:sym typeface="Arial"/>
              </a:rPr>
              <a:t>In your main repository, create a Library for risk management. Create modules, classes, packages, etc as you see fit. Include all the functionality we have discussed so far in class. Make sure it includes</a:t>
            </a:r>
            <a:endParaRPr sz="1750">
              <a:latin typeface="Arial"/>
              <a:ea typeface="Arial"/>
              <a:cs typeface="Arial"/>
              <a:sym typeface="Arial"/>
            </a:endParaRPr>
          </a:p>
          <a:p>
            <a:pPr indent="-331390" lvl="0" marL="457200" rtl="0" algn="l">
              <a:spcBef>
                <a:spcPts val="1100"/>
              </a:spcBef>
              <a:spcAft>
                <a:spcPts val="0"/>
              </a:spcAft>
              <a:buClr>
                <a:schemeClr val="lt1"/>
              </a:buClr>
              <a:buSzPct val="100000"/>
              <a:buFont typeface="Arial"/>
              <a:buAutoNum type="arabicPeriod"/>
            </a:pPr>
            <a:r>
              <a:rPr lang="zh-CN" sz="1750">
                <a:latin typeface="Arial"/>
                <a:ea typeface="Arial"/>
                <a:cs typeface="Arial"/>
                <a:sym typeface="Arial"/>
              </a:rPr>
              <a:t>Covariance estimation techniques</a:t>
            </a:r>
            <a:endParaRPr sz="1750">
              <a:latin typeface="Arial"/>
              <a:ea typeface="Arial"/>
              <a:cs typeface="Arial"/>
              <a:sym typeface="Arial"/>
            </a:endParaRPr>
          </a:p>
          <a:p>
            <a:pPr indent="-331390" lvl="0" marL="457200" rtl="0" algn="l">
              <a:spcBef>
                <a:spcPts val="0"/>
              </a:spcBef>
              <a:spcAft>
                <a:spcPts val="0"/>
              </a:spcAft>
              <a:buClr>
                <a:schemeClr val="lt1"/>
              </a:buClr>
              <a:buSzPct val="100000"/>
              <a:buFont typeface="Arial"/>
              <a:buAutoNum type="arabicPeriod"/>
            </a:pPr>
            <a:r>
              <a:rPr lang="zh-CN" sz="1750">
                <a:latin typeface="Arial"/>
                <a:ea typeface="Arial"/>
                <a:cs typeface="Arial"/>
                <a:sym typeface="Arial"/>
              </a:rPr>
              <a:t>Non PSD fixes for correlation matrices</a:t>
            </a:r>
            <a:endParaRPr sz="1750">
              <a:latin typeface="Arial"/>
              <a:ea typeface="Arial"/>
              <a:cs typeface="Arial"/>
              <a:sym typeface="Arial"/>
            </a:endParaRPr>
          </a:p>
          <a:p>
            <a:pPr indent="-331390" lvl="0" marL="457200" rtl="0" algn="l">
              <a:spcBef>
                <a:spcPts val="0"/>
              </a:spcBef>
              <a:spcAft>
                <a:spcPts val="0"/>
              </a:spcAft>
              <a:buClr>
                <a:schemeClr val="lt1"/>
              </a:buClr>
              <a:buSzPct val="100000"/>
              <a:buFont typeface="Arial"/>
              <a:buAutoNum type="arabicPeriod"/>
            </a:pPr>
            <a:r>
              <a:rPr lang="zh-CN" sz="1750">
                <a:latin typeface="Arial"/>
                <a:ea typeface="Arial"/>
                <a:cs typeface="Arial"/>
                <a:sym typeface="Arial"/>
              </a:rPr>
              <a:t>Simulation Methods</a:t>
            </a:r>
            <a:endParaRPr sz="1750">
              <a:latin typeface="Arial"/>
              <a:ea typeface="Arial"/>
              <a:cs typeface="Arial"/>
              <a:sym typeface="Arial"/>
            </a:endParaRPr>
          </a:p>
          <a:p>
            <a:pPr indent="-331390" lvl="0" marL="457200" rtl="0" algn="l">
              <a:spcBef>
                <a:spcPts val="0"/>
              </a:spcBef>
              <a:spcAft>
                <a:spcPts val="0"/>
              </a:spcAft>
              <a:buClr>
                <a:schemeClr val="lt1"/>
              </a:buClr>
              <a:buSzPct val="100000"/>
              <a:buFont typeface="Arial"/>
              <a:buAutoNum type="arabicPeriod"/>
            </a:pPr>
            <a:r>
              <a:rPr lang="zh-CN" sz="1750">
                <a:latin typeface="Arial"/>
                <a:ea typeface="Arial"/>
                <a:cs typeface="Arial"/>
                <a:sym typeface="Arial"/>
              </a:rPr>
              <a:t>VaR calculation methods(all discusses)</a:t>
            </a:r>
            <a:endParaRPr sz="1750">
              <a:latin typeface="Arial"/>
              <a:ea typeface="Arial"/>
              <a:cs typeface="Arial"/>
              <a:sym typeface="Arial"/>
            </a:endParaRPr>
          </a:p>
          <a:p>
            <a:pPr indent="-331390" lvl="0" marL="457200" rtl="0" algn="l">
              <a:spcBef>
                <a:spcPts val="0"/>
              </a:spcBef>
              <a:spcAft>
                <a:spcPts val="0"/>
              </a:spcAft>
              <a:buClr>
                <a:schemeClr val="lt1"/>
              </a:buClr>
              <a:buSzPct val="100000"/>
              <a:buFont typeface="Arial"/>
              <a:buAutoNum type="arabicPeriod"/>
            </a:pPr>
            <a:r>
              <a:rPr lang="zh-CN" sz="1750">
                <a:latin typeface="Arial"/>
                <a:ea typeface="Arial"/>
                <a:cs typeface="Arial"/>
                <a:sym typeface="Arial"/>
              </a:rPr>
              <a:t>ES calculation</a:t>
            </a:r>
            <a:endParaRPr sz="1750">
              <a:latin typeface="Arial"/>
              <a:ea typeface="Arial"/>
              <a:cs typeface="Arial"/>
              <a:sym typeface="Arial"/>
            </a:endParaRPr>
          </a:p>
          <a:p>
            <a:pPr indent="0" lvl="0" marL="0" rtl="0" algn="l">
              <a:spcBef>
                <a:spcPts val="1100"/>
              </a:spcBef>
              <a:spcAft>
                <a:spcPts val="0"/>
              </a:spcAft>
              <a:buNone/>
            </a:pPr>
            <a:r>
              <a:rPr lang="zh-CN" sz="1750">
                <a:latin typeface="Arial"/>
                <a:ea typeface="Arial"/>
                <a:cs typeface="Arial"/>
                <a:sym typeface="Arial"/>
              </a:rPr>
              <a:t>Create a test suite and show that each function performs as expected</a:t>
            </a:r>
            <a:endParaRPr sz="175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2</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900"/>
              <a:t>A </a:t>
            </a:r>
            <a:r>
              <a:rPr lang="zh-CN" sz="1900"/>
              <a:t>library called ft545 is created and all the functions are in myfunctions.py. The detailed instruction is in README and here are the test results.</a:t>
            </a:r>
            <a:endParaRPr sz="1900"/>
          </a:p>
        </p:txBody>
      </p:sp>
      <p:pic>
        <p:nvPicPr>
          <p:cNvPr id="180" name="Google Shape;180;p20"/>
          <p:cNvPicPr preferRelativeResize="0"/>
          <p:nvPr/>
        </p:nvPicPr>
        <p:blipFill>
          <a:blip r:embed="rId3">
            <a:alphaModFix/>
          </a:blip>
          <a:stretch>
            <a:fillRect/>
          </a:stretch>
        </p:blipFill>
        <p:spPr>
          <a:xfrm>
            <a:off x="0" y="2959920"/>
            <a:ext cx="9143999" cy="16795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3</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zh-CN" sz="2050">
                <a:latin typeface="Arial"/>
                <a:ea typeface="Arial"/>
                <a:cs typeface="Arial"/>
                <a:sym typeface="Arial"/>
              </a:rPr>
              <a:t>Use your repository from #2. Using Portfolio.csv and Daily Prices.csv. Assume the expected return on all stocks is 0. This file contains the stock holdings of 3 portfolios. You own each of these portfolios. Fit a Generalized T model to each stock and calculate the VaR and ES of each portfolio as well as your total VaR and ES. Compare the results form this to your VaR from Problem3 from Week4.</a:t>
            </a:r>
            <a:endParaRPr sz="205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