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716c6628b6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716c6628b6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716c6628b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716c6628b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716c6628b6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716c6628b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716c6628b6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716c6628b6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716c6628b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716c6628b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716c6628b6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716c6628b6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716c6628b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716c6628b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16c6628b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16c6628b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16c6628b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716c6628b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716c6628b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716c6628b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716c6628b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716c6628b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16c6628b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16c6628b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716c6628b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716c6628b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716c6628b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716c6628b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716c6628b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716c6628b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CN"/>
              <a:t>Fintech 545</a:t>
            </a:r>
            <a:endParaRPr/>
          </a:p>
          <a:p>
            <a:pPr indent="0" lvl="0" marL="0" rtl="0" algn="l">
              <a:spcBef>
                <a:spcPts val="0"/>
              </a:spcBef>
              <a:spcAft>
                <a:spcPts val="0"/>
              </a:spcAft>
              <a:buNone/>
            </a:pPr>
            <a:r>
              <a:rPr lang="zh-CN"/>
              <a:t>Assignment5</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Oct 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 </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750">
                <a:solidFill>
                  <a:srgbClr val="000000"/>
                </a:solidFill>
                <a:highlight>
                  <a:srgbClr val="FFFFFF"/>
                </a:highlight>
                <a:latin typeface="Arial"/>
                <a:ea typeface="Arial"/>
                <a:cs typeface="Arial"/>
                <a:sym typeface="Arial"/>
              </a:rPr>
              <a:t>The market dynamic here is volatility smirk(reverse skew). As this graph shows, at the lower strike price, the implied volatility for calls/puts is higher than that of the higher strike price which means that in-the-money calls and out-of-the-money puts are more expensive compared to out-of-the-money calls and in-the-money puts.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3</a:t>
            </a:r>
            <a:endParaRPr/>
          </a:p>
        </p:txBody>
      </p:sp>
      <p:sp>
        <p:nvSpPr>
          <p:cNvPr id="338" name="Google Shape;338;p23"/>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zh-CN" sz="1450">
                <a:solidFill>
                  <a:srgbClr val="000000"/>
                </a:solidFill>
                <a:latin typeface="Arial"/>
                <a:ea typeface="Arial"/>
                <a:cs typeface="Arial"/>
                <a:sym typeface="Arial"/>
              </a:rPr>
              <a:t>Use the portfolios found in problem3.csv</a:t>
            </a:r>
            <a:endParaRPr sz="1450">
              <a:solidFill>
                <a:srgbClr val="000000"/>
              </a:solidFill>
              <a:latin typeface="Arial"/>
              <a:ea typeface="Arial"/>
              <a:cs typeface="Arial"/>
              <a:sym typeface="Arial"/>
            </a:endParaRPr>
          </a:p>
          <a:p>
            <a:pPr indent="0" lvl="0" marL="0" rtl="0" algn="l">
              <a:spcBef>
                <a:spcPts val="1100"/>
              </a:spcBef>
              <a:spcAft>
                <a:spcPts val="0"/>
              </a:spcAft>
              <a:buNone/>
            </a:pPr>
            <a:r>
              <a:rPr lang="zh-CN" sz="1450">
                <a:solidFill>
                  <a:srgbClr val="000000"/>
                </a:solidFill>
                <a:latin typeface="Arial"/>
                <a:ea typeface="Arial"/>
                <a:cs typeface="Arial"/>
                <a:sym typeface="Arial"/>
              </a:rPr>
              <a:t>-Current AAPL price is 164.85</a:t>
            </a:r>
            <a:endParaRPr sz="1450">
              <a:solidFill>
                <a:srgbClr val="000000"/>
              </a:solidFill>
              <a:latin typeface="Arial"/>
              <a:ea typeface="Arial"/>
              <a:cs typeface="Arial"/>
              <a:sym typeface="Arial"/>
            </a:endParaRPr>
          </a:p>
          <a:p>
            <a:pPr indent="0" lvl="0" marL="0" rtl="0" algn="l">
              <a:spcBef>
                <a:spcPts val="1100"/>
              </a:spcBef>
              <a:spcAft>
                <a:spcPts val="0"/>
              </a:spcAft>
              <a:buNone/>
            </a:pPr>
            <a:r>
              <a:rPr lang="zh-CN" sz="1450">
                <a:solidFill>
                  <a:srgbClr val="000000"/>
                </a:solidFill>
                <a:latin typeface="Arial"/>
                <a:ea typeface="Arial"/>
                <a:cs typeface="Arial"/>
                <a:sym typeface="Arial"/>
              </a:rPr>
              <a:t>-Current Date, Risk Free Rate and Dividend Rate are the same as problem1.</a:t>
            </a:r>
            <a:endParaRPr sz="1450">
              <a:solidFill>
                <a:srgbClr val="000000"/>
              </a:solidFill>
              <a:latin typeface="Arial"/>
              <a:ea typeface="Arial"/>
              <a:cs typeface="Arial"/>
              <a:sym typeface="Arial"/>
            </a:endParaRPr>
          </a:p>
          <a:p>
            <a:pPr indent="0" lvl="0" marL="0" rtl="0" algn="l">
              <a:spcBef>
                <a:spcPts val="1100"/>
              </a:spcBef>
              <a:spcAft>
                <a:spcPts val="0"/>
              </a:spcAft>
              <a:buNone/>
            </a:pPr>
            <a:r>
              <a:rPr lang="zh-CN" sz="1450">
                <a:solidFill>
                  <a:srgbClr val="000000"/>
                </a:solidFill>
                <a:latin typeface="Arial"/>
                <a:ea typeface="Arial"/>
                <a:cs typeface="Arial"/>
                <a:sym typeface="Arial"/>
              </a:rPr>
              <a:t>For each of the portfolios, graph the portfolio value over a range of underlying values. Plot the portfolio values and discuss the shapes. Bonus points available for typing these graphs to other topics discussed in the lecture.Using DailyReturn.csv. Fit a Normal distribution to AAPL returns - assume 0 mean return.Simulate AAPL returns 10 days ahead and apply those returns to the current AAPL price(above). Calculate Mean, VaR and ES. Discuss.</a:t>
            </a:r>
            <a:endParaRPr sz="14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4"/>
          <p:cNvPicPr preferRelativeResize="0"/>
          <p:nvPr/>
        </p:nvPicPr>
        <p:blipFill>
          <a:blip r:embed="rId3">
            <a:alphaModFix/>
          </a:blip>
          <a:stretch>
            <a:fillRect/>
          </a:stretch>
        </p:blipFill>
        <p:spPr>
          <a:xfrm>
            <a:off x="344918" y="0"/>
            <a:ext cx="845416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1" name="Google Shape;351;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5"/>
          <p:cNvPicPr preferRelativeResize="0"/>
          <p:nvPr/>
        </p:nvPicPr>
        <p:blipFill>
          <a:blip r:embed="rId3">
            <a:alphaModFix/>
          </a:blip>
          <a:stretch>
            <a:fillRect/>
          </a:stretch>
        </p:blipFill>
        <p:spPr>
          <a:xfrm>
            <a:off x="0" y="1038076"/>
            <a:ext cx="9144003" cy="3067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idx="1" type="body"/>
          </p:nvPr>
        </p:nvSpPr>
        <p:spPr>
          <a:xfrm>
            <a:off x="1303800" y="404950"/>
            <a:ext cx="7030500" cy="4738500"/>
          </a:xfrm>
          <a:prstGeom prst="rect">
            <a:avLst/>
          </a:prstGeom>
        </p:spPr>
        <p:txBody>
          <a:bodyPr anchorCtr="0" anchor="t" bIns="91425" lIns="91425" spcFirstLastPara="1" rIns="91425" wrap="square" tIns="91425">
            <a:normAutofit lnSpcReduction="10000"/>
          </a:bodyPr>
          <a:lstStyle/>
          <a:p>
            <a:pPr indent="-320675" lvl="0" marL="457200" rtl="0" algn="l">
              <a:spcBef>
                <a:spcPts val="1100"/>
              </a:spcBef>
              <a:spcAft>
                <a:spcPts val="0"/>
              </a:spcAft>
              <a:buClr>
                <a:srgbClr val="000000"/>
              </a:buClr>
              <a:buSzPts val="1450"/>
              <a:buFont typeface="Arial"/>
              <a:buChar char="●"/>
            </a:pPr>
            <a:r>
              <a:rPr lang="zh-CN" sz="1450">
                <a:solidFill>
                  <a:srgbClr val="000000"/>
                </a:solidFill>
                <a:latin typeface="Arial"/>
                <a:ea typeface="Arial"/>
                <a:cs typeface="Arial"/>
                <a:sym typeface="Arial"/>
              </a:rPr>
              <a:t>Call, Put, Stock: normal behaviors for Call, Put and Stock</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zh-CN" sz="1450">
                <a:solidFill>
                  <a:srgbClr val="000000"/>
                </a:solidFill>
                <a:latin typeface="Arial"/>
                <a:ea typeface="Arial"/>
                <a:cs typeface="Arial"/>
                <a:sym typeface="Arial"/>
              </a:rPr>
              <a:t>Straddle: Hold a long Call and a long Put for the same strike price and the same maturity. It will make profit when underlying price moves in either direction and will have a higher return if the underlying price moves further in either direction(high volatility)</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zh-CN" sz="1450">
                <a:solidFill>
                  <a:srgbClr val="000000"/>
                </a:solidFill>
                <a:latin typeface="Arial"/>
                <a:ea typeface="Arial"/>
                <a:cs typeface="Arial"/>
                <a:sym typeface="Arial"/>
              </a:rPr>
              <a:t>SynLong: Holds a long Call and a short Put for the same strike price and the same maturity. It behaves like a Stock but the initial portfolio value is 0.</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zh-CN" sz="1450">
                <a:solidFill>
                  <a:srgbClr val="000000"/>
                </a:solidFill>
                <a:latin typeface="Arial"/>
                <a:ea typeface="Arial"/>
                <a:cs typeface="Arial"/>
                <a:sym typeface="Arial"/>
              </a:rPr>
              <a:t>CallSpread: Holds a long Call and a short Call for a higher strike price and the same maturity. It will make profit when the underlying price goes up and lose money if the underlying price goes up but there is a limit for both gain and loss.</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zh-CN" sz="1450">
                <a:solidFill>
                  <a:srgbClr val="000000"/>
                </a:solidFill>
                <a:latin typeface="Arial"/>
                <a:ea typeface="Arial"/>
                <a:cs typeface="Arial"/>
                <a:sym typeface="Arial"/>
              </a:rPr>
              <a:t>PutSpread: Holds a long Put and a short Put for a lower strike price and the same maturity. It will make profit when the underlying price goes down and lose money if the underlying price goes up but there is a limit for both gain and loss.</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zh-CN" sz="1450">
                <a:solidFill>
                  <a:srgbClr val="000000"/>
                </a:solidFill>
                <a:latin typeface="Arial"/>
                <a:ea typeface="Arial"/>
                <a:cs typeface="Arial"/>
                <a:sym typeface="Arial"/>
              </a:rPr>
              <a:t>Covered Call: Holds a Stock and a short Call with the same strike price and the same maturity. It has a ceiling for profits.</a:t>
            </a:r>
            <a:endParaRPr sz="1450">
              <a:solidFill>
                <a:srgbClr val="000000"/>
              </a:solidFill>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zh-CN" sz="1450">
                <a:solidFill>
                  <a:srgbClr val="000000"/>
                </a:solidFill>
                <a:latin typeface="Arial"/>
                <a:ea typeface="Arial"/>
                <a:cs typeface="Arial"/>
                <a:sym typeface="Arial"/>
              </a:rPr>
              <a:t>Protected Cut: Holds a STock and a long Put with the same strike price and the same maturity. It has a floor for loss.</a:t>
            </a:r>
            <a:endParaRPr sz="145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3" name="Google Shape;363;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4" name="Google Shape;364;p27"/>
          <p:cNvPicPr preferRelativeResize="0"/>
          <p:nvPr/>
        </p:nvPicPr>
        <p:blipFill>
          <a:blip r:embed="rId3">
            <a:alphaModFix/>
          </a:blip>
          <a:stretch>
            <a:fillRect/>
          </a:stretch>
        </p:blipFill>
        <p:spPr>
          <a:xfrm>
            <a:off x="1464834" y="0"/>
            <a:ext cx="6214332"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 </a:t>
            </a:r>
            <a:endParaRPr/>
          </a:p>
        </p:txBody>
      </p:sp>
      <p:sp>
        <p:nvSpPr>
          <p:cNvPr id="370" name="Google Shape;37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750">
                <a:solidFill>
                  <a:srgbClr val="000000"/>
                </a:solidFill>
                <a:highlight>
                  <a:srgbClr val="FFFFFF"/>
                </a:highlight>
                <a:latin typeface="Arial"/>
                <a:ea typeface="Arial"/>
                <a:cs typeface="Arial"/>
                <a:sym typeface="Arial"/>
              </a:rPr>
              <a:t>All portfolios have the expected return to be around 0. Straddle, PutSpread has the highest mean and CallSpread has the worst mean in my simulation. SynLong and Stock are really risky. They have VaR around 13 and ES around 16. CoveredCall has a moderate risk with VaR around 9 and ES around 12. Other portfolios have small risks. Their VaR and ES are between 2 and 5.</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1</a:t>
            </a:r>
            <a:endParaRPr/>
          </a:p>
        </p:txBody>
      </p:sp>
      <p:sp>
        <p:nvSpPr>
          <p:cNvPr id="284" name="Google Shape;284;p14"/>
          <p:cNvSpPr txBox="1"/>
          <p:nvPr>
            <p:ph idx="1" type="body"/>
          </p:nvPr>
        </p:nvSpPr>
        <p:spPr>
          <a:xfrm>
            <a:off x="640075" y="1267100"/>
            <a:ext cx="7694100" cy="3566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zh-CN" sz="1450">
                <a:solidFill>
                  <a:srgbClr val="000000"/>
                </a:solidFill>
                <a:latin typeface="Arial"/>
                <a:ea typeface="Arial"/>
                <a:cs typeface="Arial"/>
                <a:sym typeface="Arial"/>
              </a:rPr>
              <a:t>Assume you a call and a put option with the following </a:t>
            </a:r>
            <a:endParaRPr sz="1450">
              <a:solidFill>
                <a:srgbClr val="000000"/>
              </a:solidFill>
              <a:latin typeface="Arial"/>
              <a:ea typeface="Arial"/>
              <a:cs typeface="Arial"/>
              <a:sym typeface="Arial"/>
            </a:endParaRPr>
          </a:p>
          <a:p>
            <a:pPr indent="0" lvl="0" marL="0" rtl="0" algn="l">
              <a:spcBef>
                <a:spcPts val="1100"/>
              </a:spcBef>
              <a:spcAft>
                <a:spcPts val="0"/>
              </a:spcAft>
              <a:buNone/>
            </a:pPr>
            <a:r>
              <a:rPr lang="zh-CN" sz="1450">
                <a:solidFill>
                  <a:srgbClr val="000000"/>
                </a:solidFill>
                <a:latin typeface="Arial"/>
                <a:ea typeface="Arial"/>
                <a:cs typeface="Arial"/>
                <a:sym typeface="Arial"/>
              </a:rPr>
              <a:t>-Current Stock Price 165</a:t>
            </a:r>
            <a:endParaRPr sz="1450">
              <a:solidFill>
                <a:srgbClr val="000000"/>
              </a:solidFill>
              <a:latin typeface="Arial"/>
              <a:ea typeface="Arial"/>
              <a:cs typeface="Arial"/>
              <a:sym typeface="Arial"/>
            </a:endParaRPr>
          </a:p>
          <a:p>
            <a:pPr indent="0" lvl="0" marL="0" rtl="0" algn="l">
              <a:spcBef>
                <a:spcPts val="1100"/>
              </a:spcBef>
              <a:spcAft>
                <a:spcPts val="0"/>
              </a:spcAft>
              <a:buNone/>
            </a:pPr>
            <a:r>
              <a:rPr lang="zh-CN" sz="1450">
                <a:solidFill>
                  <a:srgbClr val="000000"/>
                </a:solidFill>
                <a:latin typeface="Arial"/>
                <a:ea typeface="Arial"/>
                <a:cs typeface="Arial"/>
                <a:sym typeface="Arial"/>
              </a:rPr>
              <a:t>-Current Date 02/25/2022</a:t>
            </a:r>
            <a:endParaRPr sz="1450">
              <a:solidFill>
                <a:srgbClr val="000000"/>
              </a:solidFill>
              <a:latin typeface="Arial"/>
              <a:ea typeface="Arial"/>
              <a:cs typeface="Arial"/>
              <a:sym typeface="Arial"/>
            </a:endParaRPr>
          </a:p>
          <a:p>
            <a:pPr indent="0" lvl="0" marL="0" rtl="0" algn="l">
              <a:spcBef>
                <a:spcPts val="1100"/>
              </a:spcBef>
              <a:spcAft>
                <a:spcPts val="0"/>
              </a:spcAft>
              <a:buNone/>
            </a:pPr>
            <a:r>
              <a:rPr lang="zh-CN" sz="1450">
                <a:solidFill>
                  <a:srgbClr val="000000"/>
                </a:solidFill>
                <a:latin typeface="Arial"/>
                <a:ea typeface="Arial"/>
                <a:cs typeface="Arial"/>
                <a:sym typeface="Arial"/>
              </a:rPr>
              <a:t>-Options Expiration Date 03/18/2022</a:t>
            </a:r>
            <a:endParaRPr sz="1450">
              <a:solidFill>
                <a:srgbClr val="000000"/>
              </a:solidFill>
              <a:latin typeface="Arial"/>
              <a:ea typeface="Arial"/>
              <a:cs typeface="Arial"/>
              <a:sym typeface="Arial"/>
            </a:endParaRPr>
          </a:p>
          <a:p>
            <a:pPr indent="0" lvl="0" marL="0" rtl="0" algn="l">
              <a:spcBef>
                <a:spcPts val="1100"/>
              </a:spcBef>
              <a:spcAft>
                <a:spcPts val="0"/>
              </a:spcAft>
              <a:buNone/>
            </a:pPr>
            <a:r>
              <a:rPr lang="zh-CN" sz="1450">
                <a:solidFill>
                  <a:srgbClr val="000000"/>
                </a:solidFill>
                <a:latin typeface="Arial"/>
                <a:ea typeface="Arial"/>
                <a:cs typeface="Arial"/>
                <a:sym typeface="Arial"/>
              </a:rPr>
              <a:t>-Risk Free Rate of 0.25%</a:t>
            </a:r>
            <a:endParaRPr sz="1450">
              <a:solidFill>
                <a:srgbClr val="000000"/>
              </a:solidFill>
              <a:latin typeface="Arial"/>
              <a:ea typeface="Arial"/>
              <a:cs typeface="Arial"/>
              <a:sym typeface="Arial"/>
            </a:endParaRPr>
          </a:p>
          <a:p>
            <a:pPr indent="0" lvl="0" marL="0" rtl="0" algn="l">
              <a:spcBef>
                <a:spcPts val="1100"/>
              </a:spcBef>
              <a:spcAft>
                <a:spcPts val="0"/>
              </a:spcAft>
              <a:buNone/>
            </a:pPr>
            <a:r>
              <a:rPr lang="zh-CN" sz="1450">
                <a:solidFill>
                  <a:srgbClr val="000000"/>
                </a:solidFill>
                <a:latin typeface="Arial"/>
                <a:ea typeface="Arial"/>
                <a:cs typeface="Arial"/>
                <a:sym typeface="Arial"/>
              </a:rPr>
              <a:t>-Continuously Compounding Coupon of 0.53%</a:t>
            </a:r>
            <a:endParaRPr sz="1450">
              <a:solidFill>
                <a:srgbClr val="000000"/>
              </a:solidFill>
              <a:latin typeface="Arial"/>
              <a:ea typeface="Arial"/>
              <a:cs typeface="Arial"/>
              <a:sym typeface="Arial"/>
            </a:endParaRPr>
          </a:p>
          <a:p>
            <a:pPr indent="0" lvl="0" marL="0" rtl="0" algn="l">
              <a:spcBef>
                <a:spcPts val="1100"/>
              </a:spcBef>
              <a:spcAft>
                <a:spcPts val="0"/>
              </a:spcAft>
              <a:buNone/>
            </a:pPr>
            <a:r>
              <a:rPr lang="zh-CN" sz="1450">
                <a:solidFill>
                  <a:srgbClr val="000000"/>
                </a:solidFill>
                <a:latin typeface="Arial"/>
                <a:ea typeface="Arial"/>
                <a:cs typeface="Arial"/>
                <a:sym typeface="Arial"/>
              </a:rPr>
              <a:t>Calculate the time to maturity using calendar days(not trading days). For a range of implied volatilities between 10% and 80%, plot the values of the call and the put. Discuss these graphs. How does the supply and demand affect the implied volatilities?</a:t>
            </a:r>
            <a:endParaRPr sz="145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Black-scholes implementation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t>def d1(S,X,b,sigma,T):</a:t>
            </a:r>
            <a:endParaRPr/>
          </a:p>
          <a:p>
            <a:pPr indent="0" lvl="0" marL="0" rtl="0" algn="l">
              <a:spcBef>
                <a:spcPts val="0"/>
              </a:spcBef>
              <a:spcAft>
                <a:spcPts val="0"/>
              </a:spcAft>
              <a:buNone/>
            </a:pPr>
            <a:r>
              <a:rPr lang="zh-CN"/>
              <a:t>    return (np.log(S/X)+(b+sigma**2/2)*T)/sigma/T**0.5</a:t>
            </a:r>
            <a:endParaRPr/>
          </a:p>
          <a:p>
            <a:pPr indent="0" lvl="0" marL="0" rtl="0" algn="l">
              <a:spcBef>
                <a:spcPts val="0"/>
              </a:spcBef>
              <a:spcAft>
                <a:spcPts val="0"/>
              </a:spcAft>
              <a:buNone/>
            </a:pPr>
            <a:r>
              <a:rPr lang="zh-CN"/>
              <a:t>def d2(S,X,b,sigma,T):</a:t>
            </a:r>
            <a:endParaRPr/>
          </a:p>
          <a:p>
            <a:pPr indent="0" lvl="0" marL="0" rtl="0" algn="l">
              <a:spcBef>
                <a:spcPts val="0"/>
              </a:spcBef>
              <a:spcAft>
                <a:spcPts val="0"/>
              </a:spcAft>
              <a:buNone/>
            </a:pPr>
            <a:r>
              <a:rPr lang="zh-CN"/>
              <a:t>    return d1(S,X,b,sigma,T)-sigma*T**0.5</a:t>
            </a:r>
            <a:endParaRPr/>
          </a:p>
          <a:p>
            <a:pPr indent="0" lvl="0" marL="0" rtl="0" algn="l">
              <a:spcBef>
                <a:spcPts val="0"/>
              </a:spcBef>
              <a:spcAft>
                <a:spcPts val="0"/>
              </a:spcAft>
              <a:buNone/>
            </a:pPr>
            <a:r>
              <a:rPr lang="zh-CN"/>
              <a:t>def bs_call(S,b,r,T,X,sigma):</a:t>
            </a:r>
            <a:endParaRPr/>
          </a:p>
          <a:p>
            <a:pPr indent="0" lvl="0" marL="0" rtl="0" algn="l">
              <a:spcBef>
                <a:spcPts val="0"/>
              </a:spcBef>
              <a:spcAft>
                <a:spcPts val="0"/>
              </a:spcAft>
              <a:buNone/>
            </a:pPr>
            <a:r>
              <a:rPr lang="zh-CN"/>
              <a:t>    return S*np.exp((b-r)*T)*norm.cdf(d1(S,X,b,sigma,T))-X*np.exp(-r*T)*norm.cdf(d2(S,X,b,sigma,T))</a:t>
            </a:r>
            <a:endParaRPr/>
          </a:p>
          <a:p>
            <a:pPr indent="0" lvl="0" marL="0" rtl="0" algn="l">
              <a:spcBef>
                <a:spcPts val="0"/>
              </a:spcBef>
              <a:spcAft>
                <a:spcPts val="0"/>
              </a:spcAft>
              <a:buNone/>
            </a:pPr>
            <a:r>
              <a:rPr lang="zh-CN"/>
              <a:t>def bs_put(S,b,r,T,X,sigma):</a:t>
            </a:r>
            <a:endParaRPr/>
          </a:p>
          <a:p>
            <a:pPr indent="0" lvl="0" marL="0" rtl="0" algn="l">
              <a:spcBef>
                <a:spcPts val="0"/>
              </a:spcBef>
              <a:spcAft>
                <a:spcPts val="0"/>
              </a:spcAft>
              <a:buNone/>
            </a:pPr>
            <a:r>
              <a:rPr lang="zh-CN"/>
              <a:t>    return X*np.exp(-r*T)*norm.cdf(-d2(S,X,b,sigma,T))-S*np.exp((b-r)*T)*norm.cdf(-d1(S,X,b,sigma,T))</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0" y="1572524"/>
            <a:ext cx="9144001" cy="1998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Result</a:t>
            </a:r>
            <a:endParaRPr/>
          </a:p>
        </p:txBody>
      </p:sp>
      <p:pic>
        <p:nvPicPr>
          <p:cNvPr id="301" name="Google Shape;301;p17"/>
          <p:cNvPicPr preferRelativeResize="0"/>
          <p:nvPr/>
        </p:nvPicPr>
        <p:blipFill>
          <a:blip r:embed="rId3">
            <a:alphaModFix/>
          </a:blip>
          <a:stretch>
            <a:fillRect/>
          </a:stretch>
        </p:blipFill>
        <p:spPr>
          <a:xfrm>
            <a:off x="2959699" y="1237425"/>
            <a:ext cx="5165375" cy="378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a:t>
            </a:r>
            <a:endParaRPr/>
          </a:p>
        </p:txBody>
      </p:sp>
      <p:sp>
        <p:nvSpPr>
          <p:cNvPr id="307" name="Google Shape;307;p18"/>
          <p:cNvSpPr txBox="1"/>
          <p:nvPr>
            <p:ph idx="1" type="body"/>
          </p:nvPr>
        </p:nvSpPr>
        <p:spPr>
          <a:xfrm>
            <a:off x="1303800" y="1476100"/>
            <a:ext cx="7030500" cy="305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sz="1975">
                <a:solidFill>
                  <a:srgbClr val="000000"/>
                </a:solidFill>
                <a:highlight>
                  <a:srgbClr val="FFFFFF"/>
                </a:highlight>
                <a:latin typeface="Arial"/>
                <a:ea typeface="Arial"/>
                <a:cs typeface="Arial"/>
                <a:sym typeface="Arial"/>
              </a:rPr>
              <a:t>The call/put values and the sigma are positively correlated. As sigma increases, the values increase. No matter what the volalities is, there is a same probability to go either direction which makes the put/call values being the same with the same volatilities.</a:t>
            </a:r>
            <a:endParaRPr sz="1975">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zh-CN" sz="1975">
                <a:solidFill>
                  <a:srgbClr val="000000"/>
                </a:solidFill>
                <a:highlight>
                  <a:srgbClr val="FFFFFF"/>
                </a:highlight>
                <a:latin typeface="Arial"/>
                <a:ea typeface="Arial"/>
                <a:cs typeface="Arial"/>
                <a:sym typeface="Arial"/>
              </a:rPr>
              <a:t>Demand&gt;Supply, </a:t>
            </a:r>
            <a:r>
              <a:rPr lang="zh-CN" sz="1925">
                <a:solidFill>
                  <a:srgbClr val="000000"/>
                </a:solidFill>
                <a:highlight>
                  <a:srgbClr val="FFFFFF"/>
                </a:highlight>
                <a:latin typeface="Arial"/>
                <a:ea typeface="Arial"/>
                <a:cs typeface="Arial"/>
                <a:sym typeface="Arial"/>
              </a:rPr>
              <a:t>volatilities decrease</a:t>
            </a:r>
            <a:endParaRPr sz="1925">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zh-CN" sz="1925">
                <a:solidFill>
                  <a:srgbClr val="000000"/>
                </a:solidFill>
                <a:highlight>
                  <a:srgbClr val="FFFFFF"/>
                </a:highlight>
                <a:latin typeface="Arial"/>
                <a:ea typeface="Arial"/>
                <a:cs typeface="Arial"/>
                <a:sym typeface="Arial"/>
              </a:rPr>
              <a:t>Supply&gt;Demand, </a:t>
            </a:r>
            <a:r>
              <a:rPr lang="zh-CN" sz="1925">
                <a:solidFill>
                  <a:srgbClr val="000000"/>
                </a:solidFill>
                <a:highlight>
                  <a:srgbClr val="FFFFFF"/>
                </a:highlight>
                <a:latin typeface="Arial"/>
                <a:ea typeface="Arial"/>
                <a:cs typeface="Arial"/>
                <a:sym typeface="Arial"/>
              </a:rPr>
              <a:t>volatilities increase</a:t>
            </a:r>
            <a:endParaRPr sz="1925">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Problem 2</a:t>
            </a:r>
            <a:endParaRPr/>
          </a:p>
        </p:txBody>
      </p:sp>
      <p:sp>
        <p:nvSpPr>
          <p:cNvPr id="313" name="Google Shape;313;p19"/>
          <p:cNvSpPr txBox="1"/>
          <p:nvPr>
            <p:ph idx="1" type="body"/>
          </p:nvPr>
        </p:nvSpPr>
        <p:spPr>
          <a:xfrm>
            <a:off x="1303800" y="1423850"/>
            <a:ext cx="7030500" cy="3107700"/>
          </a:xfrm>
          <a:prstGeom prst="rect">
            <a:avLst/>
          </a:prstGeom>
        </p:spPr>
        <p:txBody>
          <a:bodyPr anchorCtr="0" anchor="t" bIns="91425" lIns="91425" spcFirstLastPara="1" rIns="91425" wrap="square" tIns="91425">
            <a:normAutofit lnSpcReduction="20000"/>
          </a:bodyPr>
          <a:lstStyle/>
          <a:p>
            <a:pPr indent="0" lvl="0" marL="0" rtl="0" algn="l">
              <a:spcBef>
                <a:spcPts val="1100"/>
              </a:spcBef>
              <a:spcAft>
                <a:spcPts val="0"/>
              </a:spcAft>
              <a:buNone/>
            </a:pPr>
            <a:r>
              <a:rPr lang="zh-CN" sz="1658">
                <a:solidFill>
                  <a:srgbClr val="000000"/>
                </a:solidFill>
                <a:latin typeface="Arial"/>
                <a:ea typeface="Arial"/>
                <a:cs typeface="Arial"/>
                <a:sym typeface="Arial"/>
              </a:rPr>
              <a:t>Use the options found in AAPL_Options.csv</a:t>
            </a:r>
            <a:endParaRPr sz="1658">
              <a:solidFill>
                <a:srgbClr val="000000"/>
              </a:solidFill>
              <a:latin typeface="Arial"/>
              <a:ea typeface="Arial"/>
              <a:cs typeface="Arial"/>
              <a:sym typeface="Arial"/>
            </a:endParaRPr>
          </a:p>
          <a:p>
            <a:pPr indent="0" lvl="0" marL="0" rtl="0" algn="l">
              <a:spcBef>
                <a:spcPts val="1100"/>
              </a:spcBef>
              <a:spcAft>
                <a:spcPts val="0"/>
              </a:spcAft>
              <a:buNone/>
            </a:pPr>
            <a:r>
              <a:rPr lang="zh-CN" sz="1658">
                <a:solidFill>
                  <a:srgbClr val="000000"/>
                </a:solidFill>
                <a:latin typeface="Arial"/>
                <a:ea typeface="Arial"/>
                <a:cs typeface="Arial"/>
                <a:sym typeface="Arial"/>
              </a:rPr>
              <a:t>-Current AAPL price is 164.85</a:t>
            </a:r>
            <a:endParaRPr sz="1658">
              <a:solidFill>
                <a:srgbClr val="000000"/>
              </a:solidFill>
              <a:latin typeface="Arial"/>
              <a:ea typeface="Arial"/>
              <a:cs typeface="Arial"/>
              <a:sym typeface="Arial"/>
            </a:endParaRPr>
          </a:p>
          <a:p>
            <a:pPr indent="0" lvl="0" marL="0" rtl="0" algn="l">
              <a:spcBef>
                <a:spcPts val="1100"/>
              </a:spcBef>
              <a:spcAft>
                <a:spcPts val="0"/>
              </a:spcAft>
              <a:buNone/>
            </a:pPr>
            <a:r>
              <a:rPr lang="zh-CN" sz="1658">
                <a:solidFill>
                  <a:srgbClr val="000000"/>
                </a:solidFill>
                <a:latin typeface="Arial"/>
                <a:ea typeface="Arial"/>
                <a:cs typeface="Arial"/>
                <a:sym typeface="Arial"/>
              </a:rPr>
              <a:t>-Current Date, Risk Free Rate and Divident Rate are the same as problem 1.</a:t>
            </a:r>
            <a:endParaRPr sz="1658">
              <a:solidFill>
                <a:srgbClr val="000000"/>
              </a:solidFill>
              <a:latin typeface="Arial"/>
              <a:ea typeface="Arial"/>
              <a:cs typeface="Arial"/>
              <a:sym typeface="Arial"/>
            </a:endParaRPr>
          </a:p>
          <a:p>
            <a:pPr indent="0" lvl="0" marL="0" rtl="0" algn="l">
              <a:spcBef>
                <a:spcPts val="1100"/>
              </a:spcBef>
              <a:spcAft>
                <a:spcPts val="0"/>
              </a:spcAft>
              <a:buNone/>
            </a:pPr>
            <a:r>
              <a:rPr lang="zh-CN" sz="1658">
                <a:solidFill>
                  <a:srgbClr val="000000"/>
                </a:solidFill>
                <a:latin typeface="Arial"/>
                <a:ea typeface="Arial"/>
                <a:cs typeface="Arial"/>
                <a:sym typeface="Arial"/>
              </a:rPr>
              <a:t>Calculate the implied volatility for each option.Plot the implied volatility vs the strike price for Puts and Calls. Discuss the shape of these graphs. What market dynamics could make these graphs?There are bonus points available on this question based on your discussion. Take some time to research if needed.</a:t>
            </a:r>
            <a:endParaRPr sz="1658">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Implied volatility function</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500"/>
              <a:t>def implied_vol_call(S,b,r,T,X,price):</a:t>
            </a:r>
            <a:endParaRPr sz="1500"/>
          </a:p>
          <a:p>
            <a:pPr indent="0" lvl="0" marL="0" rtl="0" algn="l">
              <a:spcBef>
                <a:spcPts val="0"/>
              </a:spcBef>
              <a:spcAft>
                <a:spcPts val="0"/>
              </a:spcAft>
              <a:buNone/>
            </a:pPr>
            <a:r>
              <a:rPr lang="zh-CN" sz="1500"/>
              <a:t>    f1 = lambda z: (bs_call(S,b,r,T,X,z)-price)</a:t>
            </a:r>
            <a:endParaRPr sz="1500"/>
          </a:p>
          <a:p>
            <a:pPr indent="0" lvl="0" marL="0" rtl="0" algn="l">
              <a:spcBef>
                <a:spcPts val="0"/>
              </a:spcBef>
              <a:spcAft>
                <a:spcPts val="0"/>
              </a:spcAft>
              <a:buNone/>
            </a:pPr>
            <a:r>
              <a:rPr lang="zh-CN" sz="1500"/>
              <a:t>    return fsolve(f1, x0 = 0.2)[0]</a:t>
            </a:r>
            <a:endParaRPr sz="1500"/>
          </a:p>
          <a:p>
            <a:pPr indent="0" lvl="0" marL="0" rtl="0" algn="l">
              <a:spcBef>
                <a:spcPts val="0"/>
              </a:spcBef>
              <a:spcAft>
                <a:spcPts val="0"/>
              </a:spcAft>
              <a:buNone/>
            </a:pPr>
            <a:r>
              <a:rPr lang="zh-CN" sz="1500"/>
              <a:t>def implied_vol_put(S,b,r,T,X,price):</a:t>
            </a:r>
            <a:endParaRPr sz="1500"/>
          </a:p>
          <a:p>
            <a:pPr indent="0" lvl="0" marL="0" rtl="0" algn="l">
              <a:spcBef>
                <a:spcPts val="0"/>
              </a:spcBef>
              <a:spcAft>
                <a:spcPts val="0"/>
              </a:spcAft>
              <a:buNone/>
            </a:pPr>
            <a:r>
              <a:rPr lang="zh-CN" sz="1500"/>
              <a:t>    f1 = lambda z: (bs_put(S,b,r,T,X,z)-price)</a:t>
            </a:r>
            <a:endParaRPr sz="1500"/>
          </a:p>
          <a:p>
            <a:pPr indent="0" lvl="0" marL="0" rtl="0" algn="l">
              <a:spcBef>
                <a:spcPts val="0"/>
              </a:spcBef>
              <a:spcAft>
                <a:spcPts val="0"/>
              </a:spcAft>
              <a:buNone/>
            </a:pPr>
            <a:r>
              <a:rPr lang="zh-CN" sz="1500"/>
              <a:t>    return fsolve(f1, x0 = 0.2)[0] </a:t>
            </a:r>
            <a:endParaRPr sz="1500"/>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6" name="Google Shape;326;p21"/>
          <p:cNvPicPr preferRelativeResize="0"/>
          <p:nvPr/>
        </p:nvPicPr>
        <p:blipFill>
          <a:blip r:embed="rId3">
            <a:alphaModFix/>
          </a:blip>
          <a:stretch>
            <a:fillRect/>
          </a:stretch>
        </p:blipFill>
        <p:spPr>
          <a:xfrm>
            <a:off x="735067" y="0"/>
            <a:ext cx="7673867"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