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438912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1971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012215" y="19280088"/>
            <a:ext cx="19866770" cy="13589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7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012215" y="14972158"/>
            <a:ext cx="19866770" cy="1816796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0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9601200" y="7200900"/>
            <a:ext cx="24688801" cy="18516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12687299" y="8478738"/>
            <a:ext cx="18516601" cy="1121122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012215" y="19955172"/>
            <a:ext cx="19866770" cy="270033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012215" y="22679620"/>
            <a:ext cx="19866770" cy="214580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012215" y="13324879"/>
            <a:ext cx="19866770" cy="6268642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22355472" y="8406407"/>
            <a:ext cx="10126267" cy="155992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1409461" y="8406407"/>
            <a:ext cx="10126267" cy="7570590"/>
          </a:xfrm>
          <a:prstGeom prst="rect">
            <a:avLst/>
          </a:prstGeom>
        </p:spPr>
        <p:txBody>
          <a:bodyPr/>
          <a:lstStyle>
            <a:lvl1pPr>
              <a:defRPr sz="19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1409461" y="16169878"/>
            <a:ext cx="10126267" cy="781169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1409461" y="7683103"/>
            <a:ext cx="21072278" cy="4098727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1409461" y="7683103"/>
            <a:ext cx="21072278" cy="4098727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1409461" y="12119371"/>
            <a:ext cx="21072278" cy="11934529"/>
          </a:xfrm>
          <a:prstGeom prst="rect">
            <a:avLst/>
          </a:prstGeom>
        </p:spPr>
        <p:txBody>
          <a:bodyPr anchor="ctr"/>
          <a:lstStyle>
            <a:lvl1pPr marL="1416843" indent="-1416843" algn="l">
              <a:spcBef>
                <a:spcPts val="14100"/>
              </a:spcBef>
              <a:buSzPct val="145000"/>
              <a:buChar char="•"/>
              <a:defRPr sz="10200"/>
            </a:lvl1pPr>
            <a:lvl2pPr marL="1861343" indent="-1416843" algn="l">
              <a:spcBef>
                <a:spcPts val="14100"/>
              </a:spcBef>
              <a:buSzPct val="145000"/>
              <a:buChar char="•"/>
              <a:defRPr sz="10200"/>
            </a:lvl2pPr>
            <a:lvl3pPr marL="2305843" indent="-1416843" algn="l">
              <a:spcBef>
                <a:spcPts val="14100"/>
              </a:spcBef>
              <a:buSzPct val="145000"/>
              <a:buChar char="•"/>
              <a:defRPr sz="10200"/>
            </a:lvl3pPr>
            <a:lvl4pPr marL="2750343" indent="-1416843" algn="l">
              <a:spcBef>
                <a:spcPts val="14100"/>
              </a:spcBef>
              <a:buSzPct val="145000"/>
              <a:buChar char="•"/>
              <a:defRPr sz="10200"/>
            </a:lvl4pPr>
            <a:lvl5pPr marL="3194843" indent="-1416843" algn="l">
              <a:spcBef>
                <a:spcPts val="14100"/>
              </a:spcBef>
              <a:buSzPct val="145000"/>
              <a:buChar char="•"/>
              <a:defRPr sz="10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22355472" y="12119372"/>
            <a:ext cx="10126267" cy="119345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1409461" y="7683103"/>
            <a:ext cx="21072278" cy="4098727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1409461" y="12119371"/>
            <a:ext cx="10126267" cy="11934529"/>
          </a:xfrm>
          <a:prstGeom prst="rect">
            <a:avLst/>
          </a:prstGeom>
        </p:spPr>
        <p:txBody>
          <a:bodyPr anchor="ctr"/>
          <a:lstStyle>
            <a:lvl1pPr marL="1028700" indent="-1028700" algn="l">
              <a:spcBef>
                <a:spcPts val="10800"/>
              </a:spcBef>
              <a:buSzPct val="145000"/>
              <a:buChar char="•"/>
              <a:defRPr sz="8400"/>
            </a:lvl1pPr>
            <a:lvl2pPr marL="1371600" indent="-1028700" algn="l">
              <a:spcBef>
                <a:spcPts val="10800"/>
              </a:spcBef>
              <a:buSzPct val="145000"/>
              <a:buChar char="•"/>
              <a:defRPr sz="8400"/>
            </a:lvl2pPr>
            <a:lvl3pPr marL="1714500" indent="-1028700" algn="l">
              <a:spcBef>
                <a:spcPts val="10800"/>
              </a:spcBef>
              <a:buSzPct val="145000"/>
              <a:buChar char="•"/>
              <a:defRPr sz="8400"/>
            </a:lvl3pPr>
            <a:lvl4pPr marL="2057400" indent="-1028700" algn="l">
              <a:spcBef>
                <a:spcPts val="10800"/>
              </a:spcBef>
              <a:buSzPct val="145000"/>
              <a:buChar char="•"/>
              <a:defRPr sz="8400"/>
            </a:lvl4pPr>
            <a:lvl5pPr marL="2400300" indent="-1028700" algn="l">
              <a:spcBef>
                <a:spcPts val="10800"/>
              </a:spcBef>
              <a:buSzPct val="145000"/>
              <a:buChar char="•"/>
              <a:defRPr sz="8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21525687" y="24849534"/>
            <a:ext cx="826968" cy="86598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1409461" y="9611915"/>
            <a:ext cx="21072278" cy="13694570"/>
          </a:xfrm>
          <a:prstGeom prst="rect">
            <a:avLst/>
          </a:prstGeom>
        </p:spPr>
        <p:txBody>
          <a:bodyPr anchor="ctr"/>
          <a:lstStyle>
            <a:lvl1pPr marL="1416843" indent="-1416843" algn="l">
              <a:spcBef>
                <a:spcPts val="14100"/>
              </a:spcBef>
              <a:buSzPct val="145000"/>
              <a:buChar char="•"/>
              <a:defRPr sz="10200"/>
            </a:lvl1pPr>
            <a:lvl2pPr marL="1861343" indent="-1416843" algn="l">
              <a:spcBef>
                <a:spcPts val="14100"/>
              </a:spcBef>
              <a:buSzPct val="145000"/>
              <a:buChar char="•"/>
              <a:defRPr sz="10200"/>
            </a:lvl2pPr>
            <a:lvl3pPr marL="2305843" indent="-1416843" algn="l">
              <a:spcBef>
                <a:spcPts val="14100"/>
              </a:spcBef>
              <a:buSzPct val="145000"/>
              <a:buChar char="•"/>
              <a:defRPr sz="10200"/>
            </a:lvl3pPr>
            <a:lvl4pPr marL="2750343" indent="-1416843" algn="l">
              <a:spcBef>
                <a:spcPts val="14100"/>
              </a:spcBef>
              <a:buSzPct val="145000"/>
              <a:buChar char="•"/>
              <a:defRPr sz="10200"/>
            </a:lvl4pPr>
            <a:lvl5pPr marL="3194843" indent="-1416843" algn="l">
              <a:spcBef>
                <a:spcPts val="14100"/>
              </a:spcBef>
              <a:buSzPct val="145000"/>
              <a:buChar char="•"/>
              <a:defRPr sz="10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22355472" y="16869072"/>
            <a:ext cx="10126267" cy="71607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22355472" y="8888610"/>
            <a:ext cx="10126267" cy="71607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11409462" y="8888610"/>
            <a:ext cx="10126266" cy="151411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012215" y="10311110"/>
            <a:ext cx="19866770" cy="62686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012215" y="16772632"/>
            <a:ext cx="19866770" cy="2145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1525687" y="24849534"/>
            <a:ext cx="826968" cy="849773"/>
          </a:xfrm>
          <a:prstGeom prst="rect">
            <a:avLst/>
          </a:prstGeom>
          <a:ln w="3175">
            <a:miter lim="400000"/>
          </a:ln>
        </p:spPr>
        <p:txBody>
          <a:bodyPr wrap="none" lIns="96440" tIns="96440" rIns="96440" bIns="96440">
            <a:spAutoFit/>
          </a:bodyPr>
          <a:lstStyle>
            <a:lvl1pPr>
              <a:defRPr b="0" sz="4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ctr" defTabSz="1971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1971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1971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1971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1971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1971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1971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1971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1971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1971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338953" y="11344092"/>
            <a:ext cx="41284222" cy="7319961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1338680" y="4327752"/>
            <a:ext cx="41148001" cy="6905093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Line"/>
          <p:cNvSpPr/>
          <p:nvPr/>
        </p:nvSpPr>
        <p:spPr>
          <a:xfrm>
            <a:off x="38003240" y="19507510"/>
            <a:ext cx="1" cy="3356273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Line"/>
          <p:cNvSpPr/>
          <p:nvPr/>
        </p:nvSpPr>
        <p:spPr>
          <a:xfrm>
            <a:off x="37730450" y="19507508"/>
            <a:ext cx="1" cy="3346885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Line"/>
          <p:cNvSpPr/>
          <p:nvPr/>
        </p:nvSpPr>
        <p:spPr>
          <a:xfrm>
            <a:off x="37978198" y="22877029"/>
            <a:ext cx="1445940" cy="356191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Line"/>
          <p:cNvSpPr/>
          <p:nvPr/>
        </p:nvSpPr>
        <p:spPr>
          <a:xfrm flipV="1">
            <a:off x="36814506" y="22862007"/>
            <a:ext cx="909349" cy="386235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Line"/>
          <p:cNvSpPr/>
          <p:nvPr/>
        </p:nvSpPr>
        <p:spPr>
          <a:xfrm>
            <a:off x="28330689" y="19469416"/>
            <a:ext cx="1" cy="3356273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Line"/>
          <p:cNvSpPr/>
          <p:nvPr/>
        </p:nvSpPr>
        <p:spPr>
          <a:xfrm>
            <a:off x="28033215" y="19469415"/>
            <a:ext cx="1" cy="3346884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Line"/>
          <p:cNvSpPr/>
          <p:nvPr/>
        </p:nvSpPr>
        <p:spPr>
          <a:xfrm>
            <a:off x="28313486" y="22775224"/>
            <a:ext cx="3185068" cy="397668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Line"/>
          <p:cNvSpPr/>
          <p:nvPr/>
        </p:nvSpPr>
        <p:spPr>
          <a:xfrm flipH="1" flipV="1">
            <a:off x="28059535" y="22823911"/>
            <a:ext cx="578673" cy="343141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Line"/>
          <p:cNvSpPr/>
          <p:nvPr/>
        </p:nvSpPr>
        <p:spPr>
          <a:xfrm>
            <a:off x="21063599" y="19453252"/>
            <a:ext cx="1" cy="3356274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Line"/>
          <p:cNvSpPr/>
          <p:nvPr/>
        </p:nvSpPr>
        <p:spPr>
          <a:xfrm>
            <a:off x="20766124" y="19453251"/>
            <a:ext cx="1" cy="3346884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Line"/>
          <p:cNvSpPr/>
          <p:nvPr/>
        </p:nvSpPr>
        <p:spPr>
          <a:xfrm>
            <a:off x="21046397" y="22759061"/>
            <a:ext cx="2353809" cy="403962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Line"/>
          <p:cNvSpPr/>
          <p:nvPr/>
        </p:nvSpPr>
        <p:spPr>
          <a:xfrm flipH="1" flipV="1">
            <a:off x="20792445" y="22807748"/>
            <a:ext cx="306588" cy="306588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Line"/>
          <p:cNvSpPr/>
          <p:nvPr/>
        </p:nvSpPr>
        <p:spPr>
          <a:xfrm>
            <a:off x="13776202" y="19442664"/>
            <a:ext cx="1" cy="3356274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Line"/>
          <p:cNvSpPr/>
          <p:nvPr/>
        </p:nvSpPr>
        <p:spPr>
          <a:xfrm>
            <a:off x="13503416" y="19442663"/>
            <a:ext cx="1" cy="3346884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1566" y="27097623"/>
            <a:ext cx="13678856" cy="2964764"/>
          </a:xfrm>
          <a:prstGeom prst="rect">
            <a:avLst/>
          </a:prstGeom>
          <a:ln w="3175">
            <a:miter lim="400000"/>
          </a:ln>
        </p:spPr>
      </p:pic>
      <p:sp>
        <p:nvSpPr>
          <p:cNvPr id="136" name="Alternatives to manual fiducializing:  Rule-based fiducializing"/>
          <p:cNvSpPr txBox="1"/>
          <p:nvPr/>
        </p:nvSpPr>
        <p:spPr>
          <a:xfrm>
            <a:off x="24257356" y="25941850"/>
            <a:ext cx="14195191" cy="763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6440" tIns="96440" rIns="96440" bIns="96440" anchor="ctr">
            <a:spAutoFit/>
          </a:bodyPr>
          <a:lstStyle/>
          <a:p>
            <a:pPr>
              <a:defRPr sz="3800"/>
            </a:pPr>
            <a:r>
              <a:t>Alternatives to manual fiducializing: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Rule-based fiducializing</a:t>
            </a:r>
          </a:p>
        </p:txBody>
      </p:sp>
      <p:grpSp>
        <p:nvGrpSpPr>
          <p:cNvPr id="139" name="Group"/>
          <p:cNvGrpSpPr/>
          <p:nvPr/>
        </p:nvGrpSpPr>
        <p:grpSpPr>
          <a:xfrm>
            <a:off x="24927047" y="26615852"/>
            <a:ext cx="10088333" cy="763084"/>
            <a:chOff x="-181051" y="12233"/>
            <a:chExt cx="10088332" cy="763082"/>
          </a:xfrm>
        </p:grpSpPr>
        <p:sp>
          <p:nvSpPr>
            <p:cNvPr id="137" name="Arrow"/>
            <p:cNvSpPr/>
            <p:nvPr/>
          </p:nvSpPr>
          <p:spPr>
            <a:xfrm>
              <a:off x="-181052" y="180245"/>
              <a:ext cx="715620" cy="427058"/>
            </a:xfrm>
            <a:prstGeom prst="rightArrow">
              <a:avLst>
                <a:gd name="adj1" fmla="val 46328"/>
                <a:gd name="adj2" fmla="val 57695"/>
              </a:avLst>
            </a:prstGeom>
            <a:solidFill>
              <a:srgbClr val="D6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" name="Problem: Beats can vary in morphology:"/>
            <p:cNvSpPr txBox="1"/>
            <p:nvPr/>
          </p:nvSpPr>
          <p:spPr>
            <a:xfrm>
              <a:off x="808829" y="12233"/>
              <a:ext cx="9098452" cy="7630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6440" tIns="96440" rIns="96440" bIns="96440" numCol="1" anchor="ctr">
              <a:spAutoFit/>
            </a:bodyPr>
            <a:lstStyle/>
            <a:p>
              <a:pPr>
                <a:defRPr sz="3800"/>
              </a:pPr>
              <a:r>
                <a:t>Problem: </a:t>
              </a:r>
              <a:r>
                <a:rPr b="0"/>
                <a:t>Beats can vary in morphology: </a:t>
              </a:r>
            </a:p>
          </p:txBody>
        </p:sp>
      </p:grpSp>
      <p:sp>
        <p:nvSpPr>
          <p:cNvPr id="140" name="Rule based fiducializing can fail, especially on ischemic electrograms"/>
          <p:cNvSpPr txBox="1"/>
          <p:nvPr/>
        </p:nvSpPr>
        <p:spPr>
          <a:xfrm>
            <a:off x="26006479" y="29954445"/>
            <a:ext cx="12945817" cy="13472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>
            <a:spAutoFit/>
          </a:bodyPr>
          <a:lstStyle>
            <a:lvl1pPr algn="l">
              <a:defRPr sz="3800"/>
            </a:lvl1pPr>
          </a:lstStyle>
          <a:p>
            <a:pPr/>
            <a:r>
              <a:t>Rule based fiducializing can fail, especially on ischemic electrograms</a:t>
            </a:r>
          </a:p>
        </p:txBody>
      </p:sp>
      <p:sp>
        <p:nvSpPr>
          <p:cNvPr id="141" name="ADVANTAGE OF OUR METHOD"/>
          <p:cNvSpPr txBox="1"/>
          <p:nvPr/>
        </p:nvSpPr>
        <p:spPr>
          <a:xfrm rot="16200000">
            <a:off x="21070343" y="28103733"/>
            <a:ext cx="5063970" cy="14227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>
            <a:spAutoFit/>
          </a:bodyPr>
          <a:lstStyle>
            <a:lvl1pPr>
              <a:defRPr sz="4000"/>
            </a:lvl1pPr>
          </a:lstStyle>
          <a:p>
            <a:pPr/>
            <a:r>
              <a:t>ADVANTAGE OF OUR METHOD</a:t>
            </a:r>
          </a:p>
        </p:txBody>
      </p:sp>
      <p:pic>
        <p:nvPicPr>
          <p:cNvPr id="142" name="smallSettingsSection.png" descr="smallSettingsSec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2495" y="12893781"/>
            <a:ext cx="5603396" cy="5402077"/>
          </a:xfrm>
          <a:prstGeom prst="rect">
            <a:avLst/>
          </a:prstGeom>
          <a:ln w="3175">
            <a:miter lim="400000"/>
          </a:ln>
        </p:spPr>
      </p:pic>
      <p:sp>
        <p:nvSpPr>
          <p:cNvPr id="143" name="Rectangle"/>
          <p:cNvSpPr/>
          <p:nvPr/>
        </p:nvSpPr>
        <p:spPr>
          <a:xfrm>
            <a:off x="1371601" y="-85504"/>
            <a:ext cx="41147997" cy="3865591"/>
          </a:xfrm>
          <a:prstGeom prst="rect">
            <a:avLst/>
          </a:prstGeom>
          <a:solidFill>
            <a:srgbClr val="CC5242"/>
          </a:solidFill>
          <a:ln w="3175">
            <a:miter lim="400000"/>
          </a:ln>
        </p:spPr>
        <p:txBody>
          <a:bodyPr lIns="135788" tIns="135788" rIns="135788" bIns="135788" anchor="ctr"/>
          <a:lstStyle/>
          <a:p>
            <a:pPr defTabSz="1561566">
              <a:defRPr b="0" sz="6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4" name="PFEIFER: A MATLAB Based Platform for Preprocessing Cardiac Electrograms"/>
          <p:cNvSpPr txBox="1"/>
          <p:nvPr/>
        </p:nvSpPr>
        <p:spPr>
          <a:xfrm>
            <a:off x="1445359" y="213804"/>
            <a:ext cx="41160980" cy="13706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PFEIFER: A MATLAB Based Platform for Preprocessing Cardiac Electrograms 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57494" y="31406948"/>
            <a:ext cx="4008132" cy="3063454"/>
          </a:xfrm>
          <a:prstGeom prst="rect">
            <a:avLst/>
          </a:prstGeom>
          <a:ln w="3175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78037" y="4808710"/>
            <a:ext cx="3137875" cy="2483014"/>
          </a:xfrm>
          <a:prstGeom prst="rect">
            <a:avLst/>
          </a:prstGeom>
          <a:ln w="3175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053548" y="5861408"/>
            <a:ext cx="10819555" cy="4314299"/>
          </a:xfrm>
          <a:prstGeom prst="rect">
            <a:avLst/>
          </a:prstGeom>
          <a:ln w="3175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65615" y="8390594"/>
            <a:ext cx="3162721" cy="2372042"/>
          </a:xfrm>
          <a:prstGeom prst="rect">
            <a:avLst/>
          </a:prstGeom>
          <a:ln w="3175">
            <a:miter lim="400000"/>
          </a:ln>
        </p:spPr>
      </p:pic>
      <p:sp>
        <p:nvSpPr>
          <p:cNvPr id="149" name="Patient recordings"/>
          <p:cNvSpPr txBox="1"/>
          <p:nvPr/>
        </p:nvSpPr>
        <p:spPr>
          <a:xfrm>
            <a:off x="2718524" y="3964143"/>
            <a:ext cx="5234606" cy="9166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/>
          <a:lstStyle>
            <a:lvl1pPr algn="l">
              <a:defRPr sz="4000"/>
            </a:lvl1pPr>
          </a:lstStyle>
          <a:p>
            <a:pPr/>
            <a:r>
              <a:t>Patient recordings</a:t>
            </a:r>
          </a:p>
        </p:txBody>
      </p:sp>
      <p:sp>
        <p:nvSpPr>
          <p:cNvPr id="150" name="Animal experiments"/>
          <p:cNvSpPr txBox="1"/>
          <p:nvPr/>
        </p:nvSpPr>
        <p:spPr>
          <a:xfrm>
            <a:off x="2718524" y="7432209"/>
            <a:ext cx="5234606" cy="9166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/>
          <a:lstStyle>
            <a:lvl1pPr algn="l">
              <a:defRPr sz="4000"/>
            </a:lvl1pPr>
          </a:lstStyle>
          <a:p>
            <a:pPr/>
            <a:r>
              <a:t>Animal experiments</a:t>
            </a:r>
          </a:p>
        </p:txBody>
      </p:sp>
      <p:sp>
        <p:nvSpPr>
          <p:cNvPr id="151" name="Raw cardiac time signals"/>
          <p:cNvSpPr txBox="1"/>
          <p:nvPr/>
        </p:nvSpPr>
        <p:spPr>
          <a:xfrm>
            <a:off x="9889259" y="4893930"/>
            <a:ext cx="6828895" cy="9275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/>
          <a:lstStyle>
            <a:lvl1pPr algn="l">
              <a:defRPr sz="4000"/>
            </a:lvl1pPr>
          </a:lstStyle>
          <a:p>
            <a:pPr/>
            <a:r>
              <a:t>Raw cardiac time signals</a:t>
            </a:r>
          </a:p>
        </p:txBody>
      </p:sp>
      <p:sp>
        <p:nvSpPr>
          <p:cNvPr id="152" name="GUI based cardiac signal processing toolbox"/>
          <p:cNvSpPr txBox="1"/>
          <p:nvPr/>
        </p:nvSpPr>
        <p:spPr>
          <a:xfrm>
            <a:off x="19129237" y="4215793"/>
            <a:ext cx="11501613" cy="22328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/>
          <a:lstStyle>
            <a:lvl1pPr algn="l">
              <a:defRPr sz="4000"/>
            </a:lvl1pPr>
          </a:lstStyle>
          <a:p>
            <a:pPr/>
            <a:r>
              <a:t>GUI based cardiac signal processing toolbox</a:t>
            </a:r>
          </a:p>
        </p:txBody>
      </p:sp>
      <p:sp>
        <p:nvSpPr>
          <p:cNvPr id="153" name="Setup PFEIFER…"/>
          <p:cNvSpPr txBox="1"/>
          <p:nvPr/>
        </p:nvSpPr>
        <p:spPr>
          <a:xfrm>
            <a:off x="3145612" y="11305685"/>
            <a:ext cx="6466542" cy="16243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/>
          <a:lstStyle/>
          <a:p>
            <a:pPr algn="l">
              <a:defRPr sz="3000"/>
            </a:pPr>
            <a:r>
              <a:t>Setup PFEIFER</a:t>
            </a:r>
          </a:p>
          <a:p>
            <a:pPr algn="l">
              <a:defRPr b="0" sz="3000"/>
            </a:pPr>
            <a:r>
              <a:t>Import cardiac time signals</a:t>
            </a:r>
          </a:p>
          <a:p>
            <a:pPr algn="l">
              <a:defRPr b="0" sz="3000"/>
            </a:pPr>
            <a:r>
              <a:t>&amp; choose processing tasks.</a:t>
            </a:r>
          </a:p>
        </p:txBody>
      </p:sp>
      <p:pic>
        <p:nvPicPr>
          <p:cNvPr id="154" name="manualFiducializing.png" descr="manualFiducializing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4356135" y="12920732"/>
            <a:ext cx="5610683" cy="53608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5" name="BEAT ISOLATION:…"/>
          <p:cNvSpPr txBox="1"/>
          <p:nvPr/>
        </p:nvSpPr>
        <p:spPr>
          <a:xfrm>
            <a:off x="13786541" y="11329015"/>
            <a:ext cx="6557409" cy="15665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>
            <a:spAutoFit/>
          </a:bodyPr>
          <a:lstStyle/>
          <a:p>
            <a:pPr algn="l">
              <a:defRPr b="0" sz="3000"/>
            </a:pPr>
            <a:r>
              <a:rPr b="1"/>
              <a:t>BEAT ISOLATION: </a:t>
            </a:r>
            <a:endParaRPr b="1"/>
          </a:p>
          <a:p>
            <a:pPr algn="l">
              <a:defRPr b="0" sz="3000"/>
            </a:pPr>
            <a:r>
              <a:t>Use your mouse to select  the start &amp; end of a beat in RMS of signal.</a:t>
            </a:r>
          </a:p>
        </p:txBody>
      </p:sp>
      <p:sp>
        <p:nvSpPr>
          <p:cNvPr id="156" name="MANUAL FIDUCIALIZING:…"/>
          <p:cNvSpPr txBox="1"/>
          <p:nvPr/>
        </p:nvSpPr>
        <p:spPr>
          <a:xfrm>
            <a:off x="24328651" y="11329015"/>
            <a:ext cx="6557409" cy="15665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>
            <a:spAutoFit/>
          </a:bodyPr>
          <a:lstStyle/>
          <a:p>
            <a:pPr algn="l">
              <a:defRPr b="0" sz="3000"/>
            </a:pPr>
            <a:r>
              <a:rPr b="1"/>
              <a:t>MANUAL FIDUCIALIZING: </a:t>
            </a:r>
            <a:endParaRPr b="1"/>
          </a:p>
          <a:p>
            <a:pPr algn="l">
              <a:defRPr b="0" sz="3000"/>
            </a:pPr>
            <a:r>
              <a:t>Mark fiducials within a beat using your mouse.</a:t>
            </a:r>
          </a:p>
        </p:txBody>
      </p:sp>
      <p:sp>
        <p:nvSpPr>
          <p:cNvPr id="157" name="AUTOMATIC FIDUCIALIZING:…"/>
          <p:cNvSpPr txBox="1"/>
          <p:nvPr/>
        </p:nvSpPr>
        <p:spPr>
          <a:xfrm>
            <a:off x="33414527" y="11292275"/>
            <a:ext cx="8540687" cy="15665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>
            <a:spAutoFit/>
          </a:bodyPr>
          <a:lstStyle/>
          <a:p>
            <a:pPr algn="l">
              <a:defRPr b="0" sz="3000"/>
            </a:pPr>
            <a:r>
              <a:rPr b="1"/>
              <a:t>AUTOMATIC FIDUCIALIZING:</a:t>
            </a:r>
            <a:r>
              <a:t> </a:t>
            </a:r>
          </a:p>
          <a:p>
            <a:pPr algn="l">
              <a:defRPr b="0" sz="3000"/>
            </a:pPr>
            <a:r>
              <a:t>Manual fiducial is used to automatically fiducialize the next 30-50 beats</a:t>
            </a:r>
          </a:p>
        </p:txBody>
      </p:sp>
      <p:sp>
        <p:nvSpPr>
          <p:cNvPr id="158" name="Arrow"/>
          <p:cNvSpPr/>
          <p:nvPr/>
        </p:nvSpPr>
        <p:spPr>
          <a:xfrm>
            <a:off x="10545175" y="14499911"/>
            <a:ext cx="1972875" cy="1527977"/>
          </a:xfrm>
          <a:prstGeom prst="rightArrow">
            <a:avLst>
              <a:gd name="adj1" fmla="val 56075"/>
              <a:gd name="adj2" fmla="val 5497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Rectangle"/>
          <p:cNvSpPr/>
          <p:nvPr/>
        </p:nvSpPr>
        <p:spPr>
          <a:xfrm>
            <a:off x="1340965" y="31706213"/>
            <a:ext cx="41209271" cy="1239730"/>
          </a:xfrm>
          <a:prstGeom prst="rect">
            <a:avLst/>
          </a:prstGeom>
          <a:blipFill>
            <a:blip r:embed="rId9">
              <a:alphaModFix amt="29240"/>
            </a:blip>
          </a:blipFill>
          <a:ln w="3175">
            <a:miter lim="400000"/>
          </a:ln>
        </p:spPr>
        <p:txBody>
          <a:bodyPr lIns="135788" tIns="135788" rIns="135788" bIns="135788" anchor="ctr"/>
          <a:lstStyle/>
          <a:p>
            <a:pPr defTabSz="1561566">
              <a:defRPr b="0" sz="6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0" name="Tracking of the ST segment over an intervention"/>
          <p:cNvSpPr txBox="1"/>
          <p:nvPr/>
        </p:nvSpPr>
        <p:spPr>
          <a:xfrm>
            <a:off x="2909314" y="26989144"/>
            <a:ext cx="3137875" cy="3684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>
            <a:spAutoFit/>
          </a:bodyPr>
          <a:lstStyle>
            <a:lvl1pPr>
              <a:defRPr sz="3800"/>
            </a:lvl1pPr>
          </a:lstStyle>
          <a:p>
            <a:pPr/>
            <a:r>
              <a:t>Tracking of the ST segment over an intervention</a:t>
            </a:r>
          </a:p>
        </p:txBody>
      </p:sp>
      <p:sp>
        <p:nvSpPr>
          <p:cNvPr id="161" name="B. Zenger1,2; W. Good1,2; A. Rodenhauser1; R. MacLeod, PhD1,2"/>
          <p:cNvSpPr txBox="1"/>
          <p:nvPr/>
        </p:nvSpPr>
        <p:spPr>
          <a:xfrm>
            <a:off x="1395609" y="1375975"/>
            <a:ext cx="41034141" cy="12166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>
            <a:spAutoFit/>
          </a:bodyPr>
          <a:lstStyle/>
          <a:p>
            <a:pPr>
              <a:defRPr sz="6200">
                <a:solidFill>
                  <a:srgbClr val="FFFFFF"/>
                </a:solidFill>
              </a:defRPr>
            </a:pPr>
            <a:r>
              <a:t>B. Zenger</a:t>
            </a:r>
            <a:r>
              <a:rPr baseline="69999" sz="4000"/>
              <a:t>1,2</a:t>
            </a:r>
            <a:r>
              <a:t>; W. Good</a:t>
            </a:r>
            <a:r>
              <a:rPr baseline="69999" sz="4000"/>
              <a:t>1,2</a:t>
            </a:r>
            <a:r>
              <a:t>; A. Rodenhauser</a:t>
            </a:r>
            <a:r>
              <a:rPr baseline="69999" sz="4000"/>
              <a:t>1</a:t>
            </a:r>
            <a:r>
              <a:t>; R. MacLeod, PhD</a:t>
            </a:r>
            <a:r>
              <a:rPr baseline="69999" sz="4000"/>
              <a:t>1,2</a:t>
            </a:r>
            <a:r>
              <a:rPr sz="4000"/>
              <a:t> </a:t>
            </a:r>
          </a:p>
        </p:txBody>
      </p:sp>
      <p:sp>
        <p:nvSpPr>
          <p:cNvPr id="162" name="1 Scientific Computing and Imaging Institute, University of Utah, Salt Lake City, UT…"/>
          <p:cNvSpPr txBox="1"/>
          <p:nvPr/>
        </p:nvSpPr>
        <p:spPr>
          <a:xfrm>
            <a:off x="1397346" y="2271110"/>
            <a:ext cx="41096507" cy="11216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baseline="31999"/>
              <a:t>1 </a:t>
            </a:r>
            <a:r>
              <a:t>Scientific Computing and Imaging Institute, University of Utah, Salt Lake City, UT</a:t>
            </a: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2 Department of Bioengineering, University of Utah, Salt Lake City, UT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9605742" y="5691405"/>
            <a:ext cx="6526518" cy="4679703"/>
            <a:chOff x="-38872" y="0"/>
            <a:chExt cx="6526516" cy="4679702"/>
          </a:xfrm>
        </p:grpSpPr>
        <p:pic>
          <p:nvPicPr>
            <p:cNvPr id="163" name="BAD_Signal.pdf" descr="BAD_Signal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34674" y="0"/>
              <a:ext cx="5215020" cy="3856932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64" name="Line"/>
            <p:cNvSpPr/>
            <p:nvPr/>
          </p:nvSpPr>
          <p:spPr>
            <a:xfrm>
              <a:off x="575998" y="4031826"/>
              <a:ext cx="591164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 flipV="1">
              <a:off x="609003" y="147555"/>
              <a:ext cx="1" cy="39062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" name="Time (ms)"/>
            <p:cNvSpPr txBox="1"/>
            <p:nvPr/>
          </p:nvSpPr>
          <p:spPr>
            <a:xfrm>
              <a:off x="2050621" y="3959848"/>
              <a:ext cx="2237468" cy="71985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6440" tIns="96440" rIns="96440" bIns="96440" numCol="1" anchor="ctr">
              <a:noAutofit/>
            </a:bodyPr>
            <a:lstStyle>
              <a:lvl1pPr>
                <a:defRPr b="0" sz="3000"/>
              </a:lvl1pPr>
            </a:lstStyle>
            <a:p>
              <a:pPr/>
              <a:r>
                <a:t>Time (ms)</a:t>
              </a:r>
            </a:p>
          </p:txBody>
        </p:sp>
        <p:sp>
          <p:nvSpPr>
            <p:cNvPr id="167" name="Potential (mV)"/>
            <p:cNvSpPr txBox="1"/>
            <p:nvPr/>
          </p:nvSpPr>
          <p:spPr>
            <a:xfrm rot="16200000">
              <a:off x="-1112092" y="1568538"/>
              <a:ext cx="2866292" cy="71985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6440" tIns="96440" rIns="96440" bIns="96440" numCol="1" anchor="ctr">
              <a:noAutofit/>
            </a:bodyPr>
            <a:lstStyle>
              <a:lvl1pPr>
                <a:defRPr b="0" sz="3000"/>
              </a:lvl1pPr>
            </a:lstStyle>
            <a:p>
              <a:pPr/>
              <a:r>
                <a:t>Potential (mV)</a:t>
              </a:r>
            </a:p>
          </p:txBody>
        </p:sp>
      </p:grpSp>
      <p:sp>
        <p:nvSpPr>
          <p:cNvPr id="169" name="removed signal drift…"/>
          <p:cNvSpPr txBox="1"/>
          <p:nvPr/>
        </p:nvSpPr>
        <p:spPr>
          <a:xfrm>
            <a:off x="36666140" y="6086810"/>
            <a:ext cx="6151378" cy="24682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>
            <a:spAutoFit/>
          </a:bodyPr>
          <a:lstStyle/>
          <a:p>
            <a:pPr marL="416718" indent="-416718" algn="l">
              <a:buSzPct val="145000"/>
              <a:buChar char="•"/>
              <a:defRPr b="0" sz="3000"/>
            </a:pPr>
            <a:r>
              <a:t>removed signal drift</a:t>
            </a:r>
          </a:p>
          <a:p>
            <a:pPr marL="416718" indent="-416718" algn="l">
              <a:buSzPct val="145000"/>
              <a:buChar char="•"/>
              <a:defRPr b="0" sz="3000"/>
            </a:pPr>
            <a:r>
              <a:t>removed signal noise</a:t>
            </a:r>
          </a:p>
          <a:p>
            <a:pPr marL="416718" indent="-416718" algn="l">
              <a:buSzPct val="145000"/>
              <a:buChar char="•"/>
              <a:defRPr b="0" sz="3000"/>
            </a:pPr>
            <a:r>
              <a:t>marking of specific time instants QRST (fiducials)</a:t>
            </a:r>
          </a:p>
          <a:p>
            <a:pPr marL="416718" indent="-416718" algn="l">
              <a:buSzPct val="145000"/>
              <a:buChar char="•"/>
              <a:defRPr b="0" sz="3000"/>
            </a:pPr>
            <a:r>
              <a:t>other preprocessing tasks</a:t>
            </a:r>
          </a:p>
        </p:txBody>
      </p:sp>
      <p:sp>
        <p:nvSpPr>
          <p:cNvPr id="170" name="Processed cardiac time signals"/>
          <p:cNvSpPr txBox="1"/>
          <p:nvPr/>
        </p:nvSpPr>
        <p:spPr>
          <a:xfrm>
            <a:off x="32905135" y="4869213"/>
            <a:ext cx="10904891" cy="9275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/>
          <a:lstStyle>
            <a:lvl1pPr algn="l">
              <a:defRPr sz="4000"/>
            </a:lvl1pPr>
          </a:lstStyle>
          <a:p>
            <a:pPr/>
            <a:r>
              <a:t>Processed cardiac time signals</a:t>
            </a:r>
          </a:p>
        </p:txBody>
      </p:sp>
      <p:sp>
        <p:nvSpPr>
          <p:cNvPr id="171" name="PURPOSE OF PFEIFER"/>
          <p:cNvSpPr txBox="1"/>
          <p:nvPr/>
        </p:nvSpPr>
        <p:spPr>
          <a:xfrm rot="16200000">
            <a:off x="-993365" y="7223851"/>
            <a:ext cx="5775802" cy="8004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6440" tIns="96440" rIns="96440" bIns="96440" anchor="ctr">
            <a:spAutoFit/>
          </a:bodyPr>
          <a:lstStyle>
            <a:lvl1pPr>
              <a:defRPr sz="4000"/>
            </a:lvl1pPr>
          </a:lstStyle>
          <a:p>
            <a:pPr/>
            <a:r>
              <a:t>PURPOSE OF PFEIFER</a:t>
            </a:r>
          </a:p>
        </p:txBody>
      </p:sp>
      <p:sp>
        <p:nvSpPr>
          <p:cNvPr id="172" name="TYPICAL WORK FLOW"/>
          <p:cNvSpPr txBox="1"/>
          <p:nvPr/>
        </p:nvSpPr>
        <p:spPr>
          <a:xfrm rot="16200000">
            <a:off x="-941143" y="14583507"/>
            <a:ext cx="5737195" cy="8004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6440" tIns="96440" rIns="96440" bIns="96440" anchor="ctr">
            <a:spAutoFit/>
          </a:bodyPr>
          <a:lstStyle>
            <a:lvl1pPr>
              <a:defRPr sz="4000"/>
            </a:lvl1pPr>
          </a:lstStyle>
          <a:p>
            <a:pPr/>
            <a:r>
              <a:t>TYPICAL WORK FLOW</a:t>
            </a:r>
          </a:p>
        </p:txBody>
      </p:sp>
      <p:pic>
        <p:nvPicPr>
          <p:cNvPr id="173" name="autoFiducializing.png" descr="autoFiducializing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3453737" y="12920732"/>
            <a:ext cx="6238324" cy="538453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74" name="beatIsolation.png" descr="beatIsolation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788545" y="12914371"/>
            <a:ext cx="6151754" cy="53608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5" name="Arrow"/>
          <p:cNvSpPr/>
          <p:nvPr/>
        </p:nvSpPr>
        <p:spPr>
          <a:xfrm>
            <a:off x="21420734" y="14477646"/>
            <a:ext cx="1972874" cy="1527977"/>
          </a:xfrm>
          <a:prstGeom prst="rightArrow">
            <a:avLst>
              <a:gd name="adj1" fmla="val 56075"/>
              <a:gd name="adj2" fmla="val 5497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Arrow"/>
          <p:cNvSpPr/>
          <p:nvPr/>
        </p:nvSpPr>
        <p:spPr>
          <a:xfrm>
            <a:off x="30946836" y="14477646"/>
            <a:ext cx="1972874" cy="1527977"/>
          </a:xfrm>
          <a:prstGeom prst="rightArrow">
            <a:avLst>
              <a:gd name="adj1" fmla="val 56075"/>
              <a:gd name="adj2" fmla="val 5497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Arrow"/>
          <p:cNvSpPr/>
          <p:nvPr/>
        </p:nvSpPr>
        <p:spPr>
          <a:xfrm>
            <a:off x="25132788" y="30402711"/>
            <a:ext cx="798189" cy="512260"/>
          </a:xfrm>
          <a:prstGeom prst="rightArrow">
            <a:avLst>
              <a:gd name="adj1" fmla="val 46328"/>
              <a:gd name="adj2" fmla="val 6188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403578" y="31705249"/>
            <a:ext cx="3007324" cy="1172581"/>
          </a:xfrm>
          <a:prstGeom prst="rect">
            <a:avLst/>
          </a:prstGeom>
          <a:ln w="3175">
            <a:miter lim="400000"/>
          </a:ln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7431178" y="31705249"/>
            <a:ext cx="1204076" cy="1204076"/>
          </a:xfrm>
          <a:prstGeom prst="rect">
            <a:avLst/>
          </a:prstGeom>
          <a:ln w="3175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335673" y="31610154"/>
            <a:ext cx="8155749" cy="1504191"/>
          </a:xfrm>
          <a:prstGeom prst="rect">
            <a:avLst/>
          </a:prstGeom>
          <a:ln w="3175">
            <a:miter lim="400000"/>
          </a:ln>
        </p:spPr>
      </p:pic>
      <p:pic>
        <p:nvPicPr>
          <p:cNvPr id="181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3572834" y="31781830"/>
            <a:ext cx="7839968" cy="1119996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96" name="Group"/>
          <p:cNvGrpSpPr/>
          <p:nvPr/>
        </p:nvGrpSpPr>
        <p:grpSpPr>
          <a:xfrm>
            <a:off x="32213447" y="5393353"/>
            <a:ext cx="6632108" cy="4989775"/>
            <a:chOff x="-25787" y="0"/>
            <a:chExt cx="6632106" cy="4989774"/>
          </a:xfrm>
        </p:grpSpPr>
        <p:grpSp>
          <p:nvGrpSpPr>
            <p:cNvPr id="187" name="Group"/>
            <p:cNvGrpSpPr/>
            <p:nvPr/>
          </p:nvGrpSpPr>
          <p:grpSpPr>
            <a:xfrm>
              <a:off x="-25788" y="384347"/>
              <a:ext cx="6632108" cy="4605427"/>
              <a:chOff x="-25787" y="0"/>
              <a:chExt cx="6632106" cy="4605426"/>
            </a:xfrm>
          </p:grpSpPr>
          <p:sp>
            <p:nvSpPr>
              <p:cNvPr id="182" name="Time (ms)"/>
              <p:cNvSpPr txBox="1"/>
              <p:nvPr/>
            </p:nvSpPr>
            <p:spPr>
              <a:xfrm>
                <a:off x="2120593" y="3873909"/>
                <a:ext cx="2281850" cy="73151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6440" tIns="96440" rIns="96440" bIns="96440" numCol="1" anchor="ctr">
                <a:noAutofit/>
              </a:bodyPr>
              <a:lstStyle>
                <a:lvl1pPr>
                  <a:defRPr b="0" sz="3000"/>
                </a:lvl1pPr>
              </a:lstStyle>
              <a:p>
                <a:pPr/>
                <a:r>
                  <a:t>Time (ms)</a:t>
                </a:r>
              </a:p>
            </p:txBody>
          </p:sp>
          <p:pic>
            <p:nvPicPr>
              <p:cNvPr id="183" name="Healthy_ECG.pdf" descr="Healthy_ECG.pdf"/>
              <p:cNvPicPr>
                <a:picLocks noChangeAspect="1"/>
              </p:cNvPicPr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>
                <a:off x="810888" y="167701"/>
                <a:ext cx="5344924" cy="351740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84" name="Line"/>
              <p:cNvSpPr/>
              <p:nvPr/>
            </p:nvSpPr>
            <p:spPr>
              <a:xfrm>
                <a:off x="598895" y="3947204"/>
                <a:ext cx="6007425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96440" tIns="96440" rIns="96440" bIns="96440" numCol="1" anchor="ctr">
                <a:noAutofit/>
              </a:bodyPr>
              <a:lstStyle/>
              <a:p>
                <a:pPr>
                  <a:defRPr b="0" sz="6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5" name="Line"/>
              <p:cNvSpPr/>
              <p:nvPr/>
            </p:nvSpPr>
            <p:spPr>
              <a:xfrm flipV="1">
                <a:off x="632434" y="-1"/>
                <a:ext cx="1" cy="396956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96440" tIns="96440" rIns="96440" bIns="96440" numCol="1" anchor="ctr">
                <a:noAutofit/>
              </a:bodyPr>
              <a:lstStyle/>
              <a:p>
                <a:pPr>
                  <a:defRPr b="0" sz="6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6" name="Potential (mV)"/>
              <p:cNvSpPr txBox="1"/>
              <p:nvPr/>
            </p:nvSpPr>
            <p:spPr>
              <a:xfrm rot="16200000">
                <a:off x="-1083005" y="1619023"/>
                <a:ext cx="2845952" cy="73151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6440" tIns="96440" rIns="96440" bIns="96440" numCol="1" anchor="ctr">
                <a:noAutofit/>
              </a:bodyPr>
              <a:lstStyle>
                <a:lvl1pPr>
                  <a:defRPr b="0" sz="3000"/>
                </a:lvl1pPr>
              </a:lstStyle>
              <a:p>
                <a:pPr/>
                <a:r>
                  <a:t>Potential (mV)</a:t>
                </a:r>
              </a:p>
            </p:txBody>
          </p:sp>
        </p:grpSp>
        <p:sp>
          <p:nvSpPr>
            <p:cNvPr id="188" name="Q"/>
            <p:cNvSpPr txBox="1"/>
            <p:nvPr/>
          </p:nvSpPr>
          <p:spPr>
            <a:xfrm>
              <a:off x="1193144" y="3371051"/>
              <a:ext cx="543963" cy="68712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6440" tIns="96440" rIns="96440" bIns="96440" numCol="1" anchor="ctr">
              <a:noAutofit/>
            </a:bodyPr>
            <a:lstStyle>
              <a:lvl1pPr>
                <a:defRPr b="0" sz="220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189" name="S"/>
            <p:cNvSpPr txBox="1"/>
            <p:nvPr/>
          </p:nvSpPr>
          <p:spPr>
            <a:xfrm>
              <a:off x="2033449" y="3233024"/>
              <a:ext cx="501621" cy="68712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6440" tIns="96440" rIns="96440" bIns="96440" numCol="1" anchor="ctr">
              <a:noAutofit/>
            </a:bodyPr>
            <a:lstStyle>
              <a:lvl1pPr>
                <a:defRPr b="0" sz="220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190" name="R"/>
            <p:cNvSpPr txBox="1"/>
            <p:nvPr/>
          </p:nvSpPr>
          <p:spPr>
            <a:xfrm>
              <a:off x="1627390" y="0"/>
              <a:ext cx="515609" cy="68712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6440" tIns="96440" rIns="96440" bIns="96440" numCol="1" anchor="ctr">
              <a:noAutofit/>
            </a:bodyPr>
            <a:lstStyle>
              <a:lvl1pPr>
                <a:defRPr b="0" sz="220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91" name="T"/>
            <p:cNvSpPr txBox="1"/>
            <p:nvPr/>
          </p:nvSpPr>
          <p:spPr>
            <a:xfrm>
              <a:off x="3601692" y="2162620"/>
              <a:ext cx="473644" cy="68712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6440" tIns="96440" rIns="96440" bIns="96440" numCol="1" anchor="ctr">
              <a:noAutofit/>
            </a:bodyPr>
            <a:lstStyle>
              <a:lvl1pPr>
                <a:defRPr b="0" sz="220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92" name="Line"/>
            <p:cNvSpPr/>
            <p:nvPr/>
          </p:nvSpPr>
          <p:spPr>
            <a:xfrm flipV="1">
              <a:off x="1589755" y="3895532"/>
              <a:ext cx="1" cy="19414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 flipV="1">
              <a:off x="1885192" y="513979"/>
              <a:ext cx="1" cy="19414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 flipV="1">
              <a:off x="3933028" y="2634564"/>
              <a:ext cx="1" cy="19414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 flipV="1">
              <a:off x="2219858" y="3811519"/>
              <a:ext cx="1" cy="19414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7" name="Arrow"/>
          <p:cNvSpPr/>
          <p:nvPr/>
        </p:nvSpPr>
        <p:spPr>
          <a:xfrm>
            <a:off x="30176979" y="7118100"/>
            <a:ext cx="1972875" cy="1527977"/>
          </a:xfrm>
          <a:prstGeom prst="rightArrow">
            <a:avLst>
              <a:gd name="adj1" fmla="val 56075"/>
              <a:gd name="adj2" fmla="val 5497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Arrow"/>
          <p:cNvSpPr/>
          <p:nvPr/>
        </p:nvSpPr>
        <p:spPr>
          <a:xfrm>
            <a:off x="16396227" y="7118100"/>
            <a:ext cx="1972874" cy="1527977"/>
          </a:xfrm>
          <a:prstGeom prst="rightArrow">
            <a:avLst>
              <a:gd name="adj1" fmla="val 56075"/>
              <a:gd name="adj2" fmla="val 5497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Arrow"/>
          <p:cNvSpPr/>
          <p:nvPr/>
        </p:nvSpPr>
        <p:spPr>
          <a:xfrm rot="20100000">
            <a:off x="7012721" y="8639730"/>
            <a:ext cx="1972874" cy="1527976"/>
          </a:xfrm>
          <a:prstGeom prst="rightArrow">
            <a:avLst>
              <a:gd name="adj1" fmla="val 56075"/>
              <a:gd name="adj2" fmla="val 5497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Arrow"/>
          <p:cNvSpPr/>
          <p:nvPr/>
        </p:nvSpPr>
        <p:spPr>
          <a:xfrm rot="1499551">
            <a:off x="7039809" y="5906130"/>
            <a:ext cx="1972875" cy="1527977"/>
          </a:xfrm>
          <a:prstGeom prst="rightArrow">
            <a:avLst>
              <a:gd name="adj1" fmla="val 56075"/>
              <a:gd name="adj2" fmla="val 5497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BENEFIT OF PFEIFER"/>
          <p:cNvSpPr txBox="1"/>
          <p:nvPr/>
        </p:nvSpPr>
        <p:spPr>
          <a:xfrm rot="16200000">
            <a:off x="-832837" y="21627806"/>
            <a:ext cx="5454746" cy="8004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6440" tIns="96440" rIns="96440" bIns="96440" anchor="ctr">
            <a:spAutoFit/>
          </a:bodyPr>
          <a:lstStyle>
            <a:lvl1pPr>
              <a:defRPr sz="4000"/>
            </a:lvl1pPr>
          </a:lstStyle>
          <a:p>
            <a:pPr/>
            <a:r>
              <a:t>BENEFIT OF PFEIFER</a:t>
            </a:r>
          </a:p>
        </p:txBody>
      </p:sp>
      <p:sp>
        <p:nvSpPr>
          <p:cNvPr id="202" name="Healthy signal"/>
          <p:cNvSpPr txBox="1"/>
          <p:nvPr/>
        </p:nvSpPr>
        <p:spPr>
          <a:xfrm>
            <a:off x="10703145" y="23645744"/>
            <a:ext cx="2198776" cy="13223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>
            <a:spAutoFit/>
          </a:bodyPr>
          <a:lstStyle>
            <a:lvl1pPr>
              <a:defRPr b="0" sz="3800"/>
            </a:lvl1pPr>
          </a:lstStyle>
          <a:p>
            <a:pPr/>
            <a:r>
              <a:t>Healthy signal</a:t>
            </a:r>
          </a:p>
        </p:txBody>
      </p:sp>
      <p:sp>
        <p:nvSpPr>
          <p:cNvPr id="203" name="Mild ST segment elevation"/>
          <p:cNvSpPr txBox="1"/>
          <p:nvPr/>
        </p:nvSpPr>
        <p:spPr>
          <a:xfrm>
            <a:off x="16137418" y="23637515"/>
            <a:ext cx="4554369" cy="13223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>
            <a:spAutoFit/>
          </a:bodyPr>
          <a:lstStyle>
            <a:lvl1pPr>
              <a:defRPr b="0" sz="3800"/>
            </a:lvl1pPr>
          </a:lstStyle>
          <a:p>
            <a:pPr/>
            <a:r>
              <a:t>Mild ST segment elevation</a:t>
            </a:r>
          </a:p>
        </p:txBody>
      </p:sp>
      <p:sp>
        <p:nvSpPr>
          <p:cNvPr id="204" name="Moderate ST segment elevation"/>
          <p:cNvSpPr txBox="1"/>
          <p:nvPr/>
        </p:nvSpPr>
        <p:spPr>
          <a:xfrm>
            <a:off x="24100457" y="23640188"/>
            <a:ext cx="4554370" cy="13223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>
            <a:spAutoFit/>
          </a:bodyPr>
          <a:lstStyle>
            <a:lvl1pPr>
              <a:defRPr b="0" sz="3800"/>
            </a:lvl1pPr>
          </a:lstStyle>
          <a:p>
            <a:pPr/>
            <a:r>
              <a:t>Moderate ST segment elevation</a:t>
            </a:r>
          </a:p>
        </p:txBody>
      </p:sp>
      <p:sp>
        <p:nvSpPr>
          <p:cNvPr id="205" name="Severe ST  segment elevation"/>
          <p:cNvSpPr txBox="1"/>
          <p:nvPr/>
        </p:nvSpPr>
        <p:spPr>
          <a:xfrm>
            <a:off x="32246366" y="23617935"/>
            <a:ext cx="4554370" cy="13223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>
            <a:spAutoFit/>
          </a:bodyPr>
          <a:lstStyle>
            <a:lvl1pPr>
              <a:defRPr b="0" sz="3800"/>
            </a:lvl1pPr>
          </a:lstStyle>
          <a:p>
            <a:pPr/>
            <a:r>
              <a:t>Severe ST  segment elevation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11004114" y="22197756"/>
            <a:ext cx="28386673" cy="430676"/>
            <a:chOff x="0" y="0"/>
            <a:chExt cx="28386672" cy="430674"/>
          </a:xfrm>
        </p:grpSpPr>
        <p:sp>
          <p:nvSpPr>
            <p:cNvPr id="206" name="Rectangle"/>
            <p:cNvSpPr/>
            <p:nvPr/>
          </p:nvSpPr>
          <p:spPr>
            <a:xfrm>
              <a:off x="61684" y="0"/>
              <a:ext cx="28324989" cy="419710"/>
            </a:xfrm>
            <a:prstGeom prst="rect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" name="Rectangle"/>
            <p:cNvSpPr/>
            <p:nvPr/>
          </p:nvSpPr>
          <p:spPr>
            <a:xfrm>
              <a:off x="0" y="1739"/>
              <a:ext cx="365040" cy="42354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8" name="Rectangle"/>
            <p:cNvSpPr/>
            <p:nvPr/>
          </p:nvSpPr>
          <p:spPr>
            <a:xfrm>
              <a:off x="9718426" y="1739"/>
              <a:ext cx="365041" cy="42354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" name="Rectangle"/>
            <p:cNvSpPr/>
            <p:nvPr/>
          </p:nvSpPr>
          <p:spPr>
            <a:xfrm>
              <a:off x="7310566" y="1739"/>
              <a:ext cx="365041" cy="42354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" name="Rectangle"/>
            <p:cNvSpPr/>
            <p:nvPr/>
          </p:nvSpPr>
          <p:spPr>
            <a:xfrm>
              <a:off x="12126286" y="1739"/>
              <a:ext cx="365041" cy="42354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" name="Rectangle"/>
            <p:cNvSpPr/>
            <p:nvPr/>
          </p:nvSpPr>
          <p:spPr>
            <a:xfrm>
              <a:off x="4902706" y="1739"/>
              <a:ext cx="365041" cy="42354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" name="Rectangle"/>
            <p:cNvSpPr/>
            <p:nvPr/>
          </p:nvSpPr>
          <p:spPr>
            <a:xfrm>
              <a:off x="2451353" y="2266"/>
              <a:ext cx="365041" cy="42354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" name="Rectangle"/>
            <p:cNvSpPr/>
            <p:nvPr/>
          </p:nvSpPr>
          <p:spPr>
            <a:xfrm>
              <a:off x="14555894" y="7134"/>
              <a:ext cx="365041" cy="42354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4" name="Rectangle"/>
            <p:cNvSpPr/>
            <p:nvPr/>
          </p:nvSpPr>
          <p:spPr>
            <a:xfrm>
              <a:off x="24252575" y="1213"/>
              <a:ext cx="365041" cy="42354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" name="Rectangle"/>
            <p:cNvSpPr/>
            <p:nvPr/>
          </p:nvSpPr>
          <p:spPr>
            <a:xfrm>
              <a:off x="21844713" y="1213"/>
              <a:ext cx="365040" cy="42354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" name="Rectangle"/>
            <p:cNvSpPr/>
            <p:nvPr/>
          </p:nvSpPr>
          <p:spPr>
            <a:xfrm>
              <a:off x="26660434" y="1213"/>
              <a:ext cx="365041" cy="42354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" name="Rectangle"/>
            <p:cNvSpPr/>
            <p:nvPr/>
          </p:nvSpPr>
          <p:spPr>
            <a:xfrm>
              <a:off x="19436852" y="1213"/>
              <a:ext cx="365041" cy="42354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8" name="Rectangle"/>
            <p:cNvSpPr/>
            <p:nvPr/>
          </p:nvSpPr>
          <p:spPr>
            <a:xfrm>
              <a:off x="16985501" y="1739"/>
              <a:ext cx="365041" cy="42354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3148446" y="19033312"/>
            <a:ext cx="6632109" cy="2756307"/>
            <a:chOff x="0" y="0"/>
            <a:chExt cx="6632107" cy="2756305"/>
          </a:xfrm>
        </p:grpSpPr>
        <p:sp>
          <p:nvSpPr>
            <p:cNvPr id="220" name="The manual approach:"/>
            <p:cNvSpPr txBox="1"/>
            <p:nvPr/>
          </p:nvSpPr>
          <p:spPr>
            <a:xfrm>
              <a:off x="0" y="0"/>
              <a:ext cx="6403465" cy="9166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6440" tIns="96440" rIns="96440" bIns="96440" numCol="1" anchor="ctr">
              <a:noAutofit/>
            </a:bodyPr>
            <a:lstStyle>
              <a:lvl1pPr algn="l">
                <a:defRPr sz="4000" u="sng"/>
              </a:lvl1pPr>
            </a:lstStyle>
            <a:p>
              <a:pPr/>
              <a:r>
                <a:t>The manual approach:</a:t>
              </a:r>
            </a:p>
          </p:txBody>
        </p:sp>
        <p:sp>
          <p:nvSpPr>
            <p:cNvPr id="221" name="Mark fiducials manually (     ) once every 15 seconds.…"/>
            <p:cNvSpPr txBox="1"/>
            <p:nvPr/>
          </p:nvSpPr>
          <p:spPr>
            <a:xfrm>
              <a:off x="0" y="745292"/>
              <a:ext cx="6632108" cy="20110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6440" tIns="96440" rIns="96440" bIns="96440" numCol="1" anchor="ctr">
              <a:spAutoFit/>
            </a:bodyPr>
            <a:lstStyle/>
            <a:p>
              <a:pPr algn="l">
                <a:defRPr b="0" sz="3000"/>
              </a:pPr>
              <a:r>
                <a:t>Mark fiducials manually (     ) once every 15 seconds.</a:t>
              </a:r>
            </a:p>
            <a:p>
              <a:pPr algn="l">
                <a:defRPr b="0" sz="3000"/>
              </a:pPr>
              <a:r>
                <a:t>Leave beats in between unfiducialized (     ).</a:t>
              </a:r>
            </a:p>
          </p:txBody>
        </p:sp>
        <p:sp>
          <p:nvSpPr>
            <p:cNvPr id="222" name="Rectangle"/>
            <p:cNvSpPr/>
            <p:nvPr/>
          </p:nvSpPr>
          <p:spPr>
            <a:xfrm>
              <a:off x="4530140" y="863812"/>
              <a:ext cx="373659" cy="419778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" name="Rectangle"/>
            <p:cNvSpPr/>
            <p:nvPr/>
          </p:nvSpPr>
          <p:spPr>
            <a:xfrm>
              <a:off x="2830058" y="2265587"/>
              <a:ext cx="373659" cy="419777"/>
            </a:xfrm>
            <a:prstGeom prst="rect">
              <a:avLst/>
            </a:prstGeom>
            <a:solidFill>
              <a:srgbClr val="000000">
                <a:alpha val="15164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3192414" y="21841797"/>
            <a:ext cx="6403465" cy="2409022"/>
            <a:chOff x="0" y="0"/>
            <a:chExt cx="6403464" cy="2409021"/>
          </a:xfrm>
        </p:grpSpPr>
        <p:sp>
          <p:nvSpPr>
            <p:cNvPr id="225" name="The PFEIFER approach:"/>
            <p:cNvSpPr txBox="1"/>
            <p:nvPr/>
          </p:nvSpPr>
          <p:spPr>
            <a:xfrm>
              <a:off x="0" y="0"/>
              <a:ext cx="6403465" cy="9166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6440" tIns="96440" rIns="96440" bIns="96440" numCol="1" anchor="ctr">
              <a:noAutofit/>
            </a:bodyPr>
            <a:lstStyle>
              <a:lvl1pPr algn="l">
                <a:defRPr sz="4000" u="sng"/>
              </a:lvl1pPr>
            </a:lstStyle>
            <a:p>
              <a:pPr/>
              <a:r>
                <a:t>The PFEIFER approach:</a:t>
              </a:r>
            </a:p>
          </p:txBody>
        </p:sp>
        <p:sp>
          <p:nvSpPr>
            <p:cNvPr id="226" name="PFEIFER autofiducializes (     )…"/>
            <p:cNvSpPr txBox="1"/>
            <p:nvPr/>
          </p:nvSpPr>
          <p:spPr>
            <a:xfrm>
              <a:off x="14765" y="855208"/>
              <a:ext cx="5635159" cy="15538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6440" tIns="96440" rIns="96440" bIns="96440" numCol="1" anchor="ctr">
              <a:spAutoFit/>
            </a:bodyPr>
            <a:lstStyle/>
            <a:p>
              <a:pPr algn="l">
                <a:defRPr b="0" sz="3000"/>
              </a:pPr>
              <a:r>
                <a:t>PFEIFER autofiducializes (     )</a:t>
              </a:r>
            </a:p>
            <a:p>
              <a:pPr algn="l">
                <a:defRPr b="0" sz="3000"/>
              </a:pPr>
              <a:r>
                <a:t>beats in between manually fiducialized beats (     ).</a:t>
              </a:r>
            </a:p>
          </p:txBody>
        </p:sp>
        <p:sp>
          <p:nvSpPr>
            <p:cNvPr id="227" name="Rectangle"/>
            <p:cNvSpPr/>
            <p:nvPr/>
          </p:nvSpPr>
          <p:spPr>
            <a:xfrm>
              <a:off x="3487745" y="1896326"/>
              <a:ext cx="373659" cy="419778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8" name="Rectangle"/>
            <p:cNvSpPr/>
            <p:nvPr/>
          </p:nvSpPr>
          <p:spPr>
            <a:xfrm>
              <a:off x="4823938" y="988017"/>
              <a:ext cx="373659" cy="419778"/>
            </a:xfrm>
            <a:prstGeom prst="rect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4" name="Group"/>
          <p:cNvGrpSpPr/>
          <p:nvPr/>
        </p:nvGrpSpPr>
        <p:grpSpPr>
          <a:xfrm>
            <a:off x="8622494" y="20274113"/>
            <a:ext cx="33181814" cy="1656190"/>
            <a:chOff x="-82697" y="9533"/>
            <a:chExt cx="33181813" cy="1656189"/>
          </a:xfrm>
        </p:grpSpPr>
        <p:sp>
          <p:nvSpPr>
            <p:cNvPr id="230" name="Begin…"/>
            <p:cNvSpPr txBox="1"/>
            <p:nvPr/>
          </p:nvSpPr>
          <p:spPr>
            <a:xfrm>
              <a:off x="-82698" y="242976"/>
              <a:ext cx="3892914" cy="142274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6440" tIns="96440" rIns="96440" bIns="96440" numCol="1" anchor="ctr">
              <a:spAutoFit/>
            </a:bodyPr>
            <a:lstStyle/>
            <a:p>
              <a:pPr algn="l">
                <a:defRPr sz="4000"/>
              </a:pPr>
              <a:r>
                <a:t>Begin </a:t>
              </a:r>
            </a:p>
            <a:p>
              <a:pPr algn="l">
                <a:defRPr sz="4000"/>
              </a:pPr>
              <a:r>
                <a:t>intervention</a:t>
              </a:r>
            </a:p>
          </p:txBody>
        </p:sp>
        <p:sp>
          <p:nvSpPr>
            <p:cNvPr id="231" name="End…"/>
            <p:cNvSpPr txBox="1"/>
            <p:nvPr/>
          </p:nvSpPr>
          <p:spPr>
            <a:xfrm>
              <a:off x="30014698" y="19337"/>
              <a:ext cx="3084418" cy="142274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6440" tIns="96440" rIns="96440" bIns="96440" numCol="1" anchor="ctr">
              <a:spAutoFit/>
            </a:bodyPr>
            <a:lstStyle/>
            <a:p>
              <a:pPr algn="l">
                <a:defRPr sz="4000"/>
              </a:pPr>
              <a:r>
                <a:t>End </a:t>
              </a:r>
            </a:p>
            <a:p>
              <a:pPr algn="l">
                <a:defRPr sz="4000"/>
              </a:pPr>
              <a:r>
                <a:t>intervention</a:t>
              </a:r>
            </a:p>
          </p:txBody>
        </p:sp>
        <p:sp>
          <p:nvSpPr>
            <p:cNvPr id="232" name="Timeline"/>
            <p:cNvSpPr txBox="1"/>
            <p:nvPr/>
          </p:nvSpPr>
          <p:spPr>
            <a:xfrm>
              <a:off x="13735448" y="9533"/>
              <a:ext cx="2253838" cy="80044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6440" tIns="96440" rIns="96440" bIns="9644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Timeline</a:t>
              </a:r>
            </a:p>
          </p:txBody>
        </p:sp>
        <p:sp>
          <p:nvSpPr>
            <p:cNvPr id="233" name="Line"/>
            <p:cNvSpPr/>
            <p:nvPr/>
          </p:nvSpPr>
          <p:spPr>
            <a:xfrm>
              <a:off x="2209370" y="761057"/>
              <a:ext cx="27803683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headEnd type="triangle" w="med" len="sm"/>
              <a:tailEnd type="arrow" w="med" len="med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11012744" y="19442287"/>
            <a:ext cx="28324989" cy="429462"/>
            <a:chOff x="0" y="0"/>
            <a:chExt cx="28324987" cy="429461"/>
          </a:xfrm>
        </p:grpSpPr>
        <p:sp>
          <p:nvSpPr>
            <p:cNvPr id="235" name="Rectangle"/>
            <p:cNvSpPr/>
            <p:nvPr/>
          </p:nvSpPr>
          <p:spPr>
            <a:xfrm>
              <a:off x="0" y="1309"/>
              <a:ext cx="28324988" cy="419711"/>
            </a:xfrm>
            <a:prstGeom prst="rect">
              <a:avLst/>
            </a:prstGeom>
            <a:solidFill>
              <a:srgbClr val="000000">
                <a:alpha val="1544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96440" tIns="96440" rIns="96440" bIns="96440" numCol="1" anchor="ctr">
              <a:noAutofit/>
            </a:bodyPr>
            <a:lstStyle/>
            <a:p>
              <a:pPr>
                <a:defRPr b="0" sz="6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48" name="Group"/>
            <p:cNvGrpSpPr/>
            <p:nvPr/>
          </p:nvGrpSpPr>
          <p:grpSpPr>
            <a:xfrm>
              <a:off x="3676" y="0"/>
              <a:ext cx="27025476" cy="429462"/>
              <a:chOff x="0" y="0"/>
              <a:chExt cx="27025474" cy="429461"/>
            </a:xfrm>
          </p:grpSpPr>
          <p:sp>
            <p:nvSpPr>
              <p:cNvPr id="236" name="Rectangle"/>
              <p:cNvSpPr/>
              <p:nvPr/>
            </p:nvSpPr>
            <p:spPr>
              <a:xfrm>
                <a:off x="0" y="526"/>
                <a:ext cx="365040" cy="423541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96440" tIns="96440" rIns="96440" bIns="96440" numCol="1" anchor="ctr">
                <a:noAutofit/>
              </a:bodyPr>
              <a:lstStyle/>
              <a:p>
                <a:pPr>
                  <a:defRPr b="0" sz="6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7" name="Rectangle"/>
              <p:cNvSpPr/>
              <p:nvPr/>
            </p:nvSpPr>
            <p:spPr>
              <a:xfrm>
                <a:off x="9718426" y="526"/>
                <a:ext cx="365041" cy="423541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96440" tIns="96440" rIns="96440" bIns="96440" numCol="1" anchor="ctr">
                <a:noAutofit/>
              </a:bodyPr>
              <a:lstStyle/>
              <a:p>
                <a:pPr>
                  <a:defRPr b="0" sz="6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8" name="Rectangle"/>
              <p:cNvSpPr/>
              <p:nvPr/>
            </p:nvSpPr>
            <p:spPr>
              <a:xfrm>
                <a:off x="7310566" y="526"/>
                <a:ext cx="365041" cy="423541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96440" tIns="96440" rIns="96440" bIns="96440" numCol="1" anchor="ctr">
                <a:noAutofit/>
              </a:bodyPr>
              <a:lstStyle/>
              <a:p>
                <a:pPr>
                  <a:defRPr b="0" sz="6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9" name="Rectangle"/>
              <p:cNvSpPr/>
              <p:nvPr/>
            </p:nvSpPr>
            <p:spPr>
              <a:xfrm>
                <a:off x="12126286" y="526"/>
                <a:ext cx="365041" cy="423541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96440" tIns="96440" rIns="96440" bIns="96440" numCol="1" anchor="ctr">
                <a:noAutofit/>
              </a:bodyPr>
              <a:lstStyle/>
              <a:p>
                <a:pPr>
                  <a:defRPr b="0" sz="6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0" name="Rectangle"/>
              <p:cNvSpPr/>
              <p:nvPr/>
            </p:nvSpPr>
            <p:spPr>
              <a:xfrm>
                <a:off x="4902706" y="526"/>
                <a:ext cx="365041" cy="423541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96440" tIns="96440" rIns="96440" bIns="96440" numCol="1" anchor="ctr">
                <a:noAutofit/>
              </a:bodyPr>
              <a:lstStyle/>
              <a:p>
                <a:pPr>
                  <a:defRPr b="0" sz="6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2451353" y="1052"/>
                <a:ext cx="365041" cy="423541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96440" tIns="96440" rIns="96440" bIns="96440" numCol="1" anchor="ctr">
                <a:noAutofit/>
              </a:bodyPr>
              <a:lstStyle/>
              <a:p>
                <a:pPr>
                  <a:defRPr b="0" sz="6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2" name="Rectangle"/>
              <p:cNvSpPr/>
              <p:nvPr/>
            </p:nvSpPr>
            <p:spPr>
              <a:xfrm>
                <a:off x="14555894" y="5921"/>
                <a:ext cx="365041" cy="423541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96440" tIns="96440" rIns="96440" bIns="96440" numCol="1" anchor="ctr">
                <a:noAutofit/>
              </a:bodyPr>
              <a:lstStyle/>
              <a:p>
                <a:pPr>
                  <a:defRPr b="0" sz="6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3" name="Rectangle"/>
              <p:cNvSpPr/>
              <p:nvPr/>
            </p:nvSpPr>
            <p:spPr>
              <a:xfrm>
                <a:off x="24252575" y="0"/>
                <a:ext cx="365041" cy="423540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96440" tIns="96440" rIns="96440" bIns="96440" numCol="1" anchor="ctr">
                <a:noAutofit/>
              </a:bodyPr>
              <a:lstStyle/>
              <a:p>
                <a:pPr>
                  <a:defRPr b="0" sz="6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4" name="Rectangle"/>
              <p:cNvSpPr/>
              <p:nvPr/>
            </p:nvSpPr>
            <p:spPr>
              <a:xfrm>
                <a:off x="21844713" y="0"/>
                <a:ext cx="365040" cy="423540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96440" tIns="96440" rIns="96440" bIns="96440" numCol="1" anchor="ctr">
                <a:noAutofit/>
              </a:bodyPr>
              <a:lstStyle/>
              <a:p>
                <a:pPr>
                  <a:defRPr b="0" sz="6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5" name="Rectangle"/>
              <p:cNvSpPr/>
              <p:nvPr/>
            </p:nvSpPr>
            <p:spPr>
              <a:xfrm>
                <a:off x="26660434" y="0"/>
                <a:ext cx="365041" cy="423540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96440" tIns="96440" rIns="96440" bIns="96440" numCol="1" anchor="ctr">
                <a:noAutofit/>
              </a:bodyPr>
              <a:lstStyle/>
              <a:p>
                <a:pPr>
                  <a:defRPr b="0" sz="6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6" name="Rectangle"/>
              <p:cNvSpPr/>
              <p:nvPr/>
            </p:nvSpPr>
            <p:spPr>
              <a:xfrm>
                <a:off x="19436852" y="0"/>
                <a:ext cx="365041" cy="423540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96440" tIns="96440" rIns="96440" bIns="96440" numCol="1" anchor="ctr">
                <a:noAutofit/>
              </a:bodyPr>
              <a:lstStyle/>
              <a:p>
                <a:pPr>
                  <a:defRPr b="0" sz="6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7" name="Rectangle"/>
              <p:cNvSpPr/>
              <p:nvPr/>
            </p:nvSpPr>
            <p:spPr>
              <a:xfrm>
                <a:off x="16985501" y="526"/>
                <a:ext cx="365041" cy="423541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96440" tIns="96440" rIns="96440" bIns="96440" numCol="1" anchor="ctr">
                <a:noAutofit/>
              </a:bodyPr>
              <a:lstStyle/>
              <a:p>
                <a:pPr>
                  <a:defRPr b="0" sz="6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pic>
        <p:nvPicPr>
          <p:cNvPr id="250" name="sig1.png" descr="sig1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3195532" y="23195224"/>
            <a:ext cx="2269595" cy="21464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51" name="sig2.png" descr="sig2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21160195" y="23160626"/>
            <a:ext cx="2214620" cy="22369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52" name="sig4.png" descr="sig4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36776452" y="23277520"/>
            <a:ext cx="2750646" cy="206416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53" name="sig3.png" descr="sig3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28667171" y="23217885"/>
            <a:ext cx="2790844" cy="216163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54" name="Acknowledgements:"/>
          <p:cNvSpPr txBox="1"/>
          <p:nvPr/>
        </p:nvSpPr>
        <p:spPr>
          <a:xfrm>
            <a:off x="38978841" y="26383442"/>
            <a:ext cx="3414796" cy="5897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6440" tIns="96440" rIns="96440" bIns="96440" anchor="ctr">
            <a:spAutoFit/>
          </a:bodyPr>
          <a:lstStyle>
            <a:lvl1pPr>
              <a:defRPr sz="2600"/>
            </a:lvl1pPr>
          </a:lstStyle>
          <a:p>
            <a:pPr/>
            <a:r>
              <a:t>Acknowledgements:</a:t>
            </a:r>
          </a:p>
        </p:txBody>
      </p:sp>
      <p:sp>
        <p:nvSpPr>
          <p:cNvPr id="255" name="Support for this work was provided in part by the NIH/NCRR Center of Integrative Biomedical Computing (CIBC), 2P41 RR0112553-12"/>
          <p:cNvSpPr txBox="1"/>
          <p:nvPr/>
        </p:nvSpPr>
        <p:spPr>
          <a:xfrm>
            <a:off x="39014703" y="26963095"/>
            <a:ext cx="3448490" cy="37361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6440" tIns="96440" rIns="96440" bIns="96440" anchor="ctr">
            <a:spAutoFit/>
          </a:bodyPr>
          <a:lstStyle/>
          <a:p>
            <a:pPr lvl="1" algn="l" defTabSz="1561566"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Support for this work was provided in part by the NIH/NCRR Center of Integrative Biomedical Computing (CIBC), 2P41 RR0112553-12</a:t>
            </a:r>
          </a:p>
        </p:txBody>
      </p:sp>
      <p:sp>
        <p:nvSpPr>
          <p:cNvPr id="256" name="VALIDATION"/>
          <p:cNvSpPr txBox="1"/>
          <p:nvPr/>
        </p:nvSpPr>
        <p:spPr>
          <a:xfrm rot="16200000">
            <a:off x="321999" y="28173229"/>
            <a:ext cx="3210911" cy="8004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6440" tIns="96440" rIns="96440" bIns="96440" anchor="ctr">
            <a:spAutoFit/>
          </a:bodyPr>
          <a:lstStyle>
            <a:lvl1pPr>
              <a:defRPr sz="4000"/>
            </a:lvl1pPr>
          </a:lstStyle>
          <a:p>
            <a:pPr/>
            <a:r>
              <a:t>VALIDATION</a:t>
            </a:r>
          </a:p>
        </p:txBody>
      </p:sp>
      <p:sp>
        <p:nvSpPr>
          <p:cNvPr id="257" name="Line"/>
          <p:cNvSpPr/>
          <p:nvPr/>
        </p:nvSpPr>
        <p:spPr>
          <a:xfrm flipV="1">
            <a:off x="1310076" y="25720144"/>
            <a:ext cx="41431548" cy="1"/>
          </a:xfrm>
          <a:prstGeom prst="line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Line"/>
          <p:cNvSpPr/>
          <p:nvPr/>
        </p:nvSpPr>
        <p:spPr>
          <a:xfrm>
            <a:off x="22410171" y="25675439"/>
            <a:ext cx="1" cy="6039697"/>
          </a:xfrm>
          <a:prstGeom prst="line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Line"/>
          <p:cNvSpPr/>
          <p:nvPr/>
        </p:nvSpPr>
        <p:spPr>
          <a:xfrm>
            <a:off x="38870638" y="25683668"/>
            <a:ext cx="1" cy="6023238"/>
          </a:xfrm>
          <a:prstGeom prst="line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0" name="AutoFid.png" descr="AutoFid.png"/>
          <p:cNvPicPr>
            <a:picLocks noChangeAspect="1"/>
          </p:cNvPicPr>
          <p:nvPr/>
        </p:nvPicPr>
        <p:blipFill>
          <a:blip r:embed="rId22">
            <a:extLst/>
          </a:blip>
          <a:srcRect l="3805" t="4356" r="6943" b="0"/>
          <a:stretch>
            <a:fillRect/>
          </a:stretch>
        </p:blipFill>
        <p:spPr>
          <a:xfrm>
            <a:off x="14196146" y="26453946"/>
            <a:ext cx="7749447" cy="4605021"/>
          </a:xfrm>
          <a:prstGeom prst="rect">
            <a:avLst/>
          </a:prstGeom>
          <a:ln w="3175">
            <a:miter lim="400000"/>
          </a:ln>
        </p:spPr>
      </p:pic>
      <p:sp>
        <p:nvSpPr>
          <p:cNvPr id="261" name="With Autofiducializing"/>
          <p:cNvSpPr txBox="1"/>
          <p:nvPr/>
        </p:nvSpPr>
        <p:spPr>
          <a:xfrm>
            <a:off x="16442021" y="26058844"/>
            <a:ext cx="3874232" cy="6394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6440" tIns="96440" rIns="96440" bIns="96440" anchor="ctr">
            <a:spAutoFit/>
          </a:bodyPr>
          <a:lstStyle>
            <a:lvl1pPr>
              <a:defRPr b="0" sz="3000"/>
            </a:lvl1pPr>
          </a:lstStyle>
          <a:p>
            <a:pPr/>
            <a:r>
              <a:t>With Autofiducializing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23">
            <a:extLst/>
          </a:blip>
          <a:srcRect l="4304" t="4570" r="6811" b="0"/>
          <a:stretch>
            <a:fillRect/>
          </a:stretch>
        </p:blipFill>
        <p:spPr>
          <a:xfrm>
            <a:off x="6358682" y="26503863"/>
            <a:ext cx="7525938" cy="4534482"/>
          </a:xfrm>
          <a:prstGeom prst="rect">
            <a:avLst/>
          </a:prstGeom>
          <a:ln w="3175">
            <a:miter lim="400000"/>
          </a:ln>
        </p:spPr>
      </p:pic>
      <p:sp>
        <p:nvSpPr>
          <p:cNvPr id="263" name="Without Autofiducializing"/>
          <p:cNvSpPr txBox="1"/>
          <p:nvPr/>
        </p:nvSpPr>
        <p:spPr>
          <a:xfrm>
            <a:off x="8354127" y="26052863"/>
            <a:ext cx="4424776" cy="6394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6440" tIns="96440" rIns="96440" bIns="96440" anchor="ctr">
            <a:spAutoFit/>
          </a:bodyPr>
          <a:lstStyle>
            <a:lvl1pPr>
              <a:defRPr b="0" sz="3000"/>
            </a:lvl1pPr>
          </a:lstStyle>
          <a:p>
            <a:pPr/>
            <a:r>
              <a:t>Without Autofiducializing</a:t>
            </a:r>
          </a:p>
        </p:txBody>
      </p:sp>
      <p:sp>
        <p:nvSpPr>
          <p:cNvPr id="264" name="Line"/>
          <p:cNvSpPr/>
          <p:nvPr/>
        </p:nvSpPr>
        <p:spPr>
          <a:xfrm>
            <a:off x="13750769" y="22748474"/>
            <a:ext cx="1718698" cy="425136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Line"/>
          <p:cNvSpPr/>
          <p:nvPr/>
        </p:nvSpPr>
        <p:spPr>
          <a:xfrm flipV="1">
            <a:off x="13214100" y="22797161"/>
            <a:ext cx="282719" cy="401081"/>
          </a:xfrm>
          <a:prstGeom prst="line">
            <a:avLst/>
          </a:prstGeom>
          <a:ln w="63500">
            <a:solidFill>
              <a:srgbClr val="000000">
                <a:alpha val="54286"/>
              </a:srgbClr>
            </a:solidFill>
            <a:prstDash val="sysDot"/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6" name="Image" descr="Image"/>
          <p:cNvPicPr>
            <a:picLocks noChangeAspect="0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 rot="10800000">
            <a:off x="16128696" y="19779071"/>
            <a:ext cx="2333957" cy="498212"/>
          </a:xfrm>
          <a:prstGeom prst="rect">
            <a:avLst/>
          </a:prstGeom>
          <a:ln w="3175">
            <a:miter lim="400000"/>
          </a:ln>
        </p:spPr>
      </p:pic>
      <p:sp>
        <p:nvSpPr>
          <p:cNvPr id="267" name="15 seconds"/>
          <p:cNvSpPr txBox="1"/>
          <p:nvPr/>
        </p:nvSpPr>
        <p:spPr>
          <a:xfrm>
            <a:off x="16496703" y="20102127"/>
            <a:ext cx="1859732" cy="55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6440" tIns="96440" rIns="96440" bIns="96440" anchor="ctr">
            <a:spAutoFit/>
          </a:bodyPr>
          <a:lstStyle>
            <a:lvl1pPr>
              <a:defRPr sz="2400"/>
            </a:lvl1pPr>
          </a:lstStyle>
          <a:p>
            <a:pPr/>
            <a:r>
              <a:t>15 seconds</a:t>
            </a:r>
          </a:p>
        </p:txBody>
      </p:sp>
      <p:pic>
        <p:nvPicPr>
          <p:cNvPr id="268" name="Image" descr="Image"/>
          <p:cNvPicPr>
            <a:picLocks noChangeAspect="0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6140489" y="21803611"/>
            <a:ext cx="2333957" cy="498212"/>
          </a:xfrm>
          <a:prstGeom prst="rect">
            <a:avLst/>
          </a:prstGeom>
          <a:ln w="3175">
            <a:miter lim="400000"/>
          </a:ln>
        </p:spPr>
      </p:pic>
      <p:sp>
        <p:nvSpPr>
          <p:cNvPr id="269" name="30-50 Beats"/>
          <p:cNvSpPr txBox="1"/>
          <p:nvPr/>
        </p:nvSpPr>
        <p:spPr>
          <a:xfrm>
            <a:off x="16462718" y="21272334"/>
            <a:ext cx="1927702" cy="55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6440" tIns="96440" rIns="96440" bIns="96440" anchor="ctr">
            <a:spAutoFit/>
          </a:bodyPr>
          <a:lstStyle>
            <a:lvl1pPr>
              <a:defRPr sz="2400"/>
            </a:lvl1pPr>
          </a:lstStyle>
          <a:p>
            <a:pPr/>
            <a:r>
              <a:t>30-50 Beats</a:t>
            </a:r>
          </a:p>
        </p:txBody>
      </p:sp>
      <p:sp>
        <p:nvSpPr>
          <p:cNvPr id="270" name="Line"/>
          <p:cNvSpPr/>
          <p:nvPr/>
        </p:nvSpPr>
        <p:spPr>
          <a:xfrm flipV="1">
            <a:off x="1310076" y="18838603"/>
            <a:ext cx="41431548" cy="1"/>
          </a:xfrm>
          <a:prstGeom prst="line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Line"/>
          <p:cNvSpPr/>
          <p:nvPr/>
        </p:nvSpPr>
        <p:spPr>
          <a:xfrm flipV="1">
            <a:off x="1229826" y="10978161"/>
            <a:ext cx="41431549" cy="1"/>
          </a:xfrm>
          <a:prstGeom prst="line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Line"/>
          <p:cNvSpPr/>
          <p:nvPr/>
        </p:nvSpPr>
        <p:spPr>
          <a:xfrm>
            <a:off x="1337750" y="3795735"/>
            <a:ext cx="41286624" cy="1"/>
          </a:xfrm>
          <a:prstGeom prst="line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Line"/>
          <p:cNvSpPr/>
          <p:nvPr/>
        </p:nvSpPr>
        <p:spPr>
          <a:xfrm>
            <a:off x="392880" y="31602694"/>
            <a:ext cx="42794588" cy="1"/>
          </a:xfrm>
          <a:prstGeom prst="line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Rectangle"/>
          <p:cNvSpPr/>
          <p:nvPr/>
        </p:nvSpPr>
        <p:spPr>
          <a:xfrm>
            <a:off x="7504318" y="30768698"/>
            <a:ext cx="14005543" cy="658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96440" tIns="96440" rIns="96440" bIns="96440" anchor="ctr"/>
          <a:lstStyle/>
          <a:p>
            <a:pPr>
              <a:defRPr b="0" sz="6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Number of Fiducialized Beats"/>
          <p:cNvSpPr txBox="1"/>
          <p:nvPr/>
        </p:nvSpPr>
        <p:spPr>
          <a:xfrm>
            <a:off x="8159259" y="30717159"/>
            <a:ext cx="3884442" cy="527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6440" tIns="96440" rIns="96440" bIns="96440" anchor="ctr">
            <a:spAutoFit/>
          </a:bodyPr>
          <a:lstStyle>
            <a:lvl1pPr>
              <a:defRPr b="0" sz="2200"/>
            </a:lvl1pPr>
          </a:lstStyle>
          <a:p>
            <a:pPr/>
            <a:r>
              <a:t>Number of Fiducialized Beats</a:t>
            </a:r>
          </a:p>
        </p:txBody>
      </p:sp>
      <p:sp>
        <p:nvSpPr>
          <p:cNvPr id="276" name="Number of Fiducialized Beats"/>
          <p:cNvSpPr txBox="1"/>
          <p:nvPr/>
        </p:nvSpPr>
        <p:spPr>
          <a:xfrm>
            <a:off x="16496640" y="30722625"/>
            <a:ext cx="3884442" cy="527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6440" tIns="96440" rIns="96440" bIns="96440" anchor="ctr">
            <a:spAutoFit/>
          </a:bodyPr>
          <a:lstStyle>
            <a:lvl1pPr>
              <a:defRPr b="0" sz="2200"/>
            </a:lvl1pPr>
          </a:lstStyle>
          <a:p>
            <a:pPr/>
            <a:r>
              <a:t>Number of Fiducialized Beats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96440" tIns="96440" rIns="96440" bIns="96440" numCol="1" spcCol="38100" rtlCol="0" anchor="ctr" upright="0">
        <a:spAutoFit/>
      </a:bodyPr>
      <a:lstStyle>
        <a:defPPr marL="0" marR="0" indent="0" algn="ctr" defTabSz="19716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96440" tIns="96440" rIns="96440" bIns="96440" numCol="1" spcCol="38100" rtlCol="0" anchor="ctr" upright="0">
        <a:spAutoFit/>
      </a:bodyPr>
      <a:lstStyle>
        <a:defPPr marL="0" marR="0" indent="0" algn="ctr" defTabSz="19716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7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96440" tIns="96440" rIns="96440" bIns="96440" numCol="1" spcCol="38100" rtlCol="0" anchor="ctr" upright="0">
        <a:spAutoFit/>
      </a:bodyPr>
      <a:lstStyle>
        <a:defPPr marL="0" marR="0" indent="0" algn="ctr" defTabSz="19716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96440" tIns="96440" rIns="96440" bIns="96440" numCol="1" spcCol="38100" rtlCol="0" anchor="ctr" upright="0">
        <a:spAutoFit/>
      </a:bodyPr>
      <a:lstStyle>
        <a:defPPr marL="0" marR="0" indent="0" algn="ctr" defTabSz="19716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7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