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19"/>
  </p:normalViewPr>
  <p:slideViewPr>
    <p:cSldViewPr snapToGrid="0" snapToObjects="1">
      <p:cViewPr varScale="1">
        <p:scale>
          <a:sx n="148" d="100"/>
          <a:sy n="148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7F60-5436-B84B-8149-55F4078C9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6C231-7902-3148-9D75-6831FC535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DFF79-CB16-2C47-9A1A-4C75C4E1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6824-D9AF-B949-93E7-655B43014535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9D885-29FB-994E-ACC1-9685ED88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1E751-6FD9-5840-9991-C2C93650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2206-893D-4347-88A6-E35CBC96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54C6-3672-B743-BE30-1FF63072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1326E-ACAE-1442-8331-ECF52E317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1DE43-4532-454E-B6D6-51BBD8BA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6824-D9AF-B949-93E7-655B43014535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F27D2-F5EC-8A4B-80CA-2C82E358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DA507-3194-B047-A9BC-57870905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2206-893D-4347-88A6-E35CBC96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0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5F256-D461-F546-A9D6-BA5BBBAF6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D4183-9FB4-2748-887E-F7553063D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FD53D-4F46-344B-9069-88D01B4E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6824-D9AF-B949-93E7-655B43014535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B6C1E-E2D3-9A45-BEC0-E5D85E4E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AE32-0586-1947-B44A-21C3B386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2206-893D-4347-88A6-E35CBC96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4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CA08-0574-6740-AE68-5ED725D5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720C-4619-FB4E-AF39-18947293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6341C-B2B0-0E46-A281-40954D49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6824-D9AF-B949-93E7-655B43014535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7F53-4A1A-A142-8DFE-6EA553C4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1DE10-4F78-2F40-A6FE-7BE3C265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2206-893D-4347-88A6-E35CBC96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0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23D8-E6F3-164F-AA7A-725C0EC1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8565C-1DC0-1641-91B6-A343F9A7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35EFB-BE6D-384F-8D59-25DB7D89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6824-D9AF-B949-93E7-655B43014535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88AE-58B8-244E-B385-14A361DC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8C21D-9F8D-1946-B098-AABB3EAC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2206-893D-4347-88A6-E35CBC96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0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51C4-CB97-9440-B1E5-7635F62B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2A6FA-AC78-6E41-9204-935F90385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FFC60-365E-2348-9BC8-0236291B3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92506-1AA7-7640-B7B2-453A48BF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6824-D9AF-B949-93E7-655B43014535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2D8E7-C00F-4D4B-A19A-286ABACC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5AB68-A68F-784E-8454-9D60DF57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2206-893D-4347-88A6-E35CBC96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1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FCB1-68F4-D546-B6DE-F5E047F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42F10-9EB9-2F4D-AEB4-8FB30355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E619C-DDCE-D840-ACBF-E5DA7849B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BC505-494E-FC4A-94F3-7E8B322FB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6571F-B6CD-8049-8051-8F92C5E34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817AC-C7EC-284E-B3D6-BCA0AE4F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6824-D9AF-B949-93E7-655B43014535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9C00F-10FC-1646-9A6B-EB0A5B0A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2297C-9A89-8B41-93BA-2C9C68F0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2206-893D-4347-88A6-E35CBC96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2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A6C9-C9EE-5F49-B3A8-95AEC2FF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50E7B-CA1F-1D42-8A2A-F71400F2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6824-D9AF-B949-93E7-655B43014535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38795-6497-3543-9BA6-8724F9BB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B935B-9299-614B-9398-119A7216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2206-893D-4347-88A6-E35CBC96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F1E55-AC43-7B4C-964C-17CE5423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6824-D9AF-B949-93E7-655B43014535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C56B3-EB75-0245-92C1-44CC7B0B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6E30E-A633-D148-A5A8-119C21C8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2206-893D-4347-88A6-E35CBC96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7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E42C-3891-1B40-BC57-5FBF7927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9823-A19E-EB4C-86B5-C437D208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DF1A9-9D6B-1C48-B057-FECCD5D41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93560-5E61-1949-AA59-E9C07607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6824-D9AF-B949-93E7-655B43014535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E69F5-8F9A-DF43-A3A1-BA8F0C1D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BB437-1DCA-FF4C-9853-FF74F7D0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2206-893D-4347-88A6-E35CBC96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6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5C59-AA88-9746-BABB-3C0520A1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BA381-B1EB-F64C-A023-106026905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ECA6B-7F9D-BC4B-B6DC-9F3362B9F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90198-8A16-9E47-979A-F6CCF5FF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6824-D9AF-B949-93E7-655B43014535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A4750-60C2-DB4F-BA8D-732C94FD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36E5D-25DF-1247-8737-33929948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2206-893D-4347-88A6-E35CBC96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0C146C-FAF9-9941-8AF5-E88C6024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84768-614C-E748-87CB-02D47CBB3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58097-0B8D-9940-8394-7498CABF8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36824-D9AF-B949-93E7-655B43014535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7B6B8-94A2-9F40-BBFF-CB72A114F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50929-1760-8646-A0B2-8C1440D49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E2206-893D-4347-88A6-E35CBC96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2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152B-FC72-444B-BBFA-6447B4B0D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NeoFlow2.0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8FC27-502C-0644-AA64-E29930DEE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10/22/2020</a:t>
            </a:r>
          </a:p>
        </p:txBody>
      </p:sp>
    </p:spTree>
    <p:extLst>
      <p:ext uri="{BB962C8B-B14F-4D97-AF65-F5344CB8AC3E}">
        <p14:creationId xmlns:p14="http://schemas.microsoft.com/office/powerpoint/2010/main" val="104971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7C2755-F3B8-CB4B-9225-4E17768F9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02087"/>
              </p:ext>
            </p:extLst>
          </p:nvPr>
        </p:nvGraphicFramePr>
        <p:xfrm>
          <a:off x="854014" y="1841101"/>
          <a:ext cx="99980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45">
                  <a:extLst>
                    <a:ext uri="{9D8B030D-6E8A-4147-A177-3AD203B41FA5}">
                      <a16:colId xmlns:a16="http://schemas.microsoft.com/office/drawing/2014/main" val="2405992695"/>
                    </a:ext>
                  </a:extLst>
                </a:gridCol>
                <a:gridCol w="1062290">
                  <a:extLst>
                    <a:ext uri="{9D8B030D-6E8A-4147-A177-3AD203B41FA5}">
                      <a16:colId xmlns:a16="http://schemas.microsoft.com/office/drawing/2014/main" val="2498498744"/>
                    </a:ext>
                  </a:extLst>
                </a:gridCol>
                <a:gridCol w="1462210">
                  <a:extLst>
                    <a:ext uri="{9D8B030D-6E8A-4147-A177-3AD203B41FA5}">
                      <a16:colId xmlns:a16="http://schemas.microsoft.com/office/drawing/2014/main" val="2419670439"/>
                    </a:ext>
                  </a:extLst>
                </a:gridCol>
                <a:gridCol w="1374727">
                  <a:extLst>
                    <a:ext uri="{9D8B030D-6E8A-4147-A177-3AD203B41FA5}">
                      <a16:colId xmlns:a16="http://schemas.microsoft.com/office/drawing/2014/main" val="2005370854"/>
                    </a:ext>
                  </a:extLst>
                </a:gridCol>
                <a:gridCol w="1449712">
                  <a:extLst>
                    <a:ext uri="{9D8B030D-6E8A-4147-A177-3AD203B41FA5}">
                      <a16:colId xmlns:a16="http://schemas.microsoft.com/office/drawing/2014/main" val="2096021189"/>
                    </a:ext>
                  </a:extLst>
                </a:gridCol>
                <a:gridCol w="1324737">
                  <a:extLst>
                    <a:ext uri="{9D8B030D-6E8A-4147-A177-3AD203B41FA5}">
                      <a16:colId xmlns:a16="http://schemas.microsoft.com/office/drawing/2014/main" val="237624598"/>
                    </a:ext>
                  </a:extLst>
                </a:gridCol>
                <a:gridCol w="1337236">
                  <a:extLst>
                    <a:ext uri="{9D8B030D-6E8A-4147-A177-3AD203B41FA5}">
                      <a16:colId xmlns:a16="http://schemas.microsoft.com/office/drawing/2014/main" val="44814132"/>
                    </a:ext>
                  </a:extLst>
                </a:gridCol>
                <a:gridCol w="1212258">
                  <a:extLst>
                    <a:ext uri="{9D8B030D-6E8A-4147-A177-3AD203B41FA5}">
                      <a16:colId xmlns:a16="http://schemas.microsoft.com/office/drawing/2014/main" val="446695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experiment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wxs_file_name</a:t>
                      </a:r>
                      <a:endParaRPr 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wxs_file_uuid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mgf_file_name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mgf_file_path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vcf_file_name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vcf_file_path</a:t>
                      </a:r>
                      <a:endParaRPr 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724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C3L-00997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C3L-00997_w</a:t>
                      </a:r>
                      <a:r>
                        <a:rPr lang="en-US" sz="1000" dirty="0"/>
                        <a:t>xs.bam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C3L-00997_uuid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1.mgf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S3://1.mgf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C3L-00997.vcf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S3://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C3L-00997.vcf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8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C3N-03849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C3N-03849_wxs.bam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C3N-03849_uuid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1.mgf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S3://1.mgf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C3N-03849.vcf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S3://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C3N-03849.vcf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0898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5F6BEA-A7A3-0840-BCFD-04B42A10DE0D}"/>
              </a:ext>
            </a:extLst>
          </p:cNvPr>
          <p:cNvSpPr txBox="1"/>
          <p:nvPr/>
        </p:nvSpPr>
        <p:spPr>
          <a:xfrm>
            <a:off x="1062490" y="3765880"/>
            <a:ext cx="1041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Hla_ref_dir</a:t>
            </a:r>
            <a:r>
              <a:rPr lang="en-US" sz="1200" dirty="0"/>
              <a:t>: https://s3.console.aws.amazon.com/s3/buckets/</a:t>
            </a:r>
            <a:r>
              <a:rPr lang="en-US" sz="1200" dirty="0" err="1"/>
              <a:t>zhanglab-kail</a:t>
            </a:r>
            <a:r>
              <a:rPr lang="en-US" sz="1200" dirty="0"/>
              <a:t>/projects/2019_10_hnscc/data/reference/</a:t>
            </a:r>
            <a:r>
              <a:rPr lang="en-US" sz="1200" dirty="0" err="1"/>
              <a:t>hla_reference</a:t>
            </a:r>
            <a:r>
              <a:rPr lang="en-US" sz="1200" dirty="0"/>
              <a:t>/?region=us-west-2&amp;tab=overview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13149-FE0D-5D49-AEF1-1AEBF2817104}"/>
              </a:ext>
            </a:extLst>
          </p:cNvPr>
          <p:cNvSpPr txBox="1"/>
          <p:nvPr/>
        </p:nvSpPr>
        <p:spPr>
          <a:xfrm>
            <a:off x="166860" y="4042879"/>
            <a:ext cx="122055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Annovar_ref_dir:https</a:t>
            </a:r>
            <a:r>
              <a:rPr lang="en-US" sz="1100" dirty="0"/>
              <a:t>://s3.console.aws.amazon.com/s3/buckets/</a:t>
            </a:r>
            <a:r>
              <a:rPr lang="en-US" sz="1100" dirty="0" err="1"/>
              <a:t>zhanglab-kail</a:t>
            </a:r>
            <a:r>
              <a:rPr lang="en-US" sz="1100" dirty="0"/>
              <a:t>/projects/2019_10_hnscc/</a:t>
            </a:r>
            <a:r>
              <a:rPr lang="en-US" sz="1100" dirty="0" err="1"/>
              <a:t>venus_back_up</a:t>
            </a:r>
            <a:r>
              <a:rPr lang="en-US" sz="1100" dirty="0"/>
              <a:t>/2019_10_hnscc/data/reference/hg38_Mod_refGene/?region=us-west-2&amp;tab=overview</a:t>
            </a:r>
          </a:p>
        </p:txBody>
      </p:sp>
    </p:spTree>
    <p:extLst>
      <p:ext uri="{BB962C8B-B14F-4D97-AF65-F5344CB8AC3E}">
        <p14:creationId xmlns:p14="http://schemas.microsoft.com/office/powerpoint/2010/main" val="103514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1EF59C-12E6-CB4D-8401-FB90C19889CE}"/>
              </a:ext>
            </a:extLst>
          </p:cNvPr>
          <p:cNvSpPr/>
          <p:nvPr/>
        </p:nvSpPr>
        <p:spPr>
          <a:xfrm>
            <a:off x="808008" y="2643996"/>
            <a:ext cx="2216989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Neoflow_hlatyping.nf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743B1-C193-1A45-8676-B7F7AB0260ED}"/>
              </a:ext>
            </a:extLst>
          </p:cNvPr>
          <p:cNvSpPr/>
          <p:nvPr/>
        </p:nvSpPr>
        <p:spPr>
          <a:xfrm>
            <a:off x="4595003" y="2648309"/>
            <a:ext cx="2216989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Neoflow_db.nf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DBC22-2AC8-B543-85A4-6F65130C6562}"/>
              </a:ext>
            </a:extLst>
          </p:cNvPr>
          <p:cNvSpPr/>
          <p:nvPr/>
        </p:nvSpPr>
        <p:spPr>
          <a:xfrm>
            <a:off x="8381998" y="2643996"/>
            <a:ext cx="2216989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Neoflow_msms.nf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BAA1C-622C-804A-94B1-DDB950935A6B}"/>
              </a:ext>
            </a:extLst>
          </p:cNvPr>
          <p:cNvSpPr/>
          <p:nvPr/>
        </p:nvSpPr>
        <p:spPr>
          <a:xfrm>
            <a:off x="4415286" y="4869612"/>
            <a:ext cx="2576421" cy="79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Neoflow_neoantigen.nf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FE254-CC31-9F45-A86D-4D66A191A318}"/>
              </a:ext>
            </a:extLst>
          </p:cNvPr>
          <p:cNvSpPr txBox="1"/>
          <p:nvPr/>
        </p:nvSpPr>
        <p:spPr>
          <a:xfrm>
            <a:off x="808008" y="1017918"/>
            <a:ext cx="223676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highlight>
                  <a:srgbClr val="FFFF00"/>
                </a:highlight>
              </a:rPr>
              <a:t>Wxs_bam_file</a:t>
            </a:r>
            <a:r>
              <a:rPr lang="en-US" sz="1600" dirty="0">
                <a:highlight>
                  <a:srgbClr val="FFFF00"/>
                </a:highlight>
              </a:rPr>
              <a:t>: column 3</a:t>
            </a:r>
          </a:p>
          <a:p>
            <a:r>
              <a:rPr lang="en-US" sz="1600" dirty="0" err="1"/>
              <a:t>hla_ref_dir</a:t>
            </a:r>
            <a:endParaRPr lang="en-US" sz="1600" dirty="0"/>
          </a:p>
          <a:p>
            <a:r>
              <a:rPr lang="en-US" sz="1600" dirty="0" err="1"/>
              <a:t>Seqtype</a:t>
            </a:r>
            <a:r>
              <a:rPr lang="en-US" sz="1600" dirty="0"/>
              <a:t> (DNA)</a:t>
            </a:r>
          </a:p>
          <a:p>
            <a:r>
              <a:rPr lang="en-US" sz="1600" dirty="0" err="1"/>
              <a:t>singleEnd</a:t>
            </a:r>
            <a:r>
              <a:rPr lang="en-US" sz="1600" dirty="0"/>
              <a:t> (Pair)</a:t>
            </a:r>
            <a:endParaRPr lang="en-US" sz="16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68A5DA-1FA3-7144-9846-3C8F1FCC964A}"/>
              </a:ext>
            </a:extLst>
          </p:cNvPr>
          <p:cNvCxnSpPr/>
          <p:nvPr/>
        </p:nvCxnSpPr>
        <p:spPr>
          <a:xfrm>
            <a:off x="1542536" y="2095136"/>
            <a:ext cx="0" cy="54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747F38-6635-B248-BF85-E0B1FEFF82F4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1916503" y="3437626"/>
            <a:ext cx="2498783" cy="182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777BF-4A69-E34D-BCCB-43182245E7F3}"/>
              </a:ext>
            </a:extLst>
          </p:cNvPr>
          <p:cNvSpPr/>
          <p:nvPr/>
        </p:nvSpPr>
        <p:spPr>
          <a:xfrm>
            <a:off x="1883434" y="4464171"/>
            <a:ext cx="2000869" cy="2616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100" dirty="0" err="1"/>
              <a:t>hla_type</a:t>
            </a:r>
            <a:r>
              <a:rPr lang="en-US" sz="1100" dirty="0"/>
              <a:t>:</a:t>
            </a:r>
            <a:r>
              <a:rPr lang="en-US" sz="1100" b="0" i="0" dirty="0">
                <a:solidFill>
                  <a:srgbClr val="303232"/>
                </a:solidFill>
                <a:effectLst/>
                <a:latin typeface="Helvetica Neue" panose="02000503000000020004" pitchFamily="2" charset="0"/>
              </a:rPr>
              <a:t>*_</a:t>
            </a:r>
            <a:r>
              <a:rPr lang="en-US" sz="1100" b="0" i="0" dirty="0" err="1">
                <a:solidFill>
                  <a:srgbClr val="303232"/>
                </a:solidFill>
                <a:effectLst/>
                <a:latin typeface="Helvetica Neue" panose="02000503000000020004" pitchFamily="2" charset="0"/>
              </a:rPr>
              <a:t>optitype_result.tsv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6FB414-EBA2-A441-BE94-B5D0EAF8C1DF}"/>
              </a:ext>
            </a:extLst>
          </p:cNvPr>
          <p:cNvSpPr txBox="1"/>
          <p:nvPr/>
        </p:nvSpPr>
        <p:spPr>
          <a:xfrm>
            <a:off x="4595002" y="736606"/>
            <a:ext cx="1731243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highlight>
                  <a:srgbClr val="FFFF00"/>
                </a:highlight>
              </a:rPr>
              <a:t>vcf_file</a:t>
            </a:r>
            <a:r>
              <a:rPr lang="en-US" sz="1600" dirty="0">
                <a:highlight>
                  <a:srgbClr val="FFFF00"/>
                </a:highlight>
              </a:rPr>
              <a:t>: column 7</a:t>
            </a:r>
          </a:p>
          <a:p>
            <a:r>
              <a:rPr lang="en-US" sz="1600" dirty="0" err="1"/>
              <a:t>ref_dir</a:t>
            </a:r>
            <a:endParaRPr lang="en-US" sz="1600" dirty="0"/>
          </a:p>
          <a:p>
            <a:r>
              <a:rPr lang="en-US" sz="1600" dirty="0" err="1"/>
              <a:t>annovar_dir</a:t>
            </a:r>
            <a:endParaRPr lang="en-US" sz="1600" dirty="0"/>
          </a:p>
          <a:p>
            <a:r>
              <a:rPr lang="en-US" sz="1600" dirty="0"/>
              <a:t>Protocol (</a:t>
            </a:r>
            <a:r>
              <a:rPr lang="en-US" sz="1600" dirty="0" err="1"/>
              <a:t>refGene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ref_ver</a:t>
            </a:r>
            <a:r>
              <a:rPr lang="en-US" sz="1600" dirty="0"/>
              <a:t> (hg38)</a:t>
            </a:r>
            <a:endParaRPr lang="en-US" sz="16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FB44BC-B524-D14E-844E-9AC63B4B42CB}"/>
              </a:ext>
            </a:extLst>
          </p:cNvPr>
          <p:cNvCxnSpPr/>
          <p:nvPr/>
        </p:nvCxnSpPr>
        <p:spPr>
          <a:xfrm>
            <a:off x="5329531" y="2095136"/>
            <a:ext cx="0" cy="54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4AC795-17CF-2D49-8CE7-C7AD19FAFD1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811992" y="3040811"/>
            <a:ext cx="1570006" cy="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D9E33F8-DDB3-8C43-9204-C4FD395EA8AC}"/>
              </a:ext>
            </a:extLst>
          </p:cNvPr>
          <p:cNvSpPr/>
          <p:nvPr/>
        </p:nvSpPr>
        <p:spPr>
          <a:xfrm>
            <a:off x="6569772" y="2248421"/>
            <a:ext cx="2089033" cy="37702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800" dirty="0" err="1">
                <a:solidFill>
                  <a:srgbClr val="303232"/>
                </a:solidFill>
                <a:latin typeface="Helvetica Neue" panose="02000503000000020004" pitchFamily="2" charset="0"/>
              </a:rPr>
              <a:t>d</a:t>
            </a:r>
            <a:r>
              <a:rPr lang="en-US" sz="800" b="0" i="0" dirty="0" err="1">
                <a:solidFill>
                  <a:srgbClr val="303232"/>
                </a:solidFill>
                <a:effectLst/>
                <a:latin typeface="Helvetica Neue" panose="02000503000000020004" pitchFamily="2" charset="0"/>
              </a:rPr>
              <a:t>b</a:t>
            </a:r>
            <a:r>
              <a:rPr lang="en-US" sz="800" b="0" i="0" dirty="0">
                <a:solidFill>
                  <a:srgbClr val="303232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sz="1050" dirty="0" err="1">
                <a:highlight>
                  <a:srgbClr val="FFFF00"/>
                </a:highlight>
              </a:rPr>
              <a:t>experiment</a:t>
            </a:r>
            <a:r>
              <a:rPr lang="en-US" sz="1050" dirty="0" err="1"/>
              <a:t>_target_decoy.fasta</a:t>
            </a:r>
            <a:endParaRPr lang="en-US" sz="1050" dirty="0"/>
          </a:p>
          <a:p>
            <a:r>
              <a:rPr lang="en-US" sz="800" dirty="0" err="1"/>
              <a:t>pv_refdb</a:t>
            </a:r>
            <a:r>
              <a:rPr lang="en-US" sz="800" dirty="0"/>
              <a:t> : </a:t>
            </a:r>
            <a:r>
              <a:rPr lang="en-US" sz="800" dirty="0" err="1"/>
              <a:t>ref.fasta</a:t>
            </a:r>
            <a:endParaRPr 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0CF57-32B8-1A47-9BC7-3A7AD7A1B752}"/>
              </a:ext>
            </a:extLst>
          </p:cNvPr>
          <p:cNvSpPr txBox="1"/>
          <p:nvPr/>
        </p:nvSpPr>
        <p:spPr>
          <a:xfrm>
            <a:off x="8381997" y="992445"/>
            <a:ext cx="2090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highlight>
                  <a:srgbClr val="FFFF00"/>
                </a:highlight>
              </a:rPr>
              <a:t>Ms</a:t>
            </a:r>
            <a:r>
              <a:rPr lang="en-US" sz="1600" dirty="0">
                <a:highlight>
                  <a:srgbClr val="FFFF00"/>
                </a:highlight>
              </a:rPr>
              <a:t>: column 5</a:t>
            </a:r>
          </a:p>
          <a:p>
            <a:r>
              <a:rPr lang="en-US" sz="1600" dirty="0" err="1"/>
              <a:t>msms_para_file</a:t>
            </a:r>
            <a:endParaRPr lang="en-US" sz="1600" dirty="0"/>
          </a:p>
          <a:p>
            <a:r>
              <a:rPr lang="en-US" sz="1600" dirty="0" err="1"/>
              <a:t>search_engine</a:t>
            </a:r>
            <a:endParaRPr lang="en-US" sz="1600" dirty="0"/>
          </a:p>
          <a:p>
            <a:r>
              <a:rPr lang="en-US" sz="1600" dirty="0" err="1"/>
              <a:t>pv_refdb</a:t>
            </a:r>
            <a:r>
              <a:rPr lang="en-US" sz="1600" dirty="0"/>
              <a:t> (</a:t>
            </a:r>
            <a:r>
              <a:rPr lang="en-US" sz="1600" dirty="0" err="1"/>
              <a:t>Pepquery</a:t>
            </a:r>
            <a:r>
              <a:rPr lang="en-US" sz="1600" dirty="0"/>
              <a:t>)</a:t>
            </a:r>
            <a:endParaRPr lang="en-US" sz="16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02632F-1BAD-8D4D-AFB7-4256EAF6465C}"/>
              </a:ext>
            </a:extLst>
          </p:cNvPr>
          <p:cNvCxnSpPr/>
          <p:nvPr/>
        </p:nvCxnSpPr>
        <p:spPr>
          <a:xfrm>
            <a:off x="9116526" y="2073039"/>
            <a:ext cx="0" cy="54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158744D-EAAB-5241-93D3-FBAE5118838C}"/>
              </a:ext>
            </a:extLst>
          </p:cNvPr>
          <p:cNvSpPr/>
          <p:nvPr/>
        </p:nvSpPr>
        <p:spPr>
          <a:xfrm>
            <a:off x="8452869" y="4090416"/>
            <a:ext cx="2953053" cy="2616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100" dirty="0" err="1"/>
              <a:t>var_pep_file:</a:t>
            </a:r>
            <a:r>
              <a:rPr lang="en-US" sz="1100" b="0" i="0" dirty="0" err="1">
                <a:solidFill>
                  <a:srgbClr val="032F62"/>
                </a:solidFill>
                <a:effectLst/>
                <a:latin typeface="SFMono-Regular"/>
              </a:rPr>
              <a:t>novel_peptides_psm_pepquery.tsv</a:t>
            </a:r>
            <a:endParaRPr lang="en-US" sz="11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E152D8-12A7-5B45-837A-80520AB47E5B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flipH="1">
            <a:off x="6991707" y="3437626"/>
            <a:ext cx="2498786" cy="182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E0050F-2C36-9E46-9B29-9034D6E4A42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5703497" y="3441939"/>
            <a:ext cx="1" cy="142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D60B193-50A9-B94A-B0EF-B6DFBB034CB1}"/>
              </a:ext>
            </a:extLst>
          </p:cNvPr>
          <p:cNvSpPr/>
          <p:nvPr/>
        </p:nvSpPr>
        <p:spPr>
          <a:xfrm>
            <a:off x="5706900" y="3662985"/>
            <a:ext cx="2485232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/>
              <a:t>var_db</a:t>
            </a:r>
            <a:r>
              <a:rPr lang="en-US" sz="1200"/>
              <a:t>: </a:t>
            </a:r>
            <a:r>
              <a:rPr lang="en-US" sz="1200">
                <a:highlight>
                  <a:srgbClr val="FFFF00"/>
                </a:highlight>
              </a:rPr>
              <a:t>experiment</a:t>
            </a:r>
            <a:r>
              <a:rPr lang="en-US" sz="1200" b="0" i="0">
                <a:solidFill>
                  <a:srgbClr val="032F62"/>
                </a:solidFill>
                <a:effectLst/>
                <a:latin typeface="SFMono-Regular"/>
              </a:rPr>
              <a:t>-</a:t>
            </a:r>
            <a:r>
              <a:rPr lang="en-US" sz="1200" b="0" i="0" dirty="0" err="1">
                <a:solidFill>
                  <a:srgbClr val="032F62"/>
                </a:solidFill>
                <a:effectLst/>
                <a:latin typeface="SFMono-Regular"/>
              </a:rPr>
              <a:t>var.fasta</a:t>
            </a:r>
            <a:endParaRPr lang="en-US" sz="1200" b="0" i="0" dirty="0">
              <a:solidFill>
                <a:srgbClr val="032F62"/>
              </a:solidFill>
              <a:effectLst/>
              <a:latin typeface="SFMono-Regular"/>
            </a:endParaRPr>
          </a:p>
          <a:p>
            <a:r>
              <a:rPr lang="en-US" sz="1200" dirty="0" err="1"/>
              <a:t>var_info_file:</a:t>
            </a:r>
            <a:r>
              <a:rPr lang="en-US" sz="1200" dirty="0" err="1">
                <a:highlight>
                  <a:srgbClr val="FFFF00"/>
                </a:highlight>
              </a:rPr>
              <a:t>sample</a:t>
            </a:r>
            <a:r>
              <a:rPr lang="en-US" sz="1200" dirty="0" err="1"/>
              <a:t>-varInfo.txt</a:t>
            </a:r>
            <a:endParaRPr lang="en-US" sz="1200" dirty="0"/>
          </a:p>
          <a:p>
            <a:r>
              <a:rPr lang="en-US" sz="1200" dirty="0" err="1"/>
              <a:t>var_pep_info</a:t>
            </a:r>
            <a:r>
              <a:rPr lang="en-US" sz="1200" dirty="0"/>
              <a:t>: </a:t>
            </a:r>
            <a:r>
              <a:rPr lang="en-US" sz="1200" dirty="0">
                <a:highlight>
                  <a:srgbClr val="FFFF00"/>
                </a:highlight>
              </a:rPr>
              <a:t>experiment</a:t>
            </a:r>
            <a:r>
              <a:rPr lang="en-US" sz="1200" dirty="0"/>
              <a:t>-</a:t>
            </a:r>
            <a:r>
              <a:rPr lang="en-US" sz="1200" dirty="0" err="1"/>
              <a:t>varInfo.txt</a:t>
            </a:r>
            <a:endParaRPr lang="en-US" sz="1200" dirty="0"/>
          </a:p>
          <a:p>
            <a:r>
              <a:rPr lang="en-US" sz="1200" dirty="0" err="1"/>
              <a:t>ref_db</a:t>
            </a:r>
            <a:r>
              <a:rPr lang="en-US" sz="1200" dirty="0"/>
              <a:t>: </a:t>
            </a:r>
            <a:r>
              <a:rPr lang="en-US" sz="1200" dirty="0" err="1"/>
              <a:t>ref.fasta</a:t>
            </a:r>
            <a:endParaRPr lang="en-US" sz="1200" dirty="0"/>
          </a:p>
          <a:p>
            <a:r>
              <a:rPr lang="en-US" sz="1200" dirty="0" err="1"/>
              <a:t>netmhcpan_dir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884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344</Words>
  <Application>Microsoft Macintosh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SFMono-Regular</vt:lpstr>
      <vt:lpstr>Arial</vt:lpstr>
      <vt:lpstr>Calibri</vt:lpstr>
      <vt:lpstr>Calibri Light</vt:lpstr>
      <vt:lpstr>Helvetica Neue</vt:lpstr>
      <vt:lpstr>Office Theme</vt:lpstr>
      <vt:lpstr>NeoFlow2.0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NeoFlow2.0</dc:title>
  <dc:creator>Li, Kai</dc:creator>
  <cp:lastModifiedBy>Li, Kai</cp:lastModifiedBy>
  <cp:revision>9</cp:revision>
  <dcterms:created xsi:type="dcterms:W3CDTF">2020-10-22T21:58:36Z</dcterms:created>
  <dcterms:modified xsi:type="dcterms:W3CDTF">2020-10-23T16:32:14Z</dcterms:modified>
</cp:coreProperties>
</file>