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0" r:id="rId3"/>
    <p:sldId id="366" r:id="rId4"/>
    <p:sldId id="367" r:id="rId5"/>
    <p:sldId id="368" r:id="rId6"/>
    <p:sldId id="363" r:id="rId7"/>
    <p:sldId id="364" r:id="rId8"/>
    <p:sldId id="365" r:id="rId9"/>
    <p:sldId id="357" r:id="rId10"/>
    <p:sldId id="369" r:id="rId11"/>
    <p:sldId id="370" r:id="rId12"/>
    <p:sldId id="371" r:id="rId13"/>
    <p:sldId id="372" r:id="rId14"/>
    <p:sldId id="373" r:id="rId15"/>
    <p:sldId id="374" r:id="rId16"/>
    <p:sldId id="375" r:id="rId17"/>
    <p:sldId id="376" r:id="rId18"/>
    <p:sldId id="377" r:id="rId19"/>
    <p:sldId id="378" r:id="rId20"/>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74558" autoAdjust="0"/>
  </p:normalViewPr>
  <p:slideViewPr>
    <p:cSldViewPr>
      <p:cViewPr varScale="1">
        <p:scale>
          <a:sx n="94" d="100"/>
          <a:sy n="94" d="100"/>
        </p:scale>
        <p:origin x="1704" y="184"/>
      </p:cViewPr>
      <p:guideLst>
        <p:guide orient="horz" pos="2160"/>
        <p:guide pos="2880"/>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2CC2B-07F5-486B-80F8-D7AC8876AF81}" type="datetimeFigureOut">
              <a:rPr lang="sr-Latn-CS" smtClean="0"/>
              <a:pPr/>
              <a:t>24.11.22.</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A57EA-DA71-4ED8-87D5-FA09C51B6AFA}" type="slidenum">
              <a:rPr lang="hr-HR" smtClean="0"/>
              <a:pPr/>
              <a:t>‹#›</a:t>
            </a:fld>
            <a:endParaRPr lang="hr-HR" dirty="0"/>
          </a:p>
        </p:txBody>
      </p:sp>
    </p:spTree>
    <p:extLst>
      <p:ext uri="{BB962C8B-B14F-4D97-AF65-F5344CB8AC3E}">
        <p14:creationId xmlns:p14="http://schemas.microsoft.com/office/powerpoint/2010/main" val="160861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pPr marL="228600" indent="-228600">
              <a:buFont typeface="+mj-lt"/>
              <a:buAutoNum type="arabicPeriod"/>
            </a:pPr>
            <a:r>
              <a:rPr lang="en-GB" dirty="0"/>
              <a:t>So far we've been representing words using a vocabulary of words and vocabulary from the previous week might be say 10,000 words.</a:t>
            </a:r>
          </a:p>
          <a:p>
            <a:pPr marL="228600" indent="-228600">
              <a:buFont typeface="+mj-lt"/>
              <a:buAutoNum type="arabicPeriod"/>
            </a:pPr>
            <a:r>
              <a:rPr lang="en-GB" dirty="0"/>
              <a:t>We've been representing words using a 1-hot vector so for example if man is word number 5391 in this dictionary then you represent it with a vector with a 1 in position 5391. We are going to use O subscript 5391 to represent this vector where O here stands for 1-hot</a:t>
            </a:r>
          </a:p>
          <a:p>
            <a:pPr marL="228600" indent="-228600">
              <a:buFont typeface="+mj-lt"/>
              <a:buAutoNum type="arabicPeriod"/>
            </a:pPr>
            <a:r>
              <a:rPr lang="en-GB" dirty="0"/>
              <a:t>Then if women is word number 9853 then you represent it with O_9853 which just has a one in position 9853 and zeros elsewhere.</a:t>
            </a:r>
          </a:p>
          <a:p>
            <a:pPr marL="228600" indent="-228600">
              <a:buFont typeface="+mj-lt"/>
              <a:buAutoNum type="arabicPeriod"/>
            </a:pPr>
            <a:r>
              <a:rPr lang="en-GB" dirty="0"/>
              <a:t>King Queen Apple Orange would be similarly represented with 1-hot vectors</a:t>
            </a:r>
          </a:p>
          <a:p>
            <a:pPr marL="228600" indent="-228600">
              <a:buFont typeface="Arial" panose="020B0604020202020204" pitchFamily="34" charset="0"/>
              <a:buChar char="•"/>
            </a:pPr>
            <a:r>
              <a:rPr lang="en-GB" dirty="0"/>
              <a:t>One of the weaknesses of this representation is that it treats each word as a thing for itself and it doesn't allow an algorithm to easily generalize across words.</a:t>
            </a:r>
          </a:p>
          <a:p>
            <a:pPr marL="228600" indent="-228600">
              <a:buFont typeface="+mj-lt"/>
              <a:buAutoNum type="arabicPeriod" startAt="5"/>
            </a:pPr>
            <a:r>
              <a:rPr lang="en-GB" dirty="0"/>
              <a:t>For example let's say you have a language model that has learned that when you see "I want a glass of orange ___" well what do you think the next word will be?</a:t>
            </a:r>
          </a:p>
          <a:p>
            <a:pPr marL="228600" indent="-228600">
              <a:buFont typeface="+mj-lt"/>
              <a:buAutoNum type="arabicPeriod" startAt="5"/>
            </a:pPr>
            <a:r>
              <a:rPr lang="en-GB" dirty="0"/>
              <a:t>The relationship between apple and orange is not any closer as the relationship between any of the other words man-woman, king-queen and so it's not easy for the learning algorithm to generalize from knowing that orange juice is a popular thing.</a:t>
            </a:r>
          </a:p>
          <a:p>
            <a:pPr marL="228600" indent="-228600">
              <a:buFont typeface="Arial" panose="020B0604020202020204" pitchFamily="34" charset="0"/>
              <a:buChar char="•"/>
            </a:pPr>
            <a:r>
              <a:rPr lang="en-GB" dirty="0"/>
              <a:t>So recognizing that apple juice might also be a popular thing or a popular phrase and this is because the inner product between any two different one-hot vectors is zero. </a:t>
            </a:r>
          </a:p>
          <a:p>
            <a:pPr marL="228600" indent="-228600">
              <a:buFont typeface="Arial" panose="020B0604020202020204" pitchFamily="34" charset="0"/>
              <a:buChar char="•"/>
            </a:pPr>
            <a:r>
              <a:rPr lang="en-GB" dirty="0"/>
              <a:t>If you take any two vectors, Inner product is zero and </a:t>
            </a:r>
            <a:r>
              <a:rPr lang="en-GB" dirty="0" err="1"/>
              <a:t>euclidian</a:t>
            </a:r>
            <a:r>
              <a:rPr lang="en-GB" dirty="0"/>
              <a:t> distance between any pair of these vectors is also the same so it just doesn't know that somehow Apple and Orange are much more similar than King an Orange or Queen and Orange.</a:t>
            </a:r>
          </a:p>
          <a:p>
            <a:pPr marL="228600" indent="-228600">
              <a:buFont typeface="+mj-lt"/>
              <a:buAutoNum type="arabicPeriod"/>
            </a:pPr>
            <a:endParaRPr lang="en-GB" dirty="0"/>
          </a:p>
          <a:p>
            <a:pPr marL="228600" indent="-228600">
              <a:buFont typeface="+mj-lt"/>
              <a:buAutoNum type="arabicPeriod"/>
            </a:pPr>
            <a:endParaRPr lang="en-GB" dirty="0"/>
          </a:p>
          <a:p>
            <a:pPr marL="228600" indent="-228600">
              <a:buFont typeface="+mj-lt"/>
              <a:buAutoNum type="arabicPeriod"/>
            </a:pPr>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3</a:t>
            </a:fld>
            <a:endParaRPr lang="hr-HR" dirty="0"/>
          </a:p>
        </p:txBody>
      </p:sp>
    </p:spTree>
    <p:extLst>
      <p:ext uri="{BB962C8B-B14F-4D97-AF65-F5344CB8AC3E}">
        <p14:creationId xmlns:p14="http://schemas.microsoft.com/office/powerpoint/2010/main" val="163210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16</a:t>
            </a:fld>
            <a:endParaRPr lang="hr-HR" dirty="0"/>
          </a:p>
        </p:txBody>
      </p:sp>
    </p:spTree>
    <p:extLst>
      <p:ext uri="{BB962C8B-B14F-4D97-AF65-F5344CB8AC3E}">
        <p14:creationId xmlns:p14="http://schemas.microsoft.com/office/powerpoint/2010/main" val="411342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17</a:t>
            </a:fld>
            <a:endParaRPr lang="hr-HR" dirty="0"/>
          </a:p>
        </p:txBody>
      </p:sp>
    </p:spTree>
    <p:extLst>
      <p:ext uri="{BB962C8B-B14F-4D97-AF65-F5344CB8AC3E}">
        <p14:creationId xmlns:p14="http://schemas.microsoft.com/office/powerpoint/2010/main" val="156463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18</a:t>
            </a:fld>
            <a:endParaRPr lang="hr-HR" dirty="0"/>
          </a:p>
        </p:txBody>
      </p:sp>
    </p:spTree>
    <p:extLst>
      <p:ext uri="{BB962C8B-B14F-4D97-AF65-F5344CB8AC3E}">
        <p14:creationId xmlns:p14="http://schemas.microsoft.com/office/powerpoint/2010/main" val="2424624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19</a:t>
            </a:fld>
            <a:endParaRPr lang="hr-HR" dirty="0"/>
          </a:p>
        </p:txBody>
      </p:sp>
    </p:spTree>
    <p:extLst>
      <p:ext uri="{BB962C8B-B14F-4D97-AF65-F5344CB8AC3E}">
        <p14:creationId xmlns:p14="http://schemas.microsoft.com/office/powerpoint/2010/main" val="187367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55000" lnSpcReduction="20000"/>
          </a:bodyPr>
          <a:lstStyle/>
          <a:p>
            <a:pPr marL="171450" indent="-171450">
              <a:buFont typeface="Arial" panose="020B0604020202020204" pitchFamily="34" charset="0"/>
              <a:buChar char="•"/>
            </a:pPr>
            <a:r>
              <a:rPr lang="en-GB" dirty="0"/>
              <a:t>It would be nice if instead of a 1-hot representation we can instead learn a thicker ice representation where for each of these words Man, Woman, King, Queen, Apple, Orange or really for every word in the dictionary we can learn a set of features and values for each of the. </a:t>
            </a:r>
          </a:p>
          <a:p>
            <a:pPr marL="228600" indent="-228600">
              <a:buFont typeface="+mj-lt"/>
              <a:buAutoNum type="arabicPeriod"/>
            </a:pPr>
            <a:r>
              <a:rPr lang="en-GB" dirty="0"/>
              <a:t>So for example each of these words might have what is the gender associated with each of these things so if gender goes from -1 for males and +1 for female then then if we are actually learning these things maybe for King you get -0.95 and for Queen +0.97 and the app when our interests you</a:t>
            </a:r>
          </a:p>
          <a:p>
            <a:pPr marL="171450" indent="-171450">
              <a:buFont typeface="Arial" panose="020B0604020202020204" pitchFamily="34" charset="0"/>
              <a:buChar char="•"/>
            </a:pPr>
            <a:r>
              <a:rPr lang="en-GB" dirty="0"/>
              <a:t>know sort of genderless</a:t>
            </a:r>
          </a:p>
          <a:p>
            <a:pPr marL="228600" indent="-228600">
              <a:buFont typeface="+mj-lt"/>
              <a:buAutoNum type="arabicPeriod"/>
            </a:pPr>
            <a:r>
              <a:rPr lang="en-GB" dirty="0"/>
              <a:t>Another feature might how royal are these things and so the terms man and women are optically royal so they may have features values close to 0.</a:t>
            </a:r>
          </a:p>
          <a:p>
            <a:pPr marL="171450" indent="-171450">
              <a:buFont typeface="Arial" panose="020B0604020202020204" pitchFamily="34" charset="0"/>
              <a:buChar char="•"/>
            </a:pPr>
            <a:r>
              <a:rPr lang="en-GB" dirty="0"/>
              <a:t>King and Queen are highly royal and Apple and Orange are not to the royal.</a:t>
            </a:r>
          </a:p>
          <a:p>
            <a:pPr marL="228600" indent="-228600">
              <a:buFont typeface="+mj-lt"/>
              <a:buAutoNum type="arabicPeriod"/>
            </a:pPr>
            <a:r>
              <a:rPr lang="en-GB" dirty="0"/>
              <a:t>How about age, well Man and Woman doesn't connote much about age maybe men and women implies that they're adults but you know maybe neither necessarily young nor old so maybe values close to zero.</a:t>
            </a:r>
          </a:p>
          <a:p>
            <a:pPr marL="171450" indent="-171450">
              <a:buFont typeface="Arial" panose="020B0604020202020204" pitchFamily="34" charset="0"/>
              <a:buChar char="•"/>
            </a:pPr>
            <a:r>
              <a:rPr lang="en-GB" dirty="0"/>
              <a:t>Whereas kings and queens are almost always adults an Apple an Orange might be more neutral respect to age. </a:t>
            </a:r>
          </a:p>
          <a:p>
            <a:pPr marL="228600" indent="-228600">
              <a:buFont typeface="+mj-lt"/>
              <a:buAutoNum type="arabicPeriod"/>
            </a:pPr>
            <a:r>
              <a:rPr lang="en-GB" dirty="0"/>
              <a:t>And then another feature is for example a food. Well Man is not a food Woman is not a food. Neither are Kings and Queens but Apples and Oranges are fruits and </a:t>
            </a:r>
          </a:p>
          <a:p>
            <a:pPr marL="171450" indent="-171450">
              <a:buFont typeface="Arial" panose="020B0604020202020204" pitchFamily="34" charset="0"/>
              <a:buChar char="•"/>
            </a:pPr>
            <a:r>
              <a:rPr lang="en-GB" dirty="0"/>
              <a:t>There can be many other features as well ranging from: what is the size of this, what is the cost, is this something that is related to life, is this an action or is </a:t>
            </a:r>
            <a:r>
              <a:rPr lang="en-GB" dirty="0" err="1"/>
              <a:t>thi</a:t>
            </a:r>
            <a:r>
              <a:rPr lang="en-GB" dirty="0"/>
              <a:t> is a verb or is it something else and so on </a:t>
            </a:r>
          </a:p>
          <a:p>
            <a:pPr marL="171450" indent="-171450">
              <a:buFont typeface="Arial" panose="020B0604020202020204" pitchFamily="34" charset="0"/>
              <a:buChar char="•"/>
            </a:pPr>
            <a:r>
              <a:rPr lang="en-GB" dirty="0"/>
              <a:t>So you can imagine coming up with many features and for the sake of illustration let's say um 300 different features and what that does is it allows you to take this list of numbers I've only written for here but this could be a list of maybe 300 numbers that then becomes a 300 dimensional vector for representing the </a:t>
            </a:r>
          </a:p>
          <a:p>
            <a:r>
              <a:rPr lang="en-GB" dirty="0"/>
              <a:t>word man and I'm going to use the notation e5391 to denote a representation like this and similarly this vector this 300 original </a:t>
            </a:r>
          </a:p>
          <a:p>
            <a:r>
              <a:rPr lang="en-GB" dirty="0"/>
              <a:t>vector or 300 emotional vector like this</a:t>
            </a:r>
          </a:p>
          <a:p>
            <a:r>
              <a:rPr lang="en-GB" dirty="0"/>
              <a:t>I would denote e9853 to denote a 300 dimensional vector we could use to represent the word Women and similarly </a:t>
            </a:r>
          </a:p>
          <a:p>
            <a:r>
              <a:rPr lang="en-GB" dirty="0"/>
              <a:t>for the other examples here now </a:t>
            </a:r>
          </a:p>
          <a:p>
            <a:r>
              <a:rPr lang="en-GB" dirty="0"/>
              <a:t>If you use this representation to represent the words Orange and Apple then notice that the representations for Orange and Apple are now quite similar. </a:t>
            </a:r>
          </a:p>
          <a:p>
            <a:r>
              <a:rPr lang="en-GB" dirty="0"/>
              <a:t>Some of the features will differ because maybe the </a:t>
            </a:r>
            <a:r>
              <a:rPr lang="en-GB" dirty="0" err="1"/>
              <a:t>color</a:t>
            </a:r>
            <a:r>
              <a:rPr lang="en-GB" dirty="0"/>
              <a:t> of an orange and </a:t>
            </a:r>
            <a:r>
              <a:rPr lang="en-GB" dirty="0" err="1"/>
              <a:t>color</a:t>
            </a:r>
            <a:r>
              <a:rPr lang="en-GB" dirty="0"/>
              <a:t> of an apple, the taste order or some other features were differ. </a:t>
            </a:r>
          </a:p>
          <a:p>
            <a:endParaRPr lang="en-GB" dirty="0"/>
          </a:p>
          <a:p>
            <a:r>
              <a:rPr lang="en-GB" dirty="0"/>
              <a:t>But by and large along the features of apple and orange are actually the same or take on very similar values and so this increases the odds of the learning algorithm that has figured out that orange juice is a thing to also quickly figure out that apple juice is a thing so this allows it to generalize better across different words </a:t>
            </a:r>
          </a:p>
          <a:p>
            <a:r>
              <a:rPr lang="en-GB" dirty="0"/>
              <a:t>so over the next few videos we'll find a way to learn word embeddings which is may seem to learn high dimensional feature vectors like these that gives a</a:t>
            </a:r>
          </a:p>
          <a:p>
            <a:r>
              <a:rPr lang="en-GB" dirty="0"/>
              <a:t>better representation than one heart</a:t>
            </a:r>
          </a:p>
          <a:p>
            <a:r>
              <a:rPr lang="en-GB" dirty="0"/>
              <a:t>vectors for representing different words</a:t>
            </a:r>
          </a:p>
          <a:p>
            <a:r>
              <a:rPr lang="en-GB" dirty="0"/>
              <a:t>and the features we'll end up learning</a:t>
            </a:r>
          </a:p>
          <a:p>
            <a:r>
              <a:rPr lang="en-GB" dirty="0"/>
              <a:t>won't have a easy to interpret</a:t>
            </a:r>
          </a:p>
          <a:p>
            <a:r>
              <a:rPr lang="en-GB" dirty="0"/>
              <a:t>interpretation like that component one</a:t>
            </a:r>
          </a:p>
          <a:p>
            <a:r>
              <a:rPr lang="en-GB" dirty="0"/>
              <a:t>is gender component two is royal</a:t>
            </a:r>
          </a:p>
          <a:p>
            <a:r>
              <a:rPr lang="en-GB" dirty="0"/>
              <a:t>component for your age and so on exactly</a:t>
            </a:r>
          </a:p>
          <a:p>
            <a:r>
              <a:rPr lang="en-GB" dirty="0"/>
              <a:t>what the representing will be a bit</a:t>
            </a:r>
          </a:p>
          <a:p>
            <a:r>
              <a:rPr lang="en-GB" dirty="0"/>
              <a:t>harder to figure out but nonetheless the</a:t>
            </a:r>
          </a:p>
          <a:p>
            <a:r>
              <a:rPr lang="en-GB" dirty="0"/>
              <a:t>future eyes representations would really</a:t>
            </a:r>
          </a:p>
          <a:p>
            <a:r>
              <a:rPr lang="en-GB" dirty="0"/>
              <a:t>learn will allow an algorithm to quickly</a:t>
            </a:r>
          </a:p>
          <a:p>
            <a:r>
              <a:rPr lang="en-GB" dirty="0"/>
              <a:t>figure out that </a:t>
            </a:r>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4</a:t>
            </a:fld>
            <a:endParaRPr lang="hr-HR" dirty="0"/>
          </a:p>
        </p:txBody>
      </p:sp>
    </p:spTree>
    <p:extLst>
      <p:ext uri="{BB962C8B-B14F-4D97-AF65-F5344CB8AC3E}">
        <p14:creationId xmlns:p14="http://schemas.microsoft.com/office/powerpoint/2010/main" val="325525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55000" lnSpcReduction="20000"/>
          </a:bodyPr>
          <a:lstStyle/>
          <a:p>
            <a:r>
              <a:rPr lang="en-GB" dirty="0"/>
              <a:t>Apple and orange are more similar than say King and orange or green and orange </a:t>
            </a:r>
          </a:p>
          <a:p>
            <a:r>
              <a:rPr lang="en-GB" dirty="0"/>
              <a:t>if we're able to learn a 300 dimensional feature vector or 300 dimensional embedding for each words one of the popular things to</a:t>
            </a:r>
          </a:p>
          <a:p>
            <a:r>
              <a:rPr lang="en-GB" dirty="0"/>
              <a:t>do is also to take this 300 dimensional data and embed it say in a two dimensional space so that you can visualize them and so one common</a:t>
            </a:r>
          </a:p>
          <a:p>
            <a:r>
              <a:rPr lang="en-GB" dirty="0"/>
              <a:t>algorithm for doing this is the t-SNE algorithm or PCA and similar.</a:t>
            </a:r>
          </a:p>
          <a:p>
            <a:r>
              <a:rPr lang="en-GB" dirty="0"/>
              <a:t>if you look at one of these embeddings one of these representations you find that words like man and women tend to get grouped together </a:t>
            </a:r>
          </a:p>
          <a:p>
            <a:r>
              <a:rPr lang="en-GB" dirty="0"/>
              <a:t>A king and queen and get grouped together and </a:t>
            </a:r>
          </a:p>
          <a:p>
            <a:r>
              <a:rPr lang="en-GB" dirty="0"/>
              <a:t>These are the people which tend to get grouped together </a:t>
            </a:r>
          </a:p>
          <a:p>
            <a:endParaRPr lang="en-GB" dirty="0"/>
          </a:p>
          <a:p>
            <a:r>
              <a:rPr lang="en-GB" dirty="0"/>
              <a:t>Those are animals who can get to group together, the fruits will tend to be close to each and numbers like 1, 2, 3, 4 will be close to each other.</a:t>
            </a:r>
          </a:p>
          <a:p>
            <a:r>
              <a:rPr lang="en-GB" dirty="0"/>
              <a:t>And then maybe the animates objects as people and animals also tend to get grouped together.</a:t>
            </a:r>
          </a:p>
          <a:p>
            <a:endParaRPr lang="en-GB" dirty="0"/>
          </a:p>
          <a:p>
            <a:r>
              <a:rPr lang="en-GB" dirty="0"/>
              <a:t>But you see plots like these sometimes on the internet to visualize some of</a:t>
            </a:r>
          </a:p>
          <a:p>
            <a:r>
              <a:rPr lang="en-GB" dirty="0"/>
              <a:t>these 300 or higher dimensional</a:t>
            </a:r>
          </a:p>
          <a:p>
            <a:r>
              <a:rPr lang="en-GB" dirty="0"/>
              <a:t>embeddings and maybe the</a:t>
            </a:r>
          </a:p>
          <a:p>
            <a:r>
              <a:rPr lang="en-GB" dirty="0"/>
              <a:t>did you sense that were the embedding</a:t>
            </a:r>
          </a:p>
          <a:p>
            <a:r>
              <a:rPr lang="en-GB" dirty="0"/>
              <a:t>algorithms like these can learn similar</a:t>
            </a:r>
          </a:p>
          <a:p>
            <a:r>
              <a:rPr lang="en-GB" dirty="0"/>
              <a:t>features for concepts that feel like</a:t>
            </a:r>
          </a:p>
          <a:p>
            <a:r>
              <a:rPr lang="en-GB" dirty="0"/>
              <a:t>they should be more related as</a:t>
            </a:r>
          </a:p>
          <a:p>
            <a:r>
              <a:rPr lang="en-GB" dirty="0"/>
              <a:t>visualized by that concepts that seem to</a:t>
            </a:r>
          </a:p>
          <a:p>
            <a:r>
              <a:rPr lang="en-GB" dirty="0"/>
              <a:t>you and me like they should be more</a:t>
            </a:r>
          </a:p>
          <a:p>
            <a:r>
              <a:rPr lang="en-GB" dirty="0"/>
              <a:t>similar end up getting mapped to more</a:t>
            </a:r>
          </a:p>
          <a:p>
            <a:r>
              <a:rPr lang="en-GB" dirty="0"/>
              <a:t>similar feature vectors and these</a:t>
            </a:r>
          </a:p>
          <a:p>
            <a:r>
              <a:rPr lang="en-GB" dirty="0"/>
              <a:t>representations will use these solar</a:t>
            </a:r>
          </a:p>
          <a:p>
            <a:r>
              <a:rPr lang="en-GB" dirty="0"/>
              <a:t>feature eyes representations in maybe a</a:t>
            </a:r>
          </a:p>
          <a:p>
            <a:r>
              <a:rPr lang="en-GB" dirty="0"/>
              <a:t>300 dimensional space these are called</a:t>
            </a:r>
          </a:p>
          <a:p>
            <a:r>
              <a:rPr lang="en-GB" dirty="0"/>
              <a:t>embeddings and the reason we call them</a:t>
            </a:r>
          </a:p>
          <a:p>
            <a:r>
              <a:rPr lang="en-GB" dirty="0"/>
              <a:t>embedding this you can think of a 300</a:t>
            </a:r>
          </a:p>
          <a:p>
            <a:r>
              <a:rPr lang="en-GB" dirty="0"/>
              <a:t>dimensional space and again the contour</a:t>
            </a:r>
          </a:p>
          <a:p>
            <a:r>
              <a:rPr lang="en-GB" dirty="0"/>
              <a:t>of the interdimensional spaces make this</a:t>
            </a:r>
          </a:p>
          <a:p>
            <a:r>
              <a:rPr lang="en-GB" dirty="0"/>
              <a:t>a 3d one and what you do is you take</a:t>
            </a:r>
          </a:p>
          <a:p>
            <a:r>
              <a:rPr lang="en-GB" dirty="0"/>
              <a:t>every word like orange and you you know</a:t>
            </a:r>
          </a:p>
          <a:p>
            <a:r>
              <a:rPr lang="en-GB" dirty="0"/>
              <a:t>have a 300 dimensional feature vector so</a:t>
            </a:r>
          </a:p>
          <a:p>
            <a:r>
              <a:rPr lang="en-GB" dirty="0"/>
              <a:t>the word orange gets embedded to a point</a:t>
            </a:r>
          </a:p>
          <a:p>
            <a:r>
              <a:rPr lang="en-GB" dirty="0"/>
              <a:t>in this 300 dimensional space and the</a:t>
            </a:r>
          </a:p>
          <a:p>
            <a:r>
              <a:rPr lang="en-GB" dirty="0"/>
              <a:t>word Apple gets embedded to a different</a:t>
            </a:r>
          </a:p>
          <a:p>
            <a:r>
              <a:rPr lang="en-GB" dirty="0"/>
              <a:t>point in this PNG dimensional space and</a:t>
            </a:r>
          </a:p>
          <a:p>
            <a:r>
              <a:rPr lang="en-GB" dirty="0"/>
              <a:t>of course to visualize it outlives liked</a:t>
            </a:r>
          </a:p>
          <a:p>
            <a:r>
              <a:rPr lang="en-GB" dirty="0"/>
              <a:t>easily mapped is so much lower</a:t>
            </a:r>
          </a:p>
          <a:p>
            <a:r>
              <a:rPr lang="en-GB" dirty="0"/>
              <a:t>dimensional space you can actually plot</a:t>
            </a:r>
          </a:p>
          <a:p>
            <a:r>
              <a:rPr lang="en-GB" dirty="0"/>
              <a:t>the 2d data and and look at it but</a:t>
            </a:r>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5</a:t>
            </a:fld>
            <a:endParaRPr lang="hr-HR" dirty="0"/>
          </a:p>
        </p:txBody>
      </p:sp>
    </p:spTree>
    <p:extLst>
      <p:ext uri="{BB962C8B-B14F-4D97-AF65-F5344CB8AC3E}">
        <p14:creationId xmlns:p14="http://schemas.microsoft.com/office/powerpoint/2010/main" val="385103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10</a:t>
            </a:fld>
            <a:endParaRPr lang="hr-HR" dirty="0"/>
          </a:p>
        </p:txBody>
      </p:sp>
    </p:spTree>
    <p:extLst>
      <p:ext uri="{BB962C8B-B14F-4D97-AF65-F5344CB8AC3E}">
        <p14:creationId xmlns:p14="http://schemas.microsoft.com/office/powerpoint/2010/main" val="60971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11</a:t>
            </a:fld>
            <a:endParaRPr lang="hr-HR" dirty="0"/>
          </a:p>
        </p:txBody>
      </p:sp>
    </p:spTree>
    <p:extLst>
      <p:ext uri="{BB962C8B-B14F-4D97-AF65-F5344CB8AC3E}">
        <p14:creationId xmlns:p14="http://schemas.microsoft.com/office/powerpoint/2010/main" val="3454778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12</a:t>
            </a:fld>
            <a:endParaRPr lang="hr-HR" dirty="0"/>
          </a:p>
        </p:txBody>
      </p:sp>
    </p:spTree>
    <p:extLst>
      <p:ext uri="{BB962C8B-B14F-4D97-AF65-F5344CB8AC3E}">
        <p14:creationId xmlns:p14="http://schemas.microsoft.com/office/powerpoint/2010/main" val="23936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13</a:t>
            </a:fld>
            <a:endParaRPr lang="hr-HR" dirty="0"/>
          </a:p>
        </p:txBody>
      </p:sp>
    </p:spTree>
    <p:extLst>
      <p:ext uri="{BB962C8B-B14F-4D97-AF65-F5344CB8AC3E}">
        <p14:creationId xmlns:p14="http://schemas.microsoft.com/office/powerpoint/2010/main" val="1417848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14</a:t>
            </a:fld>
            <a:endParaRPr lang="hr-HR" dirty="0"/>
          </a:p>
        </p:txBody>
      </p:sp>
    </p:spTree>
    <p:extLst>
      <p:ext uri="{BB962C8B-B14F-4D97-AF65-F5344CB8AC3E}">
        <p14:creationId xmlns:p14="http://schemas.microsoft.com/office/powerpoint/2010/main" val="351595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15</a:t>
            </a:fld>
            <a:endParaRPr lang="hr-HR" dirty="0"/>
          </a:p>
        </p:txBody>
      </p:sp>
    </p:spTree>
    <p:extLst>
      <p:ext uri="{BB962C8B-B14F-4D97-AF65-F5344CB8AC3E}">
        <p14:creationId xmlns:p14="http://schemas.microsoft.com/office/powerpoint/2010/main" val="314273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
            <a:ext cx="9144000" cy="2500305"/>
          </a:xfrm>
        </p:spPr>
        <p:txBody>
          <a:bodyPr/>
          <a:lstStyle/>
          <a:p>
            <a:r>
              <a:rPr lang="en-US"/>
              <a:t>Click to edit Master title style</a:t>
            </a:r>
            <a:endParaRPr lang="hr-HR"/>
          </a:p>
        </p:txBody>
      </p:sp>
      <p:sp>
        <p:nvSpPr>
          <p:cNvPr id="3" name="Subtitle 2"/>
          <p:cNvSpPr>
            <a:spLocks noGrp="1"/>
          </p:cNvSpPr>
          <p:nvPr>
            <p:ph type="subTitle" idx="1"/>
          </p:nvPr>
        </p:nvSpPr>
        <p:spPr>
          <a:xfrm>
            <a:off x="1371600" y="3714752"/>
            <a:ext cx="6400800" cy="1924048"/>
          </a:xfrm>
        </p:spPr>
        <p:txBody>
          <a:bodyPr/>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p>
            <a:fld id="{19D4A4F1-2F18-F54E-B3C2-4F803FAABF25}" type="datetime1">
              <a:rPr lang="hr-HR" smtClean="0"/>
              <a:t>24.11.2022.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F21A612F-14C4-664D-8954-8F502CE861C2}" type="datetime1">
              <a:rPr lang="hr-HR" smtClean="0"/>
              <a:t>24.11.2022.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2396" y="71415"/>
            <a:ext cx="1485896" cy="6429420"/>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71406" y="71415"/>
            <a:ext cx="7429552" cy="6429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0F21DFC7-4212-2A49-9CAC-C52B579C6909}" type="datetime1">
              <a:rPr lang="hr-HR" smtClean="0"/>
              <a:t>24.11.2022.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9BC120C8-85FD-9147-83CC-13D20C5B02FF}" type="datetime1">
              <a:rPr lang="hr-HR" smtClean="0"/>
              <a:t>24.11.2022.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83B77-E249-D142-81B1-9AD57D887F06}" type="datetime1">
              <a:rPr lang="hr-HR" smtClean="0"/>
              <a:t>24.11.2022.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sz="half" idx="1"/>
          </p:nvPr>
        </p:nvSpPr>
        <p:spPr>
          <a:xfrm>
            <a:off x="71406" y="571480"/>
            <a:ext cx="4424394" cy="5929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571480"/>
            <a:ext cx="4424394" cy="5929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4"/>
          <p:cNvSpPr>
            <a:spLocks noGrp="1"/>
          </p:cNvSpPr>
          <p:nvPr>
            <p:ph type="dt" sz="half" idx="10"/>
          </p:nvPr>
        </p:nvSpPr>
        <p:spPr/>
        <p:txBody>
          <a:bodyPr/>
          <a:lstStyle/>
          <a:p>
            <a:fld id="{14785692-90BC-E44A-B7F7-173235537AD7}" type="datetime1">
              <a:rPr lang="hr-HR" smtClean="0"/>
              <a:t>24.11.2022.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Text Placeholder 2"/>
          <p:cNvSpPr>
            <a:spLocks noGrp="1"/>
          </p:cNvSpPr>
          <p:nvPr>
            <p:ph type="body" idx="1"/>
          </p:nvPr>
        </p:nvSpPr>
        <p:spPr>
          <a:xfrm>
            <a:off x="71406" y="571480"/>
            <a:ext cx="4425982"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1406" y="1214423"/>
            <a:ext cx="4425982"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5" name="Text Placeholder 4"/>
          <p:cNvSpPr>
            <a:spLocks noGrp="1"/>
          </p:cNvSpPr>
          <p:nvPr>
            <p:ph type="body" sz="quarter" idx="3"/>
          </p:nvPr>
        </p:nvSpPr>
        <p:spPr>
          <a:xfrm>
            <a:off x="4645027" y="571480"/>
            <a:ext cx="4427569"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214423"/>
            <a:ext cx="4427569"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6"/>
          <p:cNvSpPr>
            <a:spLocks noGrp="1"/>
          </p:cNvSpPr>
          <p:nvPr>
            <p:ph type="dt" sz="half" idx="10"/>
          </p:nvPr>
        </p:nvSpPr>
        <p:spPr/>
        <p:txBody>
          <a:bodyPr/>
          <a:lstStyle/>
          <a:p>
            <a:fld id="{C07A1186-0774-9340-9851-0ACC93D77D0B}" type="datetime1">
              <a:rPr lang="hr-HR" smtClean="0"/>
              <a:t>24.11.2022.</a:t>
            </a:fld>
            <a:endParaRPr lang="hr-HR" dirty="0"/>
          </a:p>
        </p:txBody>
      </p:sp>
      <p:sp>
        <p:nvSpPr>
          <p:cNvPr id="8" name="Footer Placeholder 7"/>
          <p:cNvSpPr>
            <a:spLocks noGrp="1"/>
          </p:cNvSpPr>
          <p:nvPr>
            <p:ph type="ftr" sz="quarter" idx="11"/>
          </p:nvPr>
        </p:nvSpPr>
        <p:spPr/>
        <p:txBody>
          <a:bodyPr/>
          <a:lstStyle/>
          <a:p>
            <a:endParaRPr lang="hr-HR" dirty="0"/>
          </a:p>
        </p:txBody>
      </p:sp>
      <p:sp>
        <p:nvSpPr>
          <p:cNvPr id="9" name="Slide Number Placeholder 8"/>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Date Placeholder 2"/>
          <p:cNvSpPr>
            <a:spLocks noGrp="1"/>
          </p:cNvSpPr>
          <p:nvPr>
            <p:ph type="dt" sz="half" idx="10"/>
          </p:nvPr>
        </p:nvSpPr>
        <p:spPr/>
        <p:txBody>
          <a:bodyPr/>
          <a:lstStyle/>
          <a:p>
            <a:fld id="{333C1E8A-7D7E-9143-A239-1585B4549DC5}" type="datetime1">
              <a:rPr lang="hr-HR" smtClean="0"/>
              <a:t>24.11.2022.</a:t>
            </a:fld>
            <a:endParaRPr lang="hr-HR" dirty="0"/>
          </a:p>
        </p:txBody>
      </p:sp>
      <p:sp>
        <p:nvSpPr>
          <p:cNvPr id="4" name="Footer Placeholder 3"/>
          <p:cNvSpPr>
            <a:spLocks noGrp="1"/>
          </p:cNvSpPr>
          <p:nvPr>
            <p:ph type="ftr" sz="quarter" idx="11"/>
          </p:nvPr>
        </p:nvSpPr>
        <p:spPr/>
        <p:txBody>
          <a:bodyPr/>
          <a:lstStyle/>
          <a:p>
            <a:endParaRPr lang="hr-HR" dirty="0"/>
          </a:p>
        </p:txBody>
      </p:sp>
      <p:sp>
        <p:nvSpPr>
          <p:cNvPr id="5" name="Slide Number Placeholder 4"/>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C8D3B-C5F9-D84C-AD0B-B86AB3BE744A}" type="datetime1">
              <a:rPr lang="hr-HR" smtClean="0"/>
              <a:t>24.11.2022.</a:t>
            </a:fld>
            <a:endParaRPr lang="hr-HR" dirty="0"/>
          </a:p>
        </p:txBody>
      </p:sp>
      <p:sp>
        <p:nvSpPr>
          <p:cNvPr id="3" name="Footer Placeholder 2"/>
          <p:cNvSpPr>
            <a:spLocks noGrp="1"/>
          </p:cNvSpPr>
          <p:nvPr>
            <p:ph type="ftr" sz="quarter" idx="11"/>
          </p:nvPr>
        </p:nvSpPr>
        <p:spPr/>
        <p:txBody>
          <a:bodyPr/>
          <a:lstStyle/>
          <a:p>
            <a:endParaRPr lang="hr-HR" dirty="0"/>
          </a:p>
        </p:txBody>
      </p:sp>
      <p:sp>
        <p:nvSpPr>
          <p:cNvPr id="4" name="Slide Number Placeholder 3"/>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7" y="71414"/>
            <a:ext cx="3394107" cy="1363687"/>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71415"/>
            <a:ext cx="5497544" cy="6429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71407" y="1435100"/>
            <a:ext cx="3394107" cy="5065735"/>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BE53B7-FFAE-D843-8967-F0927DADCEB9}" type="datetime1">
              <a:rPr lang="hr-HR" smtClean="0"/>
              <a:t>24.11.2022.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6" y="5143512"/>
            <a:ext cx="9001188" cy="566739"/>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71406" y="71415"/>
            <a:ext cx="9001188" cy="500066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endParaRPr lang="hr-HR" dirty="0"/>
          </a:p>
        </p:txBody>
      </p:sp>
      <p:sp>
        <p:nvSpPr>
          <p:cNvPr id="4" name="Text Placeholder 3"/>
          <p:cNvSpPr>
            <a:spLocks noGrp="1"/>
          </p:cNvSpPr>
          <p:nvPr>
            <p:ph type="body" sz="half" idx="2"/>
          </p:nvPr>
        </p:nvSpPr>
        <p:spPr>
          <a:xfrm>
            <a:off x="71406" y="5715017"/>
            <a:ext cx="9001188"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207B-054B-5C49-A65A-333BD355A5E4}" type="datetime1">
              <a:rPr lang="hr-HR" smtClean="0"/>
              <a:t>24.11.2022.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00043"/>
          </a:xfrm>
          <a:prstGeom prst="rect">
            <a:avLst/>
          </a:prstGeom>
          <a:solidFill>
            <a:schemeClr val="accent1">
              <a:lumMod val="75000"/>
            </a:schemeClr>
          </a:solidFill>
        </p:spPr>
        <p:txBody>
          <a:bodyPr vert="horz" lIns="91440" tIns="45720" rIns="91440" bIns="45720" rtlCol="0" anchor="ctr">
            <a:noAutofit/>
          </a:bodyPr>
          <a:lstStyle/>
          <a:p>
            <a:r>
              <a:rPr lang="en-US" dirty="0"/>
              <a:t>Click to edit Master title style</a:t>
            </a:r>
            <a:endParaRPr lang="hr-HR" dirty="0"/>
          </a:p>
        </p:txBody>
      </p:sp>
      <p:sp>
        <p:nvSpPr>
          <p:cNvPr id="3" name="Text Placeholder 2"/>
          <p:cNvSpPr>
            <a:spLocks noGrp="1"/>
          </p:cNvSpPr>
          <p:nvPr>
            <p:ph type="body" idx="1"/>
          </p:nvPr>
        </p:nvSpPr>
        <p:spPr>
          <a:xfrm>
            <a:off x="71406" y="571480"/>
            <a:ext cx="9001188" cy="59293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4" name="Date Placeholder 3"/>
          <p:cNvSpPr>
            <a:spLocks noGrp="1"/>
          </p:cNvSpPr>
          <p:nvPr>
            <p:ph type="dt" sz="half" idx="2"/>
          </p:nvPr>
        </p:nvSpPr>
        <p:spPr>
          <a:xfrm>
            <a:off x="0" y="6572272"/>
            <a:ext cx="1071538"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5F2B0731-90F4-364E-AF0C-834A64ACFA8B}" type="datetime1">
              <a:rPr lang="hr-HR" smtClean="0"/>
              <a:t>24.11.2022.</a:t>
            </a:fld>
            <a:endParaRPr lang="hr-HR" dirty="0"/>
          </a:p>
        </p:txBody>
      </p:sp>
      <p:sp>
        <p:nvSpPr>
          <p:cNvPr id="5" name="Footer Placeholder 4"/>
          <p:cNvSpPr>
            <a:spLocks noGrp="1"/>
          </p:cNvSpPr>
          <p:nvPr>
            <p:ph type="ftr" sz="quarter" idx="3"/>
          </p:nvPr>
        </p:nvSpPr>
        <p:spPr>
          <a:xfrm>
            <a:off x="1142976" y="6572272"/>
            <a:ext cx="7072362"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dirty="0"/>
          </a:p>
        </p:txBody>
      </p:sp>
      <p:sp>
        <p:nvSpPr>
          <p:cNvPr id="6" name="Slide Number Placeholder 5"/>
          <p:cNvSpPr>
            <a:spLocks noGrp="1"/>
          </p:cNvSpPr>
          <p:nvPr>
            <p:ph type="sldNum" sz="quarter" idx="4"/>
          </p:nvPr>
        </p:nvSpPr>
        <p:spPr>
          <a:xfrm>
            <a:off x="8286776" y="6572272"/>
            <a:ext cx="857224"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3E44B878-1E7A-41BB-BEF2-7EED5D7B2C6D}" type="slidenum">
              <a:rPr lang="hr-HR" smtClean="0"/>
              <a:pPr/>
              <a:t>‹#›</a:t>
            </a:fld>
            <a:endParaRPr lang="hr-H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77" rtl="0" eaLnBrk="1" latinLnBrk="0" hangingPunct="1">
        <a:spcBef>
          <a:spcPct val="0"/>
        </a:spcBef>
        <a:buNone/>
        <a:defRPr sz="3600" kern="1200">
          <a:solidFill>
            <a:schemeClr val="bg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C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a:t>
            </a:r>
            <a:br>
              <a:rPr lang="en-US" dirty="0"/>
            </a:br>
            <a:r>
              <a:rPr lang="en-US"/>
              <a:t>Word Embeddings</a:t>
            </a:r>
            <a:br>
              <a:rPr lang="en-US" dirty="0"/>
            </a:br>
            <a:br>
              <a:rPr lang="en-US" dirty="0"/>
            </a:br>
            <a:r>
              <a:rPr lang="en-US" sz="2000" dirty="0"/>
              <a:t>lecture 04.1</a:t>
            </a:r>
            <a:endParaRPr lang="en-US" sz="2800" dirty="0"/>
          </a:p>
        </p:txBody>
      </p:sp>
      <p:sp>
        <p:nvSpPr>
          <p:cNvPr id="3" name="Subtitle 2"/>
          <p:cNvSpPr>
            <a:spLocks noGrp="1"/>
          </p:cNvSpPr>
          <p:nvPr>
            <p:ph type="subTitle" idx="1"/>
          </p:nvPr>
        </p:nvSpPr>
        <p:spPr/>
        <p:txBody>
          <a:bodyPr/>
          <a:lstStyle/>
          <a:p>
            <a:r>
              <a:rPr lang="hr-HR" dirty="0"/>
              <a:t>Branko Žitko</a:t>
            </a:r>
          </a:p>
        </p:txBody>
      </p:sp>
      <p:sp>
        <p:nvSpPr>
          <p:cNvPr id="5" name="TextBox 4">
            <a:extLst>
              <a:ext uri="{FF2B5EF4-FFF2-40B4-BE49-F238E27FC236}">
                <a16:creationId xmlns:a16="http://schemas.microsoft.com/office/drawing/2014/main" id="{E8FF01B6-6017-F45A-1F83-E5C7330D07BF}"/>
              </a:ext>
            </a:extLst>
          </p:cNvPr>
          <p:cNvSpPr txBox="1"/>
          <p:nvPr/>
        </p:nvSpPr>
        <p:spPr>
          <a:xfrm>
            <a:off x="3324928" y="6381328"/>
            <a:ext cx="2494144" cy="369332"/>
          </a:xfrm>
          <a:prstGeom prst="rect">
            <a:avLst/>
          </a:prstGeom>
          <a:noFill/>
        </p:spPr>
        <p:txBody>
          <a:bodyPr wrap="none" rtlCol="0">
            <a:spAutoFit/>
          </a:bodyPr>
          <a:lstStyle/>
          <a:p>
            <a:r>
              <a:rPr lang="en-HR" dirty="0"/>
              <a:t>Source: DeepLearning.AI</a:t>
            </a:r>
          </a:p>
        </p:txBody>
      </p:sp>
      <p:sp>
        <p:nvSpPr>
          <p:cNvPr id="4" name="Slide Number Placeholder 3">
            <a:extLst>
              <a:ext uri="{FF2B5EF4-FFF2-40B4-BE49-F238E27FC236}">
                <a16:creationId xmlns:a16="http://schemas.microsoft.com/office/drawing/2014/main" id="{93EAE65F-5298-E4CB-82D8-38014E59AA5D}"/>
              </a:ext>
            </a:extLst>
          </p:cNvPr>
          <p:cNvSpPr>
            <a:spLocks noGrp="1"/>
          </p:cNvSpPr>
          <p:nvPr>
            <p:ph type="sldNum" sz="quarter" idx="12"/>
          </p:nvPr>
        </p:nvSpPr>
        <p:spPr/>
        <p:txBody>
          <a:bodyPr/>
          <a:lstStyle/>
          <a:p>
            <a:fld id="{3E44B878-1E7A-41BB-BEF2-7EED5D7B2C6D}" type="slidenum">
              <a:rPr lang="hr-HR" smtClean="0"/>
              <a:pPr/>
              <a:t>1</a:t>
            </a:fld>
            <a:endParaRPr lang="hr-H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language model</a:t>
            </a:r>
          </a:p>
        </p:txBody>
      </p:sp>
      <p:sp>
        <p:nvSpPr>
          <p:cNvPr id="4" name="TextBox 3">
            <a:extLst>
              <a:ext uri="{FF2B5EF4-FFF2-40B4-BE49-F238E27FC236}">
                <a16:creationId xmlns:a16="http://schemas.microsoft.com/office/drawing/2014/main" id="{EA8F5408-AC79-28D6-2341-17EFF109D4CC}"/>
              </a:ext>
            </a:extLst>
          </p:cNvPr>
          <p:cNvSpPr txBox="1"/>
          <p:nvPr/>
        </p:nvSpPr>
        <p:spPr>
          <a:xfrm>
            <a:off x="179514" y="836712"/>
            <a:ext cx="704039" cy="707886"/>
          </a:xfrm>
          <a:prstGeom prst="rect">
            <a:avLst/>
          </a:prstGeom>
          <a:noFill/>
        </p:spPr>
        <p:txBody>
          <a:bodyPr wrap="none" rtlCol="0">
            <a:spAutoFit/>
          </a:bodyPr>
          <a:lstStyle/>
          <a:p>
            <a:pPr algn="ctr"/>
            <a:r>
              <a:rPr lang="en-HR" sz="2000" dirty="0"/>
              <a:t>I</a:t>
            </a:r>
          </a:p>
          <a:p>
            <a:pPr algn="ctr"/>
            <a:r>
              <a:rPr lang="en-HR" sz="2000" dirty="0"/>
              <a:t>4343</a:t>
            </a:r>
          </a:p>
        </p:txBody>
      </p:sp>
      <p:sp>
        <p:nvSpPr>
          <p:cNvPr id="5" name="TextBox 4">
            <a:extLst>
              <a:ext uri="{FF2B5EF4-FFF2-40B4-BE49-F238E27FC236}">
                <a16:creationId xmlns:a16="http://schemas.microsoft.com/office/drawing/2014/main" id="{68327AB8-EEA8-4040-2D86-937E676CD1B0}"/>
              </a:ext>
            </a:extLst>
          </p:cNvPr>
          <p:cNvSpPr txBox="1"/>
          <p:nvPr/>
        </p:nvSpPr>
        <p:spPr>
          <a:xfrm>
            <a:off x="1058271" y="836712"/>
            <a:ext cx="706796" cy="707886"/>
          </a:xfrm>
          <a:prstGeom prst="rect">
            <a:avLst/>
          </a:prstGeom>
          <a:noFill/>
        </p:spPr>
        <p:txBody>
          <a:bodyPr wrap="none" rtlCol="0">
            <a:spAutoFit/>
          </a:bodyPr>
          <a:lstStyle/>
          <a:p>
            <a:pPr algn="ctr"/>
            <a:r>
              <a:rPr lang="en-HR" sz="2000" dirty="0"/>
              <a:t>want</a:t>
            </a:r>
          </a:p>
          <a:p>
            <a:pPr algn="ctr"/>
            <a:r>
              <a:rPr lang="en-HR" sz="2000" dirty="0"/>
              <a:t>9665</a:t>
            </a:r>
          </a:p>
        </p:txBody>
      </p:sp>
      <p:sp>
        <p:nvSpPr>
          <p:cNvPr id="6" name="TextBox 5">
            <a:extLst>
              <a:ext uri="{FF2B5EF4-FFF2-40B4-BE49-F238E27FC236}">
                <a16:creationId xmlns:a16="http://schemas.microsoft.com/office/drawing/2014/main" id="{F4DD1FC7-9DE8-A67F-C70A-AEA019054F23}"/>
              </a:ext>
            </a:extLst>
          </p:cNvPr>
          <p:cNvSpPr txBox="1"/>
          <p:nvPr/>
        </p:nvSpPr>
        <p:spPr>
          <a:xfrm>
            <a:off x="2134551" y="836712"/>
            <a:ext cx="314509" cy="707886"/>
          </a:xfrm>
          <a:prstGeom prst="rect">
            <a:avLst/>
          </a:prstGeom>
          <a:noFill/>
        </p:spPr>
        <p:txBody>
          <a:bodyPr wrap="none" rtlCol="0">
            <a:spAutoFit/>
          </a:bodyPr>
          <a:lstStyle/>
          <a:p>
            <a:pPr algn="ctr"/>
            <a:r>
              <a:rPr lang="en-HR" sz="2000" dirty="0"/>
              <a:t>a</a:t>
            </a:r>
          </a:p>
          <a:p>
            <a:pPr algn="ctr"/>
            <a:r>
              <a:rPr lang="en-HR" sz="2000" dirty="0"/>
              <a:t>1</a:t>
            </a:r>
          </a:p>
        </p:txBody>
      </p:sp>
      <p:sp>
        <p:nvSpPr>
          <p:cNvPr id="7" name="TextBox 6">
            <a:extLst>
              <a:ext uri="{FF2B5EF4-FFF2-40B4-BE49-F238E27FC236}">
                <a16:creationId xmlns:a16="http://schemas.microsoft.com/office/drawing/2014/main" id="{145B1588-AB42-3788-F6F8-C93E74130BB6}"/>
              </a:ext>
            </a:extLst>
          </p:cNvPr>
          <p:cNvSpPr txBox="1"/>
          <p:nvPr/>
        </p:nvSpPr>
        <p:spPr>
          <a:xfrm>
            <a:off x="2819926" y="836712"/>
            <a:ext cx="704039" cy="707886"/>
          </a:xfrm>
          <a:prstGeom prst="rect">
            <a:avLst/>
          </a:prstGeom>
          <a:noFill/>
        </p:spPr>
        <p:txBody>
          <a:bodyPr wrap="none" rtlCol="0">
            <a:spAutoFit/>
          </a:bodyPr>
          <a:lstStyle/>
          <a:p>
            <a:pPr algn="ctr"/>
            <a:r>
              <a:rPr lang="en-HR" sz="2000" dirty="0"/>
              <a:t>glass</a:t>
            </a:r>
          </a:p>
          <a:p>
            <a:pPr algn="ctr"/>
            <a:r>
              <a:rPr lang="en-HR" sz="2000" dirty="0"/>
              <a:t>3852</a:t>
            </a:r>
          </a:p>
        </p:txBody>
      </p:sp>
      <p:sp>
        <p:nvSpPr>
          <p:cNvPr id="9" name="TextBox 8">
            <a:extLst>
              <a:ext uri="{FF2B5EF4-FFF2-40B4-BE49-F238E27FC236}">
                <a16:creationId xmlns:a16="http://schemas.microsoft.com/office/drawing/2014/main" id="{0AEB2974-26ED-7549-0A30-CC60CC20144F}"/>
              </a:ext>
            </a:extLst>
          </p:cNvPr>
          <p:cNvSpPr txBox="1"/>
          <p:nvPr/>
        </p:nvSpPr>
        <p:spPr>
          <a:xfrm>
            <a:off x="3692850" y="836712"/>
            <a:ext cx="704039" cy="707886"/>
          </a:xfrm>
          <a:prstGeom prst="rect">
            <a:avLst/>
          </a:prstGeom>
          <a:noFill/>
        </p:spPr>
        <p:txBody>
          <a:bodyPr wrap="none" rtlCol="0">
            <a:spAutoFit/>
          </a:bodyPr>
          <a:lstStyle/>
          <a:p>
            <a:pPr algn="ctr"/>
            <a:r>
              <a:rPr lang="en-HR" sz="2000" dirty="0"/>
              <a:t>of</a:t>
            </a:r>
          </a:p>
          <a:p>
            <a:pPr algn="ctr"/>
            <a:r>
              <a:rPr lang="en-HR" sz="2000" dirty="0"/>
              <a:t>6163</a:t>
            </a:r>
          </a:p>
        </p:txBody>
      </p:sp>
      <p:sp>
        <p:nvSpPr>
          <p:cNvPr id="10" name="TextBox 9">
            <a:extLst>
              <a:ext uri="{FF2B5EF4-FFF2-40B4-BE49-F238E27FC236}">
                <a16:creationId xmlns:a16="http://schemas.microsoft.com/office/drawing/2014/main" id="{4427746C-B61C-3FC9-9100-475724536778}"/>
              </a:ext>
            </a:extLst>
          </p:cNvPr>
          <p:cNvSpPr txBox="1"/>
          <p:nvPr/>
        </p:nvSpPr>
        <p:spPr>
          <a:xfrm>
            <a:off x="4521370" y="836712"/>
            <a:ext cx="908261" cy="707886"/>
          </a:xfrm>
          <a:prstGeom prst="rect">
            <a:avLst/>
          </a:prstGeom>
          <a:noFill/>
        </p:spPr>
        <p:txBody>
          <a:bodyPr wrap="none" rtlCol="0">
            <a:spAutoFit/>
          </a:bodyPr>
          <a:lstStyle/>
          <a:p>
            <a:pPr algn="ctr"/>
            <a:r>
              <a:rPr lang="en-HR" sz="2000" dirty="0"/>
              <a:t>orange</a:t>
            </a:r>
          </a:p>
          <a:p>
            <a:pPr algn="ctr"/>
            <a:r>
              <a:rPr lang="en-HR" sz="2000" dirty="0"/>
              <a:t>6257</a:t>
            </a:r>
          </a:p>
        </p:txBody>
      </p:sp>
      <p:sp>
        <p:nvSpPr>
          <p:cNvPr id="11" name="TextBox 10">
            <a:extLst>
              <a:ext uri="{FF2B5EF4-FFF2-40B4-BE49-F238E27FC236}">
                <a16:creationId xmlns:a16="http://schemas.microsoft.com/office/drawing/2014/main" id="{FAD41CDE-C2C5-3749-47EA-6272CEADE7C1}"/>
              </a:ext>
            </a:extLst>
          </p:cNvPr>
          <p:cNvSpPr txBox="1"/>
          <p:nvPr/>
        </p:nvSpPr>
        <p:spPr>
          <a:xfrm>
            <a:off x="5470278" y="836712"/>
            <a:ext cx="1075936" cy="400110"/>
          </a:xfrm>
          <a:prstGeom prst="rect">
            <a:avLst/>
          </a:prstGeom>
          <a:noFill/>
        </p:spPr>
        <p:txBody>
          <a:bodyPr wrap="none" rtlCol="0">
            <a:spAutoFit/>
          </a:bodyPr>
          <a:lstStyle/>
          <a:p>
            <a:pPr algn="ctr"/>
            <a:r>
              <a:rPr lang="en-HR" sz="2000" dirty="0"/>
              <a:t>______ .</a:t>
            </a:r>
          </a:p>
        </p:txBody>
      </p:sp>
      <p:sp>
        <p:nvSpPr>
          <p:cNvPr id="12" name="TextBox 11">
            <a:extLst>
              <a:ext uri="{FF2B5EF4-FFF2-40B4-BE49-F238E27FC236}">
                <a16:creationId xmlns:a16="http://schemas.microsoft.com/office/drawing/2014/main" id="{8A83A454-6CA3-7AAC-0F16-FBC336A80B8B}"/>
              </a:ext>
            </a:extLst>
          </p:cNvPr>
          <p:cNvSpPr txBox="1"/>
          <p:nvPr/>
        </p:nvSpPr>
        <p:spPr>
          <a:xfrm>
            <a:off x="179512" y="1856794"/>
            <a:ext cx="908262" cy="3477875"/>
          </a:xfrm>
          <a:prstGeom prst="rect">
            <a:avLst/>
          </a:prstGeom>
          <a:noFill/>
        </p:spPr>
        <p:txBody>
          <a:bodyPr wrap="none" rtlCol="0">
            <a:spAutoFit/>
          </a:bodyPr>
          <a:lstStyle/>
          <a:p>
            <a:r>
              <a:rPr lang="en-HR" sz="2000" dirty="0"/>
              <a:t>I</a:t>
            </a:r>
          </a:p>
          <a:p>
            <a:endParaRPr lang="en-HR" sz="2000" dirty="0"/>
          </a:p>
          <a:p>
            <a:r>
              <a:rPr lang="en-HR" sz="2000" dirty="0"/>
              <a:t>want</a:t>
            </a:r>
          </a:p>
          <a:p>
            <a:endParaRPr lang="en-HR" sz="2000" dirty="0"/>
          </a:p>
          <a:p>
            <a:r>
              <a:rPr lang="en-HR" sz="2000" dirty="0"/>
              <a:t>a</a:t>
            </a:r>
          </a:p>
          <a:p>
            <a:endParaRPr lang="en-HR" sz="2000" dirty="0"/>
          </a:p>
          <a:p>
            <a:r>
              <a:rPr lang="en-HR" sz="2000" dirty="0"/>
              <a:t>glass</a:t>
            </a:r>
          </a:p>
          <a:p>
            <a:endParaRPr lang="en-HR" sz="2000" dirty="0"/>
          </a:p>
          <a:p>
            <a:r>
              <a:rPr lang="en-HR" sz="2000" dirty="0"/>
              <a:t>of</a:t>
            </a:r>
          </a:p>
          <a:p>
            <a:endParaRPr lang="en-HR" sz="2000" dirty="0"/>
          </a:p>
          <a:p>
            <a:r>
              <a:rPr lang="en-HR" sz="2000" dirty="0"/>
              <a:t>orange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1353EA7-52AE-9203-7BEA-30031FC0838E}"/>
                  </a:ext>
                </a:extLst>
              </p:cNvPr>
              <p:cNvSpPr txBox="1"/>
              <p:nvPr/>
            </p:nvSpPr>
            <p:spPr>
              <a:xfrm>
                <a:off x="1306582" y="1881269"/>
                <a:ext cx="817147" cy="3477875"/>
              </a:xfrm>
              <a:prstGeom prst="rect">
                <a:avLst/>
              </a:prstGeom>
              <a:noFill/>
            </p:spPr>
            <p:txBody>
              <a:bodyPr wrap="none" rtlCol="0">
                <a:spAutoFit/>
              </a:bodyPr>
              <a:lstStyle/>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4343</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9665</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1</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3852</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6163</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6257</m:t>
                        </m:r>
                      </m:sub>
                    </m:sSub>
                  </m:oMath>
                </a14:m>
                <a:r>
                  <a:rPr lang="en-HR" sz="2000" dirty="0"/>
                  <a:t> </a:t>
                </a:r>
              </a:p>
            </p:txBody>
          </p:sp>
        </mc:Choice>
        <mc:Fallback xmlns="">
          <p:sp>
            <p:nvSpPr>
              <p:cNvPr id="13" name="TextBox 12">
                <a:extLst>
                  <a:ext uri="{FF2B5EF4-FFF2-40B4-BE49-F238E27FC236}">
                    <a16:creationId xmlns:a16="http://schemas.microsoft.com/office/drawing/2014/main" id="{C1353EA7-52AE-9203-7BEA-30031FC0838E}"/>
                  </a:ext>
                </a:extLst>
              </p:cNvPr>
              <p:cNvSpPr txBox="1">
                <a:spLocks noRot="1" noChangeAspect="1" noMove="1" noResize="1" noEditPoints="1" noAdjustHandles="1" noChangeArrowheads="1" noChangeShapeType="1" noTextEdit="1"/>
              </p:cNvSpPr>
              <p:nvPr/>
            </p:nvSpPr>
            <p:spPr>
              <a:xfrm>
                <a:off x="1306582" y="1881269"/>
                <a:ext cx="817147" cy="3477875"/>
              </a:xfrm>
              <a:prstGeom prst="rect">
                <a:avLst/>
              </a:prstGeom>
              <a:blipFill>
                <a:blip r:embed="rId3"/>
                <a:stretch>
                  <a:fillRect/>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B99C3E-2E7B-548E-F7A6-1BD0608E2720}"/>
                  </a:ext>
                </a:extLst>
              </p:cNvPr>
              <p:cNvSpPr txBox="1"/>
              <p:nvPr/>
            </p:nvSpPr>
            <p:spPr>
              <a:xfrm>
                <a:off x="4267887" y="1881269"/>
                <a:ext cx="808170" cy="3477875"/>
              </a:xfrm>
              <a:prstGeom prst="rect">
                <a:avLst/>
              </a:prstGeom>
              <a:noFill/>
            </p:spPr>
            <p:txBody>
              <a:bodyPr wrap="none" rtlCol="0">
                <a:spAutoFit/>
              </a:bodyPr>
              <a:lstStyle/>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4343</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9665</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1</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3852</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6163</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6257</m:t>
                        </m:r>
                      </m:sub>
                    </m:sSub>
                  </m:oMath>
                </a14:m>
                <a:r>
                  <a:rPr lang="en-HR" sz="2000" dirty="0"/>
                  <a:t> </a:t>
                </a:r>
              </a:p>
            </p:txBody>
          </p:sp>
        </mc:Choice>
        <mc:Fallback xmlns="">
          <p:sp>
            <p:nvSpPr>
              <p:cNvPr id="14" name="TextBox 13">
                <a:extLst>
                  <a:ext uri="{FF2B5EF4-FFF2-40B4-BE49-F238E27FC236}">
                    <a16:creationId xmlns:a16="http://schemas.microsoft.com/office/drawing/2014/main" id="{8CB99C3E-2E7B-548E-F7A6-1BD0608E2720}"/>
                  </a:ext>
                </a:extLst>
              </p:cNvPr>
              <p:cNvSpPr txBox="1">
                <a:spLocks noRot="1" noChangeAspect="1" noMove="1" noResize="1" noEditPoints="1" noAdjustHandles="1" noChangeArrowheads="1" noChangeShapeType="1" noTextEdit="1"/>
              </p:cNvSpPr>
              <p:nvPr/>
            </p:nvSpPr>
            <p:spPr>
              <a:xfrm>
                <a:off x="4267887" y="1881269"/>
                <a:ext cx="808170" cy="3477875"/>
              </a:xfrm>
              <a:prstGeom prst="rect">
                <a:avLst/>
              </a:prstGeom>
              <a:blipFill>
                <a:blip r:embed="rId4"/>
                <a:stretch>
                  <a:fillRect/>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AC58003-612A-0E4D-C185-78C616325D35}"/>
                  </a:ext>
                </a:extLst>
              </p:cNvPr>
              <p:cNvSpPr txBox="1"/>
              <p:nvPr/>
            </p:nvSpPr>
            <p:spPr>
              <a:xfrm>
                <a:off x="2123728" y="1881269"/>
                <a:ext cx="545342" cy="3477875"/>
              </a:xfrm>
              <a:prstGeom prst="rect">
                <a:avLst/>
              </a:prstGeom>
              <a:noFill/>
            </p:spPr>
            <p:txBody>
              <a:bodyPr wrap="none" rtlCol="0">
                <a:spAutoFit/>
              </a:bodyPr>
              <a:lstStyle/>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p:txBody>
          </p:sp>
        </mc:Choice>
        <mc:Fallback xmlns="">
          <p:sp>
            <p:nvSpPr>
              <p:cNvPr id="15" name="TextBox 14">
                <a:extLst>
                  <a:ext uri="{FF2B5EF4-FFF2-40B4-BE49-F238E27FC236}">
                    <a16:creationId xmlns:a16="http://schemas.microsoft.com/office/drawing/2014/main" id="{9AC58003-612A-0E4D-C185-78C616325D35}"/>
                  </a:ext>
                </a:extLst>
              </p:cNvPr>
              <p:cNvSpPr txBox="1">
                <a:spLocks noRot="1" noChangeAspect="1" noMove="1" noResize="1" noEditPoints="1" noAdjustHandles="1" noChangeArrowheads="1" noChangeShapeType="1" noTextEdit="1"/>
              </p:cNvSpPr>
              <p:nvPr/>
            </p:nvSpPr>
            <p:spPr>
              <a:xfrm>
                <a:off x="2123728" y="1881269"/>
                <a:ext cx="545342" cy="3477875"/>
              </a:xfrm>
              <a:prstGeom prst="rect">
                <a:avLst/>
              </a:prstGeom>
              <a:blipFill>
                <a:blip r:embed="rId5"/>
                <a:stretch>
                  <a:fillRect/>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2B2F9DF-A78A-FEC1-E550-C7EACA2CF188}"/>
                  </a:ext>
                </a:extLst>
              </p:cNvPr>
              <p:cNvSpPr txBox="1"/>
              <p:nvPr/>
            </p:nvSpPr>
            <p:spPr>
              <a:xfrm>
                <a:off x="3491880" y="1881269"/>
                <a:ext cx="545342" cy="3477875"/>
              </a:xfrm>
              <a:prstGeom prst="rect">
                <a:avLst/>
              </a:prstGeom>
              <a:noFill/>
            </p:spPr>
            <p:txBody>
              <a:bodyPr wrap="none" rtlCol="0">
                <a:spAutoFit/>
              </a:bodyPr>
              <a:lstStyle/>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p:txBody>
          </p:sp>
        </mc:Choice>
        <mc:Fallback xmlns="">
          <p:sp>
            <p:nvSpPr>
              <p:cNvPr id="16" name="TextBox 15">
                <a:extLst>
                  <a:ext uri="{FF2B5EF4-FFF2-40B4-BE49-F238E27FC236}">
                    <a16:creationId xmlns:a16="http://schemas.microsoft.com/office/drawing/2014/main" id="{22B2F9DF-A78A-FEC1-E550-C7EACA2CF188}"/>
                  </a:ext>
                </a:extLst>
              </p:cNvPr>
              <p:cNvSpPr txBox="1">
                <a:spLocks noRot="1" noChangeAspect="1" noMove="1" noResize="1" noEditPoints="1" noAdjustHandles="1" noChangeArrowheads="1" noChangeShapeType="1" noTextEdit="1"/>
              </p:cNvSpPr>
              <p:nvPr/>
            </p:nvSpPr>
            <p:spPr>
              <a:xfrm>
                <a:off x="3491880" y="1881269"/>
                <a:ext cx="545342" cy="3477875"/>
              </a:xfrm>
              <a:prstGeom prst="rect">
                <a:avLst/>
              </a:prstGeom>
              <a:blipFill>
                <a:blip r:embed="rId6"/>
                <a:stretch>
                  <a:fillRect/>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446AE0-7105-1896-99F3-460A43B868EC}"/>
                  </a:ext>
                </a:extLst>
              </p:cNvPr>
              <p:cNvSpPr txBox="1"/>
              <p:nvPr/>
            </p:nvSpPr>
            <p:spPr>
              <a:xfrm>
                <a:off x="2745714" y="1881269"/>
                <a:ext cx="412677" cy="3477875"/>
              </a:xfrm>
              <a:prstGeom prst="rect">
                <a:avLst/>
              </a:prstGeom>
              <a:noFill/>
            </p:spPr>
            <p:txBody>
              <a:bodyPr wrap="none" rtlCol="0">
                <a:spAutoFit/>
              </a:bodyPr>
              <a:lstStyle/>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p:txBody>
          </p:sp>
        </mc:Choice>
        <mc:Fallback xmlns="">
          <p:sp>
            <p:nvSpPr>
              <p:cNvPr id="17" name="TextBox 16">
                <a:extLst>
                  <a:ext uri="{FF2B5EF4-FFF2-40B4-BE49-F238E27FC236}">
                    <a16:creationId xmlns:a16="http://schemas.microsoft.com/office/drawing/2014/main" id="{74446AE0-7105-1896-99F3-460A43B868EC}"/>
                  </a:ext>
                </a:extLst>
              </p:cNvPr>
              <p:cNvSpPr txBox="1">
                <a:spLocks noRot="1" noChangeAspect="1" noMove="1" noResize="1" noEditPoints="1" noAdjustHandles="1" noChangeArrowheads="1" noChangeShapeType="1" noTextEdit="1"/>
              </p:cNvSpPr>
              <p:nvPr/>
            </p:nvSpPr>
            <p:spPr>
              <a:xfrm>
                <a:off x="2745714" y="1881269"/>
                <a:ext cx="412677" cy="3477875"/>
              </a:xfrm>
              <a:prstGeom prst="rect">
                <a:avLst/>
              </a:prstGeom>
              <a:blipFill>
                <a:blip r:embed="rId7"/>
                <a:stretch>
                  <a:fillRect/>
                </a:stretch>
              </a:blipFill>
            </p:spPr>
            <p:txBody>
              <a:bodyPr/>
              <a:lstStyle/>
              <a:p>
                <a:r>
                  <a:rPr lang="en-HR">
                    <a:noFill/>
                  </a:rPr>
                  <a:t> </a:t>
                </a:r>
              </a:p>
            </p:txBody>
          </p:sp>
        </mc:Fallback>
      </mc:AlternateContent>
      <p:sp>
        <p:nvSpPr>
          <p:cNvPr id="3" name="Slide Number Placeholder 2">
            <a:extLst>
              <a:ext uri="{FF2B5EF4-FFF2-40B4-BE49-F238E27FC236}">
                <a16:creationId xmlns:a16="http://schemas.microsoft.com/office/drawing/2014/main" id="{DE5B0B5C-59A6-D9A7-EB42-84BC387BCBA3}"/>
              </a:ext>
            </a:extLst>
          </p:cNvPr>
          <p:cNvSpPr>
            <a:spLocks noGrp="1"/>
          </p:cNvSpPr>
          <p:nvPr>
            <p:ph type="sldNum" sz="quarter" idx="12"/>
          </p:nvPr>
        </p:nvSpPr>
        <p:spPr/>
        <p:txBody>
          <a:bodyPr/>
          <a:lstStyle/>
          <a:p>
            <a:fld id="{3E44B878-1E7A-41BB-BEF2-7EED5D7B2C6D}" type="slidenum">
              <a:rPr lang="hr-HR" smtClean="0"/>
              <a:pPr/>
              <a:t>10</a:t>
            </a:fld>
            <a:endParaRPr lang="hr-HR" dirty="0"/>
          </a:p>
        </p:txBody>
      </p:sp>
    </p:spTree>
    <p:extLst>
      <p:ext uri="{BB962C8B-B14F-4D97-AF65-F5344CB8AC3E}">
        <p14:creationId xmlns:p14="http://schemas.microsoft.com/office/powerpoint/2010/main" val="259050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context/target pairs</a:t>
            </a:r>
          </a:p>
        </p:txBody>
      </p:sp>
      <p:sp>
        <p:nvSpPr>
          <p:cNvPr id="4" name="TextBox 3">
            <a:extLst>
              <a:ext uri="{FF2B5EF4-FFF2-40B4-BE49-F238E27FC236}">
                <a16:creationId xmlns:a16="http://schemas.microsoft.com/office/drawing/2014/main" id="{EA8F5408-AC79-28D6-2341-17EFF109D4CC}"/>
              </a:ext>
            </a:extLst>
          </p:cNvPr>
          <p:cNvSpPr txBox="1"/>
          <p:nvPr/>
        </p:nvSpPr>
        <p:spPr>
          <a:xfrm>
            <a:off x="264169" y="836713"/>
            <a:ext cx="7268721" cy="461665"/>
          </a:xfrm>
          <a:prstGeom prst="rect">
            <a:avLst/>
          </a:prstGeom>
          <a:noFill/>
        </p:spPr>
        <p:txBody>
          <a:bodyPr wrap="none" rtlCol="0">
            <a:spAutoFit/>
          </a:bodyPr>
          <a:lstStyle/>
          <a:p>
            <a:r>
              <a:rPr lang="en-HR" sz="2400" dirty="0"/>
              <a:t>I want a glass of orange juice to go along with my cereal. </a:t>
            </a:r>
          </a:p>
        </p:txBody>
      </p:sp>
      <p:sp>
        <p:nvSpPr>
          <p:cNvPr id="3" name="TextBox 2">
            <a:extLst>
              <a:ext uri="{FF2B5EF4-FFF2-40B4-BE49-F238E27FC236}">
                <a16:creationId xmlns:a16="http://schemas.microsoft.com/office/drawing/2014/main" id="{E5646979-85B7-F6E5-24F6-9794368E5FC6}"/>
              </a:ext>
            </a:extLst>
          </p:cNvPr>
          <p:cNvSpPr txBox="1"/>
          <p:nvPr/>
        </p:nvSpPr>
        <p:spPr>
          <a:xfrm>
            <a:off x="264169" y="1988841"/>
            <a:ext cx="1235851" cy="461665"/>
          </a:xfrm>
          <a:prstGeom prst="rect">
            <a:avLst/>
          </a:prstGeom>
          <a:noFill/>
        </p:spPr>
        <p:txBody>
          <a:bodyPr wrap="none" rtlCol="0">
            <a:spAutoFit/>
          </a:bodyPr>
          <a:lstStyle/>
          <a:p>
            <a:r>
              <a:rPr lang="en-HR" sz="2400" dirty="0"/>
              <a:t>Context:</a:t>
            </a:r>
          </a:p>
        </p:txBody>
      </p:sp>
      <p:sp>
        <p:nvSpPr>
          <p:cNvPr id="18" name="TextBox 17">
            <a:extLst>
              <a:ext uri="{FF2B5EF4-FFF2-40B4-BE49-F238E27FC236}">
                <a16:creationId xmlns:a16="http://schemas.microsoft.com/office/drawing/2014/main" id="{04488F30-6038-0B39-D2DD-272484CE5887}"/>
              </a:ext>
            </a:extLst>
          </p:cNvPr>
          <p:cNvSpPr txBox="1"/>
          <p:nvPr/>
        </p:nvSpPr>
        <p:spPr>
          <a:xfrm>
            <a:off x="1500020" y="1988840"/>
            <a:ext cx="4008085" cy="2677656"/>
          </a:xfrm>
          <a:prstGeom prst="rect">
            <a:avLst/>
          </a:prstGeom>
          <a:noFill/>
        </p:spPr>
        <p:txBody>
          <a:bodyPr wrap="square">
            <a:spAutoFit/>
          </a:bodyPr>
          <a:lstStyle/>
          <a:p>
            <a:r>
              <a:rPr lang="en-HR" sz="2400" dirty="0"/>
              <a:t>Last 4 words</a:t>
            </a:r>
          </a:p>
          <a:p>
            <a:endParaRPr lang="en-HR" sz="2400" dirty="0"/>
          </a:p>
          <a:p>
            <a:r>
              <a:rPr lang="en-HR" sz="2400" dirty="0"/>
              <a:t>4 words on left &amp; right</a:t>
            </a:r>
          </a:p>
          <a:p>
            <a:endParaRPr lang="en-HR" sz="2400" dirty="0"/>
          </a:p>
          <a:p>
            <a:r>
              <a:rPr lang="en-HR" sz="2400" dirty="0"/>
              <a:t>Last 1 word</a:t>
            </a:r>
          </a:p>
          <a:p>
            <a:endParaRPr lang="en-HR" sz="2400" dirty="0"/>
          </a:p>
          <a:p>
            <a:r>
              <a:rPr lang="en-HR" sz="2400" dirty="0"/>
              <a:t>Nearby 1 word</a:t>
            </a:r>
          </a:p>
        </p:txBody>
      </p:sp>
      <p:sp>
        <p:nvSpPr>
          <p:cNvPr id="5" name="Slide Number Placeholder 4">
            <a:extLst>
              <a:ext uri="{FF2B5EF4-FFF2-40B4-BE49-F238E27FC236}">
                <a16:creationId xmlns:a16="http://schemas.microsoft.com/office/drawing/2014/main" id="{2237AE8F-5217-7AC2-A822-B18181FAC58E}"/>
              </a:ext>
            </a:extLst>
          </p:cNvPr>
          <p:cNvSpPr>
            <a:spLocks noGrp="1"/>
          </p:cNvSpPr>
          <p:nvPr>
            <p:ph type="sldNum" sz="quarter" idx="12"/>
          </p:nvPr>
        </p:nvSpPr>
        <p:spPr/>
        <p:txBody>
          <a:bodyPr/>
          <a:lstStyle/>
          <a:p>
            <a:fld id="{3E44B878-1E7A-41BB-BEF2-7EED5D7B2C6D}" type="slidenum">
              <a:rPr lang="hr-HR" smtClean="0"/>
              <a:pPr/>
              <a:t>11</a:t>
            </a:fld>
            <a:endParaRPr lang="hr-HR" dirty="0"/>
          </a:p>
        </p:txBody>
      </p:sp>
    </p:spTree>
    <p:extLst>
      <p:ext uri="{BB962C8B-B14F-4D97-AF65-F5344CB8AC3E}">
        <p14:creationId xmlns:p14="http://schemas.microsoft.com/office/powerpoint/2010/main" val="336110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Skip-grams</a:t>
            </a:r>
          </a:p>
        </p:txBody>
      </p:sp>
      <p:sp>
        <p:nvSpPr>
          <p:cNvPr id="4" name="TextBox 3">
            <a:extLst>
              <a:ext uri="{FF2B5EF4-FFF2-40B4-BE49-F238E27FC236}">
                <a16:creationId xmlns:a16="http://schemas.microsoft.com/office/drawing/2014/main" id="{EA8F5408-AC79-28D6-2341-17EFF109D4CC}"/>
              </a:ext>
            </a:extLst>
          </p:cNvPr>
          <p:cNvSpPr txBox="1"/>
          <p:nvPr/>
        </p:nvSpPr>
        <p:spPr>
          <a:xfrm>
            <a:off x="264169" y="836713"/>
            <a:ext cx="7268721" cy="461665"/>
          </a:xfrm>
          <a:prstGeom prst="rect">
            <a:avLst/>
          </a:prstGeom>
          <a:noFill/>
        </p:spPr>
        <p:txBody>
          <a:bodyPr wrap="none" rtlCol="0">
            <a:spAutoFit/>
          </a:bodyPr>
          <a:lstStyle/>
          <a:p>
            <a:r>
              <a:rPr lang="en-HR" sz="2400" dirty="0"/>
              <a:t>I want a glass of orange juice to go along with my cereal. </a:t>
            </a:r>
          </a:p>
        </p:txBody>
      </p:sp>
      <p:sp>
        <p:nvSpPr>
          <p:cNvPr id="3" name="Slide Number Placeholder 2">
            <a:extLst>
              <a:ext uri="{FF2B5EF4-FFF2-40B4-BE49-F238E27FC236}">
                <a16:creationId xmlns:a16="http://schemas.microsoft.com/office/drawing/2014/main" id="{0FF8D81C-2C2E-01A8-FF50-5905F70D829B}"/>
              </a:ext>
            </a:extLst>
          </p:cNvPr>
          <p:cNvSpPr>
            <a:spLocks noGrp="1"/>
          </p:cNvSpPr>
          <p:nvPr>
            <p:ph type="sldNum" sz="quarter" idx="12"/>
          </p:nvPr>
        </p:nvSpPr>
        <p:spPr/>
        <p:txBody>
          <a:bodyPr/>
          <a:lstStyle/>
          <a:p>
            <a:fld id="{3E44B878-1E7A-41BB-BEF2-7EED5D7B2C6D}" type="slidenum">
              <a:rPr lang="hr-HR" smtClean="0"/>
              <a:pPr/>
              <a:t>12</a:t>
            </a:fld>
            <a:endParaRPr lang="hr-HR" dirty="0"/>
          </a:p>
        </p:txBody>
      </p:sp>
    </p:spTree>
    <p:extLst>
      <p:ext uri="{BB962C8B-B14F-4D97-AF65-F5344CB8AC3E}">
        <p14:creationId xmlns:p14="http://schemas.microsoft.com/office/powerpoint/2010/main" val="284832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4" name="TextBox 3">
            <a:extLst>
              <a:ext uri="{FF2B5EF4-FFF2-40B4-BE49-F238E27FC236}">
                <a16:creationId xmlns:a16="http://schemas.microsoft.com/office/drawing/2014/main" id="{EA8F5408-AC79-28D6-2341-17EFF109D4CC}"/>
              </a:ext>
            </a:extLst>
          </p:cNvPr>
          <p:cNvSpPr txBox="1"/>
          <p:nvPr/>
        </p:nvSpPr>
        <p:spPr>
          <a:xfrm>
            <a:off x="264168" y="836713"/>
            <a:ext cx="2542684" cy="461665"/>
          </a:xfrm>
          <a:prstGeom prst="rect">
            <a:avLst/>
          </a:prstGeom>
          <a:noFill/>
        </p:spPr>
        <p:txBody>
          <a:bodyPr wrap="none" rtlCol="0">
            <a:spAutoFit/>
          </a:bodyPr>
          <a:lstStyle/>
          <a:p>
            <a:r>
              <a:rPr lang="en-HR" sz="2400" dirty="0"/>
              <a:t>Vocab size = 10000</a:t>
            </a:r>
          </a:p>
        </p:txBody>
      </p:sp>
      <p:sp>
        <p:nvSpPr>
          <p:cNvPr id="8" name="Slide Number Placeholder 7">
            <a:extLst>
              <a:ext uri="{FF2B5EF4-FFF2-40B4-BE49-F238E27FC236}">
                <a16:creationId xmlns:a16="http://schemas.microsoft.com/office/drawing/2014/main" id="{FAFBC871-3ECF-6F97-2D99-598445CF0920}"/>
              </a:ext>
            </a:extLst>
          </p:cNvPr>
          <p:cNvSpPr>
            <a:spLocks noGrp="1"/>
          </p:cNvSpPr>
          <p:nvPr>
            <p:ph type="sldNum" sz="quarter" idx="12"/>
          </p:nvPr>
        </p:nvSpPr>
        <p:spPr/>
        <p:txBody>
          <a:bodyPr/>
          <a:lstStyle/>
          <a:p>
            <a:fld id="{3E44B878-1E7A-41BB-BEF2-7EED5D7B2C6D}" type="slidenum">
              <a:rPr lang="hr-HR" smtClean="0"/>
              <a:pPr/>
              <a:t>13</a:t>
            </a:fld>
            <a:endParaRPr lang="hr-HR" dirty="0"/>
          </a:p>
        </p:txBody>
      </p:sp>
    </p:spTree>
    <p:extLst>
      <p:ext uri="{BB962C8B-B14F-4D97-AF65-F5344CB8AC3E}">
        <p14:creationId xmlns:p14="http://schemas.microsoft.com/office/powerpoint/2010/main" val="173749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t>
            </a:r>
            <a:r>
              <a:rPr lang="en-US" dirty="0" err="1"/>
              <a:t>softmax</a:t>
            </a:r>
            <a:r>
              <a:rPr lang="en-US" dirty="0"/>
              <a:t> classification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8F5408-AC79-28D6-2341-17EFF109D4CC}"/>
                  </a:ext>
                </a:extLst>
              </p:cNvPr>
              <p:cNvSpPr txBox="1"/>
              <p:nvPr/>
            </p:nvSpPr>
            <p:spPr>
              <a:xfrm>
                <a:off x="264169" y="836713"/>
                <a:ext cx="3813480" cy="992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r-HR" sz="2400" i="1" dirty="0" smtClean="0">
                          <a:latin typeface="Cambria Math" panose="02040503050406030204" pitchFamily="18" charset="0"/>
                        </a:rPr>
                        <m:t>𝑝</m:t>
                      </m:r>
                      <m:d>
                        <m:dPr>
                          <m:ctrlPr>
                            <a:rPr lang="hr-HR" sz="2400" i="1" dirty="0">
                              <a:latin typeface="Cambria Math" panose="02040503050406030204" pitchFamily="18" charset="0"/>
                            </a:rPr>
                          </m:ctrlPr>
                        </m:dPr>
                        <m:e>
                          <m:r>
                            <a:rPr lang="hr-HR" sz="2400" i="1" dirty="0">
                              <a:latin typeface="Cambria Math" panose="02040503050406030204" pitchFamily="18" charset="0"/>
                            </a:rPr>
                            <m:t>𝑡</m:t>
                          </m:r>
                        </m:e>
                        <m:e>
                          <m:r>
                            <a:rPr lang="hr-HR" sz="2400" i="1" dirty="0">
                              <a:latin typeface="Cambria Math" panose="02040503050406030204" pitchFamily="18" charset="0"/>
                            </a:rPr>
                            <m:t>𝑐</m:t>
                          </m:r>
                        </m:e>
                      </m:d>
                      <m:r>
                        <a:rPr lang="hr-HR" sz="2400" i="1" dirty="0">
                          <a:latin typeface="Cambria Math" panose="02040503050406030204" pitchFamily="18" charset="0"/>
                        </a:rPr>
                        <m:t>=</m:t>
                      </m:r>
                      <m:f>
                        <m:fPr>
                          <m:ctrlPr>
                            <a:rPr lang="hr-HR" sz="2400" i="1" dirty="0">
                              <a:latin typeface="Cambria Math" panose="02040503050406030204" pitchFamily="18" charset="0"/>
                            </a:rPr>
                          </m:ctrlPr>
                        </m:fPr>
                        <m:num>
                          <m:func>
                            <m:funcPr>
                              <m:ctrlPr>
                                <a:rPr lang="hr-HR" sz="2400" b="0" i="1" dirty="0" smtClean="0">
                                  <a:latin typeface="Cambria Math" panose="02040503050406030204" pitchFamily="18" charset="0"/>
                                </a:rPr>
                              </m:ctrlPr>
                            </m:funcPr>
                            <m:fName>
                              <m:r>
                                <m:rPr>
                                  <m:sty m:val="p"/>
                                </m:rPr>
                                <a:rPr lang="hr-HR" sz="2400" i="0" dirty="0" smtClean="0">
                                  <a:latin typeface="Cambria Math" panose="02040503050406030204" pitchFamily="18" charset="0"/>
                                </a:rPr>
                                <m:t>exp</m:t>
                              </m:r>
                            </m:fName>
                            <m:e>
                              <m:d>
                                <m:dPr>
                                  <m:ctrlPr>
                                    <a:rPr lang="hr-HR" sz="2400" b="0" i="1" dirty="0" smtClean="0">
                                      <a:latin typeface="Cambria Math" panose="02040503050406030204" pitchFamily="18" charset="0"/>
                                    </a:rPr>
                                  </m:ctrlPr>
                                </m:dPr>
                                <m:e>
                                  <m:sSubSup>
                                    <m:sSubSupPr>
                                      <m:ctrlPr>
                                        <a:rPr lang="hr-HR" sz="2400" i="1" dirty="0">
                                          <a:latin typeface="Cambria Math" panose="02040503050406030204" pitchFamily="18" charset="0"/>
                                        </a:rPr>
                                      </m:ctrlPr>
                                    </m:sSubSupPr>
                                    <m:e>
                                      <m:r>
                                        <a:rPr lang="hr-HR" sz="2400" i="1" dirty="0">
                                          <a:latin typeface="Cambria Math" panose="02040503050406030204" pitchFamily="18" charset="0"/>
                                          <a:ea typeface="Cambria Math" panose="02040503050406030204" pitchFamily="18" charset="0"/>
                                        </a:rPr>
                                        <m:t>𝜃</m:t>
                                      </m:r>
                                    </m:e>
                                    <m:sub>
                                      <m:r>
                                        <a:rPr lang="hr-HR" sz="2400" i="1" dirty="0">
                                          <a:latin typeface="Cambria Math" panose="02040503050406030204" pitchFamily="18" charset="0"/>
                                        </a:rPr>
                                        <m:t>𝑡</m:t>
                                      </m:r>
                                    </m:sub>
                                    <m:sup>
                                      <m:r>
                                        <a:rPr lang="hr-HR" sz="2400" i="1" dirty="0">
                                          <a:latin typeface="Cambria Math" panose="02040503050406030204" pitchFamily="18" charset="0"/>
                                        </a:rPr>
                                        <m:t>𝑇</m:t>
                                      </m:r>
                                    </m:sup>
                                  </m:sSubSup>
                                  <m:sSub>
                                    <m:sSubPr>
                                      <m:ctrlPr>
                                        <a:rPr lang="hr-HR" sz="2400" i="1" dirty="0">
                                          <a:latin typeface="Cambria Math" panose="02040503050406030204" pitchFamily="18" charset="0"/>
                                        </a:rPr>
                                      </m:ctrlPr>
                                    </m:sSubPr>
                                    <m:e>
                                      <m:r>
                                        <a:rPr lang="hr-HR" sz="2400" i="1" dirty="0">
                                          <a:latin typeface="Cambria Math" panose="02040503050406030204" pitchFamily="18" charset="0"/>
                                        </a:rPr>
                                        <m:t>𝑒</m:t>
                                      </m:r>
                                    </m:e>
                                    <m:sub>
                                      <m:r>
                                        <a:rPr lang="hr-HR" sz="2400" i="1" dirty="0">
                                          <a:latin typeface="Cambria Math" panose="02040503050406030204" pitchFamily="18" charset="0"/>
                                        </a:rPr>
                                        <m:t>𝑐</m:t>
                                      </m:r>
                                    </m:sub>
                                  </m:sSub>
                                </m:e>
                              </m:d>
                            </m:e>
                          </m:func>
                        </m:num>
                        <m:den>
                          <m:nary>
                            <m:naryPr>
                              <m:chr m:val="∑"/>
                              <m:ctrlPr>
                                <a:rPr lang="hr-HR" sz="2400" i="1" dirty="0">
                                  <a:latin typeface="Cambria Math" panose="02040503050406030204" pitchFamily="18" charset="0"/>
                                </a:rPr>
                              </m:ctrlPr>
                            </m:naryPr>
                            <m:sub>
                              <m:r>
                                <m:rPr>
                                  <m:brk m:alnAt="23"/>
                                </m:rPr>
                                <a:rPr lang="hr-HR" sz="2400" i="1" dirty="0">
                                  <a:latin typeface="Cambria Math" panose="02040503050406030204" pitchFamily="18" charset="0"/>
                                </a:rPr>
                                <m:t>𝑖</m:t>
                              </m:r>
                              <m:r>
                                <a:rPr lang="hr-HR" sz="2400" i="1" dirty="0">
                                  <a:latin typeface="Cambria Math" panose="02040503050406030204" pitchFamily="18" charset="0"/>
                                </a:rPr>
                                <m:t>=1</m:t>
                              </m:r>
                            </m:sub>
                            <m:sup>
                              <m:r>
                                <a:rPr lang="hr-HR" sz="2400" i="1" dirty="0">
                                  <a:latin typeface="Cambria Math" panose="02040503050406030204" pitchFamily="18" charset="0"/>
                                </a:rPr>
                                <m:t>10000</m:t>
                              </m:r>
                            </m:sup>
                            <m:e>
                              <m:func>
                                <m:funcPr>
                                  <m:ctrlPr>
                                    <a:rPr lang="hr-HR" sz="2400" i="1" dirty="0">
                                      <a:latin typeface="Cambria Math" panose="02040503050406030204" pitchFamily="18" charset="0"/>
                                    </a:rPr>
                                  </m:ctrlPr>
                                </m:funcPr>
                                <m:fName>
                                  <m:r>
                                    <m:rPr>
                                      <m:sty m:val="p"/>
                                    </m:rPr>
                                    <a:rPr lang="hr-HR" sz="2400" dirty="0">
                                      <a:latin typeface="Cambria Math" panose="02040503050406030204" pitchFamily="18" charset="0"/>
                                    </a:rPr>
                                    <m:t>exp</m:t>
                                  </m:r>
                                </m:fName>
                                <m:e>
                                  <m:d>
                                    <m:dPr>
                                      <m:ctrlPr>
                                        <a:rPr lang="hr-HR" sz="2400" i="1" dirty="0">
                                          <a:latin typeface="Cambria Math" panose="02040503050406030204" pitchFamily="18" charset="0"/>
                                        </a:rPr>
                                      </m:ctrlPr>
                                    </m:dPr>
                                    <m:e>
                                      <m:sSubSup>
                                        <m:sSubSupPr>
                                          <m:ctrlPr>
                                            <a:rPr lang="hr-HR" sz="2400" i="1" dirty="0">
                                              <a:latin typeface="Cambria Math" panose="02040503050406030204" pitchFamily="18" charset="0"/>
                                            </a:rPr>
                                          </m:ctrlPr>
                                        </m:sSubSupPr>
                                        <m:e>
                                          <m:r>
                                            <a:rPr lang="hr-HR" sz="2400" i="1" dirty="0">
                                              <a:latin typeface="Cambria Math" panose="02040503050406030204" pitchFamily="18" charset="0"/>
                                              <a:ea typeface="Cambria Math" panose="02040503050406030204" pitchFamily="18" charset="0"/>
                                            </a:rPr>
                                            <m:t>𝜃</m:t>
                                          </m:r>
                                        </m:e>
                                        <m:sub>
                                          <m:r>
                                            <a:rPr lang="hr-HR" sz="2400" b="0" i="1" dirty="0" smtClean="0">
                                              <a:latin typeface="Cambria Math" panose="02040503050406030204" pitchFamily="18" charset="0"/>
                                            </a:rPr>
                                            <m:t>𝑗</m:t>
                                          </m:r>
                                        </m:sub>
                                        <m:sup>
                                          <m:r>
                                            <a:rPr lang="hr-HR" sz="2400" i="1" dirty="0">
                                              <a:latin typeface="Cambria Math" panose="02040503050406030204" pitchFamily="18" charset="0"/>
                                            </a:rPr>
                                            <m:t>𝑇</m:t>
                                          </m:r>
                                        </m:sup>
                                      </m:sSubSup>
                                      <m:sSub>
                                        <m:sSubPr>
                                          <m:ctrlPr>
                                            <a:rPr lang="hr-HR" sz="2400" i="1" dirty="0">
                                              <a:latin typeface="Cambria Math" panose="02040503050406030204" pitchFamily="18" charset="0"/>
                                            </a:rPr>
                                          </m:ctrlPr>
                                        </m:sSubPr>
                                        <m:e>
                                          <m:r>
                                            <a:rPr lang="hr-HR" sz="2400" i="1" dirty="0">
                                              <a:latin typeface="Cambria Math" panose="02040503050406030204" pitchFamily="18" charset="0"/>
                                            </a:rPr>
                                            <m:t>𝑒</m:t>
                                          </m:r>
                                        </m:e>
                                        <m:sub>
                                          <m:r>
                                            <a:rPr lang="hr-HR" sz="2400" i="1" dirty="0">
                                              <a:latin typeface="Cambria Math" panose="02040503050406030204" pitchFamily="18" charset="0"/>
                                            </a:rPr>
                                            <m:t>𝑐</m:t>
                                          </m:r>
                                        </m:sub>
                                      </m:sSub>
                                    </m:e>
                                  </m:d>
                                  <m:r>
                                    <a:rPr lang="hr-HR" sz="2400" b="0" i="1" dirty="0" smtClean="0">
                                      <a:latin typeface="Cambria Math" panose="02040503050406030204" pitchFamily="18" charset="0"/>
                                    </a:rPr>
                                    <m:t> </m:t>
                                  </m:r>
                                </m:e>
                              </m:func>
                            </m:e>
                          </m:nary>
                        </m:den>
                      </m:f>
                    </m:oMath>
                  </m:oMathPara>
                </a14:m>
                <a:endParaRPr lang="en-HR" sz="2400" dirty="0"/>
              </a:p>
            </p:txBody>
          </p:sp>
        </mc:Choice>
        <mc:Fallback xmlns="">
          <p:sp>
            <p:nvSpPr>
              <p:cNvPr id="4" name="TextBox 3">
                <a:extLst>
                  <a:ext uri="{FF2B5EF4-FFF2-40B4-BE49-F238E27FC236}">
                    <a16:creationId xmlns:a16="http://schemas.microsoft.com/office/drawing/2014/main" id="{EA8F5408-AC79-28D6-2341-17EFF109D4CC}"/>
                  </a:ext>
                </a:extLst>
              </p:cNvPr>
              <p:cNvSpPr txBox="1">
                <a:spLocks noRot="1" noChangeAspect="1" noMove="1" noResize="1" noEditPoints="1" noAdjustHandles="1" noChangeArrowheads="1" noChangeShapeType="1" noTextEdit="1"/>
              </p:cNvSpPr>
              <p:nvPr/>
            </p:nvSpPr>
            <p:spPr>
              <a:xfrm>
                <a:off x="264169" y="836713"/>
                <a:ext cx="3813480" cy="992964"/>
              </a:xfrm>
              <a:prstGeom prst="rect">
                <a:avLst/>
              </a:prstGeom>
              <a:blipFill>
                <a:blip r:embed="rId3"/>
                <a:stretch>
                  <a:fillRect t="-11392" r="-331" b="-86076"/>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BECFE6-DFC7-F666-BC76-AD6C288E1AE2}"/>
                  </a:ext>
                </a:extLst>
              </p:cNvPr>
              <p:cNvSpPr txBox="1"/>
              <p:nvPr/>
            </p:nvSpPr>
            <p:spPr>
              <a:xfrm>
                <a:off x="264170" y="3789041"/>
                <a:ext cx="3907801" cy="461665"/>
              </a:xfrm>
              <a:prstGeom prst="rect">
                <a:avLst/>
              </a:prstGeom>
              <a:noFill/>
            </p:spPr>
            <p:txBody>
              <a:bodyPr wrap="none" rtlCol="0">
                <a:spAutoFit/>
              </a:bodyPr>
              <a:lstStyle/>
              <a:p>
                <a:r>
                  <a:rPr lang="en-HR" sz="2400" dirty="0"/>
                  <a:t>How to sample the context </a:t>
                </a:r>
                <a14:m>
                  <m:oMath xmlns:m="http://schemas.openxmlformats.org/officeDocument/2006/math">
                    <m:r>
                      <a:rPr lang="en-HR" sz="2400" i="1" dirty="0">
                        <a:latin typeface="Cambria Math" panose="02040503050406030204" pitchFamily="18" charset="0"/>
                      </a:rPr>
                      <m:t>𝑐</m:t>
                    </m:r>
                  </m:oMath>
                </a14:m>
                <a:r>
                  <a:rPr lang="en-HR" sz="2400" dirty="0"/>
                  <a:t>?</a:t>
                </a:r>
              </a:p>
            </p:txBody>
          </p:sp>
        </mc:Choice>
        <mc:Fallback xmlns="">
          <p:sp>
            <p:nvSpPr>
              <p:cNvPr id="3" name="TextBox 2">
                <a:extLst>
                  <a:ext uri="{FF2B5EF4-FFF2-40B4-BE49-F238E27FC236}">
                    <a16:creationId xmlns:a16="http://schemas.microsoft.com/office/drawing/2014/main" id="{01BECFE6-DFC7-F666-BC76-AD6C288E1AE2}"/>
                  </a:ext>
                </a:extLst>
              </p:cNvPr>
              <p:cNvSpPr txBox="1">
                <a:spLocks noRot="1" noChangeAspect="1" noMove="1" noResize="1" noEditPoints="1" noAdjustHandles="1" noChangeArrowheads="1" noChangeShapeType="1" noTextEdit="1"/>
              </p:cNvSpPr>
              <p:nvPr/>
            </p:nvSpPr>
            <p:spPr>
              <a:xfrm>
                <a:off x="264170" y="3789041"/>
                <a:ext cx="3907801" cy="461665"/>
              </a:xfrm>
              <a:prstGeom prst="rect">
                <a:avLst/>
              </a:prstGeom>
              <a:blipFill>
                <a:blip r:embed="rId4"/>
                <a:stretch>
                  <a:fillRect l="-2265" t="-8108" r="-1618" b="-29730"/>
                </a:stretch>
              </a:blipFill>
            </p:spPr>
            <p:txBody>
              <a:bodyPr/>
              <a:lstStyle/>
              <a:p>
                <a:r>
                  <a:rPr lang="en-HR">
                    <a:noFill/>
                  </a:rPr>
                  <a:t> </a:t>
                </a:r>
              </a:p>
            </p:txBody>
          </p:sp>
        </mc:Fallback>
      </mc:AlternateContent>
      <p:sp>
        <p:nvSpPr>
          <p:cNvPr id="7" name="Slide Number Placeholder 6">
            <a:extLst>
              <a:ext uri="{FF2B5EF4-FFF2-40B4-BE49-F238E27FC236}">
                <a16:creationId xmlns:a16="http://schemas.microsoft.com/office/drawing/2014/main" id="{A7A69192-7356-4FF1-2DBA-D82CAF3A9DEA}"/>
              </a:ext>
            </a:extLst>
          </p:cNvPr>
          <p:cNvSpPr>
            <a:spLocks noGrp="1"/>
          </p:cNvSpPr>
          <p:nvPr>
            <p:ph type="sldNum" sz="quarter" idx="12"/>
          </p:nvPr>
        </p:nvSpPr>
        <p:spPr/>
        <p:txBody>
          <a:bodyPr/>
          <a:lstStyle/>
          <a:p>
            <a:fld id="{3E44B878-1E7A-41BB-BEF2-7EED5D7B2C6D}" type="slidenum">
              <a:rPr lang="hr-HR" smtClean="0"/>
              <a:pPr/>
              <a:t>14</a:t>
            </a:fld>
            <a:endParaRPr lang="hr-HR" dirty="0"/>
          </a:p>
        </p:txBody>
      </p:sp>
    </p:spTree>
    <p:extLst>
      <p:ext uri="{BB962C8B-B14F-4D97-AF65-F5344CB8AC3E}">
        <p14:creationId xmlns:p14="http://schemas.microsoft.com/office/powerpoint/2010/main" val="224946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new learning problem</a:t>
            </a:r>
          </a:p>
        </p:txBody>
      </p:sp>
      <p:sp>
        <p:nvSpPr>
          <p:cNvPr id="4" name="TextBox 3">
            <a:extLst>
              <a:ext uri="{FF2B5EF4-FFF2-40B4-BE49-F238E27FC236}">
                <a16:creationId xmlns:a16="http://schemas.microsoft.com/office/drawing/2014/main" id="{EA8F5408-AC79-28D6-2341-17EFF109D4CC}"/>
              </a:ext>
            </a:extLst>
          </p:cNvPr>
          <p:cNvSpPr txBox="1"/>
          <p:nvPr/>
        </p:nvSpPr>
        <p:spPr>
          <a:xfrm>
            <a:off x="264169" y="836713"/>
            <a:ext cx="7268721" cy="461665"/>
          </a:xfrm>
          <a:prstGeom prst="rect">
            <a:avLst/>
          </a:prstGeom>
          <a:noFill/>
        </p:spPr>
        <p:txBody>
          <a:bodyPr wrap="none" rtlCol="0">
            <a:spAutoFit/>
          </a:bodyPr>
          <a:lstStyle/>
          <a:p>
            <a:r>
              <a:rPr lang="en-HR" sz="2400" dirty="0"/>
              <a:t>I want a glass of orange juice to go along with my cereal. </a:t>
            </a:r>
          </a:p>
        </p:txBody>
      </p:sp>
      <p:sp>
        <p:nvSpPr>
          <p:cNvPr id="3" name="Slide Number Placeholder 2">
            <a:extLst>
              <a:ext uri="{FF2B5EF4-FFF2-40B4-BE49-F238E27FC236}">
                <a16:creationId xmlns:a16="http://schemas.microsoft.com/office/drawing/2014/main" id="{3DA03566-6BEE-34FF-26AD-73BBF16B2D13}"/>
              </a:ext>
            </a:extLst>
          </p:cNvPr>
          <p:cNvSpPr>
            <a:spLocks noGrp="1"/>
          </p:cNvSpPr>
          <p:nvPr>
            <p:ph type="sldNum" sz="quarter" idx="12"/>
          </p:nvPr>
        </p:nvSpPr>
        <p:spPr/>
        <p:txBody>
          <a:bodyPr/>
          <a:lstStyle/>
          <a:p>
            <a:fld id="{3E44B878-1E7A-41BB-BEF2-7EED5D7B2C6D}" type="slidenum">
              <a:rPr lang="hr-HR" smtClean="0"/>
              <a:pPr/>
              <a:t>15</a:t>
            </a:fld>
            <a:endParaRPr lang="hr-HR" dirty="0"/>
          </a:p>
        </p:txBody>
      </p:sp>
    </p:spTree>
    <p:extLst>
      <p:ext uri="{BB962C8B-B14F-4D97-AF65-F5344CB8AC3E}">
        <p14:creationId xmlns:p14="http://schemas.microsoft.com/office/powerpoint/2010/main" val="255965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8F5408-AC79-28D6-2341-17EFF109D4CC}"/>
                  </a:ext>
                </a:extLst>
              </p:cNvPr>
              <p:cNvSpPr txBox="1"/>
              <p:nvPr/>
            </p:nvSpPr>
            <p:spPr>
              <a:xfrm>
                <a:off x="1475656" y="836713"/>
                <a:ext cx="3813480" cy="992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r-HR" sz="2400" i="1" dirty="0" smtClean="0">
                          <a:latin typeface="Cambria Math" panose="02040503050406030204" pitchFamily="18" charset="0"/>
                        </a:rPr>
                        <m:t>𝑝</m:t>
                      </m:r>
                      <m:d>
                        <m:dPr>
                          <m:ctrlPr>
                            <a:rPr lang="hr-HR" sz="2400" i="1" dirty="0">
                              <a:latin typeface="Cambria Math" panose="02040503050406030204" pitchFamily="18" charset="0"/>
                            </a:rPr>
                          </m:ctrlPr>
                        </m:dPr>
                        <m:e>
                          <m:r>
                            <a:rPr lang="hr-HR" sz="2400" i="1" dirty="0">
                              <a:latin typeface="Cambria Math" panose="02040503050406030204" pitchFamily="18" charset="0"/>
                            </a:rPr>
                            <m:t>𝑡</m:t>
                          </m:r>
                        </m:e>
                        <m:e>
                          <m:r>
                            <a:rPr lang="hr-HR" sz="2400" i="1" dirty="0">
                              <a:latin typeface="Cambria Math" panose="02040503050406030204" pitchFamily="18" charset="0"/>
                            </a:rPr>
                            <m:t>𝑐</m:t>
                          </m:r>
                        </m:e>
                      </m:d>
                      <m:r>
                        <a:rPr lang="hr-HR" sz="2400" i="1" dirty="0">
                          <a:latin typeface="Cambria Math" panose="02040503050406030204" pitchFamily="18" charset="0"/>
                        </a:rPr>
                        <m:t>=</m:t>
                      </m:r>
                      <m:f>
                        <m:fPr>
                          <m:ctrlPr>
                            <a:rPr lang="hr-HR" sz="2400" i="1" dirty="0">
                              <a:latin typeface="Cambria Math" panose="02040503050406030204" pitchFamily="18" charset="0"/>
                            </a:rPr>
                          </m:ctrlPr>
                        </m:fPr>
                        <m:num>
                          <m:func>
                            <m:funcPr>
                              <m:ctrlPr>
                                <a:rPr lang="hr-HR" sz="2400" b="0" i="1" dirty="0" smtClean="0">
                                  <a:latin typeface="Cambria Math" panose="02040503050406030204" pitchFamily="18" charset="0"/>
                                </a:rPr>
                              </m:ctrlPr>
                            </m:funcPr>
                            <m:fName>
                              <m:r>
                                <m:rPr>
                                  <m:sty m:val="p"/>
                                </m:rPr>
                                <a:rPr lang="hr-HR" sz="2400" i="0" dirty="0" smtClean="0">
                                  <a:latin typeface="Cambria Math" panose="02040503050406030204" pitchFamily="18" charset="0"/>
                                </a:rPr>
                                <m:t>exp</m:t>
                              </m:r>
                            </m:fName>
                            <m:e>
                              <m:d>
                                <m:dPr>
                                  <m:ctrlPr>
                                    <a:rPr lang="hr-HR" sz="2400" b="0" i="1" dirty="0" smtClean="0">
                                      <a:latin typeface="Cambria Math" panose="02040503050406030204" pitchFamily="18" charset="0"/>
                                    </a:rPr>
                                  </m:ctrlPr>
                                </m:dPr>
                                <m:e>
                                  <m:sSubSup>
                                    <m:sSubSupPr>
                                      <m:ctrlPr>
                                        <a:rPr lang="hr-HR" sz="2400" i="1" dirty="0">
                                          <a:latin typeface="Cambria Math" panose="02040503050406030204" pitchFamily="18" charset="0"/>
                                        </a:rPr>
                                      </m:ctrlPr>
                                    </m:sSubSupPr>
                                    <m:e>
                                      <m:r>
                                        <a:rPr lang="hr-HR" sz="2400" i="1" dirty="0">
                                          <a:latin typeface="Cambria Math" panose="02040503050406030204" pitchFamily="18" charset="0"/>
                                          <a:ea typeface="Cambria Math" panose="02040503050406030204" pitchFamily="18" charset="0"/>
                                        </a:rPr>
                                        <m:t>𝜃</m:t>
                                      </m:r>
                                    </m:e>
                                    <m:sub>
                                      <m:r>
                                        <a:rPr lang="hr-HR" sz="2400" i="1" dirty="0">
                                          <a:latin typeface="Cambria Math" panose="02040503050406030204" pitchFamily="18" charset="0"/>
                                        </a:rPr>
                                        <m:t>𝑡</m:t>
                                      </m:r>
                                    </m:sub>
                                    <m:sup>
                                      <m:r>
                                        <a:rPr lang="hr-HR" sz="2400" i="1" dirty="0">
                                          <a:latin typeface="Cambria Math" panose="02040503050406030204" pitchFamily="18" charset="0"/>
                                        </a:rPr>
                                        <m:t>𝑇</m:t>
                                      </m:r>
                                    </m:sup>
                                  </m:sSubSup>
                                  <m:sSub>
                                    <m:sSubPr>
                                      <m:ctrlPr>
                                        <a:rPr lang="hr-HR" sz="2400" i="1" dirty="0">
                                          <a:latin typeface="Cambria Math" panose="02040503050406030204" pitchFamily="18" charset="0"/>
                                        </a:rPr>
                                      </m:ctrlPr>
                                    </m:sSubPr>
                                    <m:e>
                                      <m:r>
                                        <a:rPr lang="hr-HR" sz="2400" i="1" dirty="0">
                                          <a:latin typeface="Cambria Math" panose="02040503050406030204" pitchFamily="18" charset="0"/>
                                        </a:rPr>
                                        <m:t>𝑒</m:t>
                                      </m:r>
                                    </m:e>
                                    <m:sub>
                                      <m:r>
                                        <a:rPr lang="hr-HR" sz="2400" i="1" dirty="0">
                                          <a:latin typeface="Cambria Math" panose="02040503050406030204" pitchFamily="18" charset="0"/>
                                        </a:rPr>
                                        <m:t>𝑐</m:t>
                                      </m:r>
                                    </m:sub>
                                  </m:sSub>
                                </m:e>
                              </m:d>
                            </m:e>
                          </m:func>
                        </m:num>
                        <m:den>
                          <m:nary>
                            <m:naryPr>
                              <m:chr m:val="∑"/>
                              <m:ctrlPr>
                                <a:rPr lang="hr-HR" sz="2400" i="1" dirty="0">
                                  <a:latin typeface="Cambria Math" panose="02040503050406030204" pitchFamily="18" charset="0"/>
                                </a:rPr>
                              </m:ctrlPr>
                            </m:naryPr>
                            <m:sub>
                              <m:r>
                                <m:rPr>
                                  <m:brk m:alnAt="23"/>
                                </m:rPr>
                                <a:rPr lang="hr-HR" sz="2400" i="1" dirty="0">
                                  <a:latin typeface="Cambria Math" panose="02040503050406030204" pitchFamily="18" charset="0"/>
                                </a:rPr>
                                <m:t>𝑖</m:t>
                              </m:r>
                              <m:r>
                                <a:rPr lang="hr-HR" sz="2400" i="1" dirty="0">
                                  <a:latin typeface="Cambria Math" panose="02040503050406030204" pitchFamily="18" charset="0"/>
                                </a:rPr>
                                <m:t>=1</m:t>
                              </m:r>
                            </m:sub>
                            <m:sup>
                              <m:r>
                                <a:rPr lang="hr-HR" sz="2400" i="1" dirty="0">
                                  <a:latin typeface="Cambria Math" panose="02040503050406030204" pitchFamily="18" charset="0"/>
                                </a:rPr>
                                <m:t>10000</m:t>
                              </m:r>
                            </m:sup>
                            <m:e>
                              <m:func>
                                <m:funcPr>
                                  <m:ctrlPr>
                                    <a:rPr lang="hr-HR" sz="2400" i="1" dirty="0">
                                      <a:latin typeface="Cambria Math" panose="02040503050406030204" pitchFamily="18" charset="0"/>
                                    </a:rPr>
                                  </m:ctrlPr>
                                </m:funcPr>
                                <m:fName>
                                  <m:r>
                                    <m:rPr>
                                      <m:sty m:val="p"/>
                                    </m:rPr>
                                    <a:rPr lang="hr-HR" sz="2400" dirty="0">
                                      <a:latin typeface="Cambria Math" panose="02040503050406030204" pitchFamily="18" charset="0"/>
                                    </a:rPr>
                                    <m:t>exp</m:t>
                                  </m:r>
                                </m:fName>
                                <m:e>
                                  <m:d>
                                    <m:dPr>
                                      <m:ctrlPr>
                                        <a:rPr lang="hr-HR" sz="2400" i="1" dirty="0">
                                          <a:latin typeface="Cambria Math" panose="02040503050406030204" pitchFamily="18" charset="0"/>
                                        </a:rPr>
                                      </m:ctrlPr>
                                    </m:dPr>
                                    <m:e>
                                      <m:sSubSup>
                                        <m:sSubSupPr>
                                          <m:ctrlPr>
                                            <a:rPr lang="hr-HR" sz="2400" i="1" dirty="0">
                                              <a:latin typeface="Cambria Math" panose="02040503050406030204" pitchFamily="18" charset="0"/>
                                            </a:rPr>
                                          </m:ctrlPr>
                                        </m:sSubSupPr>
                                        <m:e>
                                          <m:r>
                                            <a:rPr lang="hr-HR" sz="2400" i="1" dirty="0">
                                              <a:latin typeface="Cambria Math" panose="02040503050406030204" pitchFamily="18" charset="0"/>
                                              <a:ea typeface="Cambria Math" panose="02040503050406030204" pitchFamily="18" charset="0"/>
                                            </a:rPr>
                                            <m:t>𝜃</m:t>
                                          </m:r>
                                        </m:e>
                                        <m:sub>
                                          <m:r>
                                            <a:rPr lang="hr-HR" sz="2400" b="0" i="1" dirty="0" smtClean="0">
                                              <a:latin typeface="Cambria Math" panose="02040503050406030204" pitchFamily="18" charset="0"/>
                                            </a:rPr>
                                            <m:t>𝑗</m:t>
                                          </m:r>
                                        </m:sub>
                                        <m:sup>
                                          <m:r>
                                            <a:rPr lang="hr-HR" sz="2400" i="1" dirty="0">
                                              <a:latin typeface="Cambria Math" panose="02040503050406030204" pitchFamily="18" charset="0"/>
                                            </a:rPr>
                                            <m:t>𝑇</m:t>
                                          </m:r>
                                        </m:sup>
                                      </m:sSubSup>
                                      <m:sSub>
                                        <m:sSubPr>
                                          <m:ctrlPr>
                                            <a:rPr lang="hr-HR" sz="2400" i="1" dirty="0">
                                              <a:latin typeface="Cambria Math" panose="02040503050406030204" pitchFamily="18" charset="0"/>
                                            </a:rPr>
                                          </m:ctrlPr>
                                        </m:sSubPr>
                                        <m:e>
                                          <m:r>
                                            <a:rPr lang="hr-HR" sz="2400" i="1" dirty="0">
                                              <a:latin typeface="Cambria Math" panose="02040503050406030204" pitchFamily="18" charset="0"/>
                                            </a:rPr>
                                            <m:t>𝑒</m:t>
                                          </m:r>
                                        </m:e>
                                        <m:sub>
                                          <m:r>
                                            <a:rPr lang="hr-HR" sz="2400" i="1" dirty="0">
                                              <a:latin typeface="Cambria Math" panose="02040503050406030204" pitchFamily="18" charset="0"/>
                                            </a:rPr>
                                            <m:t>𝑐</m:t>
                                          </m:r>
                                        </m:sub>
                                      </m:sSub>
                                    </m:e>
                                  </m:d>
                                  <m:r>
                                    <a:rPr lang="hr-HR" sz="2400" b="0" i="1" dirty="0" smtClean="0">
                                      <a:latin typeface="Cambria Math" panose="02040503050406030204" pitchFamily="18" charset="0"/>
                                    </a:rPr>
                                    <m:t> </m:t>
                                  </m:r>
                                </m:e>
                              </m:func>
                            </m:e>
                          </m:nary>
                        </m:den>
                      </m:f>
                    </m:oMath>
                  </m:oMathPara>
                </a14:m>
                <a:endParaRPr lang="en-HR" sz="2400" dirty="0"/>
              </a:p>
            </p:txBody>
          </p:sp>
        </mc:Choice>
        <mc:Fallback xmlns="">
          <p:sp>
            <p:nvSpPr>
              <p:cNvPr id="4" name="TextBox 3">
                <a:extLst>
                  <a:ext uri="{FF2B5EF4-FFF2-40B4-BE49-F238E27FC236}">
                    <a16:creationId xmlns:a16="http://schemas.microsoft.com/office/drawing/2014/main" id="{EA8F5408-AC79-28D6-2341-17EFF109D4CC}"/>
                  </a:ext>
                </a:extLst>
              </p:cNvPr>
              <p:cNvSpPr txBox="1">
                <a:spLocks noRot="1" noChangeAspect="1" noMove="1" noResize="1" noEditPoints="1" noAdjustHandles="1" noChangeArrowheads="1" noChangeShapeType="1" noTextEdit="1"/>
              </p:cNvSpPr>
              <p:nvPr/>
            </p:nvSpPr>
            <p:spPr>
              <a:xfrm>
                <a:off x="1475656" y="836713"/>
                <a:ext cx="3813480" cy="992964"/>
              </a:xfrm>
              <a:prstGeom prst="rect">
                <a:avLst/>
              </a:prstGeom>
              <a:blipFill>
                <a:blip r:embed="rId3"/>
                <a:stretch>
                  <a:fillRect t="-11392" r="-332" b="-86076"/>
                </a:stretch>
              </a:blipFill>
            </p:spPr>
            <p:txBody>
              <a:bodyPr/>
              <a:lstStyle/>
              <a:p>
                <a:r>
                  <a:rPr lang="en-HR">
                    <a:noFill/>
                  </a:rPr>
                  <a:t> </a:t>
                </a:r>
              </a:p>
            </p:txBody>
          </p:sp>
        </mc:Fallback>
      </mc:AlternateContent>
      <p:sp>
        <p:nvSpPr>
          <p:cNvPr id="7" name="TextBox 6">
            <a:extLst>
              <a:ext uri="{FF2B5EF4-FFF2-40B4-BE49-F238E27FC236}">
                <a16:creationId xmlns:a16="http://schemas.microsoft.com/office/drawing/2014/main" id="{2F765317-DCF1-107B-2457-D00F9CB8C88D}"/>
              </a:ext>
            </a:extLst>
          </p:cNvPr>
          <p:cNvSpPr txBox="1"/>
          <p:nvPr/>
        </p:nvSpPr>
        <p:spPr>
          <a:xfrm>
            <a:off x="259586" y="1102362"/>
            <a:ext cx="1268617" cy="461665"/>
          </a:xfrm>
          <a:prstGeom prst="rect">
            <a:avLst/>
          </a:prstGeom>
          <a:noFill/>
        </p:spPr>
        <p:txBody>
          <a:bodyPr wrap="none" rtlCol="0">
            <a:spAutoFit/>
          </a:bodyPr>
          <a:lstStyle/>
          <a:p>
            <a:r>
              <a:rPr lang="en-HR" sz="2400" dirty="0"/>
              <a:t>softmax:</a:t>
            </a:r>
          </a:p>
        </p:txBody>
      </p:sp>
      <p:sp>
        <p:nvSpPr>
          <p:cNvPr id="10" name="TextBox 9">
            <a:extLst>
              <a:ext uri="{FF2B5EF4-FFF2-40B4-BE49-F238E27FC236}">
                <a16:creationId xmlns:a16="http://schemas.microsoft.com/office/drawing/2014/main" id="{8FF72F60-1F1E-1397-7C34-3BBEFD4FEDC0}"/>
              </a:ext>
            </a:extLst>
          </p:cNvPr>
          <p:cNvSpPr txBox="1"/>
          <p:nvPr/>
        </p:nvSpPr>
        <p:spPr>
          <a:xfrm>
            <a:off x="6022926" y="888751"/>
            <a:ext cx="964559" cy="1938992"/>
          </a:xfrm>
          <a:prstGeom prst="rect">
            <a:avLst/>
          </a:prstGeom>
          <a:noFill/>
        </p:spPr>
        <p:txBody>
          <a:bodyPr wrap="none" rtlCol="0">
            <a:spAutoFit/>
          </a:bodyPr>
          <a:lstStyle/>
          <a:p>
            <a:r>
              <a:rPr lang="en-HR" sz="2000" u="sng" dirty="0"/>
              <a:t>context</a:t>
            </a:r>
          </a:p>
          <a:p>
            <a:r>
              <a:rPr lang="en-HR" sz="2000" dirty="0"/>
              <a:t>orange</a:t>
            </a:r>
          </a:p>
          <a:p>
            <a:r>
              <a:rPr lang="en-HR" sz="2000" dirty="0"/>
              <a:t>orange</a:t>
            </a:r>
          </a:p>
          <a:p>
            <a:r>
              <a:rPr lang="en-HR" sz="2000" dirty="0"/>
              <a:t>orange</a:t>
            </a:r>
          </a:p>
          <a:p>
            <a:r>
              <a:rPr lang="en-HR" sz="2000" dirty="0"/>
              <a:t>orange</a:t>
            </a:r>
          </a:p>
          <a:p>
            <a:r>
              <a:rPr lang="en-HR" sz="2000" dirty="0"/>
              <a:t>orange</a:t>
            </a:r>
          </a:p>
        </p:txBody>
      </p:sp>
      <p:sp>
        <p:nvSpPr>
          <p:cNvPr id="11" name="TextBox 10">
            <a:extLst>
              <a:ext uri="{FF2B5EF4-FFF2-40B4-BE49-F238E27FC236}">
                <a16:creationId xmlns:a16="http://schemas.microsoft.com/office/drawing/2014/main" id="{7820D3AF-E4FF-B92F-3CFD-E718B817269E}"/>
              </a:ext>
            </a:extLst>
          </p:cNvPr>
          <p:cNvSpPr txBox="1"/>
          <p:nvPr/>
        </p:nvSpPr>
        <p:spPr>
          <a:xfrm>
            <a:off x="6943975" y="888751"/>
            <a:ext cx="720582" cy="1938992"/>
          </a:xfrm>
          <a:prstGeom prst="rect">
            <a:avLst/>
          </a:prstGeom>
          <a:noFill/>
        </p:spPr>
        <p:txBody>
          <a:bodyPr wrap="none" rtlCol="0">
            <a:spAutoFit/>
          </a:bodyPr>
          <a:lstStyle/>
          <a:p>
            <a:r>
              <a:rPr lang="en-HR" sz="2000" u="sng" dirty="0"/>
              <a:t>word</a:t>
            </a:r>
          </a:p>
          <a:p>
            <a:r>
              <a:rPr lang="en-HR" sz="2000" dirty="0"/>
              <a:t>juice</a:t>
            </a:r>
          </a:p>
          <a:p>
            <a:r>
              <a:rPr lang="en-HR" sz="2000" dirty="0"/>
              <a:t>king</a:t>
            </a:r>
          </a:p>
          <a:p>
            <a:r>
              <a:rPr lang="en-HR" sz="2000" dirty="0"/>
              <a:t>book</a:t>
            </a:r>
          </a:p>
          <a:p>
            <a:r>
              <a:rPr lang="en-HR" sz="2000" dirty="0"/>
              <a:t>the</a:t>
            </a:r>
          </a:p>
          <a:p>
            <a:r>
              <a:rPr lang="en-HR" sz="2000" dirty="0"/>
              <a:t>of</a:t>
            </a:r>
          </a:p>
        </p:txBody>
      </p:sp>
      <p:sp>
        <p:nvSpPr>
          <p:cNvPr id="12" name="TextBox 11">
            <a:extLst>
              <a:ext uri="{FF2B5EF4-FFF2-40B4-BE49-F238E27FC236}">
                <a16:creationId xmlns:a16="http://schemas.microsoft.com/office/drawing/2014/main" id="{92329218-790D-E5BB-CDE7-D45F2D3D0A91}"/>
              </a:ext>
            </a:extLst>
          </p:cNvPr>
          <p:cNvSpPr txBox="1"/>
          <p:nvPr/>
        </p:nvSpPr>
        <p:spPr>
          <a:xfrm>
            <a:off x="7865024" y="888751"/>
            <a:ext cx="927946" cy="1938992"/>
          </a:xfrm>
          <a:prstGeom prst="rect">
            <a:avLst/>
          </a:prstGeom>
          <a:noFill/>
        </p:spPr>
        <p:txBody>
          <a:bodyPr wrap="none" rtlCol="0">
            <a:spAutoFit/>
          </a:bodyPr>
          <a:lstStyle/>
          <a:p>
            <a:r>
              <a:rPr lang="en-HR" sz="2000" u="sng" dirty="0"/>
              <a:t>target?</a:t>
            </a:r>
          </a:p>
          <a:p>
            <a:pPr algn="ctr"/>
            <a:r>
              <a:rPr lang="en-HR" sz="2000" dirty="0"/>
              <a:t>1</a:t>
            </a:r>
          </a:p>
          <a:p>
            <a:pPr algn="ctr"/>
            <a:r>
              <a:rPr lang="en-HR" sz="2000" dirty="0"/>
              <a:t>0</a:t>
            </a:r>
          </a:p>
          <a:p>
            <a:pPr algn="ctr"/>
            <a:r>
              <a:rPr lang="en-HR" sz="2000" dirty="0"/>
              <a:t>0</a:t>
            </a:r>
          </a:p>
          <a:p>
            <a:pPr algn="ctr"/>
            <a:r>
              <a:rPr lang="en-HR" sz="2000" dirty="0"/>
              <a:t>0</a:t>
            </a:r>
          </a:p>
          <a:p>
            <a:pPr algn="ctr"/>
            <a:r>
              <a:rPr lang="en-HR" sz="2000" dirty="0"/>
              <a:t>0</a:t>
            </a:r>
          </a:p>
        </p:txBody>
      </p:sp>
      <p:sp>
        <p:nvSpPr>
          <p:cNvPr id="3" name="Slide Number Placeholder 2">
            <a:extLst>
              <a:ext uri="{FF2B5EF4-FFF2-40B4-BE49-F238E27FC236}">
                <a16:creationId xmlns:a16="http://schemas.microsoft.com/office/drawing/2014/main" id="{FC208984-233A-A622-8DFD-E022D7DB1FEF}"/>
              </a:ext>
            </a:extLst>
          </p:cNvPr>
          <p:cNvSpPr>
            <a:spLocks noGrp="1"/>
          </p:cNvSpPr>
          <p:nvPr>
            <p:ph type="sldNum" sz="quarter" idx="12"/>
          </p:nvPr>
        </p:nvSpPr>
        <p:spPr/>
        <p:txBody>
          <a:bodyPr/>
          <a:lstStyle/>
          <a:p>
            <a:fld id="{3E44B878-1E7A-41BB-BEF2-7EED5D7B2C6D}" type="slidenum">
              <a:rPr lang="hr-HR" smtClean="0"/>
              <a:pPr/>
              <a:t>16</a:t>
            </a:fld>
            <a:endParaRPr lang="hr-HR" dirty="0"/>
          </a:p>
        </p:txBody>
      </p:sp>
    </p:spTree>
    <p:extLst>
      <p:ext uri="{BB962C8B-B14F-4D97-AF65-F5344CB8AC3E}">
        <p14:creationId xmlns:p14="http://schemas.microsoft.com/office/powerpoint/2010/main" val="150520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negative samples</a:t>
            </a:r>
          </a:p>
        </p:txBody>
      </p:sp>
      <p:sp>
        <p:nvSpPr>
          <p:cNvPr id="10" name="TextBox 9">
            <a:extLst>
              <a:ext uri="{FF2B5EF4-FFF2-40B4-BE49-F238E27FC236}">
                <a16:creationId xmlns:a16="http://schemas.microsoft.com/office/drawing/2014/main" id="{8FF72F60-1F1E-1397-7C34-3BBEFD4FEDC0}"/>
              </a:ext>
            </a:extLst>
          </p:cNvPr>
          <p:cNvSpPr txBox="1"/>
          <p:nvPr/>
        </p:nvSpPr>
        <p:spPr>
          <a:xfrm>
            <a:off x="937860" y="1201976"/>
            <a:ext cx="1117870" cy="2308324"/>
          </a:xfrm>
          <a:prstGeom prst="rect">
            <a:avLst/>
          </a:prstGeom>
          <a:noFill/>
        </p:spPr>
        <p:txBody>
          <a:bodyPr wrap="none" rtlCol="0">
            <a:spAutoFit/>
          </a:bodyPr>
          <a:lstStyle/>
          <a:p>
            <a:r>
              <a:rPr lang="en-HR" sz="2400" u="sng" dirty="0"/>
              <a:t>context</a:t>
            </a:r>
          </a:p>
          <a:p>
            <a:r>
              <a:rPr lang="en-HR" sz="2400" dirty="0"/>
              <a:t>orange</a:t>
            </a:r>
          </a:p>
          <a:p>
            <a:r>
              <a:rPr lang="en-HR" sz="2400" dirty="0"/>
              <a:t>orange</a:t>
            </a:r>
          </a:p>
          <a:p>
            <a:r>
              <a:rPr lang="en-HR" sz="2400" dirty="0"/>
              <a:t>orange</a:t>
            </a:r>
          </a:p>
          <a:p>
            <a:r>
              <a:rPr lang="en-HR" sz="2400" dirty="0"/>
              <a:t>orange</a:t>
            </a:r>
          </a:p>
          <a:p>
            <a:r>
              <a:rPr lang="en-HR" sz="2400" dirty="0"/>
              <a:t>orange</a:t>
            </a:r>
          </a:p>
        </p:txBody>
      </p:sp>
      <p:sp>
        <p:nvSpPr>
          <p:cNvPr id="11" name="TextBox 10">
            <a:extLst>
              <a:ext uri="{FF2B5EF4-FFF2-40B4-BE49-F238E27FC236}">
                <a16:creationId xmlns:a16="http://schemas.microsoft.com/office/drawing/2014/main" id="{7820D3AF-E4FF-B92F-3CFD-E718B817269E}"/>
              </a:ext>
            </a:extLst>
          </p:cNvPr>
          <p:cNvSpPr txBox="1"/>
          <p:nvPr/>
        </p:nvSpPr>
        <p:spPr>
          <a:xfrm>
            <a:off x="2145596" y="1201976"/>
            <a:ext cx="828368" cy="2308324"/>
          </a:xfrm>
          <a:prstGeom prst="rect">
            <a:avLst/>
          </a:prstGeom>
          <a:noFill/>
        </p:spPr>
        <p:txBody>
          <a:bodyPr wrap="none" rtlCol="0">
            <a:spAutoFit/>
          </a:bodyPr>
          <a:lstStyle/>
          <a:p>
            <a:r>
              <a:rPr lang="en-HR" sz="2400" u="sng" dirty="0"/>
              <a:t>word</a:t>
            </a:r>
          </a:p>
          <a:p>
            <a:r>
              <a:rPr lang="en-HR" sz="2400" dirty="0"/>
              <a:t>juice</a:t>
            </a:r>
          </a:p>
          <a:p>
            <a:r>
              <a:rPr lang="en-HR" sz="2400" dirty="0"/>
              <a:t>king</a:t>
            </a:r>
          </a:p>
          <a:p>
            <a:r>
              <a:rPr lang="en-HR" sz="2400" dirty="0"/>
              <a:t>book</a:t>
            </a:r>
          </a:p>
          <a:p>
            <a:r>
              <a:rPr lang="en-HR" sz="2400" dirty="0"/>
              <a:t>the</a:t>
            </a:r>
          </a:p>
          <a:p>
            <a:r>
              <a:rPr lang="en-HR" sz="2400" dirty="0"/>
              <a:t>of</a:t>
            </a:r>
          </a:p>
        </p:txBody>
      </p:sp>
      <p:sp>
        <p:nvSpPr>
          <p:cNvPr id="12" name="TextBox 11">
            <a:extLst>
              <a:ext uri="{FF2B5EF4-FFF2-40B4-BE49-F238E27FC236}">
                <a16:creationId xmlns:a16="http://schemas.microsoft.com/office/drawing/2014/main" id="{92329218-790D-E5BB-CDE7-D45F2D3D0A91}"/>
              </a:ext>
            </a:extLst>
          </p:cNvPr>
          <p:cNvSpPr txBox="1"/>
          <p:nvPr/>
        </p:nvSpPr>
        <p:spPr>
          <a:xfrm>
            <a:off x="3138653" y="1201976"/>
            <a:ext cx="1073307" cy="2308324"/>
          </a:xfrm>
          <a:prstGeom prst="rect">
            <a:avLst/>
          </a:prstGeom>
          <a:noFill/>
        </p:spPr>
        <p:txBody>
          <a:bodyPr wrap="none" rtlCol="0">
            <a:spAutoFit/>
          </a:bodyPr>
          <a:lstStyle/>
          <a:p>
            <a:r>
              <a:rPr lang="en-HR" sz="2400" u="sng" dirty="0"/>
              <a:t>target?</a:t>
            </a:r>
          </a:p>
          <a:p>
            <a:pPr algn="ctr"/>
            <a:r>
              <a:rPr lang="en-HR" sz="2400" dirty="0"/>
              <a:t>1</a:t>
            </a:r>
          </a:p>
          <a:p>
            <a:pPr algn="ctr"/>
            <a:r>
              <a:rPr lang="en-HR" sz="2400" dirty="0"/>
              <a:t>0</a:t>
            </a:r>
          </a:p>
          <a:p>
            <a:pPr algn="ctr"/>
            <a:r>
              <a:rPr lang="en-HR" sz="2400" dirty="0"/>
              <a:t>0</a:t>
            </a:r>
          </a:p>
          <a:p>
            <a:pPr algn="ctr"/>
            <a:r>
              <a:rPr lang="en-HR" sz="2400" dirty="0"/>
              <a:t>0</a:t>
            </a:r>
          </a:p>
          <a:p>
            <a:pPr algn="ctr"/>
            <a:r>
              <a:rPr lang="en-HR" sz="2400" dirty="0"/>
              <a:t>0</a:t>
            </a:r>
          </a:p>
        </p:txBody>
      </p:sp>
      <p:sp>
        <p:nvSpPr>
          <p:cNvPr id="4" name="Slide Number Placeholder 3">
            <a:extLst>
              <a:ext uri="{FF2B5EF4-FFF2-40B4-BE49-F238E27FC236}">
                <a16:creationId xmlns:a16="http://schemas.microsoft.com/office/drawing/2014/main" id="{0306C865-D4A4-0494-4AD5-D09046196A74}"/>
              </a:ext>
            </a:extLst>
          </p:cNvPr>
          <p:cNvSpPr>
            <a:spLocks noGrp="1"/>
          </p:cNvSpPr>
          <p:nvPr>
            <p:ph type="sldNum" sz="quarter" idx="12"/>
          </p:nvPr>
        </p:nvSpPr>
        <p:spPr/>
        <p:txBody>
          <a:bodyPr/>
          <a:lstStyle/>
          <a:p>
            <a:fld id="{3E44B878-1E7A-41BB-BEF2-7EED5D7B2C6D}" type="slidenum">
              <a:rPr lang="hr-HR" smtClean="0"/>
              <a:pPr/>
              <a:t>17</a:t>
            </a:fld>
            <a:endParaRPr lang="hr-HR" dirty="0"/>
          </a:p>
        </p:txBody>
      </p:sp>
    </p:spTree>
    <p:extLst>
      <p:ext uri="{BB962C8B-B14F-4D97-AF65-F5344CB8AC3E}">
        <p14:creationId xmlns:p14="http://schemas.microsoft.com/office/powerpoint/2010/main" val="4070011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R" dirty="0"/>
              <a:t>The problem of bias in word embeddings</a:t>
            </a:r>
            <a:endParaRPr lang="en-US" dirty="0"/>
          </a:p>
        </p:txBody>
      </p:sp>
      <p:sp>
        <p:nvSpPr>
          <p:cNvPr id="14" name="TextBox 13">
            <a:extLst>
              <a:ext uri="{FF2B5EF4-FFF2-40B4-BE49-F238E27FC236}">
                <a16:creationId xmlns:a16="http://schemas.microsoft.com/office/drawing/2014/main" id="{E4D4EED3-6C17-4EDE-DB1E-B88572CE13EC}"/>
              </a:ext>
            </a:extLst>
          </p:cNvPr>
          <p:cNvSpPr txBox="1"/>
          <p:nvPr/>
        </p:nvSpPr>
        <p:spPr>
          <a:xfrm>
            <a:off x="395536" y="945595"/>
            <a:ext cx="7272808" cy="1938992"/>
          </a:xfrm>
          <a:prstGeom prst="rect">
            <a:avLst/>
          </a:prstGeom>
          <a:noFill/>
        </p:spPr>
        <p:txBody>
          <a:bodyPr wrap="square">
            <a:spAutoFit/>
          </a:bodyPr>
          <a:lstStyle/>
          <a:p>
            <a:r>
              <a:rPr lang="en-HR" sz="2400" dirty="0"/>
              <a:t>Man : Woman as King : Queen</a:t>
            </a:r>
          </a:p>
          <a:p>
            <a:endParaRPr lang="en-HR" sz="2400" dirty="0"/>
          </a:p>
          <a:p>
            <a:r>
              <a:rPr lang="en-HR" sz="2400" dirty="0"/>
              <a:t>Man : Computer_Programmer as  Woman : Homemaker</a:t>
            </a:r>
          </a:p>
          <a:p>
            <a:endParaRPr lang="en-HR" sz="2400" dirty="0"/>
          </a:p>
          <a:p>
            <a:r>
              <a:rPr lang="en-HR" sz="2400" dirty="0"/>
              <a:t>Father : Doctor as Mother : Nurse</a:t>
            </a:r>
          </a:p>
        </p:txBody>
      </p:sp>
      <p:sp>
        <p:nvSpPr>
          <p:cNvPr id="16" name="TextBox 15">
            <a:extLst>
              <a:ext uri="{FF2B5EF4-FFF2-40B4-BE49-F238E27FC236}">
                <a16:creationId xmlns:a16="http://schemas.microsoft.com/office/drawing/2014/main" id="{6773FE21-B90E-D053-1FAE-3004AC168135}"/>
              </a:ext>
            </a:extLst>
          </p:cNvPr>
          <p:cNvSpPr txBox="1"/>
          <p:nvPr/>
        </p:nvSpPr>
        <p:spPr>
          <a:xfrm>
            <a:off x="395536" y="4110171"/>
            <a:ext cx="8496944" cy="830997"/>
          </a:xfrm>
          <a:prstGeom prst="rect">
            <a:avLst/>
          </a:prstGeom>
          <a:noFill/>
        </p:spPr>
        <p:txBody>
          <a:bodyPr wrap="square">
            <a:spAutoFit/>
          </a:bodyPr>
          <a:lstStyle/>
          <a:p>
            <a:r>
              <a:rPr lang="en-HR" sz="2400" dirty="0"/>
              <a:t>Word embeddings can reflect gender, ethnicity, age, sexual orientation, and other biases of the text used to train the model.</a:t>
            </a:r>
          </a:p>
        </p:txBody>
      </p:sp>
      <p:sp>
        <p:nvSpPr>
          <p:cNvPr id="3" name="Slide Number Placeholder 2">
            <a:extLst>
              <a:ext uri="{FF2B5EF4-FFF2-40B4-BE49-F238E27FC236}">
                <a16:creationId xmlns:a16="http://schemas.microsoft.com/office/drawing/2014/main" id="{24ECF0C7-F76D-A512-3231-2BFC6E9DB59A}"/>
              </a:ext>
            </a:extLst>
          </p:cNvPr>
          <p:cNvSpPr>
            <a:spLocks noGrp="1"/>
          </p:cNvSpPr>
          <p:nvPr>
            <p:ph type="sldNum" sz="quarter" idx="12"/>
          </p:nvPr>
        </p:nvSpPr>
        <p:spPr/>
        <p:txBody>
          <a:bodyPr/>
          <a:lstStyle/>
          <a:p>
            <a:fld id="{3E44B878-1E7A-41BB-BEF2-7EED5D7B2C6D}" type="slidenum">
              <a:rPr lang="hr-HR" smtClean="0"/>
              <a:pPr/>
              <a:t>18</a:t>
            </a:fld>
            <a:endParaRPr lang="hr-HR" dirty="0"/>
          </a:p>
        </p:txBody>
      </p:sp>
    </p:spTree>
    <p:extLst>
      <p:ext uri="{BB962C8B-B14F-4D97-AF65-F5344CB8AC3E}">
        <p14:creationId xmlns:p14="http://schemas.microsoft.com/office/powerpoint/2010/main" val="2231944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R" dirty="0"/>
              <a:t>The problem of bias in word embeddings</a:t>
            </a:r>
            <a:endParaRPr lang="en-US" dirty="0"/>
          </a:p>
        </p:txBody>
      </p:sp>
      <p:sp>
        <p:nvSpPr>
          <p:cNvPr id="4" name="TextBox 3">
            <a:extLst>
              <a:ext uri="{FF2B5EF4-FFF2-40B4-BE49-F238E27FC236}">
                <a16:creationId xmlns:a16="http://schemas.microsoft.com/office/drawing/2014/main" id="{CD9D74E2-6D33-4E2A-0548-7148B60A63A6}"/>
              </a:ext>
            </a:extLst>
          </p:cNvPr>
          <p:cNvSpPr txBox="1"/>
          <p:nvPr/>
        </p:nvSpPr>
        <p:spPr>
          <a:xfrm>
            <a:off x="5723637" y="976708"/>
            <a:ext cx="3277820" cy="461665"/>
          </a:xfrm>
          <a:prstGeom prst="rect">
            <a:avLst/>
          </a:prstGeom>
          <a:noFill/>
        </p:spPr>
        <p:txBody>
          <a:bodyPr wrap="none" rtlCol="0">
            <a:spAutoFit/>
          </a:bodyPr>
          <a:lstStyle/>
          <a:p>
            <a:r>
              <a:rPr lang="en-HR" sz="2400" dirty="0"/>
              <a:t>1. Identify bias direction.</a:t>
            </a:r>
          </a:p>
        </p:txBody>
      </p:sp>
      <p:sp>
        <p:nvSpPr>
          <p:cNvPr id="8" name="TextBox 7">
            <a:extLst>
              <a:ext uri="{FF2B5EF4-FFF2-40B4-BE49-F238E27FC236}">
                <a16:creationId xmlns:a16="http://schemas.microsoft.com/office/drawing/2014/main" id="{D9B59903-656F-B1FC-9B76-56576BCE6765}"/>
              </a:ext>
            </a:extLst>
          </p:cNvPr>
          <p:cNvSpPr txBox="1"/>
          <p:nvPr/>
        </p:nvSpPr>
        <p:spPr>
          <a:xfrm>
            <a:off x="5724245" y="3203398"/>
            <a:ext cx="3277211" cy="1569660"/>
          </a:xfrm>
          <a:prstGeom prst="rect">
            <a:avLst/>
          </a:prstGeom>
          <a:noFill/>
        </p:spPr>
        <p:txBody>
          <a:bodyPr wrap="square" rtlCol="0">
            <a:spAutoFit/>
          </a:bodyPr>
          <a:lstStyle/>
          <a:p>
            <a:r>
              <a:rPr lang="en-HR" sz="2400" dirty="0"/>
              <a:t>2. Neutralize: for every word that is not definitional, project to get rid of bias.</a:t>
            </a:r>
          </a:p>
        </p:txBody>
      </p:sp>
      <p:sp>
        <p:nvSpPr>
          <p:cNvPr id="10" name="TextBox 9">
            <a:extLst>
              <a:ext uri="{FF2B5EF4-FFF2-40B4-BE49-F238E27FC236}">
                <a16:creationId xmlns:a16="http://schemas.microsoft.com/office/drawing/2014/main" id="{5187E863-C05A-C401-1FAE-56AE000EDB41}"/>
              </a:ext>
            </a:extLst>
          </p:cNvPr>
          <p:cNvSpPr txBox="1"/>
          <p:nvPr/>
        </p:nvSpPr>
        <p:spPr>
          <a:xfrm>
            <a:off x="5691224" y="4955822"/>
            <a:ext cx="3277211" cy="461665"/>
          </a:xfrm>
          <a:prstGeom prst="rect">
            <a:avLst/>
          </a:prstGeom>
          <a:noFill/>
        </p:spPr>
        <p:txBody>
          <a:bodyPr wrap="square" rtlCol="0">
            <a:spAutoFit/>
          </a:bodyPr>
          <a:lstStyle/>
          <a:p>
            <a:r>
              <a:rPr lang="en-HR" sz="2400" dirty="0"/>
              <a:t>3. Equalize pairs</a:t>
            </a:r>
          </a:p>
        </p:txBody>
      </p:sp>
      <p:sp>
        <p:nvSpPr>
          <p:cNvPr id="3" name="Slide Number Placeholder 2">
            <a:extLst>
              <a:ext uri="{FF2B5EF4-FFF2-40B4-BE49-F238E27FC236}">
                <a16:creationId xmlns:a16="http://schemas.microsoft.com/office/drawing/2014/main" id="{BD0AEC62-C460-F1C0-E56E-ECADC08BA5BD}"/>
              </a:ext>
            </a:extLst>
          </p:cNvPr>
          <p:cNvSpPr>
            <a:spLocks noGrp="1"/>
          </p:cNvSpPr>
          <p:nvPr>
            <p:ph type="sldNum" sz="quarter" idx="12"/>
          </p:nvPr>
        </p:nvSpPr>
        <p:spPr/>
        <p:txBody>
          <a:bodyPr/>
          <a:lstStyle/>
          <a:p>
            <a:fld id="{3E44B878-1E7A-41BB-BEF2-7EED5D7B2C6D}" type="slidenum">
              <a:rPr lang="hr-HR" smtClean="0"/>
              <a:pPr/>
              <a:t>19</a:t>
            </a:fld>
            <a:endParaRPr lang="hr-HR" dirty="0"/>
          </a:p>
        </p:txBody>
      </p:sp>
    </p:spTree>
    <p:extLst>
      <p:ext uri="{BB962C8B-B14F-4D97-AF65-F5344CB8AC3E}">
        <p14:creationId xmlns:p14="http://schemas.microsoft.com/office/powerpoint/2010/main" val="391615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Word Representation</a:t>
            </a:r>
          </a:p>
          <a:p>
            <a:r>
              <a:rPr lang="en-US" dirty="0"/>
              <a:t>Properties of word embeddings</a:t>
            </a:r>
          </a:p>
          <a:p>
            <a:r>
              <a:rPr lang="en-US" dirty="0"/>
              <a:t>Embedding matrix</a:t>
            </a:r>
          </a:p>
          <a:p>
            <a:r>
              <a:rPr lang="en-US" dirty="0"/>
              <a:t>Learning word embeddings</a:t>
            </a:r>
          </a:p>
          <a:p>
            <a:r>
              <a:rPr lang="en-US" dirty="0"/>
              <a:t>Word2Vec</a:t>
            </a:r>
          </a:p>
          <a:p>
            <a:r>
              <a:rPr lang="en-US" dirty="0"/>
              <a:t>Negative sampling</a:t>
            </a:r>
          </a:p>
          <a:p>
            <a:r>
              <a:rPr lang="en-US" dirty="0"/>
              <a:t>Debiasing word embeddings</a:t>
            </a:r>
          </a:p>
        </p:txBody>
      </p:sp>
      <p:sp>
        <p:nvSpPr>
          <p:cNvPr id="4" name="Slide Number Placeholder 3">
            <a:extLst>
              <a:ext uri="{FF2B5EF4-FFF2-40B4-BE49-F238E27FC236}">
                <a16:creationId xmlns:a16="http://schemas.microsoft.com/office/drawing/2014/main" id="{ADF5F77B-AF2D-1D04-605F-DA2F29BBDAAE}"/>
              </a:ext>
            </a:extLst>
          </p:cNvPr>
          <p:cNvSpPr>
            <a:spLocks noGrp="1"/>
          </p:cNvSpPr>
          <p:nvPr>
            <p:ph type="sldNum" sz="quarter" idx="12"/>
          </p:nvPr>
        </p:nvSpPr>
        <p:spPr/>
        <p:txBody>
          <a:bodyPr/>
          <a:lstStyle/>
          <a:p>
            <a:fld id="{3E44B878-1E7A-41BB-BEF2-7EED5D7B2C6D}" type="slidenum">
              <a:rPr lang="hr-HR" smtClean="0"/>
              <a:pPr/>
              <a:t>2</a:t>
            </a:fld>
            <a:endParaRPr lang="hr-H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representation</a:t>
            </a:r>
          </a:p>
        </p:txBody>
      </p:sp>
      <p:sp>
        <p:nvSpPr>
          <p:cNvPr id="3" name="Content Placeholder 2"/>
          <p:cNvSpPr>
            <a:spLocks noGrp="1"/>
          </p:cNvSpPr>
          <p:nvPr>
            <p:ph idx="1"/>
          </p:nvPr>
        </p:nvSpPr>
        <p:spPr>
          <a:xfrm>
            <a:off x="207480" y="842020"/>
            <a:ext cx="4500595" cy="500043"/>
          </a:xfrm>
        </p:spPr>
        <p:txBody>
          <a:bodyPr/>
          <a:lstStyle/>
          <a:p>
            <a:pPr marL="0" indent="0">
              <a:buNone/>
            </a:pPr>
            <a:r>
              <a:rPr lang="en-US" dirty="0"/>
              <a:t>V = [a, </a:t>
            </a:r>
            <a:r>
              <a:rPr lang="en-US" dirty="0" err="1"/>
              <a:t>aaron</a:t>
            </a:r>
            <a:r>
              <a:rPr lang="en-US" dirty="0"/>
              <a:t>, …, </a:t>
            </a:r>
            <a:r>
              <a:rPr lang="en-US" dirty="0" err="1"/>
              <a:t>zulu</a:t>
            </a:r>
            <a:r>
              <a:rPr lang="en-US" dirty="0"/>
              <a:t>, &lt;UNK&gt;]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BBF74B-9438-0D49-AA7A-84B312EE2AAF}"/>
                  </a:ext>
                </a:extLst>
              </p:cNvPr>
              <p:cNvSpPr txBox="1"/>
              <p:nvPr/>
            </p:nvSpPr>
            <p:spPr>
              <a:xfrm>
                <a:off x="107505" y="2852936"/>
                <a:ext cx="861133" cy="3589572"/>
              </a:xfrm>
              <a:prstGeom prst="rect">
                <a:avLst/>
              </a:prstGeom>
              <a:noFill/>
            </p:spPr>
            <p:txBody>
              <a:bodyPr wrap="none" rtlCol="0">
                <a:spAutoFit/>
              </a:bodyPr>
              <a:lstStyle/>
              <a:p>
                <a:pPr algn="ctr"/>
                <a:r>
                  <a:rPr lang="en-HR" sz="2000" dirty="0"/>
                  <a:t>Man</a:t>
                </a:r>
              </a:p>
              <a:p>
                <a:pPr algn="ctr"/>
                <a:r>
                  <a:rPr lang="en-HR" sz="2000" dirty="0"/>
                  <a:t>(5391)</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
                                    <m:r>
                                      <a:rPr lang="hr-HR" sz="2000" i="1">
                                        <a:latin typeface="Cambria Math" panose="02040503050406030204" pitchFamily="18" charset="0"/>
                                      </a:rPr>
                                      <m:t>0</m:t>
                                    </m:r>
                                  </m:e>
                                </m:eqArr>
                              </m:e>
                            </m:mr>
                          </m:m>
                        </m:e>
                      </m:d>
                    </m:oMath>
                  </m:oMathPara>
                </a14:m>
                <a:endParaRPr lang="en-HR" sz="2000" dirty="0"/>
              </a:p>
            </p:txBody>
          </p:sp>
        </mc:Choice>
        <mc:Fallback xmlns="">
          <p:sp>
            <p:nvSpPr>
              <p:cNvPr id="5" name="TextBox 4">
                <a:extLst>
                  <a:ext uri="{FF2B5EF4-FFF2-40B4-BE49-F238E27FC236}">
                    <a16:creationId xmlns:a16="http://schemas.microsoft.com/office/drawing/2014/main" id="{7CBBF74B-9438-0D49-AA7A-84B312EE2AAF}"/>
                  </a:ext>
                </a:extLst>
              </p:cNvPr>
              <p:cNvSpPr txBox="1">
                <a:spLocks noRot="1" noChangeAspect="1" noMove="1" noResize="1" noEditPoints="1" noAdjustHandles="1" noChangeArrowheads="1" noChangeShapeType="1" noTextEdit="1"/>
              </p:cNvSpPr>
              <p:nvPr/>
            </p:nvSpPr>
            <p:spPr>
              <a:xfrm>
                <a:off x="107505" y="2852936"/>
                <a:ext cx="861133" cy="3589572"/>
              </a:xfrm>
              <a:prstGeom prst="rect">
                <a:avLst/>
              </a:prstGeom>
              <a:blipFill>
                <a:blip r:embed="rId3"/>
                <a:stretch>
                  <a:fillRect l="-7246" t="-704" r="-7246" b="-352"/>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5DDB5C-3F07-74C9-EAC1-A0F62A2116C7}"/>
                  </a:ext>
                </a:extLst>
              </p:cNvPr>
              <p:cNvSpPr txBox="1"/>
              <p:nvPr/>
            </p:nvSpPr>
            <p:spPr>
              <a:xfrm>
                <a:off x="889043" y="2856347"/>
                <a:ext cx="999441" cy="3589572"/>
              </a:xfrm>
              <a:prstGeom prst="rect">
                <a:avLst/>
              </a:prstGeom>
              <a:noFill/>
            </p:spPr>
            <p:txBody>
              <a:bodyPr wrap="none" rtlCol="0">
                <a:spAutoFit/>
              </a:bodyPr>
              <a:lstStyle/>
              <a:p>
                <a:pPr algn="ctr"/>
                <a:r>
                  <a:rPr lang="en-HR" sz="2000" dirty="0"/>
                  <a:t>Woman</a:t>
                </a:r>
              </a:p>
              <a:p>
                <a:pPr algn="ctr"/>
                <a:r>
                  <a:rPr lang="en-HR" sz="2000" dirty="0"/>
                  <a:t>(9853)</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qArr>
                              </m:e>
                            </m:mr>
                          </m:m>
                        </m:e>
                      </m:d>
                    </m:oMath>
                  </m:oMathPara>
                </a14:m>
                <a:endParaRPr lang="en-HR" sz="2000" dirty="0"/>
              </a:p>
            </p:txBody>
          </p:sp>
        </mc:Choice>
        <mc:Fallback xmlns="">
          <p:sp>
            <p:nvSpPr>
              <p:cNvPr id="6" name="TextBox 5">
                <a:extLst>
                  <a:ext uri="{FF2B5EF4-FFF2-40B4-BE49-F238E27FC236}">
                    <a16:creationId xmlns:a16="http://schemas.microsoft.com/office/drawing/2014/main" id="{015DDB5C-3F07-74C9-EAC1-A0F62A2116C7}"/>
                  </a:ext>
                </a:extLst>
              </p:cNvPr>
              <p:cNvSpPr txBox="1">
                <a:spLocks noRot="1" noChangeAspect="1" noMove="1" noResize="1" noEditPoints="1" noAdjustHandles="1" noChangeArrowheads="1" noChangeShapeType="1" noTextEdit="1"/>
              </p:cNvSpPr>
              <p:nvPr/>
            </p:nvSpPr>
            <p:spPr>
              <a:xfrm>
                <a:off x="889043" y="2856347"/>
                <a:ext cx="999441" cy="3589572"/>
              </a:xfrm>
              <a:prstGeom prst="rect">
                <a:avLst/>
              </a:prstGeom>
              <a:blipFill>
                <a:blip r:embed="rId4"/>
                <a:stretch>
                  <a:fillRect l="-6329" t="-1060" r="-6329" b="-353"/>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C62A2B-E2C9-95AF-F54D-291AB0BBFE14}"/>
                  </a:ext>
                </a:extLst>
              </p:cNvPr>
              <p:cNvSpPr txBox="1"/>
              <p:nvPr/>
            </p:nvSpPr>
            <p:spPr>
              <a:xfrm>
                <a:off x="1869859" y="2856347"/>
                <a:ext cx="861133" cy="3589572"/>
              </a:xfrm>
              <a:prstGeom prst="rect">
                <a:avLst/>
              </a:prstGeom>
              <a:noFill/>
            </p:spPr>
            <p:txBody>
              <a:bodyPr wrap="none" rtlCol="0">
                <a:spAutoFit/>
              </a:bodyPr>
              <a:lstStyle/>
              <a:p>
                <a:pPr algn="ctr"/>
                <a:r>
                  <a:rPr lang="en-HR" sz="2000" dirty="0"/>
                  <a:t>King</a:t>
                </a:r>
              </a:p>
              <a:p>
                <a:pPr algn="ctr"/>
                <a:r>
                  <a:rPr lang="en-HR" sz="2000" dirty="0"/>
                  <a:t>(4914)</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qArr>
                              </m:e>
                            </m:mr>
                          </m:m>
                        </m:e>
                      </m:d>
                    </m:oMath>
                  </m:oMathPara>
                </a14:m>
                <a:endParaRPr lang="en-HR" sz="2000" dirty="0"/>
              </a:p>
            </p:txBody>
          </p:sp>
        </mc:Choice>
        <mc:Fallback xmlns="">
          <p:sp>
            <p:nvSpPr>
              <p:cNvPr id="7" name="TextBox 6">
                <a:extLst>
                  <a:ext uri="{FF2B5EF4-FFF2-40B4-BE49-F238E27FC236}">
                    <a16:creationId xmlns:a16="http://schemas.microsoft.com/office/drawing/2014/main" id="{A9C62A2B-E2C9-95AF-F54D-291AB0BBFE14}"/>
                  </a:ext>
                </a:extLst>
              </p:cNvPr>
              <p:cNvSpPr txBox="1">
                <a:spLocks noRot="1" noChangeAspect="1" noMove="1" noResize="1" noEditPoints="1" noAdjustHandles="1" noChangeArrowheads="1" noChangeShapeType="1" noTextEdit="1"/>
              </p:cNvSpPr>
              <p:nvPr/>
            </p:nvSpPr>
            <p:spPr>
              <a:xfrm>
                <a:off x="1869859" y="2856347"/>
                <a:ext cx="861133" cy="3589572"/>
              </a:xfrm>
              <a:prstGeom prst="rect">
                <a:avLst/>
              </a:prstGeom>
              <a:blipFill>
                <a:blip r:embed="rId5"/>
                <a:stretch>
                  <a:fillRect l="-7246" t="-1060" r="-5797" b="-353"/>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A795D3-2A4E-58E7-B6B2-1CECAB53ED89}"/>
                  </a:ext>
                </a:extLst>
              </p:cNvPr>
              <p:cNvSpPr txBox="1"/>
              <p:nvPr/>
            </p:nvSpPr>
            <p:spPr>
              <a:xfrm>
                <a:off x="2730993" y="2856347"/>
                <a:ext cx="883575" cy="3589572"/>
              </a:xfrm>
              <a:prstGeom prst="rect">
                <a:avLst/>
              </a:prstGeom>
              <a:noFill/>
            </p:spPr>
            <p:txBody>
              <a:bodyPr wrap="none" rtlCol="0">
                <a:spAutoFit/>
              </a:bodyPr>
              <a:lstStyle/>
              <a:p>
                <a:pPr algn="ctr"/>
                <a:r>
                  <a:rPr lang="en-HR" sz="2000" dirty="0"/>
                  <a:t>Queen</a:t>
                </a:r>
              </a:p>
              <a:p>
                <a:pPr algn="ctr"/>
                <a:r>
                  <a:rPr lang="en-HR" sz="2000" dirty="0"/>
                  <a:t>(7157)</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qArr>
                              </m:e>
                            </m:mr>
                          </m:m>
                        </m:e>
                      </m:d>
                    </m:oMath>
                  </m:oMathPara>
                </a14:m>
                <a:endParaRPr lang="en-HR" sz="2000" dirty="0"/>
              </a:p>
            </p:txBody>
          </p:sp>
        </mc:Choice>
        <mc:Fallback xmlns="">
          <p:sp>
            <p:nvSpPr>
              <p:cNvPr id="8" name="TextBox 7">
                <a:extLst>
                  <a:ext uri="{FF2B5EF4-FFF2-40B4-BE49-F238E27FC236}">
                    <a16:creationId xmlns:a16="http://schemas.microsoft.com/office/drawing/2014/main" id="{79A795D3-2A4E-58E7-B6B2-1CECAB53ED89}"/>
                  </a:ext>
                </a:extLst>
              </p:cNvPr>
              <p:cNvSpPr txBox="1">
                <a:spLocks noRot="1" noChangeAspect="1" noMove="1" noResize="1" noEditPoints="1" noAdjustHandles="1" noChangeArrowheads="1" noChangeShapeType="1" noTextEdit="1"/>
              </p:cNvSpPr>
              <p:nvPr/>
            </p:nvSpPr>
            <p:spPr>
              <a:xfrm>
                <a:off x="2730993" y="2856347"/>
                <a:ext cx="883575" cy="3589572"/>
              </a:xfrm>
              <a:prstGeom prst="rect">
                <a:avLst/>
              </a:prstGeom>
              <a:blipFill>
                <a:blip r:embed="rId6"/>
                <a:stretch>
                  <a:fillRect l="-7143" t="-1060" r="-7143" b="-353"/>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1E4408-6D52-9904-EA1F-256A9EAF4139}"/>
                  </a:ext>
                </a:extLst>
              </p:cNvPr>
              <p:cNvSpPr txBox="1"/>
              <p:nvPr/>
            </p:nvSpPr>
            <p:spPr>
              <a:xfrm>
                <a:off x="3614568" y="2862298"/>
                <a:ext cx="790601" cy="3580211"/>
              </a:xfrm>
              <a:prstGeom prst="rect">
                <a:avLst/>
              </a:prstGeom>
              <a:noFill/>
            </p:spPr>
            <p:txBody>
              <a:bodyPr wrap="none" rtlCol="0">
                <a:spAutoFit/>
              </a:bodyPr>
              <a:lstStyle/>
              <a:p>
                <a:pPr algn="ctr"/>
                <a:r>
                  <a:rPr lang="en-HR" sz="2000" dirty="0"/>
                  <a:t>Apple</a:t>
                </a:r>
              </a:p>
              <a:p>
                <a:pPr algn="ctr"/>
                <a:r>
                  <a:rPr lang="en-HR" sz="2000" dirty="0"/>
                  <a:t>(456)</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qArr>
                              </m:e>
                            </m:mr>
                          </m:m>
                        </m:e>
                      </m:d>
                    </m:oMath>
                  </m:oMathPara>
                </a14:m>
                <a:endParaRPr lang="en-HR" sz="2000" dirty="0"/>
              </a:p>
            </p:txBody>
          </p:sp>
        </mc:Choice>
        <mc:Fallback xmlns="">
          <p:sp>
            <p:nvSpPr>
              <p:cNvPr id="9" name="TextBox 8">
                <a:extLst>
                  <a:ext uri="{FF2B5EF4-FFF2-40B4-BE49-F238E27FC236}">
                    <a16:creationId xmlns:a16="http://schemas.microsoft.com/office/drawing/2014/main" id="{A01E4408-6D52-9904-EA1F-256A9EAF4139}"/>
                  </a:ext>
                </a:extLst>
              </p:cNvPr>
              <p:cNvSpPr txBox="1">
                <a:spLocks noRot="1" noChangeAspect="1" noMove="1" noResize="1" noEditPoints="1" noAdjustHandles="1" noChangeArrowheads="1" noChangeShapeType="1" noTextEdit="1"/>
              </p:cNvSpPr>
              <p:nvPr/>
            </p:nvSpPr>
            <p:spPr>
              <a:xfrm>
                <a:off x="3614568" y="2862298"/>
                <a:ext cx="790601" cy="3580211"/>
              </a:xfrm>
              <a:prstGeom prst="rect">
                <a:avLst/>
              </a:prstGeom>
              <a:blipFill>
                <a:blip r:embed="rId7"/>
                <a:stretch>
                  <a:fillRect l="-7813" t="-1060" r="-6250" b="-353"/>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A19B7D1-FEAE-E0F8-D2CC-8080D28ED732}"/>
                  </a:ext>
                </a:extLst>
              </p:cNvPr>
              <p:cNvSpPr txBox="1"/>
              <p:nvPr/>
            </p:nvSpPr>
            <p:spPr>
              <a:xfrm>
                <a:off x="4405169" y="2862298"/>
                <a:ext cx="943527" cy="3587521"/>
              </a:xfrm>
              <a:prstGeom prst="rect">
                <a:avLst/>
              </a:prstGeom>
              <a:noFill/>
            </p:spPr>
            <p:txBody>
              <a:bodyPr wrap="none" rtlCol="0">
                <a:spAutoFit/>
              </a:bodyPr>
              <a:lstStyle/>
              <a:p>
                <a:pPr algn="ctr"/>
                <a:r>
                  <a:rPr lang="en-HR" sz="2000" dirty="0"/>
                  <a:t>Orange</a:t>
                </a:r>
              </a:p>
              <a:p>
                <a:pPr algn="ctr"/>
                <a:r>
                  <a:rPr lang="en-HR" sz="2000" dirty="0"/>
                  <a:t>(6257)</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qArr>
                              </m:e>
                            </m:mr>
                          </m:m>
                        </m:e>
                      </m:d>
                    </m:oMath>
                  </m:oMathPara>
                </a14:m>
                <a:endParaRPr lang="en-HR" sz="2000" dirty="0"/>
              </a:p>
            </p:txBody>
          </p:sp>
        </mc:Choice>
        <mc:Fallback xmlns="">
          <p:sp>
            <p:nvSpPr>
              <p:cNvPr id="10" name="TextBox 9">
                <a:extLst>
                  <a:ext uri="{FF2B5EF4-FFF2-40B4-BE49-F238E27FC236}">
                    <a16:creationId xmlns:a16="http://schemas.microsoft.com/office/drawing/2014/main" id="{0A19B7D1-FEAE-E0F8-D2CC-8080D28ED732}"/>
                  </a:ext>
                </a:extLst>
              </p:cNvPr>
              <p:cNvSpPr txBox="1">
                <a:spLocks noRot="1" noChangeAspect="1" noMove="1" noResize="1" noEditPoints="1" noAdjustHandles="1" noChangeArrowheads="1" noChangeShapeType="1" noTextEdit="1"/>
              </p:cNvSpPr>
              <p:nvPr/>
            </p:nvSpPr>
            <p:spPr>
              <a:xfrm>
                <a:off x="4405169" y="2862298"/>
                <a:ext cx="943527" cy="3587521"/>
              </a:xfrm>
              <a:prstGeom prst="rect">
                <a:avLst/>
              </a:prstGeom>
              <a:blipFill>
                <a:blip r:embed="rId8"/>
                <a:stretch>
                  <a:fillRect l="-6757" t="-1060" r="-6757" b="-353"/>
                </a:stretch>
              </a:blipFill>
            </p:spPr>
            <p:txBody>
              <a:bodyPr/>
              <a:lstStyle/>
              <a:p>
                <a:r>
                  <a:rPr lang="en-HR">
                    <a:noFill/>
                  </a:rPr>
                  <a:t> </a:t>
                </a:r>
              </a:p>
            </p:txBody>
          </p:sp>
        </mc:Fallback>
      </mc:AlternateContent>
      <p:sp>
        <p:nvSpPr>
          <p:cNvPr id="11" name="Content Placeholder 2">
            <a:extLst>
              <a:ext uri="{FF2B5EF4-FFF2-40B4-BE49-F238E27FC236}">
                <a16:creationId xmlns:a16="http://schemas.microsoft.com/office/drawing/2014/main" id="{5461A481-C9EF-8346-3600-4BF935C2CE12}"/>
              </a:ext>
            </a:extLst>
          </p:cNvPr>
          <p:cNvSpPr txBox="1">
            <a:spLocks/>
          </p:cNvSpPr>
          <p:nvPr/>
        </p:nvSpPr>
        <p:spPr>
          <a:xfrm>
            <a:off x="207480" y="2109259"/>
            <a:ext cx="4500595" cy="5000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1-hot representation</a:t>
            </a:r>
          </a:p>
        </p:txBody>
      </p:sp>
      <p:sp>
        <p:nvSpPr>
          <p:cNvPr id="12" name="TextBox 11">
            <a:extLst>
              <a:ext uri="{FF2B5EF4-FFF2-40B4-BE49-F238E27FC236}">
                <a16:creationId xmlns:a16="http://schemas.microsoft.com/office/drawing/2014/main" id="{3A568A38-7B93-9D59-CB51-D56453676027}"/>
              </a:ext>
            </a:extLst>
          </p:cNvPr>
          <p:cNvSpPr txBox="1"/>
          <p:nvPr/>
        </p:nvSpPr>
        <p:spPr>
          <a:xfrm>
            <a:off x="5628102" y="2852937"/>
            <a:ext cx="3515899" cy="1015663"/>
          </a:xfrm>
          <a:prstGeom prst="rect">
            <a:avLst/>
          </a:prstGeom>
          <a:noFill/>
        </p:spPr>
        <p:txBody>
          <a:bodyPr wrap="none" rtlCol="0">
            <a:spAutoFit/>
          </a:bodyPr>
          <a:lstStyle/>
          <a:p>
            <a:r>
              <a:rPr lang="en-HR" sz="2000" dirty="0"/>
              <a:t>I want a glass of orange ______.</a:t>
            </a:r>
          </a:p>
          <a:p>
            <a:endParaRPr lang="en-HR" sz="2000" dirty="0"/>
          </a:p>
          <a:p>
            <a:r>
              <a:rPr lang="en-HR" sz="2000" dirty="0"/>
              <a:t>I wan a glass of apple ______.</a:t>
            </a:r>
          </a:p>
        </p:txBody>
      </p:sp>
      <p:sp>
        <p:nvSpPr>
          <p:cNvPr id="4" name="Slide Number Placeholder 3">
            <a:extLst>
              <a:ext uri="{FF2B5EF4-FFF2-40B4-BE49-F238E27FC236}">
                <a16:creationId xmlns:a16="http://schemas.microsoft.com/office/drawing/2014/main" id="{B7377DF5-0B6F-D5CE-68D2-DA5A8AEAAB47}"/>
              </a:ext>
            </a:extLst>
          </p:cNvPr>
          <p:cNvSpPr>
            <a:spLocks noGrp="1"/>
          </p:cNvSpPr>
          <p:nvPr>
            <p:ph type="sldNum" sz="quarter" idx="12"/>
          </p:nvPr>
        </p:nvSpPr>
        <p:spPr/>
        <p:txBody>
          <a:bodyPr/>
          <a:lstStyle/>
          <a:p>
            <a:fld id="{3E44B878-1E7A-41BB-BEF2-7EED5D7B2C6D}" type="slidenum">
              <a:rPr lang="hr-HR" smtClean="0"/>
              <a:pPr/>
              <a:t>3</a:t>
            </a:fld>
            <a:endParaRPr lang="hr-HR" dirty="0"/>
          </a:p>
        </p:txBody>
      </p:sp>
    </p:spTree>
    <p:extLst>
      <p:ext uri="{BB962C8B-B14F-4D97-AF65-F5344CB8AC3E}">
        <p14:creationId xmlns:p14="http://schemas.microsoft.com/office/powerpoint/2010/main" val="99622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Featurized</a:t>
            </a:r>
            <a:r>
              <a:rPr lang="en-US" dirty="0"/>
              <a:t> representation: word embedding</a:t>
            </a:r>
          </a:p>
        </p:txBody>
      </p:sp>
      <p:sp>
        <p:nvSpPr>
          <p:cNvPr id="6" name="TextBox 5">
            <a:extLst>
              <a:ext uri="{FF2B5EF4-FFF2-40B4-BE49-F238E27FC236}">
                <a16:creationId xmlns:a16="http://schemas.microsoft.com/office/drawing/2014/main" id="{CD0EED8D-0E38-3E39-E26C-69C7039DB1FF}"/>
              </a:ext>
            </a:extLst>
          </p:cNvPr>
          <p:cNvSpPr txBox="1"/>
          <p:nvPr/>
        </p:nvSpPr>
        <p:spPr>
          <a:xfrm>
            <a:off x="1822511" y="971367"/>
            <a:ext cx="861133" cy="707886"/>
          </a:xfrm>
          <a:prstGeom prst="rect">
            <a:avLst/>
          </a:prstGeom>
          <a:noFill/>
        </p:spPr>
        <p:txBody>
          <a:bodyPr wrap="none" rtlCol="0">
            <a:spAutoFit/>
          </a:bodyPr>
          <a:lstStyle/>
          <a:p>
            <a:pPr algn="ctr"/>
            <a:r>
              <a:rPr lang="en-HR" sz="2000" dirty="0"/>
              <a:t>Man</a:t>
            </a:r>
          </a:p>
          <a:p>
            <a:pPr algn="ctr"/>
            <a:r>
              <a:rPr lang="en-HR" sz="2000" dirty="0"/>
              <a:t>(5391)</a:t>
            </a:r>
          </a:p>
        </p:txBody>
      </p:sp>
      <p:sp>
        <p:nvSpPr>
          <p:cNvPr id="7" name="TextBox 6">
            <a:extLst>
              <a:ext uri="{FF2B5EF4-FFF2-40B4-BE49-F238E27FC236}">
                <a16:creationId xmlns:a16="http://schemas.microsoft.com/office/drawing/2014/main" id="{368C9AD6-1572-54A0-87E3-E66D4B435C36}"/>
              </a:ext>
            </a:extLst>
          </p:cNvPr>
          <p:cNvSpPr txBox="1"/>
          <p:nvPr/>
        </p:nvSpPr>
        <p:spPr>
          <a:xfrm>
            <a:off x="2884656" y="974777"/>
            <a:ext cx="999441" cy="707886"/>
          </a:xfrm>
          <a:prstGeom prst="rect">
            <a:avLst/>
          </a:prstGeom>
          <a:noFill/>
        </p:spPr>
        <p:txBody>
          <a:bodyPr wrap="none" rtlCol="0">
            <a:spAutoFit/>
          </a:bodyPr>
          <a:lstStyle/>
          <a:p>
            <a:pPr algn="ctr"/>
            <a:r>
              <a:rPr lang="en-HR" sz="2000" dirty="0"/>
              <a:t>Woman</a:t>
            </a:r>
          </a:p>
          <a:p>
            <a:pPr algn="ctr"/>
            <a:r>
              <a:rPr lang="en-HR" sz="2000" dirty="0"/>
              <a:t>(9853)</a:t>
            </a:r>
          </a:p>
        </p:txBody>
      </p:sp>
      <p:sp>
        <p:nvSpPr>
          <p:cNvPr id="8" name="TextBox 7">
            <a:extLst>
              <a:ext uri="{FF2B5EF4-FFF2-40B4-BE49-F238E27FC236}">
                <a16:creationId xmlns:a16="http://schemas.microsoft.com/office/drawing/2014/main" id="{029528EA-4791-D650-246B-38C477E0279D}"/>
              </a:ext>
            </a:extLst>
          </p:cNvPr>
          <p:cNvSpPr txBox="1"/>
          <p:nvPr/>
        </p:nvSpPr>
        <p:spPr>
          <a:xfrm>
            <a:off x="4153504" y="974777"/>
            <a:ext cx="861133" cy="707886"/>
          </a:xfrm>
          <a:prstGeom prst="rect">
            <a:avLst/>
          </a:prstGeom>
          <a:noFill/>
        </p:spPr>
        <p:txBody>
          <a:bodyPr wrap="none" rtlCol="0">
            <a:spAutoFit/>
          </a:bodyPr>
          <a:lstStyle/>
          <a:p>
            <a:pPr algn="ctr"/>
            <a:r>
              <a:rPr lang="en-HR" sz="2000" dirty="0"/>
              <a:t>King</a:t>
            </a:r>
          </a:p>
          <a:p>
            <a:pPr algn="ctr"/>
            <a:r>
              <a:rPr lang="en-HR" sz="2000" dirty="0"/>
              <a:t>(4914)</a:t>
            </a:r>
          </a:p>
        </p:txBody>
      </p:sp>
      <p:sp>
        <p:nvSpPr>
          <p:cNvPr id="9" name="TextBox 8">
            <a:extLst>
              <a:ext uri="{FF2B5EF4-FFF2-40B4-BE49-F238E27FC236}">
                <a16:creationId xmlns:a16="http://schemas.microsoft.com/office/drawing/2014/main" id="{949A9369-4708-9CCE-85EA-DD9EBA55922B}"/>
              </a:ext>
            </a:extLst>
          </p:cNvPr>
          <p:cNvSpPr txBox="1"/>
          <p:nvPr/>
        </p:nvSpPr>
        <p:spPr>
          <a:xfrm>
            <a:off x="5328087" y="974777"/>
            <a:ext cx="883575" cy="707886"/>
          </a:xfrm>
          <a:prstGeom prst="rect">
            <a:avLst/>
          </a:prstGeom>
          <a:noFill/>
        </p:spPr>
        <p:txBody>
          <a:bodyPr wrap="none" rtlCol="0">
            <a:spAutoFit/>
          </a:bodyPr>
          <a:lstStyle/>
          <a:p>
            <a:pPr algn="ctr"/>
            <a:r>
              <a:rPr lang="en-HR" sz="2000" dirty="0"/>
              <a:t>Queen</a:t>
            </a:r>
          </a:p>
          <a:p>
            <a:pPr algn="ctr"/>
            <a:r>
              <a:rPr lang="en-HR" sz="2000" dirty="0"/>
              <a:t>(7157)</a:t>
            </a:r>
          </a:p>
        </p:txBody>
      </p:sp>
      <p:sp>
        <p:nvSpPr>
          <p:cNvPr id="10" name="TextBox 9">
            <a:extLst>
              <a:ext uri="{FF2B5EF4-FFF2-40B4-BE49-F238E27FC236}">
                <a16:creationId xmlns:a16="http://schemas.microsoft.com/office/drawing/2014/main" id="{444D184C-D791-A461-AA9B-251D777FED28}"/>
              </a:ext>
            </a:extLst>
          </p:cNvPr>
          <p:cNvSpPr txBox="1"/>
          <p:nvPr/>
        </p:nvSpPr>
        <p:spPr>
          <a:xfrm>
            <a:off x="6474277" y="980728"/>
            <a:ext cx="790601" cy="707886"/>
          </a:xfrm>
          <a:prstGeom prst="rect">
            <a:avLst/>
          </a:prstGeom>
          <a:noFill/>
        </p:spPr>
        <p:txBody>
          <a:bodyPr wrap="none" rtlCol="0">
            <a:spAutoFit/>
          </a:bodyPr>
          <a:lstStyle/>
          <a:p>
            <a:pPr algn="ctr"/>
            <a:r>
              <a:rPr lang="en-HR" sz="2000" dirty="0"/>
              <a:t>Apple</a:t>
            </a:r>
          </a:p>
          <a:p>
            <a:pPr algn="ctr"/>
            <a:r>
              <a:rPr lang="en-HR" sz="2000" dirty="0"/>
              <a:t>(456)</a:t>
            </a:r>
          </a:p>
        </p:txBody>
      </p:sp>
      <p:sp>
        <p:nvSpPr>
          <p:cNvPr id="11" name="TextBox 10">
            <a:extLst>
              <a:ext uri="{FF2B5EF4-FFF2-40B4-BE49-F238E27FC236}">
                <a16:creationId xmlns:a16="http://schemas.microsoft.com/office/drawing/2014/main" id="{11EAA2C2-F891-7BBC-CCFA-FD981F22D552}"/>
              </a:ext>
            </a:extLst>
          </p:cNvPr>
          <p:cNvSpPr txBox="1"/>
          <p:nvPr/>
        </p:nvSpPr>
        <p:spPr>
          <a:xfrm>
            <a:off x="7552910" y="980728"/>
            <a:ext cx="943527" cy="707886"/>
          </a:xfrm>
          <a:prstGeom prst="rect">
            <a:avLst/>
          </a:prstGeom>
          <a:noFill/>
        </p:spPr>
        <p:txBody>
          <a:bodyPr wrap="none" rtlCol="0">
            <a:spAutoFit/>
          </a:bodyPr>
          <a:lstStyle/>
          <a:p>
            <a:pPr algn="ctr"/>
            <a:r>
              <a:rPr lang="en-HR" sz="2000" dirty="0"/>
              <a:t>Orange</a:t>
            </a:r>
          </a:p>
          <a:p>
            <a:pPr algn="ctr"/>
            <a:r>
              <a:rPr lang="en-HR" sz="2000" dirty="0"/>
              <a:t>(6257)</a:t>
            </a:r>
          </a:p>
        </p:txBody>
      </p:sp>
      <p:cxnSp>
        <p:nvCxnSpPr>
          <p:cNvPr id="13" name="Straight Connector 12">
            <a:extLst>
              <a:ext uri="{FF2B5EF4-FFF2-40B4-BE49-F238E27FC236}">
                <a16:creationId xmlns:a16="http://schemas.microsoft.com/office/drawing/2014/main" id="{5542D2FC-1958-682B-FE00-EE7B425027E5}"/>
              </a:ext>
            </a:extLst>
          </p:cNvPr>
          <p:cNvCxnSpPr>
            <a:cxnSpLocks/>
          </p:cNvCxnSpPr>
          <p:nvPr/>
        </p:nvCxnSpPr>
        <p:spPr>
          <a:xfrm>
            <a:off x="503549" y="1772816"/>
            <a:ext cx="846094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6AA4E30-66F4-5030-11D3-80FDBC96533E}"/>
              </a:ext>
            </a:extLst>
          </p:cNvPr>
          <p:cNvCxnSpPr>
            <a:cxnSpLocks/>
          </p:cNvCxnSpPr>
          <p:nvPr/>
        </p:nvCxnSpPr>
        <p:spPr>
          <a:xfrm>
            <a:off x="1727684" y="971367"/>
            <a:ext cx="0" cy="491526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E0937BB-5912-4C85-E26A-0672CDAF4366}"/>
              </a:ext>
            </a:extLst>
          </p:cNvPr>
          <p:cNvSpPr txBox="1"/>
          <p:nvPr/>
        </p:nvSpPr>
        <p:spPr>
          <a:xfrm>
            <a:off x="7666241" y="1857019"/>
            <a:ext cx="716863" cy="2246769"/>
          </a:xfrm>
          <a:prstGeom prst="rect">
            <a:avLst/>
          </a:prstGeom>
          <a:noFill/>
        </p:spPr>
        <p:txBody>
          <a:bodyPr wrap="none" rtlCol="0">
            <a:spAutoFit/>
          </a:bodyPr>
          <a:lstStyle/>
          <a:p>
            <a:pPr algn="ctr"/>
            <a:r>
              <a:rPr lang="en-HR" sz="2000" dirty="0"/>
              <a:t>0.01</a:t>
            </a:r>
          </a:p>
          <a:p>
            <a:pPr algn="ctr"/>
            <a:endParaRPr lang="en-HR" sz="2000" dirty="0"/>
          </a:p>
          <a:p>
            <a:pPr algn="ctr"/>
            <a:r>
              <a:rPr lang="en-HR" sz="2000" dirty="0"/>
              <a:t>0.00</a:t>
            </a:r>
          </a:p>
          <a:p>
            <a:pPr algn="ctr"/>
            <a:endParaRPr lang="en-HR" sz="2000" dirty="0"/>
          </a:p>
          <a:p>
            <a:pPr algn="ctr"/>
            <a:r>
              <a:rPr lang="en-HR" sz="2000" dirty="0"/>
              <a:t>-0.02</a:t>
            </a:r>
          </a:p>
          <a:p>
            <a:pPr algn="ctr"/>
            <a:endParaRPr lang="en-HR" sz="2000" dirty="0"/>
          </a:p>
          <a:p>
            <a:pPr algn="ctr"/>
            <a:r>
              <a:rPr lang="en-HR" sz="2000" dirty="0"/>
              <a:t>0.97</a:t>
            </a:r>
          </a:p>
        </p:txBody>
      </p:sp>
      <p:sp>
        <p:nvSpPr>
          <p:cNvPr id="22" name="TextBox 21">
            <a:extLst>
              <a:ext uri="{FF2B5EF4-FFF2-40B4-BE49-F238E27FC236}">
                <a16:creationId xmlns:a16="http://schemas.microsoft.com/office/drawing/2014/main" id="{EA5A021D-28AA-9003-C6E3-D92CF87943E3}"/>
              </a:ext>
            </a:extLst>
          </p:cNvPr>
          <p:cNvSpPr txBox="1"/>
          <p:nvPr/>
        </p:nvSpPr>
        <p:spPr>
          <a:xfrm>
            <a:off x="5445836" y="5661249"/>
            <a:ext cx="3515899" cy="1015663"/>
          </a:xfrm>
          <a:prstGeom prst="rect">
            <a:avLst/>
          </a:prstGeom>
          <a:noFill/>
        </p:spPr>
        <p:txBody>
          <a:bodyPr wrap="none" rtlCol="0">
            <a:spAutoFit/>
          </a:bodyPr>
          <a:lstStyle/>
          <a:p>
            <a:r>
              <a:rPr lang="en-HR" sz="2000" dirty="0"/>
              <a:t>I want a glass of orange ______.</a:t>
            </a:r>
          </a:p>
          <a:p>
            <a:endParaRPr lang="en-HR" sz="2000" dirty="0"/>
          </a:p>
          <a:p>
            <a:r>
              <a:rPr lang="en-HR" sz="2000" dirty="0"/>
              <a:t>I wan a glass of apple ______.</a:t>
            </a:r>
          </a:p>
        </p:txBody>
      </p:sp>
    </p:spTree>
    <p:extLst>
      <p:ext uri="{BB962C8B-B14F-4D97-AF65-F5344CB8AC3E}">
        <p14:creationId xmlns:p14="http://schemas.microsoft.com/office/powerpoint/2010/main" val="188660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word embeddings</a:t>
            </a:r>
          </a:p>
        </p:txBody>
      </p:sp>
      <p:grpSp>
        <p:nvGrpSpPr>
          <p:cNvPr id="10" name="Group 9">
            <a:extLst>
              <a:ext uri="{FF2B5EF4-FFF2-40B4-BE49-F238E27FC236}">
                <a16:creationId xmlns:a16="http://schemas.microsoft.com/office/drawing/2014/main" id="{9F42ED00-A25E-716A-F814-3C9355703736}"/>
              </a:ext>
            </a:extLst>
          </p:cNvPr>
          <p:cNvGrpSpPr/>
          <p:nvPr/>
        </p:nvGrpSpPr>
        <p:grpSpPr>
          <a:xfrm>
            <a:off x="2843808" y="1412773"/>
            <a:ext cx="601447" cy="405336"/>
            <a:chOff x="-1116633" y="3095672"/>
            <a:chExt cx="601448" cy="405336"/>
          </a:xfrm>
        </p:grpSpPr>
        <p:sp>
          <p:nvSpPr>
            <p:cNvPr id="8" name="TextBox 7">
              <a:extLst>
                <a:ext uri="{FF2B5EF4-FFF2-40B4-BE49-F238E27FC236}">
                  <a16:creationId xmlns:a16="http://schemas.microsoft.com/office/drawing/2014/main" id="{64EAC11B-B57E-40E2-6877-E9FCA04A1602}"/>
                </a:ext>
              </a:extLst>
            </p:cNvPr>
            <p:cNvSpPr txBox="1"/>
            <p:nvPr/>
          </p:nvSpPr>
          <p:spPr>
            <a:xfrm>
              <a:off x="-1116633" y="3095672"/>
              <a:ext cx="601448" cy="369332"/>
            </a:xfrm>
            <a:prstGeom prst="rect">
              <a:avLst/>
            </a:prstGeom>
            <a:noFill/>
          </p:spPr>
          <p:txBody>
            <a:bodyPr wrap="none" rtlCol="0">
              <a:spAutoFit/>
            </a:bodyPr>
            <a:lstStyle/>
            <a:p>
              <a:pPr algn="r"/>
              <a:r>
                <a:rPr lang="en-HR" dirty="0"/>
                <a:t>man</a:t>
              </a:r>
            </a:p>
          </p:txBody>
        </p:sp>
        <p:sp>
          <p:nvSpPr>
            <p:cNvPr id="9" name="Oval 8">
              <a:extLst>
                <a:ext uri="{FF2B5EF4-FFF2-40B4-BE49-F238E27FC236}">
                  <a16:creationId xmlns:a16="http://schemas.microsoft.com/office/drawing/2014/main" id="{AD3AB51C-6B41-C0E4-8E90-8490309F626C}"/>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11" name="Group 10">
            <a:extLst>
              <a:ext uri="{FF2B5EF4-FFF2-40B4-BE49-F238E27FC236}">
                <a16:creationId xmlns:a16="http://schemas.microsoft.com/office/drawing/2014/main" id="{7BCD79D1-2485-834A-57FE-4812FB032DA9}"/>
              </a:ext>
            </a:extLst>
          </p:cNvPr>
          <p:cNvGrpSpPr/>
          <p:nvPr/>
        </p:nvGrpSpPr>
        <p:grpSpPr>
          <a:xfrm>
            <a:off x="2876835" y="1813604"/>
            <a:ext cx="886268" cy="405336"/>
            <a:chOff x="-1401453" y="3095672"/>
            <a:chExt cx="886268" cy="405336"/>
          </a:xfrm>
        </p:grpSpPr>
        <p:sp>
          <p:nvSpPr>
            <p:cNvPr id="12" name="TextBox 11">
              <a:extLst>
                <a:ext uri="{FF2B5EF4-FFF2-40B4-BE49-F238E27FC236}">
                  <a16:creationId xmlns:a16="http://schemas.microsoft.com/office/drawing/2014/main" id="{5292D366-EDCE-6A2B-E3B7-340903DE0ABD}"/>
                </a:ext>
              </a:extLst>
            </p:cNvPr>
            <p:cNvSpPr txBox="1"/>
            <p:nvPr/>
          </p:nvSpPr>
          <p:spPr>
            <a:xfrm>
              <a:off x="-1401453" y="3095672"/>
              <a:ext cx="886268" cy="369332"/>
            </a:xfrm>
            <a:prstGeom prst="rect">
              <a:avLst/>
            </a:prstGeom>
            <a:noFill/>
          </p:spPr>
          <p:txBody>
            <a:bodyPr wrap="none" rtlCol="0">
              <a:spAutoFit/>
            </a:bodyPr>
            <a:lstStyle/>
            <a:p>
              <a:pPr algn="r"/>
              <a:r>
                <a:rPr lang="en-HR" dirty="0"/>
                <a:t>woman</a:t>
              </a:r>
            </a:p>
          </p:txBody>
        </p:sp>
        <p:sp>
          <p:nvSpPr>
            <p:cNvPr id="13" name="Oval 12">
              <a:extLst>
                <a:ext uri="{FF2B5EF4-FFF2-40B4-BE49-F238E27FC236}">
                  <a16:creationId xmlns:a16="http://schemas.microsoft.com/office/drawing/2014/main" id="{C73D6996-5EA7-6EE7-5A7E-59AD85B22C19}"/>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14" name="Group 13">
            <a:extLst>
              <a:ext uri="{FF2B5EF4-FFF2-40B4-BE49-F238E27FC236}">
                <a16:creationId xmlns:a16="http://schemas.microsoft.com/office/drawing/2014/main" id="{3BF4BCDB-D54E-37F9-389D-3B9C29D61703}"/>
              </a:ext>
            </a:extLst>
          </p:cNvPr>
          <p:cNvGrpSpPr/>
          <p:nvPr/>
        </p:nvGrpSpPr>
        <p:grpSpPr>
          <a:xfrm>
            <a:off x="2047550" y="1993624"/>
            <a:ext cx="572593" cy="405336"/>
            <a:chOff x="-1087778" y="3095672"/>
            <a:chExt cx="572593" cy="405336"/>
          </a:xfrm>
        </p:grpSpPr>
        <p:sp>
          <p:nvSpPr>
            <p:cNvPr id="15" name="TextBox 14">
              <a:extLst>
                <a:ext uri="{FF2B5EF4-FFF2-40B4-BE49-F238E27FC236}">
                  <a16:creationId xmlns:a16="http://schemas.microsoft.com/office/drawing/2014/main" id="{77A9FD82-0E67-22DB-65F8-4DA56DA3D557}"/>
                </a:ext>
              </a:extLst>
            </p:cNvPr>
            <p:cNvSpPr txBox="1"/>
            <p:nvPr/>
          </p:nvSpPr>
          <p:spPr>
            <a:xfrm>
              <a:off x="-1087778" y="3095672"/>
              <a:ext cx="572593" cy="369332"/>
            </a:xfrm>
            <a:prstGeom prst="rect">
              <a:avLst/>
            </a:prstGeom>
            <a:noFill/>
          </p:spPr>
          <p:txBody>
            <a:bodyPr wrap="none" rtlCol="0">
              <a:spAutoFit/>
            </a:bodyPr>
            <a:lstStyle/>
            <a:p>
              <a:pPr algn="r"/>
              <a:r>
                <a:rPr lang="en-HR" dirty="0"/>
                <a:t>king</a:t>
              </a:r>
            </a:p>
          </p:txBody>
        </p:sp>
        <p:sp>
          <p:nvSpPr>
            <p:cNvPr id="16" name="Oval 15">
              <a:extLst>
                <a:ext uri="{FF2B5EF4-FFF2-40B4-BE49-F238E27FC236}">
                  <a16:creationId xmlns:a16="http://schemas.microsoft.com/office/drawing/2014/main" id="{420007F1-52FC-C0F9-18D8-D47DED9BABBF}"/>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17" name="Group 16">
            <a:extLst>
              <a:ext uri="{FF2B5EF4-FFF2-40B4-BE49-F238E27FC236}">
                <a16:creationId xmlns:a16="http://schemas.microsoft.com/office/drawing/2014/main" id="{C1434AFB-A4D0-6046-9BF8-C13988A6663C}"/>
              </a:ext>
            </a:extLst>
          </p:cNvPr>
          <p:cNvGrpSpPr/>
          <p:nvPr/>
        </p:nvGrpSpPr>
        <p:grpSpPr>
          <a:xfrm>
            <a:off x="2157007" y="2394453"/>
            <a:ext cx="780983" cy="405336"/>
            <a:chOff x="-1296168" y="3095672"/>
            <a:chExt cx="780983" cy="405336"/>
          </a:xfrm>
        </p:grpSpPr>
        <p:sp>
          <p:nvSpPr>
            <p:cNvPr id="18" name="TextBox 17">
              <a:extLst>
                <a:ext uri="{FF2B5EF4-FFF2-40B4-BE49-F238E27FC236}">
                  <a16:creationId xmlns:a16="http://schemas.microsoft.com/office/drawing/2014/main" id="{88427BF5-7865-98CF-BD9B-733A467E5030}"/>
                </a:ext>
              </a:extLst>
            </p:cNvPr>
            <p:cNvSpPr txBox="1"/>
            <p:nvPr/>
          </p:nvSpPr>
          <p:spPr>
            <a:xfrm>
              <a:off x="-1296168" y="3095672"/>
              <a:ext cx="780983" cy="369332"/>
            </a:xfrm>
            <a:prstGeom prst="rect">
              <a:avLst/>
            </a:prstGeom>
            <a:noFill/>
          </p:spPr>
          <p:txBody>
            <a:bodyPr wrap="none" rtlCol="0">
              <a:spAutoFit/>
            </a:bodyPr>
            <a:lstStyle/>
            <a:p>
              <a:pPr algn="r"/>
              <a:r>
                <a:rPr lang="en-HR" dirty="0"/>
                <a:t>queen</a:t>
              </a:r>
            </a:p>
          </p:txBody>
        </p:sp>
        <p:sp>
          <p:nvSpPr>
            <p:cNvPr id="19" name="Oval 18">
              <a:extLst>
                <a:ext uri="{FF2B5EF4-FFF2-40B4-BE49-F238E27FC236}">
                  <a16:creationId xmlns:a16="http://schemas.microsoft.com/office/drawing/2014/main" id="{BFC6DBCA-AC39-DDAB-D870-FAA79BF2EC2A}"/>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26" name="Group 25">
            <a:extLst>
              <a:ext uri="{FF2B5EF4-FFF2-40B4-BE49-F238E27FC236}">
                <a16:creationId xmlns:a16="http://schemas.microsoft.com/office/drawing/2014/main" id="{FDADD48E-4B3D-673F-CF07-815722A9871F}"/>
              </a:ext>
            </a:extLst>
          </p:cNvPr>
          <p:cNvGrpSpPr/>
          <p:nvPr/>
        </p:nvGrpSpPr>
        <p:grpSpPr>
          <a:xfrm>
            <a:off x="2363858" y="3797421"/>
            <a:ext cx="574132" cy="405336"/>
            <a:chOff x="-1089317" y="3095672"/>
            <a:chExt cx="574132" cy="405336"/>
          </a:xfrm>
        </p:grpSpPr>
        <p:sp>
          <p:nvSpPr>
            <p:cNvPr id="27" name="TextBox 26">
              <a:extLst>
                <a:ext uri="{FF2B5EF4-FFF2-40B4-BE49-F238E27FC236}">
                  <a16:creationId xmlns:a16="http://schemas.microsoft.com/office/drawing/2014/main" id="{414659F9-D9E3-9AFF-9D8F-233C6451D06C}"/>
                </a:ext>
              </a:extLst>
            </p:cNvPr>
            <p:cNvSpPr txBox="1"/>
            <p:nvPr/>
          </p:nvSpPr>
          <p:spPr>
            <a:xfrm>
              <a:off x="-1089317" y="3095672"/>
              <a:ext cx="574132" cy="369332"/>
            </a:xfrm>
            <a:prstGeom prst="rect">
              <a:avLst/>
            </a:prstGeom>
            <a:noFill/>
          </p:spPr>
          <p:txBody>
            <a:bodyPr wrap="none" rtlCol="0">
              <a:spAutoFit/>
            </a:bodyPr>
            <a:lstStyle/>
            <a:p>
              <a:pPr algn="r"/>
              <a:r>
                <a:rPr lang="en-HR" dirty="0"/>
                <a:t>four</a:t>
              </a:r>
            </a:p>
          </p:txBody>
        </p:sp>
        <p:sp>
          <p:nvSpPr>
            <p:cNvPr id="28" name="Oval 27">
              <a:extLst>
                <a:ext uri="{FF2B5EF4-FFF2-40B4-BE49-F238E27FC236}">
                  <a16:creationId xmlns:a16="http://schemas.microsoft.com/office/drawing/2014/main" id="{3CC606BA-E220-1A74-DBE7-DD321008E729}"/>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29" name="Group 28">
            <a:extLst>
              <a:ext uri="{FF2B5EF4-FFF2-40B4-BE49-F238E27FC236}">
                <a16:creationId xmlns:a16="http://schemas.microsoft.com/office/drawing/2014/main" id="{F8284490-0047-D049-1B60-0392F812B8D2}"/>
              </a:ext>
            </a:extLst>
          </p:cNvPr>
          <p:cNvGrpSpPr/>
          <p:nvPr/>
        </p:nvGrpSpPr>
        <p:grpSpPr>
          <a:xfrm>
            <a:off x="1965915" y="4023077"/>
            <a:ext cx="569580" cy="405336"/>
            <a:chOff x="-1084765" y="3095672"/>
            <a:chExt cx="569580" cy="405336"/>
          </a:xfrm>
        </p:grpSpPr>
        <p:sp>
          <p:nvSpPr>
            <p:cNvPr id="30" name="TextBox 29">
              <a:extLst>
                <a:ext uri="{FF2B5EF4-FFF2-40B4-BE49-F238E27FC236}">
                  <a16:creationId xmlns:a16="http://schemas.microsoft.com/office/drawing/2014/main" id="{B23EB822-F8B8-F716-35AE-D37EB1631340}"/>
                </a:ext>
              </a:extLst>
            </p:cNvPr>
            <p:cNvSpPr txBox="1"/>
            <p:nvPr/>
          </p:nvSpPr>
          <p:spPr>
            <a:xfrm>
              <a:off x="-1084765" y="3095672"/>
              <a:ext cx="569580" cy="369332"/>
            </a:xfrm>
            <a:prstGeom prst="rect">
              <a:avLst/>
            </a:prstGeom>
            <a:noFill/>
          </p:spPr>
          <p:txBody>
            <a:bodyPr wrap="none" rtlCol="0">
              <a:spAutoFit/>
            </a:bodyPr>
            <a:lstStyle/>
            <a:p>
              <a:pPr algn="r"/>
              <a:r>
                <a:rPr lang="en-HR" dirty="0"/>
                <a:t>tree</a:t>
              </a:r>
            </a:p>
          </p:txBody>
        </p:sp>
        <p:sp>
          <p:nvSpPr>
            <p:cNvPr id="31" name="Oval 30">
              <a:extLst>
                <a:ext uri="{FF2B5EF4-FFF2-40B4-BE49-F238E27FC236}">
                  <a16:creationId xmlns:a16="http://schemas.microsoft.com/office/drawing/2014/main" id="{1B175120-AA19-E688-D6AA-DBF197BADBC6}"/>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2" name="Group 31">
            <a:extLst>
              <a:ext uri="{FF2B5EF4-FFF2-40B4-BE49-F238E27FC236}">
                <a16:creationId xmlns:a16="http://schemas.microsoft.com/office/drawing/2014/main" id="{3F6F4D0E-066E-8ED6-54BF-4FE454E08C29}"/>
              </a:ext>
            </a:extLst>
          </p:cNvPr>
          <p:cNvGrpSpPr/>
          <p:nvPr/>
        </p:nvGrpSpPr>
        <p:grpSpPr>
          <a:xfrm>
            <a:off x="2593656" y="4386092"/>
            <a:ext cx="543739" cy="405336"/>
            <a:chOff x="-1058924" y="3095672"/>
            <a:chExt cx="543739" cy="405336"/>
          </a:xfrm>
        </p:grpSpPr>
        <p:sp>
          <p:nvSpPr>
            <p:cNvPr id="33" name="TextBox 32">
              <a:extLst>
                <a:ext uri="{FF2B5EF4-FFF2-40B4-BE49-F238E27FC236}">
                  <a16:creationId xmlns:a16="http://schemas.microsoft.com/office/drawing/2014/main" id="{DFD3A745-D69E-4266-2A7C-67A90589B37E}"/>
                </a:ext>
              </a:extLst>
            </p:cNvPr>
            <p:cNvSpPr txBox="1"/>
            <p:nvPr/>
          </p:nvSpPr>
          <p:spPr>
            <a:xfrm>
              <a:off x="-1058924" y="3095672"/>
              <a:ext cx="543739" cy="369332"/>
            </a:xfrm>
            <a:prstGeom prst="rect">
              <a:avLst/>
            </a:prstGeom>
            <a:noFill/>
          </p:spPr>
          <p:txBody>
            <a:bodyPr wrap="none" rtlCol="0">
              <a:spAutoFit/>
            </a:bodyPr>
            <a:lstStyle/>
            <a:p>
              <a:pPr algn="r"/>
              <a:r>
                <a:rPr lang="en-HR" dirty="0"/>
                <a:t>one</a:t>
              </a:r>
            </a:p>
          </p:txBody>
        </p:sp>
        <p:sp>
          <p:nvSpPr>
            <p:cNvPr id="34" name="Oval 33">
              <a:extLst>
                <a:ext uri="{FF2B5EF4-FFF2-40B4-BE49-F238E27FC236}">
                  <a16:creationId xmlns:a16="http://schemas.microsoft.com/office/drawing/2014/main" id="{893F5B04-6EFF-5834-99FB-ADCF2D0F7DD9}"/>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5" name="Group 34">
            <a:extLst>
              <a:ext uri="{FF2B5EF4-FFF2-40B4-BE49-F238E27FC236}">
                <a16:creationId xmlns:a16="http://schemas.microsoft.com/office/drawing/2014/main" id="{5DB0B326-F150-667E-2FD4-035B8A5E32FA}"/>
              </a:ext>
            </a:extLst>
          </p:cNvPr>
          <p:cNvGrpSpPr/>
          <p:nvPr/>
        </p:nvGrpSpPr>
        <p:grpSpPr>
          <a:xfrm>
            <a:off x="2104995" y="4516048"/>
            <a:ext cx="546432" cy="405336"/>
            <a:chOff x="-1061616" y="3095672"/>
            <a:chExt cx="546431" cy="405336"/>
          </a:xfrm>
        </p:grpSpPr>
        <p:sp>
          <p:nvSpPr>
            <p:cNvPr id="36" name="TextBox 35">
              <a:extLst>
                <a:ext uri="{FF2B5EF4-FFF2-40B4-BE49-F238E27FC236}">
                  <a16:creationId xmlns:a16="http://schemas.microsoft.com/office/drawing/2014/main" id="{D805A3A3-4228-897F-7C9D-35A5E158114E}"/>
                </a:ext>
              </a:extLst>
            </p:cNvPr>
            <p:cNvSpPr txBox="1"/>
            <p:nvPr/>
          </p:nvSpPr>
          <p:spPr>
            <a:xfrm>
              <a:off x="-1061616" y="3095672"/>
              <a:ext cx="546431" cy="369332"/>
            </a:xfrm>
            <a:prstGeom prst="rect">
              <a:avLst/>
            </a:prstGeom>
            <a:noFill/>
          </p:spPr>
          <p:txBody>
            <a:bodyPr wrap="none" rtlCol="0">
              <a:spAutoFit/>
            </a:bodyPr>
            <a:lstStyle/>
            <a:p>
              <a:pPr algn="r"/>
              <a:r>
                <a:rPr lang="en-HR" dirty="0"/>
                <a:t>two</a:t>
              </a:r>
            </a:p>
          </p:txBody>
        </p:sp>
        <p:sp>
          <p:nvSpPr>
            <p:cNvPr id="37" name="Oval 36">
              <a:extLst>
                <a:ext uri="{FF2B5EF4-FFF2-40B4-BE49-F238E27FC236}">
                  <a16:creationId xmlns:a16="http://schemas.microsoft.com/office/drawing/2014/main" id="{EF559C7D-4FD0-E062-C706-47B3762826F1}"/>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47" name="Group 46">
            <a:extLst>
              <a:ext uri="{FF2B5EF4-FFF2-40B4-BE49-F238E27FC236}">
                <a16:creationId xmlns:a16="http://schemas.microsoft.com/office/drawing/2014/main" id="{0EFB280C-4C0E-4A52-7565-9BDA25380A8F}"/>
              </a:ext>
            </a:extLst>
          </p:cNvPr>
          <p:cNvGrpSpPr/>
          <p:nvPr/>
        </p:nvGrpSpPr>
        <p:grpSpPr>
          <a:xfrm>
            <a:off x="4948846" y="2116989"/>
            <a:ext cx="537327" cy="405336"/>
            <a:chOff x="-1052512" y="3095672"/>
            <a:chExt cx="537327" cy="405336"/>
          </a:xfrm>
        </p:grpSpPr>
        <p:sp>
          <p:nvSpPr>
            <p:cNvPr id="48" name="TextBox 47">
              <a:extLst>
                <a:ext uri="{FF2B5EF4-FFF2-40B4-BE49-F238E27FC236}">
                  <a16:creationId xmlns:a16="http://schemas.microsoft.com/office/drawing/2014/main" id="{7878E073-7359-EF85-DFAE-ABD7C05FF1F4}"/>
                </a:ext>
              </a:extLst>
            </p:cNvPr>
            <p:cNvSpPr txBox="1"/>
            <p:nvPr/>
          </p:nvSpPr>
          <p:spPr>
            <a:xfrm>
              <a:off x="-1052512" y="3095672"/>
              <a:ext cx="537327" cy="369332"/>
            </a:xfrm>
            <a:prstGeom prst="rect">
              <a:avLst/>
            </a:prstGeom>
            <a:noFill/>
          </p:spPr>
          <p:txBody>
            <a:bodyPr wrap="none" rtlCol="0">
              <a:spAutoFit/>
            </a:bodyPr>
            <a:lstStyle/>
            <a:p>
              <a:pPr algn="r"/>
              <a:r>
                <a:rPr lang="en-HR" dirty="0"/>
                <a:t>dog</a:t>
              </a:r>
            </a:p>
          </p:txBody>
        </p:sp>
        <p:sp>
          <p:nvSpPr>
            <p:cNvPr id="49" name="Oval 48">
              <a:extLst>
                <a:ext uri="{FF2B5EF4-FFF2-40B4-BE49-F238E27FC236}">
                  <a16:creationId xmlns:a16="http://schemas.microsoft.com/office/drawing/2014/main" id="{0E733358-5036-2A04-65D6-8B3EBD77FA9B}"/>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0" name="Group 49">
            <a:extLst>
              <a:ext uri="{FF2B5EF4-FFF2-40B4-BE49-F238E27FC236}">
                <a16:creationId xmlns:a16="http://schemas.microsoft.com/office/drawing/2014/main" id="{9547F28A-D523-0B18-F654-7D42E88E2879}"/>
              </a:ext>
            </a:extLst>
          </p:cNvPr>
          <p:cNvGrpSpPr/>
          <p:nvPr/>
        </p:nvGrpSpPr>
        <p:grpSpPr>
          <a:xfrm>
            <a:off x="5073796" y="3934264"/>
            <a:ext cx="716927" cy="405336"/>
            <a:chOff x="-1232112" y="3095672"/>
            <a:chExt cx="716927" cy="405336"/>
          </a:xfrm>
        </p:grpSpPr>
        <p:sp>
          <p:nvSpPr>
            <p:cNvPr id="51" name="TextBox 50">
              <a:extLst>
                <a:ext uri="{FF2B5EF4-FFF2-40B4-BE49-F238E27FC236}">
                  <a16:creationId xmlns:a16="http://schemas.microsoft.com/office/drawing/2014/main" id="{00930024-8138-945D-6F49-CDAC935A4F69}"/>
                </a:ext>
              </a:extLst>
            </p:cNvPr>
            <p:cNvSpPr txBox="1"/>
            <p:nvPr/>
          </p:nvSpPr>
          <p:spPr>
            <a:xfrm>
              <a:off x="-1232112" y="3095672"/>
              <a:ext cx="716927" cy="369332"/>
            </a:xfrm>
            <a:prstGeom prst="rect">
              <a:avLst/>
            </a:prstGeom>
            <a:noFill/>
          </p:spPr>
          <p:txBody>
            <a:bodyPr wrap="none" rtlCol="0">
              <a:spAutoFit/>
            </a:bodyPr>
            <a:lstStyle/>
            <a:p>
              <a:pPr algn="r"/>
              <a:r>
                <a:rPr lang="en-HR" dirty="0"/>
                <a:t>grape</a:t>
              </a:r>
            </a:p>
          </p:txBody>
        </p:sp>
        <p:sp>
          <p:nvSpPr>
            <p:cNvPr id="52" name="Oval 51">
              <a:extLst>
                <a:ext uri="{FF2B5EF4-FFF2-40B4-BE49-F238E27FC236}">
                  <a16:creationId xmlns:a16="http://schemas.microsoft.com/office/drawing/2014/main" id="{D8D37040-96B0-5806-FB7A-AA4A6E27A5B7}"/>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3" name="Group 52">
            <a:extLst>
              <a:ext uri="{FF2B5EF4-FFF2-40B4-BE49-F238E27FC236}">
                <a16:creationId xmlns:a16="http://schemas.microsoft.com/office/drawing/2014/main" id="{7778A3FB-6324-9E3D-4C9A-92DDC2AC2459}"/>
              </a:ext>
            </a:extLst>
          </p:cNvPr>
          <p:cNvGrpSpPr/>
          <p:nvPr/>
        </p:nvGrpSpPr>
        <p:grpSpPr>
          <a:xfrm>
            <a:off x="5149721" y="4454453"/>
            <a:ext cx="836832" cy="405336"/>
            <a:chOff x="-1352017" y="3095672"/>
            <a:chExt cx="836832" cy="405336"/>
          </a:xfrm>
        </p:grpSpPr>
        <p:sp>
          <p:nvSpPr>
            <p:cNvPr id="54" name="TextBox 53">
              <a:extLst>
                <a:ext uri="{FF2B5EF4-FFF2-40B4-BE49-F238E27FC236}">
                  <a16:creationId xmlns:a16="http://schemas.microsoft.com/office/drawing/2014/main" id="{10D90F91-57F3-0E8D-8ACD-7EEDB2B22AA4}"/>
                </a:ext>
              </a:extLst>
            </p:cNvPr>
            <p:cNvSpPr txBox="1"/>
            <p:nvPr/>
          </p:nvSpPr>
          <p:spPr>
            <a:xfrm>
              <a:off x="-1352017" y="3095672"/>
              <a:ext cx="836832" cy="369332"/>
            </a:xfrm>
            <a:prstGeom prst="rect">
              <a:avLst/>
            </a:prstGeom>
            <a:noFill/>
          </p:spPr>
          <p:txBody>
            <a:bodyPr wrap="none" rtlCol="0">
              <a:spAutoFit/>
            </a:bodyPr>
            <a:lstStyle/>
            <a:p>
              <a:pPr algn="r"/>
              <a:r>
                <a:rPr lang="en-HR" dirty="0"/>
                <a:t>orange</a:t>
              </a:r>
            </a:p>
          </p:txBody>
        </p:sp>
        <p:sp>
          <p:nvSpPr>
            <p:cNvPr id="55" name="Oval 54">
              <a:extLst>
                <a:ext uri="{FF2B5EF4-FFF2-40B4-BE49-F238E27FC236}">
                  <a16:creationId xmlns:a16="http://schemas.microsoft.com/office/drawing/2014/main" id="{A13679C9-D85B-0F21-2D1F-AF146D04B3F1}"/>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6" name="Group 55">
            <a:extLst>
              <a:ext uri="{FF2B5EF4-FFF2-40B4-BE49-F238E27FC236}">
                <a16:creationId xmlns:a16="http://schemas.microsoft.com/office/drawing/2014/main" id="{C75B00B0-3DD1-D76F-39A2-D4D6BB85B3E8}"/>
              </a:ext>
            </a:extLst>
          </p:cNvPr>
          <p:cNvGrpSpPr/>
          <p:nvPr/>
        </p:nvGrpSpPr>
        <p:grpSpPr>
          <a:xfrm>
            <a:off x="5785333" y="3855416"/>
            <a:ext cx="707245" cy="405336"/>
            <a:chOff x="-1222430" y="3095672"/>
            <a:chExt cx="707245" cy="405336"/>
          </a:xfrm>
        </p:grpSpPr>
        <p:sp>
          <p:nvSpPr>
            <p:cNvPr id="57" name="TextBox 56">
              <a:extLst>
                <a:ext uri="{FF2B5EF4-FFF2-40B4-BE49-F238E27FC236}">
                  <a16:creationId xmlns:a16="http://schemas.microsoft.com/office/drawing/2014/main" id="{6D3BB17E-0CD1-F52D-57D1-5202E5D33729}"/>
                </a:ext>
              </a:extLst>
            </p:cNvPr>
            <p:cNvSpPr txBox="1"/>
            <p:nvPr/>
          </p:nvSpPr>
          <p:spPr>
            <a:xfrm>
              <a:off x="-1222430" y="3095672"/>
              <a:ext cx="707245" cy="369332"/>
            </a:xfrm>
            <a:prstGeom prst="rect">
              <a:avLst/>
            </a:prstGeom>
            <a:noFill/>
          </p:spPr>
          <p:txBody>
            <a:bodyPr wrap="none" rtlCol="0">
              <a:spAutoFit/>
            </a:bodyPr>
            <a:lstStyle/>
            <a:p>
              <a:pPr algn="r"/>
              <a:r>
                <a:rPr lang="en-HR" dirty="0"/>
                <a:t>apple</a:t>
              </a:r>
            </a:p>
          </p:txBody>
        </p:sp>
        <p:sp>
          <p:nvSpPr>
            <p:cNvPr id="58" name="Oval 57">
              <a:extLst>
                <a:ext uri="{FF2B5EF4-FFF2-40B4-BE49-F238E27FC236}">
                  <a16:creationId xmlns:a16="http://schemas.microsoft.com/office/drawing/2014/main" id="{7F6BC2EE-019C-43DA-AF03-5B05DBCCC98C}"/>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9" name="Group 58">
            <a:extLst>
              <a:ext uri="{FF2B5EF4-FFF2-40B4-BE49-F238E27FC236}">
                <a16:creationId xmlns:a16="http://schemas.microsoft.com/office/drawing/2014/main" id="{55035CFE-F299-47EF-E35D-0811753A353B}"/>
              </a:ext>
            </a:extLst>
          </p:cNvPr>
          <p:cNvGrpSpPr/>
          <p:nvPr/>
        </p:nvGrpSpPr>
        <p:grpSpPr>
          <a:xfrm>
            <a:off x="4508270" y="2410177"/>
            <a:ext cx="465960" cy="405336"/>
            <a:chOff x="-981145" y="3095672"/>
            <a:chExt cx="465960" cy="405336"/>
          </a:xfrm>
        </p:grpSpPr>
        <p:sp>
          <p:nvSpPr>
            <p:cNvPr id="60" name="TextBox 59">
              <a:extLst>
                <a:ext uri="{FF2B5EF4-FFF2-40B4-BE49-F238E27FC236}">
                  <a16:creationId xmlns:a16="http://schemas.microsoft.com/office/drawing/2014/main" id="{30E0BEFE-103E-DFFC-0A1B-515E766AE458}"/>
                </a:ext>
              </a:extLst>
            </p:cNvPr>
            <p:cNvSpPr txBox="1"/>
            <p:nvPr/>
          </p:nvSpPr>
          <p:spPr>
            <a:xfrm>
              <a:off x="-981145" y="3095672"/>
              <a:ext cx="465960" cy="369332"/>
            </a:xfrm>
            <a:prstGeom prst="rect">
              <a:avLst/>
            </a:prstGeom>
            <a:noFill/>
          </p:spPr>
          <p:txBody>
            <a:bodyPr wrap="none" rtlCol="0">
              <a:spAutoFit/>
            </a:bodyPr>
            <a:lstStyle/>
            <a:p>
              <a:pPr algn="r"/>
              <a:r>
                <a:rPr lang="en-HR" dirty="0"/>
                <a:t>cat</a:t>
              </a:r>
            </a:p>
          </p:txBody>
        </p:sp>
        <p:sp>
          <p:nvSpPr>
            <p:cNvPr id="61" name="Oval 60">
              <a:extLst>
                <a:ext uri="{FF2B5EF4-FFF2-40B4-BE49-F238E27FC236}">
                  <a16:creationId xmlns:a16="http://schemas.microsoft.com/office/drawing/2014/main" id="{BCDEB628-38EB-84BB-4A29-62FEEDCFCB9B}"/>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62" name="Group 61">
            <a:extLst>
              <a:ext uri="{FF2B5EF4-FFF2-40B4-BE49-F238E27FC236}">
                <a16:creationId xmlns:a16="http://schemas.microsoft.com/office/drawing/2014/main" id="{FF82CF58-7969-CBF9-6583-841B759AB6E6}"/>
              </a:ext>
            </a:extLst>
          </p:cNvPr>
          <p:cNvGrpSpPr/>
          <p:nvPr/>
        </p:nvGrpSpPr>
        <p:grpSpPr>
          <a:xfrm>
            <a:off x="5180423" y="2650804"/>
            <a:ext cx="519694" cy="405336"/>
            <a:chOff x="-1034879" y="3095672"/>
            <a:chExt cx="519694" cy="405336"/>
          </a:xfrm>
        </p:grpSpPr>
        <p:sp>
          <p:nvSpPr>
            <p:cNvPr id="63" name="TextBox 62">
              <a:extLst>
                <a:ext uri="{FF2B5EF4-FFF2-40B4-BE49-F238E27FC236}">
                  <a16:creationId xmlns:a16="http://schemas.microsoft.com/office/drawing/2014/main" id="{77FD9954-B886-CC9E-BC7F-1D634C872BDD}"/>
                </a:ext>
              </a:extLst>
            </p:cNvPr>
            <p:cNvSpPr txBox="1"/>
            <p:nvPr/>
          </p:nvSpPr>
          <p:spPr>
            <a:xfrm>
              <a:off x="-1034879" y="3095672"/>
              <a:ext cx="519694" cy="369332"/>
            </a:xfrm>
            <a:prstGeom prst="rect">
              <a:avLst/>
            </a:prstGeom>
            <a:noFill/>
          </p:spPr>
          <p:txBody>
            <a:bodyPr wrap="none" rtlCol="0">
              <a:spAutoFit/>
            </a:bodyPr>
            <a:lstStyle/>
            <a:p>
              <a:pPr algn="r"/>
              <a:r>
                <a:rPr lang="en-HR" dirty="0"/>
                <a:t>fish</a:t>
              </a:r>
            </a:p>
          </p:txBody>
        </p:sp>
        <p:sp>
          <p:nvSpPr>
            <p:cNvPr id="64" name="Oval 63">
              <a:extLst>
                <a:ext uri="{FF2B5EF4-FFF2-40B4-BE49-F238E27FC236}">
                  <a16:creationId xmlns:a16="http://schemas.microsoft.com/office/drawing/2014/main" id="{0530DD3C-E034-96FA-6E25-09BEA76DC596}"/>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sp>
        <p:nvSpPr>
          <p:cNvPr id="65" name="Rectangle 64">
            <a:extLst>
              <a:ext uri="{FF2B5EF4-FFF2-40B4-BE49-F238E27FC236}">
                <a16:creationId xmlns:a16="http://schemas.microsoft.com/office/drawing/2014/main" id="{1E65F8AF-B17D-00A9-2133-07781585E6D0}"/>
              </a:ext>
            </a:extLst>
          </p:cNvPr>
          <p:cNvSpPr/>
          <p:nvPr/>
        </p:nvSpPr>
        <p:spPr>
          <a:xfrm>
            <a:off x="1658403" y="980728"/>
            <a:ext cx="5328592" cy="4608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HR"/>
          </a:p>
        </p:txBody>
      </p:sp>
      <p:sp>
        <p:nvSpPr>
          <p:cNvPr id="20" name="Slide Number Placeholder 19">
            <a:extLst>
              <a:ext uri="{FF2B5EF4-FFF2-40B4-BE49-F238E27FC236}">
                <a16:creationId xmlns:a16="http://schemas.microsoft.com/office/drawing/2014/main" id="{9E40867F-A1C0-3D0E-3A5D-0738B6FD6014}"/>
              </a:ext>
            </a:extLst>
          </p:cNvPr>
          <p:cNvSpPr>
            <a:spLocks noGrp="1"/>
          </p:cNvSpPr>
          <p:nvPr>
            <p:ph type="sldNum" sz="quarter" idx="12"/>
          </p:nvPr>
        </p:nvSpPr>
        <p:spPr/>
        <p:txBody>
          <a:bodyPr/>
          <a:lstStyle/>
          <a:p>
            <a:fld id="{3E44B878-1E7A-41BB-BEF2-7EED5D7B2C6D}" type="slidenum">
              <a:rPr lang="hr-HR" smtClean="0"/>
              <a:pPr/>
              <a:t>5</a:t>
            </a:fld>
            <a:endParaRPr lang="hr-HR" dirty="0"/>
          </a:p>
        </p:txBody>
      </p:sp>
    </p:spTree>
    <p:extLst>
      <p:ext uri="{BB962C8B-B14F-4D97-AF65-F5344CB8AC3E}">
        <p14:creationId xmlns:p14="http://schemas.microsoft.com/office/powerpoint/2010/main" val="17076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Analogies</a:t>
            </a:r>
          </a:p>
        </p:txBody>
      </p:sp>
      <p:sp>
        <p:nvSpPr>
          <p:cNvPr id="6" name="TextBox 5">
            <a:extLst>
              <a:ext uri="{FF2B5EF4-FFF2-40B4-BE49-F238E27FC236}">
                <a16:creationId xmlns:a16="http://schemas.microsoft.com/office/drawing/2014/main" id="{CD0EED8D-0E38-3E39-E26C-69C7039DB1FF}"/>
              </a:ext>
            </a:extLst>
          </p:cNvPr>
          <p:cNvSpPr txBox="1"/>
          <p:nvPr/>
        </p:nvSpPr>
        <p:spPr>
          <a:xfrm>
            <a:off x="1822511" y="971367"/>
            <a:ext cx="861133" cy="707886"/>
          </a:xfrm>
          <a:prstGeom prst="rect">
            <a:avLst/>
          </a:prstGeom>
          <a:noFill/>
        </p:spPr>
        <p:txBody>
          <a:bodyPr wrap="none" rtlCol="0">
            <a:spAutoFit/>
          </a:bodyPr>
          <a:lstStyle/>
          <a:p>
            <a:pPr algn="ctr"/>
            <a:r>
              <a:rPr lang="en-HR" sz="2000" dirty="0"/>
              <a:t>Man</a:t>
            </a:r>
          </a:p>
          <a:p>
            <a:pPr algn="ctr"/>
            <a:r>
              <a:rPr lang="en-HR" sz="2000" dirty="0"/>
              <a:t>(5391)</a:t>
            </a:r>
          </a:p>
        </p:txBody>
      </p:sp>
      <p:sp>
        <p:nvSpPr>
          <p:cNvPr id="7" name="TextBox 6">
            <a:extLst>
              <a:ext uri="{FF2B5EF4-FFF2-40B4-BE49-F238E27FC236}">
                <a16:creationId xmlns:a16="http://schemas.microsoft.com/office/drawing/2014/main" id="{368C9AD6-1572-54A0-87E3-E66D4B435C36}"/>
              </a:ext>
            </a:extLst>
          </p:cNvPr>
          <p:cNvSpPr txBox="1"/>
          <p:nvPr/>
        </p:nvSpPr>
        <p:spPr>
          <a:xfrm>
            <a:off x="2884656" y="974777"/>
            <a:ext cx="999441" cy="707886"/>
          </a:xfrm>
          <a:prstGeom prst="rect">
            <a:avLst/>
          </a:prstGeom>
          <a:noFill/>
        </p:spPr>
        <p:txBody>
          <a:bodyPr wrap="none" rtlCol="0">
            <a:spAutoFit/>
          </a:bodyPr>
          <a:lstStyle/>
          <a:p>
            <a:pPr algn="ctr"/>
            <a:r>
              <a:rPr lang="en-HR" sz="2000" dirty="0"/>
              <a:t>Woman</a:t>
            </a:r>
          </a:p>
          <a:p>
            <a:pPr algn="ctr"/>
            <a:r>
              <a:rPr lang="en-HR" sz="2000" dirty="0"/>
              <a:t>(9853)</a:t>
            </a:r>
          </a:p>
        </p:txBody>
      </p:sp>
      <p:sp>
        <p:nvSpPr>
          <p:cNvPr id="8" name="TextBox 7">
            <a:extLst>
              <a:ext uri="{FF2B5EF4-FFF2-40B4-BE49-F238E27FC236}">
                <a16:creationId xmlns:a16="http://schemas.microsoft.com/office/drawing/2014/main" id="{029528EA-4791-D650-246B-38C477E0279D}"/>
              </a:ext>
            </a:extLst>
          </p:cNvPr>
          <p:cNvSpPr txBox="1"/>
          <p:nvPr/>
        </p:nvSpPr>
        <p:spPr>
          <a:xfrm>
            <a:off x="4153504" y="974777"/>
            <a:ext cx="861133" cy="707886"/>
          </a:xfrm>
          <a:prstGeom prst="rect">
            <a:avLst/>
          </a:prstGeom>
          <a:noFill/>
        </p:spPr>
        <p:txBody>
          <a:bodyPr wrap="none" rtlCol="0">
            <a:spAutoFit/>
          </a:bodyPr>
          <a:lstStyle/>
          <a:p>
            <a:pPr algn="ctr"/>
            <a:r>
              <a:rPr lang="en-HR" sz="2000" dirty="0"/>
              <a:t>King</a:t>
            </a:r>
          </a:p>
          <a:p>
            <a:pPr algn="ctr"/>
            <a:r>
              <a:rPr lang="en-HR" sz="2000" dirty="0"/>
              <a:t>(4914)</a:t>
            </a:r>
          </a:p>
        </p:txBody>
      </p:sp>
      <p:sp>
        <p:nvSpPr>
          <p:cNvPr id="9" name="TextBox 8">
            <a:extLst>
              <a:ext uri="{FF2B5EF4-FFF2-40B4-BE49-F238E27FC236}">
                <a16:creationId xmlns:a16="http://schemas.microsoft.com/office/drawing/2014/main" id="{949A9369-4708-9CCE-85EA-DD9EBA55922B}"/>
              </a:ext>
            </a:extLst>
          </p:cNvPr>
          <p:cNvSpPr txBox="1"/>
          <p:nvPr/>
        </p:nvSpPr>
        <p:spPr>
          <a:xfrm>
            <a:off x="5328087" y="974777"/>
            <a:ext cx="883575" cy="707886"/>
          </a:xfrm>
          <a:prstGeom prst="rect">
            <a:avLst/>
          </a:prstGeom>
          <a:noFill/>
        </p:spPr>
        <p:txBody>
          <a:bodyPr wrap="none" rtlCol="0">
            <a:spAutoFit/>
          </a:bodyPr>
          <a:lstStyle/>
          <a:p>
            <a:pPr algn="ctr"/>
            <a:r>
              <a:rPr lang="en-HR" sz="2000" dirty="0"/>
              <a:t>Queen</a:t>
            </a:r>
          </a:p>
          <a:p>
            <a:pPr algn="ctr"/>
            <a:r>
              <a:rPr lang="en-HR" sz="2000" dirty="0"/>
              <a:t>(7157)</a:t>
            </a:r>
          </a:p>
        </p:txBody>
      </p:sp>
      <p:sp>
        <p:nvSpPr>
          <p:cNvPr id="10" name="TextBox 9">
            <a:extLst>
              <a:ext uri="{FF2B5EF4-FFF2-40B4-BE49-F238E27FC236}">
                <a16:creationId xmlns:a16="http://schemas.microsoft.com/office/drawing/2014/main" id="{444D184C-D791-A461-AA9B-251D777FED28}"/>
              </a:ext>
            </a:extLst>
          </p:cNvPr>
          <p:cNvSpPr txBox="1"/>
          <p:nvPr/>
        </p:nvSpPr>
        <p:spPr>
          <a:xfrm>
            <a:off x="6474277" y="980728"/>
            <a:ext cx="790601" cy="707886"/>
          </a:xfrm>
          <a:prstGeom prst="rect">
            <a:avLst/>
          </a:prstGeom>
          <a:noFill/>
        </p:spPr>
        <p:txBody>
          <a:bodyPr wrap="none" rtlCol="0">
            <a:spAutoFit/>
          </a:bodyPr>
          <a:lstStyle/>
          <a:p>
            <a:pPr algn="ctr"/>
            <a:r>
              <a:rPr lang="en-HR" sz="2000" dirty="0"/>
              <a:t>Apple</a:t>
            </a:r>
          </a:p>
          <a:p>
            <a:pPr algn="ctr"/>
            <a:r>
              <a:rPr lang="en-HR" sz="2000" dirty="0"/>
              <a:t>(456)</a:t>
            </a:r>
          </a:p>
        </p:txBody>
      </p:sp>
      <p:sp>
        <p:nvSpPr>
          <p:cNvPr id="11" name="TextBox 10">
            <a:extLst>
              <a:ext uri="{FF2B5EF4-FFF2-40B4-BE49-F238E27FC236}">
                <a16:creationId xmlns:a16="http://schemas.microsoft.com/office/drawing/2014/main" id="{11EAA2C2-F891-7BBC-CCFA-FD981F22D552}"/>
              </a:ext>
            </a:extLst>
          </p:cNvPr>
          <p:cNvSpPr txBox="1"/>
          <p:nvPr/>
        </p:nvSpPr>
        <p:spPr>
          <a:xfrm>
            <a:off x="7552910" y="980728"/>
            <a:ext cx="943527" cy="707886"/>
          </a:xfrm>
          <a:prstGeom prst="rect">
            <a:avLst/>
          </a:prstGeom>
          <a:noFill/>
        </p:spPr>
        <p:txBody>
          <a:bodyPr wrap="none" rtlCol="0">
            <a:spAutoFit/>
          </a:bodyPr>
          <a:lstStyle/>
          <a:p>
            <a:pPr algn="ctr"/>
            <a:r>
              <a:rPr lang="en-HR" sz="2000" dirty="0"/>
              <a:t>Orange</a:t>
            </a:r>
          </a:p>
          <a:p>
            <a:pPr algn="ctr"/>
            <a:r>
              <a:rPr lang="en-HR" sz="2000" dirty="0"/>
              <a:t>(6257)</a:t>
            </a:r>
          </a:p>
        </p:txBody>
      </p:sp>
      <p:cxnSp>
        <p:nvCxnSpPr>
          <p:cNvPr id="13" name="Straight Connector 12">
            <a:extLst>
              <a:ext uri="{FF2B5EF4-FFF2-40B4-BE49-F238E27FC236}">
                <a16:creationId xmlns:a16="http://schemas.microsoft.com/office/drawing/2014/main" id="{5542D2FC-1958-682B-FE00-EE7B425027E5}"/>
              </a:ext>
            </a:extLst>
          </p:cNvPr>
          <p:cNvCxnSpPr>
            <a:cxnSpLocks/>
          </p:cNvCxnSpPr>
          <p:nvPr/>
        </p:nvCxnSpPr>
        <p:spPr>
          <a:xfrm>
            <a:off x="503549" y="1772816"/>
            <a:ext cx="846094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6AA4E30-66F4-5030-11D3-80FDBC96533E}"/>
              </a:ext>
            </a:extLst>
          </p:cNvPr>
          <p:cNvCxnSpPr>
            <a:cxnSpLocks/>
          </p:cNvCxnSpPr>
          <p:nvPr/>
        </p:nvCxnSpPr>
        <p:spPr>
          <a:xfrm>
            <a:off x="1727684" y="971367"/>
            <a:ext cx="0" cy="3141783"/>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E8733C6-1D09-C14A-EC21-26D7FF45ADEB}"/>
              </a:ext>
            </a:extLst>
          </p:cNvPr>
          <p:cNvSpPr txBox="1"/>
          <p:nvPr/>
        </p:nvSpPr>
        <p:spPr>
          <a:xfrm>
            <a:off x="4225641" y="1857019"/>
            <a:ext cx="716863" cy="2246769"/>
          </a:xfrm>
          <a:prstGeom prst="rect">
            <a:avLst/>
          </a:prstGeom>
          <a:noFill/>
        </p:spPr>
        <p:txBody>
          <a:bodyPr wrap="none" rtlCol="0">
            <a:spAutoFit/>
          </a:bodyPr>
          <a:lstStyle/>
          <a:p>
            <a:pPr algn="ctr"/>
            <a:r>
              <a:rPr lang="en-HR" sz="2000" dirty="0"/>
              <a:t>-0.95</a:t>
            </a:r>
          </a:p>
          <a:p>
            <a:pPr algn="ctr"/>
            <a:endParaRPr lang="en-HR" sz="2000" dirty="0"/>
          </a:p>
          <a:p>
            <a:pPr algn="ctr"/>
            <a:r>
              <a:rPr lang="en-HR" sz="2000" dirty="0"/>
              <a:t>0.93</a:t>
            </a:r>
          </a:p>
          <a:p>
            <a:pPr algn="ctr"/>
            <a:endParaRPr lang="en-HR" sz="2000" dirty="0"/>
          </a:p>
          <a:p>
            <a:pPr algn="ctr"/>
            <a:r>
              <a:rPr lang="en-HR" sz="2000" dirty="0"/>
              <a:t>0.7</a:t>
            </a:r>
          </a:p>
          <a:p>
            <a:pPr algn="ctr"/>
            <a:endParaRPr lang="en-HR" sz="2000" dirty="0"/>
          </a:p>
          <a:p>
            <a:pPr algn="ctr"/>
            <a:r>
              <a:rPr lang="en-HR" sz="2000" dirty="0"/>
              <a:t>0.02</a:t>
            </a:r>
          </a:p>
        </p:txBody>
      </p:sp>
      <p:sp>
        <p:nvSpPr>
          <p:cNvPr id="19" name="TextBox 18">
            <a:extLst>
              <a:ext uri="{FF2B5EF4-FFF2-40B4-BE49-F238E27FC236}">
                <a16:creationId xmlns:a16="http://schemas.microsoft.com/office/drawing/2014/main" id="{76193E6A-70A3-7AE8-9A94-1249F81D4162}"/>
              </a:ext>
            </a:extLst>
          </p:cNvPr>
          <p:cNvSpPr txBox="1"/>
          <p:nvPr/>
        </p:nvSpPr>
        <p:spPr>
          <a:xfrm>
            <a:off x="5450713" y="1857019"/>
            <a:ext cx="638316" cy="2246769"/>
          </a:xfrm>
          <a:prstGeom prst="rect">
            <a:avLst/>
          </a:prstGeom>
          <a:noFill/>
        </p:spPr>
        <p:txBody>
          <a:bodyPr wrap="none" rtlCol="0">
            <a:spAutoFit/>
          </a:bodyPr>
          <a:lstStyle/>
          <a:p>
            <a:pPr algn="ctr"/>
            <a:r>
              <a:rPr lang="en-HR" sz="2000" dirty="0"/>
              <a:t>0.97</a:t>
            </a:r>
          </a:p>
          <a:p>
            <a:pPr algn="ctr"/>
            <a:endParaRPr lang="en-HR" sz="2000" dirty="0"/>
          </a:p>
          <a:p>
            <a:pPr algn="ctr"/>
            <a:r>
              <a:rPr lang="en-HR" sz="2000" dirty="0"/>
              <a:t>0.95</a:t>
            </a:r>
          </a:p>
          <a:p>
            <a:pPr algn="ctr"/>
            <a:endParaRPr lang="en-HR" sz="2000" dirty="0"/>
          </a:p>
          <a:p>
            <a:pPr algn="ctr"/>
            <a:r>
              <a:rPr lang="en-HR" sz="2000" dirty="0"/>
              <a:t>0.69</a:t>
            </a:r>
          </a:p>
          <a:p>
            <a:pPr algn="ctr"/>
            <a:endParaRPr lang="en-HR" sz="2000" dirty="0"/>
          </a:p>
          <a:p>
            <a:pPr algn="ctr"/>
            <a:r>
              <a:rPr lang="en-HR" sz="2000" dirty="0"/>
              <a:t>0.01</a:t>
            </a:r>
          </a:p>
        </p:txBody>
      </p:sp>
      <p:sp>
        <p:nvSpPr>
          <p:cNvPr id="20" name="TextBox 19">
            <a:extLst>
              <a:ext uri="{FF2B5EF4-FFF2-40B4-BE49-F238E27FC236}">
                <a16:creationId xmlns:a16="http://schemas.microsoft.com/office/drawing/2014/main" id="{2EA554FB-6E9C-8B9A-22E7-B197EEB1F944}"/>
              </a:ext>
            </a:extLst>
          </p:cNvPr>
          <p:cNvSpPr txBox="1"/>
          <p:nvPr/>
        </p:nvSpPr>
        <p:spPr>
          <a:xfrm>
            <a:off x="6511143" y="1857019"/>
            <a:ext cx="716863" cy="2246769"/>
          </a:xfrm>
          <a:prstGeom prst="rect">
            <a:avLst/>
          </a:prstGeom>
          <a:noFill/>
        </p:spPr>
        <p:txBody>
          <a:bodyPr wrap="none" rtlCol="0">
            <a:spAutoFit/>
          </a:bodyPr>
          <a:lstStyle/>
          <a:p>
            <a:pPr algn="ctr"/>
            <a:r>
              <a:rPr lang="en-HR" sz="2000" dirty="0"/>
              <a:t>0.00</a:t>
            </a:r>
          </a:p>
          <a:p>
            <a:pPr algn="ctr"/>
            <a:endParaRPr lang="en-HR" sz="2000" dirty="0"/>
          </a:p>
          <a:p>
            <a:pPr algn="ctr"/>
            <a:r>
              <a:rPr lang="en-HR" sz="2000" dirty="0"/>
              <a:t>-0.01</a:t>
            </a:r>
          </a:p>
          <a:p>
            <a:pPr algn="ctr"/>
            <a:endParaRPr lang="en-HR" sz="2000" dirty="0"/>
          </a:p>
          <a:p>
            <a:pPr algn="ctr"/>
            <a:r>
              <a:rPr lang="en-HR" sz="2000" dirty="0"/>
              <a:t>0.03</a:t>
            </a:r>
          </a:p>
          <a:p>
            <a:pPr algn="ctr"/>
            <a:endParaRPr lang="en-HR" sz="2000" dirty="0"/>
          </a:p>
          <a:p>
            <a:pPr algn="ctr"/>
            <a:r>
              <a:rPr lang="en-HR" sz="2000" dirty="0"/>
              <a:t>0.95</a:t>
            </a:r>
          </a:p>
        </p:txBody>
      </p:sp>
      <p:sp>
        <p:nvSpPr>
          <p:cNvPr id="21" name="TextBox 20">
            <a:extLst>
              <a:ext uri="{FF2B5EF4-FFF2-40B4-BE49-F238E27FC236}">
                <a16:creationId xmlns:a16="http://schemas.microsoft.com/office/drawing/2014/main" id="{DE0937BB-5912-4C85-E26A-0672CDAF4366}"/>
              </a:ext>
            </a:extLst>
          </p:cNvPr>
          <p:cNvSpPr txBox="1"/>
          <p:nvPr/>
        </p:nvSpPr>
        <p:spPr>
          <a:xfrm>
            <a:off x="7666241" y="1857019"/>
            <a:ext cx="716863" cy="2246769"/>
          </a:xfrm>
          <a:prstGeom prst="rect">
            <a:avLst/>
          </a:prstGeom>
          <a:noFill/>
        </p:spPr>
        <p:txBody>
          <a:bodyPr wrap="none" rtlCol="0">
            <a:spAutoFit/>
          </a:bodyPr>
          <a:lstStyle/>
          <a:p>
            <a:pPr algn="ctr"/>
            <a:r>
              <a:rPr lang="en-HR" sz="2000" dirty="0"/>
              <a:t>0.01</a:t>
            </a:r>
          </a:p>
          <a:p>
            <a:pPr algn="ctr"/>
            <a:endParaRPr lang="en-HR" sz="2000" dirty="0"/>
          </a:p>
          <a:p>
            <a:pPr algn="ctr"/>
            <a:r>
              <a:rPr lang="en-HR" sz="2000" dirty="0"/>
              <a:t>0.00</a:t>
            </a:r>
          </a:p>
          <a:p>
            <a:pPr algn="ctr"/>
            <a:endParaRPr lang="en-HR" sz="2000" dirty="0"/>
          </a:p>
          <a:p>
            <a:pPr algn="ctr"/>
            <a:r>
              <a:rPr lang="en-HR" sz="2000" dirty="0"/>
              <a:t>-0.02</a:t>
            </a:r>
          </a:p>
          <a:p>
            <a:pPr algn="ctr"/>
            <a:endParaRPr lang="en-HR" sz="2000" dirty="0"/>
          </a:p>
          <a:p>
            <a:pPr algn="ctr"/>
            <a:r>
              <a:rPr lang="en-HR" sz="2000" dirty="0"/>
              <a:t>0.97</a:t>
            </a:r>
          </a:p>
        </p:txBody>
      </p:sp>
      <p:sp>
        <p:nvSpPr>
          <p:cNvPr id="3" name="TextBox 2">
            <a:extLst>
              <a:ext uri="{FF2B5EF4-FFF2-40B4-BE49-F238E27FC236}">
                <a16:creationId xmlns:a16="http://schemas.microsoft.com/office/drawing/2014/main" id="{8B0C83C6-5703-13F2-21DB-40EBC6A39841}"/>
              </a:ext>
            </a:extLst>
          </p:cNvPr>
          <p:cNvSpPr txBox="1"/>
          <p:nvPr/>
        </p:nvSpPr>
        <p:spPr>
          <a:xfrm>
            <a:off x="3015699" y="1866381"/>
            <a:ext cx="638316" cy="2246769"/>
          </a:xfrm>
          <a:prstGeom prst="rect">
            <a:avLst/>
          </a:prstGeom>
          <a:noFill/>
        </p:spPr>
        <p:txBody>
          <a:bodyPr wrap="none" rtlCol="0">
            <a:spAutoFit/>
          </a:bodyPr>
          <a:lstStyle/>
          <a:p>
            <a:pPr algn="ctr"/>
            <a:r>
              <a:rPr lang="en-HR" sz="2000" dirty="0"/>
              <a:t>1</a:t>
            </a:r>
          </a:p>
          <a:p>
            <a:pPr algn="ctr"/>
            <a:endParaRPr lang="en-HR" sz="2000" dirty="0"/>
          </a:p>
          <a:p>
            <a:pPr algn="ctr"/>
            <a:r>
              <a:rPr lang="en-HR" sz="2000" dirty="0"/>
              <a:t>0.02</a:t>
            </a:r>
          </a:p>
          <a:p>
            <a:pPr algn="ctr"/>
            <a:endParaRPr lang="en-HR" sz="2000" dirty="0"/>
          </a:p>
          <a:p>
            <a:pPr algn="ctr"/>
            <a:r>
              <a:rPr lang="en-HR" sz="2000" dirty="0"/>
              <a:t>0.02</a:t>
            </a:r>
          </a:p>
          <a:p>
            <a:pPr algn="ctr"/>
            <a:endParaRPr lang="en-HR" sz="2000" dirty="0"/>
          </a:p>
          <a:p>
            <a:pPr algn="ctr"/>
            <a:r>
              <a:rPr lang="en-HR" sz="2000" dirty="0"/>
              <a:t>0.01</a:t>
            </a:r>
          </a:p>
        </p:txBody>
      </p:sp>
      <p:sp>
        <p:nvSpPr>
          <p:cNvPr id="4" name="TextBox 3">
            <a:extLst>
              <a:ext uri="{FF2B5EF4-FFF2-40B4-BE49-F238E27FC236}">
                <a16:creationId xmlns:a16="http://schemas.microsoft.com/office/drawing/2014/main" id="{8BEA3228-5805-5012-23F8-9846A032AC77}"/>
              </a:ext>
            </a:extLst>
          </p:cNvPr>
          <p:cNvSpPr txBox="1"/>
          <p:nvPr/>
        </p:nvSpPr>
        <p:spPr>
          <a:xfrm>
            <a:off x="1939150" y="1866381"/>
            <a:ext cx="638316" cy="2246769"/>
          </a:xfrm>
          <a:prstGeom prst="rect">
            <a:avLst/>
          </a:prstGeom>
          <a:noFill/>
        </p:spPr>
        <p:txBody>
          <a:bodyPr wrap="none" rtlCol="0">
            <a:spAutoFit/>
          </a:bodyPr>
          <a:lstStyle/>
          <a:p>
            <a:pPr algn="ctr"/>
            <a:r>
              <a:rPr lang="en-HR" sz="2000" dirty="0"/>
              <a:t>-1</a:t>
            </a:r>
          </a:p>
          <a:p>
            <a:pPr algn="ctr"/>
            <a:endParaRPr lang="en-HR" sz="2000" dirty="0"/>
          </a:p>
          <a:p>
            <a:pPr algn="ctr"/>
            <a:r>
              <a:rPr lang="en-HR" sz="2000" dirty="0"/>
              <a:t>0.01</a:t>
            </a:r>
          </a:p>
          <a:p>
            <a:pPr algn="ctr"/>
            <a:endParaRPr lang="en-HR" sz="2000" dirty="0"/>
          </a:p>
          <a:p>
            <a:pPr algn="ctr"/>
            <a:r>
              <a:rPr lang="en-HR" sz="2000" dirty="0"/>
              <a:t>0.03</a:t>
            </a:r>
          </a:p>
          <a:p>
            <a:pPr algn="ctr"/>
            <a:endParaRPr lang="en-HR" sz="2000" dirty="0"/>
          </a:p>
          <a:p>
            <a:pPr algn="ctr"/>
            <a:r>
              <a:rPr lang="en-HR" sz="2000" dirty="0"/>
              <a:t>0.04</a:t>
            </a:r>
          </a:p>
        </p:txBody>
      </p:sp>
      <p:sp>
        <p:nvSpPr>
          <p:cNvPr id="5" name="TextBox 4">
            <a:extLst>
              <a:ext uri="{FF2B5EF4-FFF2-40B4-BE49-F238E27FC236}">
                <a16:creationId xmlns:a16="http://schemas.microsoft.com/office/drawing/2014/main" id="{5F0CB840-C20B-7868-358E-B7A44B3A83EA}"/>
              </a:ext>
            </a:extLst>
          </p:cNvPr>
          <p:cNvSpPr txBox="1"/>
          <p:nvPr/>
        </p:nvSpPr>
        <p:spPr>
          <a:xfrm>
            <a:off x="476750" y="1866381"/>
            <a:ext cx="962123" cy="2246769"/>
          </a:xfrm>
          <a:prstGeom prst="rect">
            <a:avLst/>
          </a:prstGeom>
          <a:noFill/>
        </p:spPr>
        <p:txBody>
          <a:bodyPr wrap="none" rtlCol="0">
            <a:spAutoFit/>
          </a:bodyPr>
          <a:lstStyle/>
          <a:p>
            <a:r>
              <a:rPr lang="en-HR" sz="2000" dirty="0"/>
              <a:t>Gender</a:t>
            </a:r>
          </a:p>
          <a:p>
            <a:endParaRPr lang="en-HR" sz="2000" dirty="0"/>
          </a:p>
          <a:p>
            <a:r>
              <a:rPr lang="en-HR" sz="2000" dirty="0"/>
              <a:t>Royal</a:t>
            </a:r>
          </a:p>
          <a:p>
            <a:endParaRPr lang="en-HR" sz="2000" dirty="0"/>
          </a:p>
          <a:p>
            <a:r>
              <a:rPr lang="en-HR" sz="2000" dirty="0"/>
              <a:t>Age</a:t>
            </a:r>
          </a:p>
          <a:p>
            <a:endParaRPr lang="en-HR" sz="2000" dirty="0"/>
          </a:p>
          <a:p>
            <a:r>
              <a:rPr lang="en-HR" sz="2000" dirty="0"/>
              <a:t>Food</a:t>
            </a:r>
          </a:p>
        </p:txBody>
      </p:sp>
      <p:sp>
        <p:nvSpPr>
          <p:cNvPr id="12" name="Slide Number Placeholder 11">
            <a:extLst>
              <a:ext uri="{FF2B5EF4-FFF2-40B4-BE49-F238E27FC236}">
                <a16:creationId xmlns:a16="http://schemas.microsoft.com/office/drawing/2014/main" id="{FF4E76AB-B9FC-3799-3EBD-498F7E10EA68}"/>
              </a:ext>
            </a:extLst>
          </p:cNvPr>
          <p:cNvSpPr>
            <a:spLocks noGrp="1"/>
          </p:cNvSpPr>
          <p:nvPr>
            <p:ph type="sldNum" sz="quarter" idx="12"/>
          </p:nvPr>
        </p:nvSpPr>
        <p:spPr/>
        <p:txBody>
          <a:bodyPr/>
          <a:lstStyle/>
          <a:p>
            <a:fld id="{3E44B878-1E7A-41BB-BEF2-7EED5D7B2C6D}" type="slidenum">
              <a:rPr lang="hr-HR" smtClean="0"/>
              <a:pPr/>
              <a:t>6</a:t>
            </a:fld>
            <a:endParaRPr lang="hr-HR" dirty="0"/>
          </a:p>
        </p:txBody>
      </p:sp>
    </p:spTree>
    <p:extLst>
      <p:ext uri="{BB962C8B-B14F-4D97-AF65-F5344CB8AC3E}">
        <p14:creationId xmlns:p14="http://schemas.microsoft.com/office/powerpoint/2010/main" val="91363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Analogies using word vectors</a:t>
            </a:r>
          </a:p>
        </p:txBody>
      </p:sp>
      <p:grpSp>
        <p:nvGrpSpPr>
          <p:cNvPr id="12" name="Group 11">
            <a:extLst>
              <a:ext uri="{FF2B5EF4-FFF2-40B4-BE49-F238E27FC236}">
                <a16:creationId xmlns:a16="http://schemas.microsoft.com/office/drawing/2014/main" id="{4B595117-1321-90A5-3139-80A133149F77}"/>
              </a:ext>
            </a:extLst>
          </p:cNvPr>
          <p:cNvGrpSpPr/>
          <p:nvPr/>
        </p:nvGrpSpPr>
        <p:grpSpPr>
          <a:xfrm>
            <a:off x="5779580" y="836709"/>
            <a:ext cx="601447" cy="405336"/>
            <a:chOff x="-1116633" y="3095672"/>
            <a:chExt cx="601448" cy="405336"/>
          </a:xfrm>
        </p:grpSpPr>
        <p:sp>
          <p:nvSpPr>
            <p:cNvPr id="14" name="TextBox 13">
              <a:extLst>
                <a:ext uri="{FF2B5EF4-FFF2-40B4-BE49-F238E27FC236}">
                  <a16:creationId xmlns:a16="http://schemas.microsoft.com/office/drawing/2014/main" id="{99C96183-F582-A48D-3502-E39681F6F3D6}"/>
                </a:ext>
              </a:extLst>
            </p:cNvPr>
            <p:cNvSpPr txBox="1"/>
            <p:nvPr/>
          </p:nvSpPr>
          <p:spPr>
            <a:xfrm>
              <a:off x="-1116633" y="3095672"/>
              <a:ext cx="601448" cy="369332"/>
            </a:xfrm>
            <a:prstGeom prst="rect">
              <a:avLst/>
            </a:prstGeom>
            <a:noFill/>
          </p:spPr>
          <p:txBody>
            <a:bodyPr wrap="none" rtlCol="0">
              <a:spAutoFit/>
            </a:bodyPr>
            <a:lstStyle/>
            <a:p>
              <a:pPr algn="r"/>
              <a:r>
                <a:rPr lang="en-HR" dirty="0"/>
                <a:t>man</a:t>
              </a:r>
            </a:p>
          </p:txBody>
        </p:sp>
        <p:sp>
          <p:nvSpPr>
            <p:cNvPr id="16" name="Oval 15">
              <a:extLst>
                <a:ext uri="{FF2B5EF4-FFF2-40B4-BE49-F238E27FC236}">
                  <a16:creationId xmlns:a16="http://schemas.microsoft.com/office/drawing/2014/main" id="{2E32794F-CF6D-698F-905A-723BC7503A6D}"/>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17" name="Group 16">
            <a:extLst>
              <a:ext uri="{FF2B5EF4-FFF2-40B4-BE49-F238E27FC236}">
                <a16:creationId xmlns:a16="http://schemas.microsoft.com/office/drawing/2014/main" id="{FD556979-D537-4434-7F8D-88021171F5EB}"/>
              </a:ext>
            </a:extLst>
          </p:cNvPr>
          <p:cNvGrpSpPr/>
          <p:nvPr/>
        </p:nvGrpSpPr>
        <p:grpSpPr>
          <a:xfrm>
            <a:off x="5685400" y="1146668"/>
            <a:ext cx="886268" cy="405336"/>
            <a:chOff x="-1401453" y="3095672"/>
            <a:chExt cx="886268" cy="405336"/>
          </a:xfrm>
        </p:grpSpPr>
        <p:sp>
          <p:nvSpPr>
            <p:cNvPr id="22" name="TextBox 21">
              <a:extLst>
                <a:ext uri="{FF2B5EF4-FFF2-40B4-BE49-F238E27FC236}">
                  <a16:creationId xmlns:a16="http://schemas.microsoft.com/office/drawing/2014/main" id="{5ABC8DA8-83DF-679F-BB7D-289446563283}"/>
                </a:ext>
              </a:extLst>
            </p:cNvPr>
            <p:cNvSpPr txBox="1"/>
            <p:nvPr/>
          </p:nvSpPr>
          <p:spPr>
            <a:xfrm>
              <a:off x="-1401453" y="3095672"/>
              <a:ext cx="886268" cy="369332"/>
            </a:xfrm>
            <a:prstGeom prst="rect">
              <a:avLst/>
            </a:prstGeom>
            <a:noFill/>
          </p:spPr>
          <p:txBody>
            <a:bodyPr wrap="none" rtlCol="0">
              <a:spAutoFit/>
            </a:bodyPr>
            <a:lstStyle/>
            <a:p>
              <a:pPr algn="r"/>
              <a:r>
                <a:rPr lang="en-HR" dirty="0"/>
                <a:t>woman</a:t>
              </a:r>
            </a:p>
          </p:txBody>
        </p:sp>
        <p:sp>
          <p:nvSpPr>
            <p:cNvPr id="23" name="Oval 22">
              <a:extLst>
                <a:ext uri="{FF2B5EF4-FFF2-40B4-BE49-F238E27FC236}">
                  <a16:creationId xmlns:a16="http://schemas.microsoft.com/office/drawing/2014/main" id="{ECDA0962-CF41-AF89-7421-6AF4333110D4}"/>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24" name="Group 23">
            <a:extLst>
              <a:ext uri="{FF2B5EF4-FFF2-40B4-BE49-F238E27FC236}">
                <a16:creationId xmlns:a16="http://schemas.microsoft.com/office/drawing/2014/main" id="{102A4FF9-3770-C4DD-F9A7-08EE9AA4744B}"/>
              </a:ext>
            </a:extLst>
          </p:cNvPr>
          <p:cNvGrpSpPr/>
          <p:nvPr/>
        </p:nvGrpSpPr>
        <p:grpSpPr>
          <a:xfrm>
            <a:off x="5393196" y="1345552"/>
            <a:ext cx="572593" cy="405336"/>
            <a:chOff x="-1087778" y="3095672"/>
            <a:chExt cx="572593" cy="405336"/>
          </a:xfrm>
        </p:grpSpPr>
        <p:sp>
          <p:nvSpPr>
            <p:cNvPr id="25" name="TextBox 24">
              <a:extLst>
                <a:ext uri="{FF2B5EF4-FFF2-40B4-BE49-F238E27FC236}">
                  <a16:creationId xmlns:a16="http://schemas.microsoft.com/office/drawing/2014/main" id="{B7BE6C25-8C02-2AD1-3850-048019DEDADB}"/>
                </a:ext>
              </a:extLst>
            </p:cNvPr>
            <p:cNvSpPr txBox="1"/>
            <p:nvPr/>
          </p:nvSpPr>
          <p:spPr>
            <a:xfrm>
              <a:off x="-1087778" y="3095672"/>
              <a:ext cx="572593" cy="369332"/>
            </a:xfrm>
            <a:prstGeom prst="rect">
              <a:avLst/>
            </a:prstGeom>
            <a:noFill/>
          </p:spPr>
          <p:txBody>
            <a:bodyPr wrap="none" rtlCol="0">
              <a:spAutoFit/>
            </a:bodyPr>
            <a:lstStyle/>
            <a:p>
              <a:pPr algn="r"/>
              <a:r>
                <a:rPr lang="en-HR" dirty="0"/>
                <a:t>king</a:t>
              </a:r>
            </a:p>
          </p:txBody>
        </p:sp>
        <p:sp>
          <p:nvSpPr>
            <p:cNvPr id="26" name="Oval 25">
              <a:extLst>
                <a:ext uri="{FF2B5EF4-FFF2-40B4-BE49-F238E27FC236}">
                  <a16:creationId xmlns:a16="http://schemas.microsoft.com/office/drawing/2014/main" id="{E7DF1AD6-CFC6-8FCD-9F91-03435999E701}"/>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27" name="Group 26">
            <a:extLst>
              <a:ext uri="{FF2B5EF4-FFF2-40B4-BE49-F238E27FC236}">
                <a16:creationId xmlns:a16="http://schemas.microsoft.com/office/drawing/2014/main" id="{143BA8FB-24C2-B11B-3C7C-64137D4A5234}"/>
              </a:ext>
            </a:extLst>
          </p:cNvPr>
          <p:cNvGrpSpPr/>
          <p:nvPr/>
        </p:nvGrpSpPr>
        <p:grpSpPr>
          <a:xfrm>
            <a:off x="5375447" y="1655509"/>
            <a:ext cx="780983" cy="405336"/>
            <a:chOff x="-1296168" y="3095672"/>
            <a:chExt cx="780983" cy="405336"/>
          </a:xfrm>
        </p:grpSpPr>
        <p:sp>
          <p:nvSpPr>
            <p:cNvPr id="28" name="TextBox 27">
              <a:extLst>
                <a:ext uri="{FF2B5EF4-FFF2-40B4-BE49-F238E27FC236}">
                  <a16:creationId xmlns:a16="http://schemas.microsoft.com/office/drawing/2014/main" id="{8AA13562-183D-91DD-285A-11848970D7A7}"/>
                </a:ext>
              </a:extLst>
            </p:cNvPr>
            <p:cNvSpPr txBox="1"/>
            <p:nvPr/>
          </p:nvSpPr>
          <p:spPr>
            <a:xfrm>
              <a:off x="-1296168" y="3095672"/>
              <a:ext cx="780983" cy="369332"/>
            </a:xfrm>
            <a:prstGeom prst="rect">
              <a:avLst/>
            </a:prstGeom>
            <a:noFill/>
          </p:spPr>
          <p:txBody>
            <a:bodyPr wrap="none" rtlCol="0">
              <a:spAutoFit/>
            </a:bodyPr>
            <a:lstStyle/>
            <a:p>
              <a:pPr algn="r"/>
              <a:r>
                <a:rPr lang="en-HR" dirty="0"/>
                <a:t>queen</a:t>
              </a:r>
            </a:p>
          </p:txBody>
        </p:sp>
        <p:sp>
          <p:nvSpPr>
            <p:cNvPr id="29" name="Oval 28">
              <a:extLst>
                <a:ext uri="{FF2B5EF4-FFF2-40B4-BE49-F238E27FC236}">
                  <a16:creationId xmlns:a16="http://schemas.microsoft.com/office/drawing/2014/main" id="{234794E8-F5C6-08DA-062A-F22E83544F9F}"/>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0" name="Group 29">
            <a:extLst>
              <a:ext uri="{FF2B5EF4-FFF2-40B4-BE49-F238E27FC236}">
                <a16:creationId xmlns:a16="http://schemas.microsoft.com/office/drawing/2014/main" id="{5471DBF6-49D5-3980-0FDC-BFCFCC828E6F}"/>
              </a:ext>
            </a:extLst>
          </p:cNvPr>
          <p:cNvGrpSpPr/>
          <p:nvPr/>
        </p:nvGrpSpPr>
        <p:grpSpPr>
          <a:xfrm>
            <a:off x="5847966" y="2305036"/>
            <a:ext cx="574132" cy="405336"/>
            <a:chOff x="-1089317" y="3095672"/>
            <a:chExt cx="574132" cy="405336"/>
          </a:xfrm>
        </p:grpSpPr>
        <p:sp>
          <p:nvSpPr>
            <p:cNvPr id="31" name="TextBox 30">
              <a:extLst>
                <a:ext uri="{FF2B5EF4-FFF2-40B4-BE49-F238E27FC236}">
                  <a16:creationId xmlns:a16="http://schemas.microsoft.com/office/drawing/2014/main" id="{72A7CEA9-0440-7E81-47FE-4FFB57029F9F}"/>
                </a:ext>
              </a:extLst>
            </p:cNvPr>
            <p:cNvSpPr txBox="1"/>
            <p:nvPr/>
          </p:nvSpPr>
          <p:spPr>
            <a:xfrm>
              <a:off x="-1089317" y="3095672"/>
              <a:ext cx="574132" cy="369332"/>
            </a:xfrm>
            <a:prstGeom prst="rect">
              <a:avLst/>
            </a:prstGeom>
            <a:noFill/>
          </p:spPr>
          <p:txBody>
            <a:bodyPr wrap="none" rtlCol="0">
              <a:spAutoFit/>
            </a:bodyPr>
            <a:lstStyle/>
            <a:p>
              <a:pPr algn="r"/>
              <a:r>
                <a:rPr lang="en-HR" dirty="0"/>
                <a:t>four</a:t>
              </a:r>
            </a:p>
          </p:txBody>
        </p:sp>
        <p:sp>
          <p:nvSpPr>
            <p:cNvPr id="32" name="Oval 31">
              <a:extLst>
                <a:ext uri="{FF2B5EF4-FFF2-40B4-BE49-F238E27FC236}">
                  <a16:creationId xmlns:a16="http://schemas.microsoft.com/office/drawing/2014/main" id="{B1968BF3-6A04-4C15-B85A-0C37B6BD68B3}"/>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3" name="Group 32">
            <a:extLst>
              <a:ext uri="{FF2B5EF4-FFF2-40B4-BE49-F238E27FC236}">
                <a16:creationId xmlns:a16="http://schemas.microsoft.com/office/drawing/2014/main" id="{C0635E02-3590-CFF5-9403-E18D6A673200}"/>
              </a:ext>
            </a:extLst>
          </p:cNvPr>
          <p:cNvGrpSpPr/>
          <p:nvPr/>
        </p:nvGrpSpPr>
        <p:grpSpPr>
          <a:xfrm>
            <a:off x="5450023" y="2530692"/>
            <a:ext cx="569580" cy="405336"/>
            <a:chOff x="-1084765" y="3095672"/>
            <a:chExt cx="569580" cy="405336"/>
          </a:xfrm>
        </p:grpSpPr>
        <p:sp>
          <p:nvSpPr>
            <p:cNvPr id="34" name="TextBox 33">
              <a:extLst>
                <a:ext uri="{FF2B5EF4-FFF2-40B4-BE49-F238E27FC236}">
                  <a16:creationId xmlns:a16="http://schemas.microsoft.com/office/drawing/2014/main" id="{E0366485-8189-80A6-11CA-9C6F95FA7041}"/>
                </a:ext>
              </a:extLst>
            </p:cNvPr>
            <p:cNvSpPr txBox="1"/>
            <p:nvPr/>
          </p:nvSpPr>
          <p:spPr>
            <a:xfrm>
              <a:off x="-1084765" y="3095672"/>
              <a:ext cx="569580" cy="369332"/>
            </a:xfrm>
            <a:prstGeom prst="rect">
              <a:avLst/>
            </a:prstGeom>
            <a:noFill/>
          </p:spPr>
          <p:txBody>
            <a:bodyPr wrap="none" rtlCol="0">
              <a:spAutoFit/>
            </a:bodyPr>
            <a:lstStyle/>
            <a:p>
              <a:pPr algn="r"/>
              <a:r>
                <a:rPr lang="en-HR" dirty="0"/>
                <a:t>tree</a:t>
              </a:r>
            </a:p>
          </p:txBody>
        </p:sp>
        <p:sp>
          <p:nvSpPr>
            <p:cNvPr id="35" name="Oval 34">
              <a:extLst>
                <a:ext uri="{FF2B5EF4-FFF2-40B4-BE49-F238E27FC236}">
                  <a16:creationId xmlns:a16="http://schemas.microsoft.com/office/drawing/2014/main" id="{D8D35AAB-530B-D129-729F-3793AB73728B}"/>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6" name="Group 35">
            <a:extLst>
              <a:ext uri="{FF2B5EF4-FFF2-40B4-BE49-F238E27FC236}">
                <a16:creationId xmlns:a16="http://schemas.microsoft.com/office/drawing/2014/main" id="{579CA415-824F-0F85-9540-F9A9BFB27004}"/>
              </a:ext>
            </a:extLst>
          </p:cNvPr>
          <p:cNvGrpSpPr/>
          <p:nvPr/>
        </p:nvGrpSpPr>
        <p:grpSpPr>
          <a:xfrm>
            <a:off x="6077764" y="2893707"/>
            <a:ext cx="543739" cy="405336"/>
            <a:chOff x="-1058924" y="3095672"/>
            <a:chExt cx="543739" cy="405336"/>
          </a:xfrm>
        </p:grpSpPr>
        <p:sp>
          <p:nvSpPr>
            <p:cNvPr id="37" name="TextBox 36">
              <a:extLst>
                <a:ext uri="{FF2B5EF4-FFF2-40B4-BE49-F238E27FC236}">
                  <a16:creationId xmlns:a16="http://schemas.microsoft.com/office/drawing/2014/main" id="{DC7B1FF6-B278-AF6C-0D68-5AF79CB8C80A}"/>
                </a:ext>
              </a:extLst>
            </p:cNvPr>
            <p:cNvSpPr txBox="1"/>
            <p:nvPr/>
          </p:nvSpPr>
          <p:spPr>
            <a:xfrm>
              <a:off x="-1058924" y="3095672"/>
              <a:ext cx="543739" cy="369332"/>
            </a:xfrm>
            <a:prstGeom prst="rect">
              <a:avLst/>
            </a:prstGeom>
            <a:noFill/>
          </p:spPr>
          <p:txBody>
            <a:bodyPr wrap="none" rtlCol="0">
              <a:spAutoFit/>
            </a:bodyPr>
            <a:lstStyle/>
            <a:p>
              <a:pPr algn="r"/>
              <a:r>
                <a:rPr lang="en-HR" dirty="0"/>
                <a:t>one</a:t>
              </a:r>
            </a:p>
          </p:txBody>
        </p:sp>
        <p:sp>
          <p:nvSpPr>
            <p:cNvPr id="38" name="Oval 37">
              <a:extLst>
                <a:ext uri="{FF2B5EF4-FFF2-40B4-BE49-F238E27FC236}">
                  <a16:creationId xmlns:a16="http://schemas.microsoft.com/office/drawing/2014/main" id="{91274B2D-9107-2F86-70C0-D1C5A5299068}"/>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9" name="Group 38">
            <a:extLst>
              <a:ext uri="{FF2B5EF4-FFF2-40B4-BE49-F238E27FC236}">
                <a16:creationId xmlns:a16="http://schemas.microsoft.com/office/drawing/2014/main" id="{A5796D49-2762-B510-60EE-A606D48F159D}"/>
              </a:ext>
            </a:extLst>
          </p:cNvPr>
          <p:cNvGrpSpPr/>
          <p:nvPr/>
        </p:nvGrpSpPr>
        <p:grpSpPr>
          <a:xfrm>
            <a:off x="5589103" y="3023661"/>
            <a:ext cx="546432" cy="405336"/>
            <a:chOff x="-1061616" y="3095672"/>
            <a:chExt cx="546431" cy="405336"/>
          </a:xfrm>
        </p:grpSpPr>
        <p:sp>
          <p:nvSpPr>
            <p:cNvPr id="40" name="TextBox 39">
              <a:extLst>
                <a:ext uri="{FF2B5EF4-FFF2-40B4-BE49-F238E27FC236}">
                  <a16:creationId xmlns:a16="http://schemas.microsoft.com/office/drawing/2014/main" id="{94D26160-B3C9-F755-902B-D471CB6BC658}"/>
                </a:ext>
              </a:extLst>
            </p:cNvPr>
            <p:cNvSpPr txBox="1"/>
            <p:nvPr/>
          </p:nvSpPr>
          <p:spPr>
            <a:xfrm>
              <a:off x="-1061616" y="3095672"/>
              <a:ext cx="546431" cy="369332"/>
            </a:xfrm>
            <a:prstGeom prst="rect">
              <a:avLst/>
            </a:prstGeom>
            <a:noFill/>
          </p:spPr>
          <p:txBody>
            <a:bodyPr wrap="none" rtlCol="0">
              <a:spAutoFit/>
            </a:bodyPr>
            <a:lstStyle/>
            <a:p>
              <a:pPr algn="r"/>
              <a:r>
                <a:rPr lang="en-HR" dirty="0"/>
                <a:t>two</a:t>
              </a:r>
            </a:p>
          </p:txBody>
        </p:sp>
        <p:sp>
          <p:nvSpPr>
            <p:cNvPr id="41" name="Oval 40">
              <a:extLst>
                <a:ext uri="{FF2B5EF4-FFF2-40B4-BE49-F238E27FC236}">
                  <a16:creationId xmlns:a16="http://schemas.microsoft.com/office/drawing/2014/main" id="{A16C9F58-52E7-61C3-C4FB-C6BD9CF0FB52}"/>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42" name="Group 41">
            <a:extLst>
              <a:ext uri="{FF2B5EF4-FFF2-40B4-BE49-F238E27FC236}">
                <a16:creationId xmlns:a16="http://schemas.microsoft.com/office/drawing/2014/main" id="{1CAAC97A-451F-6D39-A7C3-9074FCD3FA2F}"/>
              </a:ext>
            </a:extLst>
          </p:cNvPr>
          <p:cNvGrpSpPr/>
          <p:nvPr/>
        </p:nvGrpSpPr>
        <p:grpSpPr>
          <a:xfrm>
            <a:off x="7494129" y="1052733"/>
            <a:ext cx="537327" cy="405336"/>
            <a:chOff x="-1052512" y="3095672"/>
            <a:chExt cx="537327" cy="405336"/>
          </a:xfrm>
        </p:grpSpPr>
        <p:sp>
          <p:nvSpPr>
            <p:cNvPr id="43" name="TextBox 42">
              <a:extLst>
                <a:ext uri="{FF2B5EF4-FFF2-40B4-BE49-F238E27FC236}">
                  <a16:creationId xmlns:a16="http://schemas.microsoft.com/office/drawing/2014/main" id="{EB4019F7-0DC1-3017-1E33-4B9BEFBE219D}"/>
                </a:ext>
              </a:extLst>
            </p:cNvPr>
            <p:cNvSpPr txBox="1"/>
            <p:nvPr/>
          </p:nvSpPr>
          <p:spPr>
            <a:xfrm>
              <a:off x="-1052512" y="3095672"/>
              <a:ext cx="537327" cy="369332"/>
            </a:xfrm>
            <a:prstGeom prst="rect">
              <a:avLst/>
            </a:prstGeom>
            <a:noFill/>
          </p:spPr>
          <p:txBody>
            <a:bodyPr wrap="none" rtlCol="0">
              <a:spAutoFit/>
            </a:bodyPr>
            <a:lstStyle/>
            <a:p>
              <a:pPr algn="r"/>
              <a:r>
                <a:rPr lang="en-HR" dirty="0"/>
                <a:t>dog</a:t>
              </a:r>
            </a:p>
          </p:txBody>
        </p:sp>
        <p:sp>
          <p:nvSpPr>
            <p:cNvPr id="44" name="Oval 43">
              <a:extLst>
                <a:ext uri="{FF2B5EF4-FFF2-40B4-BE49-F238E27FC236}">
                  <a16:creationId xmlns:a16="http://schemas.microsoft.com/office/drawing/2014/main" id="{491A8EEA-78D7-9B68-8B26-29F44BC93EB6}"/>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45" name="Group 44">
            <a:extLst>
              <a:ext uri="{FF2B5EF4-FFF2-40B4-BE49-F238E27FC236}">
                <a16:creationId xmlns:a16="http://schemas.microsoft.com/office/drawing/2014/main" id="{4670E118-543A-2079-CDF6-81101EB78795}"/>
              </a:ext>
            </a:extLst>
          </p:cNvPr>
          <p:cNvGrpSpPr/>
          <p:nvPr/>
        </p:nvGrpSpPr>
        <p:grpSpPr>
          <a:xfrm>
            <a:off x="7197568" y="2575480"/>
            <a:ext cx="716927" cy="405336"/>
            <a:chOff x="-1232112" y="3095672"/>
            <a:chExt cx="716927" cy="405336"/>
          </a:xfrm>
        </p:grpSpPr>
        <p:sp>
          <p:nvSpPr>
            <p:cNvPr id="46" name="TextBox 45">
              <a:extLst>
                <a:ext uri="{FF2B5EF4-FFF2-40B4-BE49-F238E27FC236}">
                  <a16:creationId xmlns:a16="http://schemas.microsoft.com/office/drawing/2014/main" id="{D0C33B24-1346-8E91-3618-86308440A810}"/>
                </a:ext>
              </a:extLst>
            </p:cNvPr>
            <p:cNvSpPr txBox="1"/>
            <p:nvPr/>
          </p:nvSpPr>
          <p:spPr>
            <a:xfrm>
              <a:off x="-1232112" y="3095672"/>
              <a:ext cx="716927" cy="369332"/>
            </a:xfrm>
            <a:prstGeom prst="rect">
              <a:avLst/>
            </a:prstGeom>
            <a:noFill/>
          </p:spPr>
          <p:txBody>
            <a:bodyPr wrap="none" rtlCol="0">
              <a:spAutoFit/>
            </a:bodyPr>
            <a:lstStyle/>
            <a:p>
              <a:pPr algn="r"/>
              <a:r>
                <a:rPr lang="en-HR" dirty="0"/>
                <a:t>grape</a:t>
              </a:r>
            </a:p>
          </p:txBody>
        </p:sp>
        <p:sp>
          <p:nvSpPr>
            <p:cNvPr id="47" name="Oval 46">
              <a:extLst>
                <a:ext uri="{FF2B5EF4-FFF2-40B4-BE49-F238E27FC236}">
                  <a16:creationId xmlns:a16="http://schemas.microsoft.com/office/drawing/2014/main" id="{5C089078-F625-C701-F4B6-E3525408DFB3}"/>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48" name="Group 47">
            <a:extLst>
              <a:ext uri="{FF2B5EF4-FFF2-40B4-BE49-F238E27FC236}">
                <a16:creationId xmlns:a16="http://schemas.microsoft.com/office/drawing/2014/main" id="{0CB8A1C3-AB8A-9C02-762C-DAE487A6E434}"/>
              </a:ext>
            </a:extLst>
          </p:cNvPr>
          <p:cNvGrpSpPr/>
          <p:nvPr/>
        </p:nvGrpSpPr>
        <p:grpSpPr>
          <a:xfrm>
            <a:off x="7273493" y="3095669"/>
            <a:ext cx="836832" cy="405336"/>
            <a:chOff x="-1352017" y="3095672"/>
            <a:chExt cx="836832" cy="405336"/>
          </a:xfrm>
        </p:grpSpPr>
        <p:sp>
          <p:nvSpPr>
            <p:cNvPr id="49" name="TextBox 48">
              <a:extLst>
                <a:ext uri="{FF2B5EF4-FFF2-40B4-BE49-F238E27FC236}">
                  <a16:creationId xmlns:a16="http://schemas.microsoft.com/office/drawing/2014/main" id="{AD00C99B-234C-DFC4-5E38-F7D5ED529C58}"/>
                </a:ext>
              </a:extLst>
            </p:cNvPr>
            <p:cNvSpPr txBox="1"/>
            <p:nvPr/>
          </p:nvSpPr>
          <p:spPr>
            <a:xfrm>
              <a:off x="-1352017" y="3095672"/>
              <a:ext cx="836832" cy="369332"/>
            </a:xfrm>
            <a:prstGeom prst="rect">
              <a:avLst/>
            </a:prstGeom>
            <a:noFill/>
          </p:spPr>
          <p:txBody>
            <a:bodyPr wrap="none" rtlCol="0">
              <a:spAutoFit/>
            </a:bodyPr>
            <a:lstStyle/>
            <a:p>
              <a:pPr algn="r"/>
              <a:r>
                <a:rPr lang="en-HR" dirty="0"/>
                <a:t>orange</a:t>
              </a:r>
            </a:p>
          </p:txBody>
        </p:sp>
        <p:sp>
          <p:nvSpPr>
            <p:cNvPr id="50" name="Oval 49">
              <a:extLst>
                <a:ext uri="{FF2B5EF4-FFF2-40B4-BE49-F238E27FC236}">
                  <a16:creationId xmlns:a16="http://schemas.microsoft.com/office/drawing/2014/main" id="{25522999-6E45-88C4-0987-569B15FD73D8}"/>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1" name="Group 50">
            <a:extLst>
              <a:ext uri="{FF2B5EF4-FFF2-40B4-BE49-F238E27FC236}">
                <a16:creationId xmlns:a16="http://schemas.microsoft.com/office/drawing/2014/main" id="{266E7CD9-6C49-5110-4FF2-AF6EA7971B80}"/>
              </a:ext>
            </a:extLst>
          </p:cNvPr>
          <p:cNvGrpSpPr/>
          <p:nvPr/>
        </p:nvGrpSpPr>
        <p:grpSpPr>
          <a:xfrm>
            <a:off x="7909104" y="2496632"/>
            <a:ext cx="707245" cy="405336"/>
            <a:chOff x="-1222430" y="3095672"/>
            <a:chExt cx="707245" cy="405336"/>
          </a:xfrm>
        </p:grpSpPr>
        <p:sp>
          <p:nvSpPr>
            <p:cNvPr id="52" name="TextBox 51">
              <a:extLst>
                <a:ext uri="{FF2B5EF4-FFF2-40B4-BE49-F238E27FC236}">
                  <a16:creationId xmlns:a16="http://schemas.microsoft.com/office/drawing/2014/main" id="{7C2CA1F5-6FB7-CC0A-8ACD-887331F60A65}"/>
                </a:ext>
              </a:extLst>
            </p:cNvPr>
            <p:cNvSpPr txBox="1"/>
            <p:nvPr/>
          </p:nvSpPr>
          <p:spPr>
            <a:xfrm>
              <a:off x="-1222430" y="3095672"/>
              <a:ext cx="707245" cy="369332"/>
            </a:xfrm>
            <a:prstGeom prst="rect">
              <a:avLst/>
            </a:prstGeom>
            <a:noFill/>
          </p:spPr>
          <p:txBody>
            <a:bodyPr wrap="none" rtlCol="0">
              <a:spAutoFit/>
            </a:bodyPr>
            <a:lstStyle/>
            <a:p>
              <a:pPr algn="r"/>
              <a:r>
                <a:rPr lang="en-HR" dirty="0"/>
                <a:t>apple</a:t>
              </a:r>
            </a:p>
          </p:txBody>
        </p:sp>
        <p:sp>
          <p:nvSpPr>
            <p:cNvPr id="53" name="Oval 52">
              <a:extLst>
                <a:ext uri="{FF2B5EF4-FFF2-40B4-BE49-F238E27FC236}">
                  <a16:creationId xmlns:a16="http://schemas.microsoft.com/office/drawing/2014/main" id="{3C3F20D9-EF50-2EC6-BC13-24B7F474BA9A}"/>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4" name="Group 53">
            <a:extLst>
              <a:ext uri="{FF2B5EF4-FFF2-40B4-BE49-F238E27FC236}">
                <a16:creationId xmlns:a16="http://schemas.microsoft.com/office/drawing/2014/main" id="{4B32B87A-4A1F-450C-2105-BEC27FA6C952}"/>
              </a:ext>
            </a:extLst>
          </p:cNvPr>
          <p:cNvGrpSpPr/>
          <p:nvPr/>
        </p:nvGrpSpPr>
        <p:grpSpPr>
          <a:xfrm>
            <a:off x="7053553" y="1345921"/>
            <a:ext cx="465960" cy="405336"/>
            <a:chOff x="-981145" y="3095672"/>
            <a:chExt cx="465960" cy="405336"/>
          </a:xfrm>
        </p:grpSpPr>
        <p:sp>
          <p:nvSpPr>
            <p:cNvPr id="55" name="TextBox 54">
              <a:extLst>
                <a:ext uri="{FF2B5EF4-FFF2-40B4-BE49-F238E27FC236}">
                  <a16:creationId xmlns:a16="http://schemas.microsoft.com/office/drawing/2014/main" id="{F7ED779B-4E67-5309-28B7-CF360CB42B83}"/>
                </a:ext>
              </a:extLst>
            </p:cNvPr>
            <p:cNvSpPr txBox="1"/>
            <p:nvPr/>
          </p:nvSpPr>
          <p:spPr>
            <a:xfrm>
              <a:off x="-981145" y="3095672"/>
              <a:ext cx="465960" cy="369332"/>
            </a:xfrm>
            <a:prstGeom prst="rect">
              <a:avLst/>
            </a:prstGeom>
            <a:noFill/>
          </p:spPr>
          <p:txBody>
            <a:bodyPr wrap="none" rtlCol="0">
              <a:spAutoFit/>
            </a:bodyPr>
            <a:lstStyle/>
            <a:p>
              <a:pPr algn="r"/>
              <a:r>
                <a:rPr lang="en-HR" dirty="0"/>
                <a:t>cat</a:t>
              </a:r>
            </a:p>
          </p:txBody>
        </p:sp>
        <p:sp>
          <p:nvSpPr>
            <p:cNvPr id="56" name="Oval 55">
              <a:extLst>
                <a:ext uri="{FF2B5EF4-FFF2-40B4-BE49-F238E27FC236}">
                  <a16:creationId xmlns:a16="http://schemas.microsoft.com/office/drawing/2014/main" id="{C650204D-93B0-CA89-5258-79761BFD97B8}"/>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7" name="Group 56">
            <a:extLst>
              <a:ext uri="{FF2B5EF4-FFF2-40B4-BE49-F238E27FC236}">
                <a16:creationId xmlns:a16="http://schemas.microsoft.com/office/drawing/2014/main" id="{BDD97C6A-B250-73C0-0B57-AD8A2AE1AC7D}"/>
              </a:ext>
            </a:extLst>
          </p:cNvPr>
          <p:cNvGrpSpPr/>
          <p:nvPr/>
        </p:nvGrpSpPr>
        <p:grpSpPr>
          <a:xfrm>
            <a:off x="7725706" y="1586548"/>
            <a:ext cx="519694" cy="405336"/>
            <a:chOff x="-1034879" y="3095672"/>
            <a:chExt cx="519694" cy="405336"/>
          </a:xfrm>
        </p:grpSpPr>
        <p:sp>
          <p:nvSpPr>
            <p:cNvPr id="58" name="TextBox 57">
              <a:extLst>
                <a:ext uri="{FF2B5EF4-FFF2-40B4-BE49-F238E27FC236}">
                  <a16:creationId xmlns:a16="http://schemas.microsoft.com/office/drawing/2014/main" id="{24D4C396-8F4D-F09A-22DA-1F27AF55119C}"/>
                </a:ext>
              </a:extLst>
            </p:cNvPr>
            <p:cNvSpPr txBox="1"/>
            <p:nvPr/>
          </p:nvSpPr>
          <p:spPr>
            <a:xfrm>
              <a:off x="-1034879" y="3095672"/>
              <a:ext cx="519694" cy="369332"/>
            </a:xfrm>
            <a:prstGeom prst="rect">
              <a:avLst/>
            </a:prstGeom>
            <a:noFill/>
          </p:spPr>
          <p:txBody>
            <a:bodyPr wrap="none" rtlCol="0">
              <a:spAutoFit/>
            </a:bodyPr>
            <a:lstStyle/>
            <a:p>
              <a:pPr algn="r"/>
              <a:r>
                <a:rPr lang="en-HR" dirty="0"/>
                <a:t>fish</a:t>
              </a:r>
            </a:p>
          </p:txBody>
        </p:sp>
        <p:sp>
          <p:nvSpPr>
            <p:cNvPr id="59" name="Oval 58">
              <a:extLst>
                <a:ext uri="{FF2B5EF4-FFF2-40B4-BE49-F238E27FC236}">
                  <a16:creationId xmlns:a16="http://schemas.microsoft.com/office/drawing/2014/main" id="{6071FE59-9037-52DD-834D-6FFA577EA3E1}"/>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sp>
        <p:nvSpPr>
          <p:cNvPr id="60" name="Rectangle 59">
            <a:extLst>
              <a:ext uri="{FF2B5EF4-FFF2-40B4-BE49-F238E27FC236}">
                <a16:creationId xmlns:a16="http://schemas.microsoft.com/office/drawing/2014/main" id="{18AA2B2C-5177-E647-79CE-48C17FE38406}"/>
              </a:ext>
            </a:extLst>
          </p:cNvPr>
          <p:cNvSpPr/>
          <p:nvPr/>
        </p:nvSpPr>
        <p:spPr>
          <a:xfrm>
            <a:off x="5004048" y="692696"/>
            <a:ext cx="3933835" cy="309634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H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F5586F6-27C9-8FB7-4EBA-66F221BE8B75}"/>
                  </a:ext>
                </a:extLst>
              </p:cNvPr>
              <p:cNvSpPr txBox="1"/>
              <p:nvPr/>
            </p:nvSpPr>
            <p:spPr>
              <a:xfrm>
                <a:off x="4685303" y="4125325"/>
                <a:ext cx="3933834" cy="491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𝑚𝑎𝑛</m:t>
                          </m:r>
                        </m:sub>
                      </m:sSub>
                      <m:r>
                        <a:rPr lang="hr-HR" sz="2400" i="1">
                          <a:latin typeface="Cambria Math" panose="02040503050406030204" pitchFamily="18" charset="0"/>
                        </a:rPr>
                        <m:t>−</m:t>
                      </m:r>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𝑤𝑜𝑚𝑎𝑛</m:t>
                          </m:r>
                        </m:sub>
                      </m:sSub>
                      <m:r>
                        <a:rPr lang="hr-HR" sz="2400" i="1">
                          <a:latin typeface="Cambria Math" panose="02040503050406030204" pitchFamily="18" charset="0"/>
                          <a:ea typeface="Cambria Math" panose="02040503050406030204" pitchFamily="18" charset="0"/>
                        </a:rPr>
                        <m:t>≈</m:t>
                      </m:r>
                      <m:sSub>
                        <m:sSubPr>
                          <m:ctrlPr>
                            <a:rPr lang="hr-HR" sz="2400" i="1">
                              <a:latin typeface="Cambria Math" panose="02040503050406030204" pitchFamily="18" charset="0"/>
                              <a:ea typeface="Cambria Math" panose="02040503050406030204" pitchFamily="18" charset="0"/>
                            </a:rPr>
                          </m:ctrlPr>
                        </m:sSubPr>
                        <m:e>
                          <m:r>
                            <a:rPr lang="hr-HR" sz="2400" i="1">
                              <a:latin typeface="Cambria Math" panose="02040503050406030204" pitchFamily="18" charset="0"/>
                              <a:ea typeface="Cambria Math" panose="02040503050406030204" pitchFamily="18" charset="0"/>
                            </a:rPr>
                            <m:t>𝑒</m:t>
                          </m:r>
                        </m:e>
                        <m:sub>
                          <m:r>
                            <a:rPr lang="hr-HR" sz="2400" i="1">
                              <a:latin typeface="Cambria Math" panose="02040503050406030204" pitchFamily="18" charset="0"/>
                              <a:ea typeface="Cambria Math" panose="02040503050406030204" pitchFamily="18" charset="0"/>
                            </a:rPr>
                            <m:t>𝑘𝑖𝑛𝑔</m:t>
                          </m:r>
                        </m:sub>
                      </m:sSub>
                      <m:r>
                        <a:rPr lang="hr-HR" sz="2400" i="1">
                          <a:latin typeface="Cambria Math" panose="02040503050406030204" pitchFamily="18" charset="0"/>
                          <a:ea typeface="Cambria Math" panose="02040503050406030204" pitchFamily="18" charset="0"/>
                        </a:rPr>
                        <m:t>−</m:t>
                      </m:r>
                      <m:sSub>
                        <m:sSubPr>
                          <m:ctrlPr>
                            <a:rPr lang="hr-HR" sz="2400" i="1">
                              <a:latin typeface="Cambria Math" panose="02040503050406030204" pitchFamily="18" charset="0"/>
                              <a:ea typeface="Cambria Math" panose="02040503050406030204" pitchFamily="18" charset="0"/>
                            </a:rPr>
                          </m:ctrlPr>
                        </m:sSubPr>
                        <m:e>
                          <m:r>
                            <a:rPr lang="hr-HR" sz="2400" i="1">
                              <a:latin typeface="Cambria Math" panose="02040503050406030204" pitchFamily="18" charset="0"/>
                              <a:ea typeface="Cambria Math" panose="02040503050406030204" pitchFamily="18" charset="0"/>
                            </a:rPr>
                            <m:t>𝑒</m:t>
                          </m:r>
                        </m:e>
                        <m:sub>
                          <m:r>
                            <a:rPr lang="hr-HR" sz="2400" i="1">
                              <a:latin typeface="Cambria Math" panose="02040503050406030204" pitchFamily="18" charset="0"/>
                              <a:ea typeface="Cambria Math" panose="02040503050406030204" pitchFamily="18" charset="0"/>
                            </a:rPr>
                            <m:t>?</m:t>
                          </m:r>
                        </m:sub>
                      </m:sSub>
                    </m:oMath>
                  </m:oMathPara>
                </a14:m>
                <a:endParaRPr lang="en-HR" sz="2400" dirty="0"/>
              </a:p>
            </p:txBody>
          </p:sp>
        </mc:Choice>
        <mc:Fallback xmlns="">
          <p:sp>
            <p:nvSpPr>
              <p:cNvPr id="61" name="TextBox 60">
                <a:extLst>
                  <a:ext uri="{FF2B5EF4-FFF2-40B4-BE49-F238E27FC236}">
                    <a16:creationId xmlns:a16="http://schemas.microsoft.com/office/drawing/2014/main" id="{CF5586F6-27C9-8FB7-4EBA-66F221BE8B75}"/>
                  </a:ext>
                </a:extLst>
              </p:cNvPr>
              <p:cNvSpPr txBox="1">
                <a:spLocks noRot="1" noChangeAspect="1" noMove="1" noResize="1" noEditPoints="1" noAdjustHandles="1" noChangeArrowheads="1" noChangeShapeType="1" noTextEdit="1"/>
              </p:cNvSpPr>
              <p:nvPr/>
            </p:nvSpPr>
            <p:spPr>
              <a:xfrm>
                <a:off x="4685303" y="4125325"/>
                <a:ext cx="3933834" cy="491738"/>
              </a:xfrm>
              <a:prstGeom prst="rect">
                <a:avLst/>
              </a:prstGeom>
              <a:blipFill>
                <a:blip r:embed="rId2"/>
                <a:stretch>
                  <a:fillRect b="-12500"/>
                </a:stretch>
              </a:blipFill>
            </p:spPr>
            <p:txBody>
              <a:bodyPr/>
              <a:lstStyle/>
              <a:p>
                <a:r>
                  <a:rPr lang="en-HR">
                    <a:noFill/>
                  </a:rPr>
                  <a:t> </a:t>
                </a:r>
              </a:p>
            </p:txBody>
          </p:sp>
        </mc:Fallback>
      </mc:AlternateContent>
      <p:sp>
        <p:nvSpPr>
          <p:cNvPr id="62" name="Rectangle 61">
            <a:extLst>
              <a:ext uri="{FF2B5EF4-FFF2-40B4-BE49-F238E27FC236}">
                <a16:creationId xmlns:a16="http://schemas.microsoft.com/office/drawing/2014/main" id="{8AF5A8D9-1B5F-6D19-1EDF-21A460E0607F}"/>
              </a:ext>
            </a:extLst>
          </p:cNvPr>
          <p:cNvSpPr/>
          <p:nvPr/>
        </p:nvSpPr>
        <p:spPr>
          <a:xfrm>
            <a:off x="419689" y="2009196"/>
            <a:ext cx="3933835" cy="309634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HR"/>
          </a:p>
        </p:txBody>
      </p:sp>
      <p:sp>
        <p:nvSpPr>
          <p:cNvPr id="8" name="Slide Number Placeholder 7">
            <a:extLst>
              <a:ext uri="{FF2B5EF4-FFF2-40B4-BE49-F238E27FC236}">
                <a16:creationId xmlns:a16="http://schemas.microsoft.com/office/drawing/2014/main" id="{A4D18B99-2B5D-CA55-E6E4-A7C50EF2BE17}"/>
              </a:ext>
            </a:extLst>
          </p:cNvPr>
          <p:cNvSpPr>
            <a:spLocks noGrp="1"/>
          </p:cNvSpPr>
          <p:nvPr>
            <p:ph type="sldNum" sz="quarter" idx="12"/>
          </p:nvPr>
        </p:nvSpPr>
        <p:spPr/>
        <p:txBody>
          <a:bodyPr/>
          <a:lstStyle/>
          <a:p>
            <a:fld id="{3E44B878-1E7A-41BB-BEF2-7EED5D7B2C6D}" type="slidenum">
              <a:rPr lang="hr-HR" smtClean="0"/>
              <a:pPr/>
              <a:t>7</a:t>
            </a:fld>
            <a:endParaRPr lang="hr-HR" dirty="0"/>
          </a:p>
        </p:txBody>
      </p:sp>
    </p:spTree>
    <p:extLst>
      <p:ext uri="{BB962C8B-B14F-4D97-AF65-F5344CB8AC3E}">
        <p14:creationId xmlns:p14="http://schemas.microsoft.com/office/powerpoint/2010/main" val="297833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ADDB71-CCAE-34E9-77C8-C401DCC6F6D2}"/>
                  </a:ext>
                </a:extLst>
              </p:cNvPr>
              <p:cNvSpPr txBox="1"/>
              <p:nvPr/>
            </p:nvSpPr>
            <p:spPr>
              <a:xfrm>
                <a:off x="683569" y="1196754"/>
                <a:ext cx="4526432" cy="5181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r-HR" sz="2400" i="1">
                          <a:latin typeface="Cambria Math" panose="02040503050406030204" pitchFamily="18" charset="0"/>
                        </a:rPr>
                        <m:t>𝑠𝑖𝑚</m:t>
                      </m:r>
                      <m:d>
                        <m:dPr>
                          <m:ctrlPr>
                            <a:rPr lang="hr-HR" sz="2400" i="1">
                              <a:latin typeface="Cambria Math" panose="02040503050406030204" pitchFamily="18" charset="0"/>
                            </a:rPr>
                          </m:ctrlPr>
                        </m:dPr>
                        <m:e>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𝑤</m:t>
                              </m:r>
                            </m:sub>
                          </m:sSub>
                          <m:r>
                            <a:rPr lang="hr-HR" sz="2400" i="1">
                              <a:latin typeface="Cambria Math" panose="02040503050406030204" pitchFamily="18" charset="0"/>
                            </a:rPr>
                            <m:t>, </m:t>
                          </m:r>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𝑘𝑖𝑛𝑔</m:t>
                              </m:r>
                            </m:sub>
                          </m:sSub>
                          <m:r>
                            <a:rPr lang="hr-HR" sz="2400" i="1">
                              <a:latin typeface="Cambria Math" panose="02040503050406030204" pitchFamily="18" charset="0"/>
                            </a:rPr>
                            <m:t>−</m:t>
                          </m:r>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𝑚𝑎𝑛</m:t>
                              </m:r>
                            </m:sub>
                          </m:sSub>
                          <m:r>
                            <a:rPr lang="hr-HR" sz="2400" i="1">
                              <a:latin typeface="Cambria Math" panose="02040503050406030204" pitchFamily="18" charset="0"/>
                            </a:rPr>
                            <m:t>+</m:t>
                          </m:r>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𝑤𝑜𝑚𝑎𝑛</m:t>
                              </m:r>
                            </m:sub>
                          </m:sSub>
                        </m:e>
                      </m:d>
                    </m:oMath>
                  </m:oMathPara>
                </a14:m>
                <a:endParaRPr lang="en-HR" sz="2400" dirty="0"/>
              </a:p>
            </p:txBody>
          </p:sp>
        </mc:Choice>
        <mc:Fallback xmlns="">
          <p:sp>
            <p:nvSpPr>
              <p:cNvPr id="3" name="TextBox 2">
                <a:extLst>
                  <a:ext uri="{FF2B5EF4-FFF2-40B4-BE49-F238E27FC236}">
                    <a16:creationId xmlns:a16="http://schemas.microsoft.com/office/drawing/2014/main" id="{29ADDB71-CCAE-34E9-77C8-C401DCC6F6D2}"/>
                  </a:ext>
                </a:extLst>
              </p:cNvPr>
              <p:cNvSpPr txBox="1">
                <a:spLocks noRot="1" noChangeAspect="1" noMove="1" noResize="1" noEditPoints="1" noAdjustHandles="1" noChangeArrowheads="1" noChangeShapeType="1" noTextEdit="1"/>
              </p:cNvSpPr>
              <p:nvPr/>
            </p:nvSpPr>
            <p:spPr>
              <a:xfrm>
                <a:off x="683569" y="1196754"/>
                <a:ext cx="4526432" cy="518155"/>
              </a:xfrm>
              <a:prstGeom prst="rect">
                <a:avLst/>
              </a:prstGeom>
              <a:blipFill>
                <a:blip r:embed="rId2"/>
                <a:stretch>
                  <a:fillRect b="-14634"/>
                </a:stretch>
              </a:blipFill>
            </p:spPr>
            <p:txBody>
              <a:bodyPr/>
              <a:lstStyle/>
              <a:p>
                <a:r>
                  <a:rPr lang="en-HR">
                    <a:noFill/>
                  </a:rPr>
                  <a:t> </a:t>
                </a:r>
              </a:p>
            </p:txBody>
          </p:sp>
        </mc:Fallback>
      </mc:AlternateContent>
      <p:sp>
        <p:nvSpPr>
          <p:cNvPr id="4" name="TextBox 3">
            <a:extLst>
              <a:ext uri="{FF2B5EF4-FFF2-40B4-BE49-F238E27FC236}">
                <a16:creationId xmlns:a16="http://schemas.microsoft.com/office/drawing/2014/main" id="{6F02A741-3CD6-4847-2244-31E61CE9FE55}"/>
              </a:ext>
            </a:extLst>
          </p:cNvPr>
          <p:cNvSpPr txBox="1"/>
          <p:nvPr/>
        </p:nvSpPr>
        <p:spPr>
          <a:xfrm>
            <a:off x="4139954" y="3395472"/>
            <a:ext cx="4529445" cy="1569660"/>
          </a:xfrm>
          <a:prstGeom prst="rect">
            <a:avLst/>
          </a:prstGeom>
          <a:noFill/>
        </p:spPr>
        <p:txBody>
          <a:bodyPr wrap="none" rtlCol="0">
            <a:spAutoFit/>
          </a:bodyPr>
          <a:lstStyle/>
          <a:p>
            <a:r>
              <a:rPr lang="en-HR" sz="2400" dirty="0"/>
              <a:t>Man : Woman as Boy : Girl</a:t>
            </a:r>
          </a:p>
          <a:p>
            <a:r>
              <a:rPr lang="en-HR" sz="2400" dirty="0"/>
              <a:t>Ottawa : Canada as Nairobi : Kenya</a:t>
            </a:r>
          </a:p>
          <a:p>
            <a:r>
              <a:rPr lang="en-HR" sz="2400" dirty="0"/>
              <a:t>Big : Bigger as Tall : Taller</a:t>
            </a:r>
          </a:p>
          <a:p>
            <a:r>
              <a:rPr lang="en-HR" sz="2400" dirty="0"/>
              <a:t>Yen : Japan as Ruble : Russia</a:t>
            </a:r>
          </a:p>
        </p:txBody>
      </p:sp>
      <p:sp>
        <p:nvSpPr>
          <p:cNvPr id="9" name="Slide Number Placeholder 8">
            <a:extLst>
              <a:ext uri="{FF2B5EF4-FFF2-40B4-BE49-F238E27FC236}">
                <a16:creationId xmlns:a16="http://schemas.microsoft.com/office/drawing/2014/main" id="{47B58039-A9B0-814D-E154-A984D011828D}"/>
              </a:ext>
            </a:extLst>
          </p:cNvPr>
          <p:cNvSpPr>
            <a:spLocks noGrp="1"/>
          </p:cNvSpPr>
          <p:nvPr>
            <p:ph type="sldNum" sz="quarter" idx="12"/>
          </p:nvPr>
        </p:nvSpPr>
        <p:spPr/>
        <p:txBody>
          <a:bodyPr/>
          <a:lstStyle/>
          <a:p>
            <a:fld id="{3E44B878-1E7A-41BB-BEF2-7EED5D7B2C6D}" type="slidenum">
              <a:rPr lang="hr-HR" smtClean="0"/>
              <a:pPr/>
              <a:t>8</a:t>
            </a:fld>
            <a:endParaRPr lang="hr-HR" dirty="0"/>
          </a:p>
        </p:txBody>
      </p:sp>
    </p:spTree>
    <p:extLst>
      <p:ext uri="{BB962C8B-B14F-4D97-AF65-F5344CB8AC3E}">
        <p14:creationId xmlns:p14="http://schemas.microsoft.com/office/powerpoint/2010/main" val="9987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matrix</a:t>
            </a:r>
          </a:p>
        </p:txBody>
      </p:sp>
      <p:sp>
        <p:nvSpPr>
          <p:cNvPr id="10" name="Slide Number Placeholder 9">
            <a:extLst>
              <a:ext uri="{FF2B5EF4-FFF2-40B4-BE49-F238E27FC236}">
                <a16:creationId xmlns:a16="http://schemas.microsoft.com/office/drawing/2014/main" id="{30569AC2-3DA9-60E6-005F-8FE5D3FCECDC}"/>
              </a:ext>
            </a:extLst>
          </p:cNvPr>
          <p:cNvSpPr>
            <a:spLocks noGrp="1"/>
          </p:cNvSpPr>
          <p:nvPr>
            <p:ph type="sldNum" sz="quarter" idx="12"/>
          </p:nvPr>
        </p:nvSpPr>
        <p:spPr/>
        <p:txBody>
          <a:bodyPr/>
          <a:lstStyle/>
          <a:p>
            <a:fld id="{3E44B878-1E7A-41BB-BEF2-7EED5D7B2C6D}" type="slidenum">
              <a:rPr lang="hr-HR" smtClean="0"/>
              <a:pPr/>
              <a:t>9</a:t>
            </a:fld>
            <a:endParaRPr lang="hr-HR" dirty="0"/>
          </a:p>
        </p:txBody>
      </p:sp>
    </p:spTree>
    <p:extLst>
      <p:ext uri="{BB962C8B-B14F-4D97-AF65-F5344CB8AC3E}">
        <p14:creationId xmlns:p14="http://schemas.microsoft.com/office/powerpoint/2010/main" val="1917404122"/>
      </p:ext>
    </p:extLst>
  </p:cSld>
  <p:clrMapOvr>
    <a:masterClrMapping/>
  </p:clrMapOvr>
</p:sld>
</file>

<file path=ppt/theme/theme1.xml><?xml version="1.0" encoding="utf-8"?>
<a:theme xmlns:a="http://schemas.openxmlformats.org/drawingml/2006/main" name="bzitko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bzitko_template</Template>
  <TotalTime>7907</TotalTime>
  <Words>1904</Words>
  <Application>Microsoft Macintosh PowerPoint</Application>
  <PresentationFormat>On-screen Show (4:3)</PresentationFormat>
  <Paragraphs>426</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bzitko_template</vt:lpstr>
      <vt:lpstr>NLP Word Embeddings  lecture 04.1</vt:lpstr>
      <vt:lpstr>Contents</vt:lpstr>
      <vt:lpstr>Word representation</vt:lpstr>
      <vt:lpstr>Featurized representation: word embedding</vt:lpstr>
      <vt:lpstr>Visualizing word embeddings</vt:lpstr>
      <vt:lpstr>Analogies</vt:lpstr>
      <vt:lpstr>Analogies using word vectors</vt:lpstr>
      <vt:lpstr>Cosine similarity</vt:lpstr>
      <vt:lpstr>Embedding matrix</vt:lpstr>
      <vt:lpstr>Neural language model</vt:lpstr>
      <vt:lpstr>Other context/target pairs</vt:lpstr>
      <vt:lpstr>Skip-grams</vt:lpstr>
      <vt:lpstr>Model</vt:lpstr>
      <vt:lpstr>Problems with softmax classification</vt:lpstr>
      <vt:lpstr>Defining a new learning problem</vt:lpstr>
      <vt:lpstr>Model</vt:lpstr>
      <vt:lpstr>Selecting negative samples</vt:lpstr>
      <vt:lpstr>The problem of bias in word embeddings</vt:lpstr>
      <vt:lpstr>The problem of bias in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Ekspertni sustavi  predavanje 07</dc:title>
  <dc:creator>kika</dc:creator>
  <cp:lastModifiedBy>Branko Žitko</cp:lastModifiedBy>
  <cp:revision>2188</cp:revision>
  <cp:lastPrinted>2022-11-24T08:48:33Z</cp:lastPrinted>
  <dcterms:created xsi:type="dcterms:W3CDTF">2009-11-13T22:47:37Z</dcterms:created>
  <dcterms:modified xsi:type="dcterms:W3CDTF">2022-11-24T10:09:03Z</dcterms:modified>
</cp:coreProperties>
</file>