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417" r:id="rId4"/>
    <p:sldId id="419" r:id="rId5"/>
    <p:sldId id="418" r:id="rId6"/>
    <p:sldId id="420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 autoAdjust="0"/>
    <p:restoredTop sz="87049" autoAdjust="0"/>
  </p:normalViewPr>
  <p:slideViewPr>
    <p:cSldViewPr>
      <p:cViewPr>
        <p:scale>
          <a:sx n="100" d="100"/>
          <a:sy n="100" d="100"/>
        </p:scale>
        <p:origin x="1840" y="-32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8.12.22.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83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08.12.2022.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8.png"/><Relationship Id="rId25" Type="http://schemas.openxmlformats.org/officeDocument/2006/relationships/image" Target="../media/image21.png"/><Relationship Id="rId16" Type="http://schemas.openxmlformats.org/officeDocument/2006/relationships/image" Target="../media/image3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9" Type="http://schemas.openxmlformats.org/officeDocument/2006/relationships/image" Target="../media/image1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Transformers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Transformers intuition</a:t>
            </a:r>
          </a:p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162E68-62F6-E29F-7856-5C1C414E54D9}"/>
              </a:ext>
            </a:extLst>
          </p:cNvPr>
          <p:cNvGrpSpPr/>
          <p:nvPr/>
        </p:nvGrpSpPr>
        <p:grpSpPr>
          <a:xfrm>
            <a:off x="6012160" y="3645024"/>
            <a:ext cx="2915975" cy="2411503"/>
            <a:chOff x="70051" y="3964529"/>
            <a:chExt cx="2915975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7D845C-86F0-E7CD-2D91-9E3E07F1ED75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0ED564-CC1B-1B5C-3A56-9E609BE13649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7EB2B-D8AA-6E85-FDDD-2272DD0AF3F5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7762EE-260A-4A5B-1832-CE717587FB5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52E0997-35C4-048D-2F52-C3B53B6E100C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303BA-2F50-FA79-A762-9DDA6D1665E5}"/>
                </a:ext>
              </a:extLst>
            </p:cNvPr>
            <p:cNvCxnSpPr>
              <a:cxnSpLocks/>
              <a:stCxn id="8" idx="0"/>
              <a:endCxn id="45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8E9863-03BC-3092-331E-0D16A818CE32}"/>
                </a:ext>
              </a:extLst>
            </p:cNvPr>
            <p:cNvCxnSpPr>
              <a:cxnSpLocks/>
              <a:stCxn id="7" idx="0"/>
              <a:endCxn id="43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33EDAD9-C4DD-7322-5AAA-BC4C67F1015B}"/>
                </a:ext>
              </a:extLst>
            </p:cNvPr>
            <p:cNvCxnSpPr>
              <a:cxnSpLocks/>
              <a:stCxn id="19" idx="0"/>
              <a:endCxn id="45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854FE8-9E3B-11AA-2B34-B51E54E70731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C66212-7652-6A86-544B-41486C35B4B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175686-0E6D-130E-5CD4-40F08AD075A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9E44CE-CE51-6E83-2969-1AF6B854F354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4351F296-41B2-4DC7-81AB-5654EFB096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7FEC1C-C110-5D12-D354-04092BD5DB9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EE62F2-4B31-C379-34E2-6E8C29AF058A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8A8879-1518-B356-4204-E15A89E94DDD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C5FEB8-375C-8977-24C2-D49CFD6CF63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713ABA-525B-DAD7-A032-FF1E87082A7F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FD0B8D-F8AE-C6D8-020E-6F17015F5D01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31F683-D7FC-336B-83B3-815AEF89D50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60116-C724-8D14-4204-E14C5F2CD1A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8673CC0-AF04-B29E-3A6D-B1C36581DC3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BE883C-3AB8-C62F-C306-E1AACCD2E98D}"/>
                </a:ext>
              </a:extLst>
            </p:cNvPr>
            <p:cNvCxnSpPr>
              <a:cxnSpLocks/>
              <a:stCxn id="20" idx="0"/>
              <a:endCxn id="41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F38F0-5234-F417-10BA-B72A57D555B6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21C314-116F-27DE-78DF-FC0058CB3C91}"/>
                </a:ext>
              </a:extLst>
            </p:cNvPr>
            <p:cNvCxnSpPr>
              <a:cxnSpLocks/>
              <a:stCxn id="41" idx="0"/>
              <a:endCxn id="2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9C4F93-48B7-3340-8AA2-057B5CC18CAA}"/>
                </a:ext>
              </a:extLst>
            </p:cNvPr>
            <p:cNvCxnSpPr>
              <a:cxnSpLocks/>
              <a:stCxn id="43" idx="6"/>
              <a:endCxn id="21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E2B82D-33AA-296E-862C-87AE207AD203}"/>
                </a:ext>
              </a:extLst>
            </p:cNvPr>
            <p:cNvCxnSpPr>
              <a:cxnSpLocks/>
              <a:stCxn id="45" idx="0"/>
              <a:endCxn id="21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43349-F743-7AA6-B6A1-34AF89E205B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F0256DD-ED22-10AF-E7A4-D9473B9363A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7DF4B5-A260-0192-B882-594B6E7F39B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E1D810-9EBA-50EB-D941-F71F2C0D2B0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81E096-B554-0306-889C-3259114AA4E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A4DD96-AEB8-62D6-9131-9E158D169A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01E0FBE-C667-F78A-1DAB-A0FC907D30F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CF16B0-3698-DED1-2ED5-22C66CFA2B1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493FD7-F042-3639-34A3-402567920EDB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/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/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04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326DE7-58D5-E80D-2029-BECE54FCAC15}"/>
              </a:ext>
            </a:extLst>
          </p:cNvPr>
          <p:cNvGrpSpPr/>
          <p:nvPr/>
        </p:nvGrpSpPr>
        <p:grpSpPr>
          <a:xfrm>
            <a:off x="286818" y="4152350"/>
            <a:ext cx="2268959" cy="1904177"/>
            <a:chOff x="1659644" y="1519864"/>
            <a:chExt cx="2268959" cy="19041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296081-6CFA-6816-A1F4-330EA2CA49C7}"/>
                </a:ext>
              </a:extLst>
            </p:cNvPr>
            <p:cNvSpPr/>
            <p:nvPr/>
          </p:nvSpPr>
          <p:spPr>
            <a:xfrm>
              <a:off x="2404268" y="2277847"/>
              <a:ext cx="800310" cy="718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1935A25-FC8C-AD94-26D0-577D9A88BFBC}"/>
                </a:ext>
              </a:extLst>
            </p:cNvPr>
            <p:cNvSpPr/>
            <p:nvPr/>
          </p:nvSpPr>
          <p:spPr>
            <a:xfrm>
              <a:off x="2884570" y="1992447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FF8A9580-6FEE-30DC-2909-D8D3792396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5614" y="2602135"/>
              <a:ext cx="242082" cy="228635"/>
            </a:xfrm>
            <a:prstGeom prst="bentConnector3">
              <a:avLst>
                <a:gd name="adj1" fmla="val 192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638E948-CA9D-DC67-FABC-816A471BAD77}"/>
                </a:ext>
              </a:extLst>
            </p:cNvPr>
            <p:cNvSpPr/>
            <p:nvPr/>
          </p:nvSpPr>
          <p:spPr>
            <a:xfrm>
              <a:off x="2708973" y="2533083"/>
              <a:ext cx="26895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E85BB826-42D8-AD4E-8235-929D3640AABA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498785" y="2657744"/>
              <a:ext cx="344667" cy="184455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26CB1EC-63FD-4E91-240A-48542B5B4138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2977930" y="2595414"/>
              <a:ext cx="7770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/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87BB287-C478-9D31-035F-235CADCE5A8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3082570" y="2136198"/>
              <a:ext cx="0" cy="453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306E84E-2F78-D5F3-82AE-F28BD2CCBE54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082570" y="1776423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/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/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E84281-306D-2344-5CDB-78472C0EA39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843452" y="2834207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/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4A3C1E4-14C6-3A8A-1337-368B262931E6}"/>
              </a:ext>
            </a:extLst>
          </p:cNvPr>
          <p:cNvGrpSpPr/>
          <p:nvPr/>
        </p:nvGrpSpPr>
        <p:grpSpPr>
          <a:xfrm>
            <a:off x="3062898" y="4006812"/>
            <a:ext cx="2363119" cy="2091528"/>
            <a:chOff x="2943957" y="2407991"/>
            <a:chExt cx="2363119" cy="209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/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852BCFF-82D0-715B-A414-E9B833469511}"/>
                </a:ext>
              </a:extLst>
            </p:cNvPr>
            <p:cNvSpPr/>
            <p:nvPr/>
          </p:nvSpPr>
          <p:spPr>
            <a:xfrm>
              <a:off x="3889009" y="3581795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  <a:endParaRPr lang="en-HR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47C912-7384-804E-1520-6C6710B31D5E}"/>
                </a:ext>
              </a:extLst>
            </p:cNvPr>
            <p:cNvSpPr/>
            <p:nvPr/>
          </p:nvSpPr>
          <p:spPr>
            <a:xfrm>
              <a:off x="4219079" y="3584653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7179478-BB78-1154-A7E3-4FC4D42CFE94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V="1">
              <a:off x="4339163" y="3393644"/>
              <a:ext cx="0" cy="1910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4A3B58A-C2D9-FC0D-621C-5D320D76E98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11317" y="3396489"/>
              <a:ext cx="0" cy="18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0F85ADB-ED4E-410C-4441-749DD8A83241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4400605" y="3322085"/>
              <a:ext cx="67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BFBC192-E7D6-D936-8032-53A3ABF0C9A5}"/>
                </a:ext>
              </a:extLst>
            </p:cNvPr>
            <p:cNvSpPr/>
            <p:nvPr/>
          </p:nvSpPr>
          <p:spPr>
            <a:xfrm>
              <a:off x="3677747" y="3165974"/>
              <a:ext cx="1038269" cy="83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003A53-66B0-0BD3-2EDB-E56CC05BC429}"/>
                </a:ext>
              </a:extLst>
            </p:cNvPr>
            <p:cNvSpPr/>
            <p:nvPr/>
          </p:nvSpPr>
          <p:spPr>
            <a:xfrm>
              <a:off x="4357774" y="2880574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8872F15-CA8E-9A61-DA33-94354A6FF1D1}"/>
                </a:ext>
              </a:extLst>
            </p:cNvPr>
            <p:cNvCxnSpPr>
              <a:cxnSpLocks/>
              <a:endCxn id="213" idx="1"/>
            </p:cNvCxnSpPr>
            <p:nvPr/>
          </p:nvCxnSpPr>
          <p:spPr>
            <a:xfrm>
              <a:off x="3570417" y="3322085"/>
              <a:ext cx="318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32559823-6A22-3EA1-B487-B7847800A8C5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3774028" y="3709314"/>
              <a:ext cx="565135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44F978A-697B-BBB3-9B74-07FEC86F457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4011317" y="3708252"/>
              <a:ext cx="0" cy="198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504EAB8-6A13-4377-9D66-CF5C4C29598E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4555774" y="3024325"/>
              <a:ext cx="0" cy="297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A025248-0FB1-EE82-3CC6-B0D1C9060432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 flipV="1">
              <a:off x="4555774" y="2664550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/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/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4A0946B0-4E5C-5305-859C-5BFD7C745062}"/>
                </a:ext>
              </a:extLst>
            </p:cNvPr>
            <p:cNvCxnSpPr>
              <a:cxnSpLocks/>
              <a:stCxn id="200" idx="0"/>
            </p:cNvCxnSpPr>
            <p:nvPr/>
          </p:nvCxnSpPr>
          <p:spPr>
            <a:xfrm flipV="1">
              <a:off x="3899135" y="3909685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/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673B44-F9E0-E845-B178-3971F2A6A080}"/>
                </a:ext>
              </a:extLst>
            </p:cNvPr>
            <p:cNvSpPr/>
            <p:nvPr/>
          </p:nvSpPr>
          <p:spPr>
            <a:xfrm>
              <a:off x="3889009" y="3240819"/>
              <a:ext cx="511596" cy="162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A3D040F-5A6F-2783-54F8-3658912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322085"/>
              <a:ext cx="0" cy="58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91F4D044-1E1D-B319-5E68-5746099E762D}"/>
              </a:ext>
            </a:extLst>
          </p:cNvPr>
          <p:cNvSpPr txBox="1"/>
          <p:nvPr/>
        </p:nvSpPr>
        <p:spPr>
          <a:xfrm>
            <a:off x="1155829" y="32914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92E95E4-E0EA-45ED-1838-E81F1603DF4B}"/>
              </a:ext>
            </a:extLst>
          </p:cNvPr>
          <p:cNvSpPr txBox="1"/>
          <p:nvPr/>
        </p:nvSpPr>
        <p:spPr>
          <a:xfrm>
            <a:off x="4007950" y="328820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GRU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48A9C6F-6FB7-CB29-C387-911C3B7BD2DF}"/>
              </a:ext>
            </a:extLst>
          </p:cNvPr>
          <p:cNvSpPr txBox="1"/>
          <p:nvPr/>
        </p:nvSpPr>
        <p:spPr>
          <a:xfrm>
            <a:off x="7164288" y="3284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LSTM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C1AE208-0155-4E7F-3D98-B020E59C4E93}"/>
              </a:ext>
            </a:extLst>
          </p:cNvPr>
          <p:cNvCxnSpPr/>
          <p:nvPr/>
        </p:nvCxnSpPr>
        <p:spPr>
          <a:xfrm>
            <a:off x="1336147" y="1556792"/>
            <a:ext cx="615361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2B9E1B1-DCA9-3156-92A2-8F0FEA158D74}"/>
              </a:ext>
            </a:extLst>
          </p:cNvPr>
          <p:cNvSpPr txBox="1"/>
          <p:nvPr/>
        </p:nvSpPr>
        <p:spPr>
          <a:xfrm>
            <a:off x="3308741" y="832405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olidFill>
                  <a:schemeClr val="accent1"/>
                </a:solidFill>
              </a:rPr>
              <a:t>Increased complexity,</a:t>
            </a:r>
          </a:p>
          <a:p>
            <a:r>
              <a:rPr lang="en-HR" dirty="0">
                <a:solidFill>
                  <a:schemeClr val="accent1"/>
                </a:solidFill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87703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E83B6-D451-211D-6145-B7580A164BED}"/>
              </a:ext>
            </a:extLst>
          </p:cNvPr>
          <p:cNvSpPr txBox="1"/>
          <p:nvPr/>
        </p:nvSpPr>
        <p:spPr>
          <a:xfrm>
            <a:off x="359764" y="1161738"/>
            <a:ext cx="313823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Attention + CNN</a:t>
            </a:r>
          </a:p>
          <a:p>
            <a:endParaRPr lang="en-H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Self-Attention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370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HR" sz="2400" dirty="0"/>
                  <a:t> = </a:t>
                </a:r>
                <a:r>
                  <a:rPr lang="hr-HR" sz="2400" dirty="0" err="1"/>
                  <a:t>attention-based</a:t>
                </a:r>
                <a:r>
                  <a:rPr lang="hr-HR" sz="2400" dirty="0"/>
                  <a:t> </a:t>
                </a:r>
                <a:r>
                  <a:rPr lang="hr-HR" sz="2400" dirty="0" err="1"/>
                  <a:t>vector</a:t>
                </a:r>
                <a:r>
                  <a:rPr lang="hr-HR" sz="2400" dirty="0"/>
                  <a:t> </a:t>
                </a:r>
                <a:r>
                  <a:rPr lang="hr-HR" sz="2400" dirty="0" err="1"/>
                  <a:t>representation</a:t>
                </a:r>
                <a:r>
                  <a:rPr lang="hr-HR" sz="2400" dirty="0"/>
                  <a:t> </a:t>
                </a:r>
                <a:r>
                  <a:rPr lang="hr-HR" sz="2400" dirty="0" err="1"/>
                  <a:t>of</a:t>
                </a:r>
                <a:r>
                  <a:rPr lang="hr-HR" sz="2400" dirty="0"/>
                  <a:t> a word</a:t>
                </a:r>
                <a:endParaRPr lang="en-H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blipFill>
                <a:blip r:embed="rId2"/>
                <a:stretch>
                  <a:fillRect l="-163" t="-10811" r="-490" b="-2973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29E7F4-8588-8164-AF11-AD7970C46B8E}"/>
                  </a:ext>
                </a:extLst>
              </p:cNvPr>
              <p:cNvSpPr txBox="1"/>
              <p:nvPr/>
            </p:nvSpPr>
            <p:spPr>
              <a:xfrm>
                <a:off x="167220" y="275862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29E7F4-8588-8164-AF11-AD7970C4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2758626"/>
                <a:ext cx="3132609" cy="814390"/>
              </a:xfrm>
              <a:prstGeom prst="rect">
                <a:avLst/>
              </a:prstGeom>
              <a:blipFill>
                <a:blip r:embed="rId3"/>
                <a:stretch>
                  <a:fillRect b="-6153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12DE29A-BEA0-4D82-C34A-F6F52588FFF1}"/>
              </a:ext>
            </a:extLst>
          </p:cNvPr>
          <p:cNvSpPr txBox="1"/>
          <p:nvPr/>
        </p:nvSpPr>
        <p:spPr>
          <a:xfrm>
            <a:off x="220349" y="2234125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027B0C-E7B4-1CAC-9C84-98A3D37EABF8}"/>
                  </a:ext>
                </a:extLst>
              </p:cNvPr>
              <p:cNvSpPr txBox="1"/>
              <p:nvPr/>
            </p:nvSpPr>
            <p:spPr>
              <a:xfrm>
                <a:off x="4823767" y="2758626"/>
                <a:ext cx="3708673" cy="832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H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r-H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2000" dirty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&lt;</m:t>
                                                </m:r>
                                                <m:r>
                                                  <a:rPr lang="hr-H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&gt;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027B0C-E7B4-1CAC-9C84-98A3D37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67" y="2758626"/>
                <a:ext cx="3708673" cy="832536"/>
              </a:xfrm>
              <a:prstGeom prst="rect">
                <a:avLst/>
              </a:prstGeom>
              <a:blipFill>
                <a:blip r:embed="rId4"/>
                <a:stretch>
                  <a:fillRect t="-30303" b="-6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73457CF-FE24-9685-F275-4A743D5AD1F9}"/>
              </a:ext>
            </a:extLst>
          </p:cNvPr>
          <p:cNvSpPr txBox="1"/>
          <p:nvPr/>
        </p:nvSpPr>
        <p:spPr>
          <a:xfrm>
            <a:off x="4876896" y="2234125"/>
            <a:ext cx="23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Transformers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     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hr-HR" sz="2800" b="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visite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r>
                  <a:rPr lang="en-US" sz="2800" dirty="0" err="1"/>
                  <a:t>l'Afrique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en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septembre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blipFill>
                <a:blip r:embed="rId5"/>
                <a:stretch>
                  <a:fillRect l="-1927" b="-1710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 Intuition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blipFill>
                <a:blip r:embed="rId5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/>
              <p:nvPr/>
            </p:nvSpPr>
            <p:spPr>
              <a:xfrm>
                <a:off x="148072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4607340"/>
                <a:ext cx="1140056" cy="278089"/>
              </a:xfrm>
              <a:prstGeom prst="rect">
                <a:avLst/>
              </a:prstGeom>
              <a:blipFill>
                <a:blip r:embed="rId6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BE8518-D8A5-00C0-BE2C-1C80DE548BC6}"/>
              </a:ext>
            </a:extLst>
          </p:cNvPr>
          <p:cNvCxnSpPr>
            <a:cxnSpLocks/>
            <a:stCxn id="54" idx="0"/>
            <a:endCxn id="3" idx="2"/>
          </p:cNvCxnSpPr>
          <p:nvPr/>
        </p:nvCxnSpPr>
        <p:spPr>
          <a:xfrm flipV="1">
            <a:off x="716984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/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visite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B1CBF9-181F-03E9-771D-F0F14B8C7AB5}"/>
                  </a:ext>
                </a:extLst>
              </p:cNvPr>
              <p:cNvSpPr txBox="1"/>
              <p:nvPr/>
            </p:nvSpPr>
            <p:spPr>
              <a:xfrm>
                <a:off x="1476772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B1CBF9-181F-03E9-771D-F0F14B8C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72" y="4607340"/>
                <a:ext cx="1140056" cy="278089"/>
              </a:xfrm>
              <a:prstGeom prst="rect">
                <a:avLst/>
              </a:prstGeom>
              <a:blipFill>
                <a:blip r:embed="rId8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D91C1-F334-B64B-2330-072D2147A860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2045684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/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l'Afrique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03820-44C5-F02A-B81C-DFE26A73F1BC}"/>
                  </a:ext>
                </a:extLst>
              </p:cNvPr>
              <p:cNvSpPr txBox="1"/>
              <p:nvPr/>
            </p:nvSpPr>
            <p:spPr>
              <a:xfrm>
                <a:off x="2805472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03820-44C5-F02A-B81C-DFE26A73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72" y="4607340"/>
                <a:ext cx="1140056" cy="278089"/>
              </a:xfrm>
              <a:prstGeom prst="rect">
                <a:avLst/>
              </a:prstGeom>
              <a:blipFill>
                <a:blip r:embed="rId10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9603B3-BF36-4427-3650-FAF848A25F75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374384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/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en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1CACA2-10EF-60D6-7B3B-378D21CA3C82}"/>
                  </a:ext>
                </a:extLst>
              </p:cNvPr>
              <p:cNvSpPr txBox="1"/>
              <p:nvPr/>
            </p:nvSpPr>
            <p:spPr>
              <a:xfrm>
                <a:off x="4134172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1CACA2-10EF-60D6-7B3B-378D21CA3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72" y="4607340"/>
                <a:ext cx="1140056" cy="278089"/>
              </a:xfrm>
              <a:prstGeom prst="rect">
                <a:avLst/>
              </a:prstGeom>
              <a:blipFill>
                <a:blip r:embed="rId12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3544D2-ACA3-321A-E10A-011C30689489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flipV="1">
            <a:off x="4703084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/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septembre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blipFill>
                <a:blip r:embed="rId13"/>
                <a:stretch>
                  <a:fillRect l="-6667" r="-6667" b="-1538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D89142-D25F-6EA2-80EF-020E81EBC387}"/>
                  </a:ext>
                </a:extLst>
              </p:cNvPr>
              <p:cNvSpPr txBox="1"/>
              <p:nvPr/>
            </p:nvSpPr>
            <p:spPr>
              <a:xfrm>
                <a:off x="5462872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D89142-D25F-6EA2-80EF-020E81EB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872" y="4607340"/>
                <a:ext cx="1140056" cy="278089"/>
              </a:xfrm>
              <a:prstGeom prst="rect">
                <a:avLst/>
              </a:prstGeom>
              <a:blipFill>
                <a:blip r:embed="rId14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9138A0-DB0D-9B18-EC85-EF1B294C09FD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6031784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4D63A23-8BB2-A172-85D5-98C214DC721D}"/>
                  </a:ext>
                </a:extLst>
              </p:cNvPr>
              <p:cNvSpPr/>
              <p:nvPr/>
            </p:nvSpPr>
            <p:spPr>
              <a:xfrm>
                <a:off x="899592" y="3950477"/>
                <a:ext cx="936000" cy="32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4D63A23-8BB2-A172-85D5-98C214DC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50477"/>
                <a:ext cx="936000" cy="32400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4294E03-37EB-D3F9-F60A-D646C95659B3}"/>
              </a:ext>
            </a:extLst>
          </p:cNvPr>
          <p:cNvSpPr/>
          <p:nvPr/>
        </p:nvSpPr>
        <p:spPr>
          <a:xfrm>
            <a:off x="3207624" y="2780928"/>
            <a:ext cx="333520" cy="333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64396C-7C83-1BFF-4AFB-0080F3E0F06A}"/>
              </a:ext>
            </a:extLst>
          </p:cNvPr>
          <p:cNvSpPr/>
          <p:nvPr/>
        </p:nvSpPr>
        <p:spPr>
          <a:xfrm>
            <a:off x="1200832" y="3364893"/>
            <a:ext cx="333520" cy="333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×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E2B3B4-B082-A132-B045-59F58AE0C029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1367592" y="3698413"/>
            <a:ext cx="0" cy="25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8A376-A33B-797E-B00A-868153DAFFB3}"/>
              </a:ext>
            </a:extLst>
          </p:cNvPr>
          <p:cNvCxnSpPr>
            <a:cxnSpLocks/>
            <a:stCxn id="75" idx="0"/>
            <a:endCxn id="5" idx="2"/>
          </p:cNvCxnSpPr>
          <p:nvPr/>
        </p:nvCxnSpPr>
        <p:spPr>
          <a:xfrm flipH="1" flipV="1">
            <a:off x="1367592" y="4274477"/>
            <a:ext cx="2007908" cy="33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7985B-1190-BA52-8C61-535C0EE549AE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718100" y="4274477"/>
            <a:ext cx="649492" cy="33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98672B5-B73E-9B8F-C9D7-F3CDBC2D9EB9}"/>
                  </a:ext>
                </a:extLst>
              </p:cNvPr>
              <p:cNvSpPr/>
              <p:nvPr/>
            </p:nvSpPr>
            <p:spPr>
              <a:xfrm>
                <a:off x="2256514" y="3939061"/>
                <a:ext cx="936000" cy="32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98672B5-B73E-9B8F-C9D7-F3CDBC2D9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14" y="3939061"/>
                <a:ext cx="936000" cy="32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93FD6567-84A5-6ECE-A90D-43BA2211CB94}"/>
              </a:ext>
            </a:extLst>
          </p:cNvPr>
          <p:cNvSpPr/>
          <p:nvPr/>
        </p:nvSpPr>
        <p:spPr>
          <a:xfrm>
            <a:off x="2557754" y="3353477"/>
            <a:ext cx="333520" cy="333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×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86E0D-4A13-AAFC-6510-D60E52C4CC7A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2724514" y="3686997"/>
            <a:ext cx="0" cy="252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18A50B1-56F2-F26F-E4C4-F4FE384BD4AE}"/>
                  </a:ext>
                </a:extLst>
              </p:cNvPr>
              <p:cNvSpPr/>
              <p:nvPr/>
            </p:nvSpPr>
            <p:spPr>
              <a:xfrm>
                <a:off x="3541144" y="3939061"/>
                <a:ext cx="936000" cy="32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518A50B1-56F2-F26F-E4C4-F4FE384BD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44" y="3939061"/>
                <a:ext cx="936000" cy="32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6D6FF6D5-EAC2-E10A-0493-B825BB3E4E55}"/>
              </a:ext>
            </a:extLst>
          </p:cNvPr>
          <p:cNvSpPr/>
          <p:nvPr/>
        </p:nvSpPr>
        <p:spPr>
          <a:xfrm>
            <a:off x="3842384" y="3353477"/>
            <a:ext cx="333520" cy="333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×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3C6B93-0962-A712-5811-1EBB7E5FC45C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V="1">
            <a:off x="4009144" y="3686997"/>
            <a:ext cx="0" cy="25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5BB08BB-1441-732E-8807-94827930EAF0}"/>
                  </a:ext>
                </a:extLst>
              </p:cNvPr>
              <p:cNvSpPr/>
              <p:nvPr/>
            </p:nvSpPr>
            <p:spPr>
              <a:xfrm>
                <a:off x="4825774" y="3939061"/>
                <a:ext cx="936000" cy="32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5BB08BB-1441-732E-8807-94827930E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74" y="3939061"/>
                <a:ext cx="936000" cy="32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9B5FC58-1D67-E571-9B28-7BB554B8591E}"/>
              </a:ext>
            </a:extLst>
          </p:cNvPr>
          <p:cNvSpPr/>
          <p:nvPr/>
        </p:nvSpPr>
        <p:spPr>
          <a:xfrm>
            <a:off x="5127014" y="3353477"/>
            <a:ext cx="333520" cy="333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×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04CE2F-E9CD-ABDC-CA2F-2B181A005BE8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V="1">
            <a:off x="5293774" y="3686997"/>
            <a:ext cx="0" cy="25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93418-3E21-3CC4-B822-238D4C506DA7}"/>
              </a:ext>
            </a:extLst>
          </p:cNvPr>
          <p:cNvCxnSpPr>
            <a:cxnSpLocks/>
            <a:stCxn id="75" idx="0"/>
            <a:endCxn id="36" idx="2"/>
          </p:cNvCxnSpPr>
          <p:nvPr/>
        </p:nvCxnSpPr>
        <p:spPr>
          <a:xfrm flipH="1" flipV="1">
            <a:off x="2724514" y="4263061"/>
            <a:ext cx="650986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F3D42D-405E-5038-1ABC-B215B1AB15AC}"/>
              </a:ext>
            </a:extLst>
          </p:cNvPr>
          <p:cNvCxnSpPr>
            <a:cxnSpLocks/>
            <a:stCxn id="72" idx="0"/>
            <a:endCxn id="36" idx="2"/>
          </p:cNvCxnSpPr>
          <p:nvPr/>
        </p:nvCxnSpPr>
        <p:spPr>
          <a:xfrm flipV="1">
            <a:off x="2046800" y="4263061"/>
            <a:ext cx="677714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3689D4-D0FE-1524-E31C-C09A83A0D7E7}"/>
              </a:ext>
            </a:extLst>
          </p:cNvPr>
          <p:cNvCxnSpPr>
            <a:cxnSpLocks/>
            <a:stCxn id="75" idx="0"/>
            <a:endCxn id="39" idx="2"/>
          </p:cNvCxnSpPr>
          <p:nvPr/>
        </p:nvCxnSpPr>
        <p:spPr>
          <a:xfrm flipV="1">
            <a:off x="3375500" y="4263061"/>
            <a:ext cx="633644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9A9F3A-82A5-60AC-94A9-3FADF1198407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375500" y="4263061"/>
            <a:ext cx="1962344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02AB71-6064-A4BB-400E-5E46A11A8A87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H="1" flipV="1">
            <a:off x="5293774" y="4263061"/>
            <a:ext cx="739126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D92F5C-C686-4572-3BF5-F89CB8DB5E63}"/>
              </a:ext>
            </a:extLst>
          </p:cNvPr>
          <p:cNvCxnSpPr>
            <a:cxnSpLocks/>
            <a:stCxn id="78" idx="0"/>
            <a:endCxn id="39" idx="2"/>
          </p:cNvCxnSpPr>
          <p:nvPr/>
        </p:nvCxnSpPr>
        <p:spPr>
          <a:xfrm flipH="1" flipV="1">
            <a:off x="4009144" y="4263061"/>
            <a:ext cx="695056" cy="3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8DA5B9-0E4A-42EF-7CF5-19214492D661}"/>
              </a:ext>
            </a:extLst>
          </p:cNvPr>
          <p:cNvCxnSpPr>
            <a:cxnSpLocks/>
            <a:stCxn id="75" idx="0"/>
            <a:endCxn id="10" idx="4"/>
          </p:cNvCxnSpPr>
          <p:nvPr/>
        </p:nvCxnSpPr>
        <p:spPr>
          <a:xfrm flipH="1" flipV="1">
            <a:off x="3374384" y="3114448"/>
            <a:ext cx="1116" cy="14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917B7C-F777-4D62-1289-8D53B48E8215}"/>
              </a:ext>
            </a:extLst>
          </p:cNvPr>
          <p:cNvCxnSpPr>
            <a:cxnSpLocks/>
            <a:stCxn id="40" idx="0"/>
            <a:endCxn id="10" idx="5"/>
          </p:cNvCxnSpPr>
          <p:nvPr/>
        </p:nvCxnSpPr>
        <p:spPr>
          <a:xfrm flipH="1" flipV="1">
            <a:off x="3492301" y="3065605"/>
            <a:ext cx="516843" cy="28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DC7F75-7AB9-F1E6-894D-9CAC9D684F87}"/>
              </a:ext>
            </a:extLst>
          </p:cNvPr>
          <p:cNvCxnSpPr>
            <a:cxnSpLocks/>
            <a:stCxn id="43" idx="1"/>
            <a:endCxn id="10" idx="6"/>
          </p:cNvCxnSpPr>
          <p:nvPr/>
        </p:nvCxnSpPr>
        <p:spPr>
          <a:xfrm flipH="1" flipV="1">
            <a:off x="3541144" y="2947688"/>
            <a:ext cx="1634713" cy="4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9469B6-31B1-FAA6-97A1-EDBFABC44504}"/>
              </a:ext>
            </a:extLst>
          </p:cNvPr>
          <p:cNvCxnSpPr>
            <a:cxnSpLocks/>
            <a:stCxn id="37" idx="0"/>
            <a:endCxn id="10" idx="3"/>
          </p:cNvCxnSpPr>
          <p:nvPr/>
        </p:nvCxnSpPr>
        <p:spPr>
          <a:xfrm flipV="1">
            <a:off x="2724514" y="3065605"/>
            <a:ext cx="531953" cy="2878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10A8D-2825-52FF-A121-6280819148FE}"/>
              </a:ext>
            </a:extLst>
          </p:cNvPr>
          <p:cNvCxnSpPr>
            <a:cxnSpLocks/>
            <a:stCxn id="11" idx="7"/>
            <a:endCxn id="10" idx="2"/>
          </p:cNvCxnSpPr>
          <p:nvPr/>
        </p:nvCxnSpPr>
        <p:spPr>
          <a:xfrm flipV="1">
            <a:off x="1485509" y="2947688"/>
            <a:ext cx="1722115" cy="46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0F2FD1F-686C-1B38-0E0D-83E413FEB6FF}"/>
              </a:ext>
            </a:extLst>
          </p:cNvPr>
          <p:cNvCxnSpPr>
            <a:cxnSpLocks/>
            <a:stCxn id="72" idx="0"/>
            <a:endCxn id="37" idx="2"/>
          </p:cNvCxnSpPr>
          <p:nvPr/>
        </p:nvCxnSpPr>
        <p:spPr>
          <a:xfrm rot="5400000" flipH="1" flipV="1">
            <a:off x="1758726" y="3808312"/>
            <a:ext cx="1087103" cy="51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99">
            <a:extLst>
              <a:ext uri="{FF2B5EF4-FFF2-40B4-BE49-F238E27FC236}">
                <a16:creationId xmlns:a16="http://schemas.microsoft.com/office/drawing/2014/main" id="{2A372CD2-3CC2-3B02-9FAE-7C64CDF314A4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rot="5400000" flipH="1" flipV="1">
            <a:off x="421623" y="3828131"/>
            <a:ext cx="1075687" cy="482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99">
            <a:extLst>
              <a:ext uri="{FF2B5EF4-FFF2-40B4-BE49-F238E27FC236}">
                <a16:creationId xmlns:a16="http://schemas.microsoft.com/office/drawing/2014/main" id="{DD5BF0A8-ACD8-E702-E08E-9BD637E6CCF1}"/>
              </a:ext>
            </a:extLst>
          </p:cNvPr>
          <p:cNvCxnSpPr>
            <a:cxnSpLocks/>
            <a:stCxn id="78" idx="0"/>
            <a:endCxn id="40" idx="6"/>
          </p:cNvCxnSpPr>
          <p:nvPr/>
        </p:nvCxnSpPr>
        <p:spPr>
          <a:xfrm rot="16200000" flipV="1">
            <a:off x="3896501" y="3799641"/>
            <a:ext cx="1087103" cy="528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99">
            <a:extLst>
              <a:ext uri="{FF2B5EF4-FFF2-40B4-BE49-F238E27FC236}">
                <a16:creationId xmlns:a16="http://schemas.microsoft.com/office/drawing/2014/main" id="{22038ACA-07AA-08B7-AF4B-5F273D60C63A}"/>
              </a:ext>
            </a:extLst>
          </p:cNvPr>
          <p:cNvCxnSpPr>
            <a:cxnSpLocks/>
            <a:stCxn id="81" idx="0"/>
            <a:endCxn id="43" idx="6"/>
          </p:cNvCxnSpPr>
          <p:nvPr/>
        </p:nvCxnSpPr>
        <p:spPr>
          <a:xfrm rot="16200000" flipV="1">
            <a:off x="5203166" y="3777606"/>
            <a:ext cx="1087103" cy="572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AC7452F-02CE-057B-0AAA-5DDC2E34642B}"/>
                  </a:ext>
                </a:extLst>
              </p:cNvPr>
              <p:cNvSpPr txBox="1"/>
              <p:nvPr/>
            </p:nvSpPr>
            <p:spPr>
              <a:xfrm>
                <a:off x="556401" y="3440566"/>
                <a:ext cx="5723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AC7452F-02CE-057B-0AAA-5DDC2E34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1" y="3440566"/>
                <a:ext cx="57238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941AEE4-833B-5A92-CE0E-E9162261299B}"/>
                  </a:ext>
                </a:extLst>
              </p:cNvPr>
              <p:cNvSpPr txBox="1"/>
              <p:nvPr/>
            </p:nvSpPr>
            <p:spPr>
              <a:xfrm>
                <a:off x="1892219" y="3418501"/>
                <a:ext cx="5723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941AEE4-833B-5A92-CE0E-E9162261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219" y="3418501"/>
                <a:ext cx="57238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18CA714-5D5E-5A56-24AA-EAFB05FCBC15}"/>
                  </a:ext>
                </a:extLst>
              </p:cNvPr>
              <p:cNvSpPr txBox="1"/>
              <p:nvPr/>
            </p:nvSpPr>
            <p:spPr>
              <a:xfrm>
                <a:off x="4319984" y="3396436"/>
                <a:ext cx="5723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18CA714-5D5E-5A56-24AA-EAFB05FC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4" y="3396436"/>
                <a:ext cx="5723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61A3349-AB46-BE5B-B4D8-0A6B64963FD7}"/>
                  </a:ext>
                </a:extLst>
              </p:cNvPr>
              <p:cNvSpPr txBox="1"/>
              <p:nvPr/>
            </p:nvSpPr>
            <p:spPr>
              <a:xfrm>
                <a:off x="5655802" y="3374371"/>
                <a:ext cx="5723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61A3349-AB46-BE5B-B4D8-0A6B64963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802" y="3374371"/>
                <a:ext cx="57238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20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R" sz="1200" dirty="0"/>
                        <m:t> = </m:t>
                      </m:r>
                      <m:r>
                        <m:rPr>
                          <m:nor/>
                        </m:rPr>
                        <a:rPr lang="hr-HR" sz="1200" dirty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hr-H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hr-HR" sz="12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67B368E-7C10-2146-4792-24AC834E020D}"/>
                  </a:ext>
                </a:extLst>
              </p:cNvPr>
              <p:cNvSpPr txBox="1"/>
              <p:nvPr/>
            </p:nvSpPr>
            <p:spPr>
              <a:xfrm>
                <a:off x="1469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67B368E-7C10-2146-4792-24AC834E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6" y="2132856"/>
                <a:ext cx="1140056" cy="37042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4095E0-AA55-3DD1-2962-1DE4CC14A46D}"/>
                  </a:ext>
                </a:extLst>
              </p:cNvPr>
              <p:cNvSpPr txBox="1"/>
              <p:nvPr/>
            </p:nvSpPr>
            <p:spPr>
              <a:xfrm>
                <a:off x="14756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4095E0-AA55-3DD1-2962-1DE4CC14A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32856"/>
                <a:ext cx="1140056" cy="3704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/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D9D052F-1553-68DF-AA0D-F56B62659074}"/>
                  </a:ext>
                </a:extLst>
              </p:cNvPr>
              <p:cNvSpPr txBox="1"/>
              <p:nvPr/>
            </p:nvSpPr>
            <p:spPr>
              <a:xfrm>
                <a:off x="41330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D9D052F-1553-68DF-AA0D-F56B6265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56" y="2132856"/>
                <a:ext cx="1140056" cy="3704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CDFED9D-FE2D-A13E-2645-E6BE2679DACC}"/>
                  </a:ext>
                </a:extLst>
              </p:cNvPr>
              <p:cNvSpPr txBox="1"/>
              <p:nvPr/>
            </p:nvSpPr>
            <p:spPr>
              <a:xfrm>
                <a:off x="5461756" y="2132856"/>
                <a:ext cx="1140056" cy="373500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CDFED9D-FE2D-A13E-2645-E6BE2679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56" y="2132856"/>
                <a:ext cx="1140056" cy="3735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9AFB89D-E750-66D3-686F-735D545E0A02}"/>
              </a:ext>
            </a:extLst>
          </p:cNvPr>
          <p:cNvCxnSpPr>
            <a:cxnSpLocks/>
            <a:stCxn id="10" idx="0"/>
            <a:endCxn id="120" idx="2"/>
          </p:cNvCxnSpPr>
          <p:nvPr/>
        </p:nvCxnSpPr>
        <p:spPr>
          <a:xfrm flipV="1">
            <a:off x="3374384" y="2503278"/>
            <a:ext cx="0" cy="27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8027D91-6740-1756-1D76-BFB2CF439377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045684" y="2503278"/>
            <a:ext cx="0" cy="2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EBCD631-8ED3-9020-5309-930020C2A35F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716984" y="2503278"/>
            <a:ext cx="0" cy="27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D0BAC0-68E1-3247-3123-AFA54928FAE7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4703084" y="2503278"/>
            <a:ext cx="0" cy="27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3EDE11-A56E-3ADF-28E0-2B58420250A2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6031784" y="2506356"/>
            <a:ext cx="0" cy="25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/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H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r-H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2000" dirty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&lt;</m:t>
                                                </m:r>
                                                <m:r>
                                                  <a:rPr lang="hr-H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&gt;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blipFill>
                <a:blip r:embed="rId29"/>
                <a:stretch>
                  <a:fillRect t="-30303" b="-6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CEB20F7-75E4-E054-F499-EDFBB62B9957}"/>
                  </a:ext>
                </a:extLst>
              </p:cNvPr>
              <p:cNvSpPr txBox="1"/>
              <p:nvPr/>
            </p:nvSpPr>
            <p:spPr>
              <a:xfrm>
                <a:off x="6342098" y="2800291"/>
                <a:ext cx="1015663" cy="163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HR" sz="1600" dirty="0"/>
                  <a:t>Query (</a:t>
                </a:r>
                <a14:m>
                  <m:oMath xmlns:m="http://schemas.openxmlformats.org/officeDocument/2006/math">
                    <m:r>
                      <a:rPr lang="hr-HR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HR" sz="1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CEB20F7-75E4-E054-F499-EDFBB62B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98" y="2800291"/>
                <a:ext cx="1015663" cy="1634294"/>
              </a:xfrm>
              <a:prstGeom prst="rect">
                <a:avLst/>
              </a:prstGeom>
              <a:blipFill>
                <a:blip r:embed="rId30"/>
                <a:stretch>
                  <a:fillRect l="-2469" t="-1550" r="-246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CF85E04-A83B-91C2-C7B8-1A2929059665}"/>
                  </a:ext>
                </a:extLst>
              </p:cNvPr>
              <p:cNvSpPr txBox="1"/>
              <p:nvPr/>
            </p:nvSpPr>
            <p:spPr>
              <a:xfrm>
                <a:off x="7321587" y="2794733"/>
                <a:ext cx="803040" cy="163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HR" sz="1600" dirty="0"/>
                  <a:t>Key (</a:t>
                </a:r>
                <a14:m>
                  <m:oMath xmlns:m="http://schemas.openxmlformats.org/officeDocument/2006/math">
                    <m:r>
                      <a:rPr lang="hr-HR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R" sz="1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CF85E04-A83B-91C2-C7B8-1A292905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87" y="2794733"/>
                <a:ext cx="803040" cy="1634294"/>
              </a:xfrm>
              <a:prstGeom prst="rect">
                <a:avLst/>
              </a:prstGeom>
              <a:blipFill>
                <a:blip r:embed="rId31"/>
                <a:stretch>
                  <a:fillRect l="-3125" t="-769" r="-312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D33112A-E8D8-A911-18DF-BF80180822A0}"/>
                  </a:ext>
                </a:extLst>
              </p:cNvPr>
              <p:cNvSpPr txBox="1"/>
              <p:nvPr/>
            </p:nvSpPr>
            <p:spPr>
              <a:xfrm>
                <a:off x="8130468" y="2794733"/>
                <a:ext cx="950837" cy="163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HR" sz="1600" dirty="0"/>
                  <a:t>Value (</a:t>
                </a:r>
                <a14:m>
                  <m:oMath xmlns:m="http://schemas.openxmlformats.org/officeDocument/2006/math">
                    <m:r>
                      <a:rPr lang="hr-HR" sz="1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R" sz="1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D33112A-E8D8-A911-18DF-BF801808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68" y="2794733"/>
                <a:ext cx="950837" cy="1634294"/>
              </a:xfrm>
              <a:prstGeom prst="rect">
                <a:avLst/>
              </a:prstGeom>
              <a:blipFill>
                <a:blip r:embed="rId32"/>
                <a:stretch>
                  <a:fillRect l="-3947" t="-769" r="-263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102443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14721</TotalTime>
  <Words>273</Words>
  <Application>Microsoft Macintosh PowerPoint</Application>
  <PresentationFormat>On-screen Show (4:3)</PresentationFormat>
  <Paragraphs>120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bzitko_template</vt:lpstr>
      <vt:lpstr>NLP Transformers  lecture 05.2</vt:lpstr>
      <vt:lpstr>Contents</vt:lpstr>
      <vt:lpstr>Transformers Motivation</vt:lpstr>
      <vt:lpstr>Transformers Intuition</vt:lpstr>
      <vt:lpstr>Self-Attention Intuition</vt:lpstr>
      <vt:lpstr>Self-Attention Intuition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2440</cp:revision>
  <dcterms:created xsi:type="dcterms:W3CDTF">2009-11-13T22:47:37Z</dcterms:created>
  <dcterms:modified xsi:type="dcterms:W3CDTF">2022-12-08T17:21:04Z</dcterms:modified>
</cp:coreProperties>
</file>