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371" r:id="rId4"/>
    <p:sldId id="368" r:id="rId5"/>
    <p:sldId id="370" r:id="rId6"/>
    <p:sldId id="372" r:id="rId7"/>
    <p:sldId id="373" r:id="rId8"/>
    <p:sldId id="374" r:id="rId9"/>
    <p:sldId id="376" r:id="rId10"/>
    <p:sldId id="381" r:id="rId11"/>
    <p:sldId id="377" r:id="rId12"/>
    <p:sldId id="378" r:id="rId13"/>
    <p:sldId id="379" r:id="rId14"/>
    <p:sldId id="380" r:id="rId15"/>
    <p:sldId id="390" r:id="rId16"/>
    <p:sldId id="384" r:id="rId17"/>
    <p:sldId id="391" r:id="rId18"/>
    <p:sldId id="392" r:id="rId19"/>
    <p:sldId id="383" r:id="rId20"/>
    <p:sldId id="385" r:id="rId21"/>
    <p:sldId id="386" r:id="rId22"/>
    <p:sldId id="393" r:id="rId23"/>
    <p:sldId id="394" r:id="rId24"/>
    <p:sldId id="387" r:id="rId25"/>
    <p:sldId id="388" r:id="rId26"/>
    <p:sldId id="397" r:id="rId27"/>
    <p:sldId id="396" r:id="rId28"/>
    <p:sldId id="398" r:id="rId29"/>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autoAdjust="0"/>
    <p:restoredTop sz="97632" autoAdjust="0"/>
  </p:normalViewPr>
  <p:slideViewPr>
    <p:cSldViewPr>
      <p:cViewPr varScale="1">
        <p:scale>
          <a:sx n="105" d="100"/>
          <a:sy n="105" d="100"/>
        </p:scale>
        <p:origin x="11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2CC2B-07F5-486B-80F8-D7AC8876AF81}" type="datetimeFigureOut">
              <a:rPr lang="sr-Latn-CS" smtClean="0"/>
              <a:pPr/>
              <a:t>7.11.22.</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A57EA-DA71-4ED8-87D5-FA09C51B6AFA}" type="slidenum">
              <a:rPr lang="hr-HR" smtClean="0"/>
              <a:pPr/>
              <a:t>‹#›</a:t>
            </a:fld>
            <a:endParaRPr lang="hr-HR" dirty="0"/>
          </a:p>
        </p:txBody>
      </p:sp>
    </p:spTree>
    <p:extLst>
      <p:ext uri="{BB962C8B-B14F-4D97-AF65-F5344CB8AC3E}">
        <p14:creationId xmlns:p14="http://schemas.microsoft.com/office/powerpoint/2010/main" val="160861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500305"/>
          </a:xfrm>
        </p:spPr>
        <p:txBody>
          <a:bodyPr/>
          <a:lstStyle/>
          <a:p>
            <a:r>
              <a:rPr lang="en-US"/>
              <a:t>Click to edit Master title style</a:t>
            </a:r>
            <a:endParaRPr lang="hr-HR"/>
          </a:p>
        </p:txBody>
      </p:sp>
      <p:sp>
        <p:nvSpPr>
          <p:cNvPr id="3" name="Subtitle 2"/>
          <p:cNvSpPr>
            <a:spLocks noGrp="1"/>
          </p:cNvSpPr>
          <p:nvPr>
            <p:ph type="subTitle" idx="1"/>
          </p:nvPr>
        </p:nvSpPr>
        <p:spPr>
          <a:xfrm>
            <a:off x="1371600" y="3714752"/>
            <a:ext cx="6400800" cy="1924048"/>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2396" y="71414"/>
            <a:ext cx="1485896" cy="6429420"/>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71406" y="71414"/>
            <a:ext cx="7429552" cy="6429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sz="half" idx="1"/>
          </p:nvPr>
        </p:nvSpPr>
        <p:spPr>
          <a:xfrm>
            <a:off x="71406"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Text Placeholder 2"/>
          <p:cNvSpPr>
            <a:spLocks noGrp="1"/>
          </p:cNvSpPr>
          <p:nvPr>
            <p:ph type="body" idx="1"/>
          </p:nvPr>
        </p:nvSpPr>
        <p:spPr>
          <a:xfrm>
            <a:off x="71406" y="571480"/>
            <a:ext cx="442598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1406" y="1214422"/>
            <a:ext cx="4425982"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Text Placeholder 4"/>
          <p:cNvSpPr>
            <a:spLocks noGrp="1"/>
          </p:cNvSpPr>
          <p:nvPr>
            <p:ph type="body" sz="quarter" idx="3"/>
          </p:nvPr>
        </p:nvSpPr>
        <p:spPr>
          <a:xfrm>
            <a:off x="4645025" y="571480"/>
            <a:ext cx="442756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214422"/>
            <a:ext cx="4427569"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Date Placeholder 2"/>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71414"/>
            <a:ext cx="3394107" cy="1363686"/>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71414"/>
            <a:ext cx="5497544" cy="6429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71406" y="1435100"/>
            <a:ext cx="3394107" cy="50657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5143512"/>
            <a:ext cx="9001188"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71406" y="71414"/>
            <a:ext cx="9001188" cy="50006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hr-HR" dirty="0"/>
          </a:p>
        </p:txBody>
      </p:sp>
      <p:sp>
        <p:nvSpPr>
          <p:cNvPr id="4" name="Text Placeholder 3"/>
          <p:cNvSpPr>
            <a:spLocks noGrp="1"/>
          </p:cNvSpPr>
          <p:nvPr>
            <p:ph type="body" sz="half" idx="2"/>
          </p:nvPr>
        </p:nvSpPr>
        <p:spPr>
          <a:xfrm>
            <a:off x="71406" y="5715016"/>
            <a:ext cx="90011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7.11.22.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0042"/>
          </a:xfrm>
          <a:prstGeom prst="rect">
            <a:avLst/>
          </a:prstGeom>
          <a:solidFill>
            <a:schemeClr val="accent1">
              <a:lumMod val="75000"/>
            </a:schemeClr>
          </a:solidFill>
        </p:spPr>
        <p:txBody>
          <a:bodyPr vert="horz" lIns="91440" tIns="45720" rIns="91440" bIns="45720" rtlCol="0" anchor="ctr">
            <a:noAutofit/>
          </a:bodyPr>
          <a:lstStyle/>
          <a:p>
            <a:r>
              <a:rPr lang="en-US" dirty="0"/>
              <a:t>Click to edit Master title style</a:t>
            </a:r>
            <a:endParaRPr lang="hr-HR" dirty="0"/>
          </a:p>
        </p:txBody>
      </p:sp>
      <p:sp>
        <p:nvSpPr>
          <p:cNvPr id="3" name="Text Placeholder 2"/>
          <p:cNvSpPr>
            <a:spLocks noGrp="1"/>
          </p:cNvSpPr>
          <p:nvPr>
            <p:ph type="body" idx="1"/>
          </p:nvPr>
        </p:nvSpPr>
        <p:spPr>
          <a:xfrm>
            <a:off x="71406" y="571480"/>
            <a:ext cx="9001188" cy="59293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p:cNvSpPr>
            <a:spLocks noGrp="1"/>
          </p:cNvSpPr>
          <p:nvPr>
            <p:ph type="dt" sz="half" idx="2"/>
          </p:nvPr>
        </p:nvSpPr>
        <p:spPr>
          <a:xfrm>
            <a:off x="0" y="6572272"/>
            <a:ext cx="1071538"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DA765C48-E28F-491B-A6FC-AD0BFE4ABDB2}" type="datetimeFigureOut">
              <a:rPr lang="sr-Latn-CS" smtClean="0"/>
              <a:pPr/>
              <a:t>7.11.22.</a:t>
            </a:fld>
            <a:endParaRPr lang="hr-HR" dirty="0"/>
          </a:p>
        </p:txBody>
      </p:sp>
      <p:sp>
        <p:nvSpPr>
          <p:cNvPr id="5" name="Footer Placeholder 4"/>
          <p:cNvSpPr>
            <a:spLocks noGrp="1"/>
          </p:cNvSpPr>
          <p:nvPr>
            <p:ph type="ftr" sz="quarter" idx="3"/>
          </p:nvPr>
        </p:nvSpPr>
        <p:spPr>
          <a:xfrm>
            <a:off x="1142976" y="6572272"/>
            <a:ext cx="7072362"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286776" y="6572272"/>
            <a:ext cx="857224"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3E44B878-1E7A-41BB-BEF2-7EED5D7B2C6D}" type="slidenum">
              <a:rPr lang="hr-HR" smtClean="0"/>
              <a:pPr/>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dirty="0"/>
              <a:t>Surname Classification with CNN</a:t>
            </a:r>
            <a:br>
              <a:rPr lang="en-US" dirty="0"/>
            </a:br>
            <a:br>
              <a:rPr lang="en-US" dirty="0"/>
            </a:br>
            <a:r>
              <a:rPr lang="en-US" sz="2000" dirty="0"/>
              <a:t>lecture 03.5</a:t>
            </a:r>
            <a:endParaRPr lang="en-US" sz="2800" dirty="0"/>
          </a:p>
        </p:txBody>
      </p:sp>
      <p:sp>
        <p:nvSpPr>
          <p:cNvPr id="3" name="Subtitle 2"/>
          <p:cNvSpPr>
            <a:spLocks noGrp="1"/>
          </p:cNvSpPr>
          <p:nvPr>
            <p:ph type="subTitle" idx="1"/>
          </p:nvPr>
        </p:nvSpPr>
        <p:spPr/>
        <p:txBody>
          <a:bodyPr/>
          <a:lstStyle/>
          <a:p>
            <a:r>
              <a:rPr lang="hr-HR" dirty="0"/>
              <a:t>Branko Žitko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mc:AlternateContent xmlns:mc="http://schemas.openxmlformats.org/markup-compatibility/2006" xmlns:a14="http://schemas.microsoft.com/office/drawing/2010/main">
        <mc:Choice Requires="a14">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a:t>
                          </a:r>
                          <a:r>
                            <a:rPr lang="en-US" sz="1600" b="0" noProof="0" dirty="0" err="1"/>
                            <a:t>SurnameDataset</a:t>
                          </a:r>
                          <a:r>
                            <a:rPr lang="en-US" sz="1600" b="0" noProof="0" dirty="0"/>
                            <a:t> computes balanced class weights with </a:t>
                          </a:r>
                          <a14:m>
                            <m:oMath xmlns:m="http://schemas.openxmlformats.org/officeDocument/2006/math">
                              <m:r>
                                <m:rPr>
                                  <m:nor/>
                                </m:rPr>
                                <a:rPr lang="hr-HR" sz="1600" b="0" i="0" noProof="0" smtClean="0">
                                  <a:latin typeface="Cambria Math" panose="02040503050406030204" pitchFamily="18" charset="0"/>
                                </a:rPr>
                                <m:t>weight</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r>
                                <a:rPr lang="hr-HR" sz="1600" b="0" i="1" noProof="0" smtClean="0">
                                  <a:latin typeface="Cambria Math" panose="02040503050406030204" pitchFamily="18" charset="0"/>
                                </a:rPr>
                                <m:t>=</m:t>
                              </m:r>
                              <m:f>
                                <m:fPr>
                                  <m:ctrlPr>
                                    <a:rPr lang="hr-HR" sz="1600" b="0" i="1" noProof="0" smtClean="0">
                                      <a:latin typeface="Cambria Math" panose="02040503050406030204" pitchFamily="18" charset="0"/>
                                    </a:rPr>
                                  </m:ctrlPr>
                                </m:fPr>
                                <m:num>
                                  <m:r>
                                    <a:rPr lang="hr-HR" sz="1600" b="0" i="1" noProof="0" smtClean="0">
                                      <a:latin typeface="Cambria Math" panose="02040503050406030204" pitchFamily="18" charset="0"/>
                                    </a:rPr>
                                    <m:t>1</m:t>
                                  </m:r>
                                </m:num>
                                <m:den>
                                  <m:r>
                                    <m:rPr>
                                      <m:nor/>
                                    </m:rPr>
                                    <a:rPr lang="hr-HR" sz="1600" b="0" i="0" noProof="0" smtClean="0">
                                      <a:latin typeface="Cambria Math" panose="02040503050406030204" pitchFamily="18" charset="0"/>
                                    </a:rPr>
                                    <m:t>frequency</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den>
                              </m:f>
                            </m:oMath>
                          </a14:m>
                          <a:r>
                            <a:rPr lang="en-US" sz="1600" b="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Choice>
        <mc:Fallback xmlns="">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725107">
                    <a:tc>
                      <a:txBody>
                        <a:bodyPr/>
                        <a:lstStyle/>
                        <a:p>
                          <a:endParaRPr lang="en-H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47" r="-147" b="-750877"/>
                          </a:stretch>
                        </a:blipFill>
                      </a:tcPr>
                    </a:tc>
                    <a:extLst>
                      <a:ext uri="{0D108BD9-81ED-4DB2-BD59-A6C34878D82A}">
                        <a16:rowId xmlns:a16="http://schemas.microsoft.com/office/drawing/2014/main" val="533612861"/>
                      </a:ext>
                    </a:extLst>
                  </a:tr>
                  <a:tr h="5425440">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Fallback>
      </mc:AlternateContent>
    </p:spTree>
    <p:extLst>
      <p:ext uri="{BB962C8B-B14F-4D97-AF65-F5344CB8AC3E}">
        <p14:creationId xmlns:p14="http://schemas.microsoft.com/office/powerpoint/2010/main" val="91299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12691020"/>
              </p:ext>
            </p:extLst>
          </p:nvPr>
        </p:nvGraphicFramePr>
        <p:xfrm>
          <a:off x="179512" y="548680"/>
          <a:ext cx="8640960" cy="6035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Dataset class is an abstract iterator.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Subclassing (or inheriting from) the Dataset class requires implementation of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getitem</a:t>
                      </a:r>
                      <a:r>
                        <a:rPr lang="en-US" sz="1600" b="0" noProof="0" dirty="0">
                          <a:latin typeface="Courier New" panose="02070309020205020404" pitchFamily="49" charset="0"/>
                          <a:cs typeface="Courier New" panose="02070309020205020404" pitchFamily="49" charset="0"/>
                        </a:rPr>
                        <a:t>__()</a:t>
                      </a:r>
                      <a:r>
                        <a:rPr lang="en-US" sz="1600" b="0" noProof="0" dirty="0"/>
                        <a:t> and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len</a:t>
                      </a:r>
                      <a:r>
                        <a:rPr lang="en-US" sz="1600" b="0" noProof="0" dirty="0">
                          <a:latin typeface="Courier New" panose="02070309020205020404" pitchFamily="49" charset="0"/>
                          <a:cs typeface="Courier New" panose="02070309020205020404" pitchFamily="49" charset="0"/>
                        </a:rPr>
                        <a:t>__()</a:t>
                      </a:r>
                      <a:r>
                        <a:rPr lang="en-US" sz="1600" b="0" noProof="0" dirty="0"/>
                        <a:t> methods.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getitem</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row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target_df.iloc</a:t>
                      </a:r>
                      <a:r>
                        <a:rPr lang="en-GB" sz="1400" b="0" dirty="0">
                          <a:solidFill>
                            <a:srgbClr val="000000"/>
                          </a:solidFill>
                          <a:effectLst/>
                          <a:latin typeface="Courier New" panose="02070309020205020404" pitchFamily="49" charset="0"/>
                        </a:rPr>
                        <a:t>[index]</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vectorizer.vectorize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row.surname</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vectorizer.rating_vocab.lookup_token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row.nationality</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x_surname</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y_nationality</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get_num_batches</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batch_size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batch_size</a:t>
                      </a:r>
                      <a:endParaRPr lang="en-GB" sz="1400" b="0" dirty="0">
                        <a:solidFill>
                          <a:srgbClr val="000000"/>
                        </a:solidFill>
                        <a:effectLst/>
                        <a:latin typeface="Courier New" panose="02070309020205020404" pitchFamily="49" charset="0"/>
                      </a:endParaRPr>
                    </a:p>
                    <a:p>
                      <a:endParaRPr lang="en-GB" sz="1400" b="0" dirty="0">
                        <a:solidFill>
                          <a:srgbClr val="000000"/>
                        </a:solidFill>
                        <a:effectLst/>
                        <a:latin typeface="Courier New" panose="02070309020205020404" pitchFamily="49" charset="0"/>
                      </a:endParaRPr>
                    </a:p>
                    <a:p>
                      <a:r>
                        <a:rPr lang="en-GB" sz="1400" b="0" dirty="0">
                          <a:solidFill>
                            <a:srgbClr val="795E26"/>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load_dataset_and_make_vectorizer</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pd.read_csv</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surname_df.split</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'train'</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vectorizer = </a:t>
                      </a:r>
                      <a:r>
                        <a:rPr lang="en-GB" sz="1400" b="0" dirty="0" err="1">
                          <a:solidFill>
                            <a:srgbClr val="000000"/>
                          </a:solidFill>
                          <a:effectLst/>
                          <a:latin typeface="Courier New" panose="02070309020205020404" pitchFamily="49" charset="0"/>
                        </a:rPr>
                        <a:t>SurnameVectorizer.from_dataframe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a:t>
                      </a:r>
                    </a:p>
                    <a:p>
                      <a:endParaRPr lang="en-GB" sz="1400" b="0" dirty="0">
                        <a:solidFill>
                          <a:srgbClr val="AF00DB"/>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vectorizer)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0259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DataLoader</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54351249"/>
              </p:ext>
            </p:extLst>
          </p:nvPr>
        </p:nvGraphicFramePr>
        <p:xfrm>
          <a:off x="179512" y="548680"/>
          <a:ext cx="8640960" cy="37185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DataLoader</a:t>
                      </a:r>
                      <a:r>
                        <a:rPr lang="en-US" sz="2000" b="0" noProof="0" dirty="0"/>
                        <a:t> is used for grouping the vectorized datapoints.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a:t>It coordinates the process of grouping into minibatches.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600" b="0" dirty="0">
                          <a:solidFill>
                            <a:srgbClr val="AF00DB"/>
                          </a:solidFill>
                          <a:effectLst/>
                          <a:latin typeface="Courier New" panose="02070309020205020404" pitchFamily="49" charset="0"/>
                        </a:rPr>
                        <a:t>from</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torch.utils</a:t>
                      </a:r>
                      <a:r>
                        <a:rPr lang="en-GB" sz="1600" b="0" dirty="0">
                          <a:solidFill>
                            <a:srgbClr val="000000"/>
                          </a:solidFill>
                          <a:effectLst/>
                          <a:latin typeface="Courier New" panose="02070309020205020404" pitchFamily="49" charset="0"/>
                        </a:rPr>
                        <a:t> </a:t>
                      </a:r>
                      <a:r>
                        <a:rPr lang="en-GB" sz="1600" b="0" dirty="0">
                          <a:solidFill>
                            <a:srgbClr val="AF00DB"/>
                          </a:solidFill>
                          <a:effectLst/>
                          <a:latin typeface="Courier New" panose="02070309020205020404" pitchFamily="49" charset="0"/>
                        </a:rPr>
                        <a:t>import</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DataLoader</a:t>
                      </a:r>
                      <a:endParaRPr lang="en-GB" sz="1600" b="0" dirty="0">
                        <a:solidFill>
                          <a:srgbClr val="000000"/>
                        </a:solidFill>
                        <a:effectLst/>
                        <a:latin typeface="Courier New" panose="02070309020205020404" pitchFamily="49" charset="0"/>
                      </a:endParaRPr>
                    </a:p>
                    <a:p>
                      <a:endParaRPr lang="en-GB" sz="1600" b="0" dirty="0">
                        <a:solidFill>
                          <a:srgbClr val="0000FF"/>
                        </a:solidFill>
                        <a:effectLst/>
                        <a:latin typeface="Courier New" panose="02070309020205020404" pitchFamily="49" charset="0"/>
                      </a:endParaRPr>
                    </a:p>
                    <a:p>
                      <a:r>
                        <a:rPr lang="en-US" sz="1600" b="0" dirty="0">
                          <a:solidFill>
                            <a:srgbClr val="0000FF"/>
                          </a:solidFill>
                          <a:effectLst/>
                          <a:latin typeface="Courier New" panose="02070309020205020404" pitchFamily="49" charset="0"/>
                        </a:rPr>
                        <a:t>def</a:t>
                      </a:r>
                      <a:r>
                        <a:rPr lang="en-US" sz="1600" b="0" dirty="0">
                          <a:solidFill>
                            <a:srgbClr val="000000"/>
                          </a:solidFill>
                          <a:effectLst/>
                          <a:latin typeface="Courier New" panose="02070309020205020404" pitchFamily="49" charset="0"/>
                        </a:rPr>
                        <a:t> </a:t>
                      </a:r>
                      <a:r>
                        <a:rPr lang="en-US" sz="1600" b="0" dirty="0" err="1">
                          <a:solidFill>
                            <a:srgbClr val="795E26"/>
                          </a:solidFill>
                          <a:effectLst/>
                          <a:latin typeface="Courier New" panose="02070309020205020404" pitchFamily="49" charset="0"/>
                        </a:rPr>
                        <a:t>generate_batches</a:t>
                      </a:r>
                      <a:r>
                        <a:rPr lang="en-US" sz="1600" b="0" dirty="0">
                          <a:solidFill>
                            <a:srgbClr val="000000"/>
                          </a:solidFill>
                          <a:effectLst/>
                          <a:latin typeface="Courier New" panose="02070309020205020404" pitchFamily="49" charset="0"/>
                        </a:rPr>
                        <a:t>(</a:t>
                      </a:r>
                      <a:r>
                        <a:rPr lang="en-US" sz="1600" b="0" dirty="0">
                          <a:solidFill>
                            <a:srgbClr val="001080"/>
                          </a:solidFill>
                          <a:effectLst/>
                          <a:latin typeface="Courier New" panose="02070309020205020404" pitchFamily="49" charset="0"/>
                        </a:rPr>
                        <a:t>dataset</a:t>
                      </a:r>
                      <a:r>
                        <a:rPr lang="en-US" sz="1600" b="0" dirty="0">
                          <a:solidFill>
                            <a:srgbClr val="00000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shuffle</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a:t>
                      </a:r>
                    </a:p>
                    <a:p>
                      <a:r>
                        <a:rPr lang="en-US" sz="1600" b="0" dirty="0">
                          <a:solidFill>
                            <a:srgbClr val="00108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device</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cpu</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(dataset=dataset, </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shuffle=shuffle, </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p>
                    <a:p>
                      <a:br>
                        <a:rPr lang="en-US" sz="1600" b="0" dirty="0">
                          <a:solidFill>
                            <a:srgbClr val="000000"/>
                          </a:solidFill>
                          <a:effectLst/>
                          <a:latin typeface="Courier New" panose="02070309020205020404" pitchFamily="49" charset="0"/>
                        </a:rPr>
                      </a:b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for</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 = {}</a:t>
                      </a:r>
                    </a:p>
                    <a:p>
                      <a:r>
                        <a:rPr lang="en-US" sz="1600" b="0" dirty="0">
                          <a:solidFill>
                            <a:srgbClr val="AF00DB"/>
                          </a:solidFill>
                          <a:effectLst/>
                          <a:latin typeface="Courier New" panose="02070309020205020404" pitchFamily="49" charset="0"/>
                        </a:rPr>
                        <a:t>        for</a:t>
                      </a:r>
                      <a:r>
                        <a:rPr lang="en-US" sz="1600" b="0" dirty="0">
                          <a:solidFill>
                            <a:srgbClr val="000000"/>
                          </a:solidFill>
                          <a:effectLst/>
                          <a:latin typeface="Courier New" panose="02070309020205020404" pitchFamily="49" charset="0"/>
                        </a:rPr>
                        <a:t> name, tensor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data_dict.items</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[name] =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[name].to(device)</a:t>
                      </a:r>
                      <a:endParaRPr lang="en-US" sz="1600" b="0" dirty="0">
                        <a:solidFill>
                          <a:srgbClr val="AF00DB"/>
                        </a:solidFill>
                        <a:effectLst/>
                        <a:latin typeface="Courier New" panose="02070309020205020404" pitchFamily="49" charset="0"/>
                      </a:endParaRPr>
                    </a:p>
                    <a:p>
                      <a:r>
                        <a:rPr lang="en-US" sz="1600" b="0" dirty="0">
                          <a:solidFill>
                            <a:srgbClr val="AF00DB"/>
                          </a:solidFill>
                          <a:effectLst/>
                          <a:latin typeface="Courier New" panose="02070309020205020404" pitchFamily="49" charset="0"/>
                        </a:rPr>
                        <a:t>        yield</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endParaRPr lang="en-US" sz="16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66774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A Multilayer Perceptron Classifier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14117732"/>
              </p:ext>
            </p:extLst>
          </p:nvPr>
        </p:nvGraphicFramePr>
        <p:xfrm>
          <a:off x="179512" y="548680"/>
          <a:ext cx="8640960" cy="609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SurnameClassifier</a:t>
                      </a:r>
                      <a:r>
                        <a:rPr lang="en-US" sz="2000" b="0" noProof="0" dirty="0"/>
                        <a:t> is an implementation of MLP. The first Linear layer maps the input vectors to an intermediate vector, and a nonlinearity is applied to that vector. A second Linear layer maps the intermediate vector to the prediction vector. In the last step, the </a:t>
                      </a:r>
                      <a:r>
                        <a:rPr lang="en-US" sz="2000" b="0" noProof="0" dirty="0" err="1"/>
                        <a:t>softmax</a:t>
                      </a:r>
                      <a:r>
                        <a:rPr lang="en-US" sz="2000" b="0" noProof="0" dirty="0"/>
                        <a:t> function is optionally applied to make sure the outputs sum to 1; that is, are interpreted as "probabilities."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b="0" i="0" u="none" strike="noStrike" dirty="0">
                          <a:solidFill>
                            <a:srgbClr val="0000FF"/>
                          </a:solidFill>
                          <a:effectLst/>
                          <a:latin typeface="Courier New" panose="02070309020205020404" pitchFamily="49" charset="0"/>
                        </a:rPr>
                        <a:t>class</a:t>
                      </a:r>
                      <a:r>
                        <a:rPr lang="en-US" b="0" i="0" u="none" strike="noStrike" dirty="0">
                          <a:solidFill>
                            <a:srgbClr val="000000"/>
                          </a:solidFill>
                          <a:effectLst/>
                          <a:latin typeface="Courier New" panose="02070309020205020404" pitchFamily="49" charset="0"/>
                        </a:rPr>
                        <a:t> </a:t>
                      </a:r>
                      <a:r>
                        <a:rPr lang="en-US" b="0" i="0" u="none" strike="noStrike" dirty="0" err="1">
                          <a:solidFill>
                            <a:srgbClr val="267F99"/>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nn</a:t>
                      </a:r>
                      <a:r>
                        <a:rPr lang="en-US" b="0" i="0" u="none" strike="noStrike" dirty="0" err="1">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Module</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super(</a:t>
                      </a:r>
                      <a:r>
                        <a:rPr lang="en-US" b="0" i="0" u="none" strike="noStrike" dirty="0" err="1">
                          <a:solidFill>
                            <a:srgbClr val="000000"/>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.fc1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.fc2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forward</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r>
                        <a:rPr lang="en-US" b="0" i="0" u="none" strike="noStrike" dirty="0">
                          <a:solidFill>
                            <a:srgbClr val="0000FF"/>
                          </a:solidFill>
                          <a:effectLst/>
                          <a:latin typeface="Courier New" panose="02070309020205020404" pitchFamily="49" charset="0"/>
                        </a:rPr>
                        <a:t>False</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F.relu</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.fc1(</a:t>
                      </a:r>
                      <a:r>
                        <a:rPr lang="en-US" b="0" i="0" u="none" strike="noStrike" dirty="0" err="1">
                          <a:solidFill>
                            <a:srgbClr val="00000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.fc2(</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if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F.softmax</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dim=</a:t>
                      </a:r>
                      <a:r>
                        <a:rPr lang="en-US" b="0" i="0" u="none" strike="noStrike" dirty="0">
                          <a:solidFill>
                            <a:srgbClr val="09885A"/>
                          </a:solidFill>
                          <a:effectLst/>
                          <a:latin typeface="Courier New" panose="02070309020205020404" pitchFamily="49" charset="0"/>
                        </a:rPr>
                        <a:t>1</a:t>
                      </a:r>
                      <a:r>
                        <a:rPr lang="en-US" b="0" i="0" u="none" strike="noStrike" dirty="0">
                          <a:solidFill>
                            <a:srgbClr val="000000"/>
                          </a:solidFill>
                          <a:effectLst/>
                          <a:latin typeface="Courier New" panose="02070309020205020404" pitchFamily="49" charset="0"/>
                        </a:rPr>
                        <a:t>)</a:t>
                      </a:r>
                      <a:br>
                        <a:rPr lang="en-US" b="0" i="0" u="none" strike="noStrike" dirty="0">
                          <a:solidFill>
                            <a:srgbClr val="000000"/>
                          </a:solidFill>
                          <a:effectLst/>
                          <a:latin typeface="Courier New" panose="02070309020205020404" pitchFamily="49" charset="0"/>
                        </a:rPr>
                      </a:br>
                      <a:endParaRPr lang="en-US" b="0" i="0" u="none" strike="noStrike" dirty="0">
                        <a:solidFill>
                          <a:srgbClr val="000000"/>
                        </a:solidFill>
                        <a:effectLst/>
                        <a:latin typeface="Courier New" panose="02070309020205020404" pitchFamily="49" charset="0"/>
                      </a:endParaRPr>
                    </a:p>
                    <a:p>
                      <a:pPr algn="l"/>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return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endParaRPr lang="en-US"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56754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52150200"/>
              </p:ext>
            </p:extLst>
          </p:nvPr>
        </p:nvGraphicFramePr>
        <p:xfrm>
          <a:off x="179512" y="548680"/>
          <a:ext cx="8640960" cy="4572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Train state is meant to keep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early stopping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learning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losses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accuracies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600" b="0" i="0" u="none" strike="noStrike" dirty="0">
                          <a:solidFill>
                            <a:srgbClr val="0000FF"/>
                          </a:solidFill>
                          <a:effectLst/>
                          <a:latin typeface="Courier New" panose="02070309020205020404" pitchFamily="49" charset="0"/>
                        </a:rPr>
                        <a:t>def</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795E26"/>
                          </a:solidFill>
                          <a:effectLst/>
                          <a:latin typeface="Courier New" panose="02070309020205020404" pitchFamily="49" charset="0"/>
                        </a:rPr>
                        <a:t>make_train_state</a:t>
                      </a:r>
                      <a:r>
                        <a:rPr lang="en-US" sz="1600" b="0" i="0" u="none" strike="noStrike" dirty="0">
                          <a:solidFill>
                            <a:srgbClr val="000000"/>
                          </a:solidFill>
                          <a:effectLst/>
                          <a:latin typeface="Courier New" panose="02070309020205020404" pitchFamily="49" charset="0"/>
                        </a:rPr>
                        <a:t>(</a:t>
                      </a:r>
                      <a:r>
                        <a:rPr lang="en-US" sz="1600" b="0" i="0" u="none" strike="noStrike" dirty="0" err="1">
                          <a:solidFill>
                            <a:srgbClr val="001080"/>
                          </a:solidFill>
                          <a:effectLst/>
                          <a:latin typeface="Courier New" panose="02070309020205020404" pitchFamily="49" charset="0"/>
                        </a:rPr>
                        <a:t>args</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F00DB"/>
                          </a:solidFill>
                          <a:effectLst/>
                          <a:latin typeface="Courier New" panose="02070309020205020404" pitchFamily="49" charset="0"/>
                        </a:rPr>
                        <a:t>    return</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A31515"/>
                          </a:solidFill>
                          <a:effectLst/>
                          <a:latin typeface="Courier New" panose="02070309020205020404" pitchFamily="49" charset="0"/>
                        </a:rPr>
                        <a:t>'</a:t>
                      </a:r>
                      <a:r>
                        <a:rPr lang="en-US" sz="1600" b="0" i="0" u="none" strike="noStrike" dirty="0" err="1">
                          <a:solidFill>
                            <a:srgbClr val="A31515"/>
                          </a:solidFill>
                          <a:effectLst/>
                          <a:latin typeface="Courier New" panose="02070309020205020404" pitchFamily="49" charset="0"/>
                        </a:rPr>
                        <a:t>stop_early</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False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early_stopping_step</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early_stopping_best_val</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1e8</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learning_rate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args.learning_rate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epoch_index</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model_filename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args.model_state_file</a:t>
                      </a:r>
                      <a:r>
                        <a:rPr lang="en-US" sz="16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96451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267315385"/>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Method </a:t>
                      </a:r>
                      <a:r>
                        <a:rPr lang="en-US" sz="1600" b="0" noProof="0" dirty="0" err="1">
                          <a:latin typeface="Courier New" panose="02070309020205020404" pitchFamily="49" charset="0"/>
                          <a:cs typeface="Courier New" panose="02070309020205020404" pitchFamily="49" charset="0"/>
                        </a:rPr>
                        <a:t>update_train_state</a:t>
                      </a:r>
                      <a:r>
                        <a:rPr lang="en-US" sz="1600" b="0" noProof="0" dirty="0">
                          <a:latin typeface="Courier New" panose="02070309020205020404" pitchFamily="49" charset="0"/>
                          <a:cs typeface="Courier New" panose="02070309020205020404" pitchFamily="49" charset="0"/>
                        </a:rPr>
                        <a:t>()</a:t>
                      </a:r>
                      <a:r>
                        <a:rPr lang="en-US" sz="1600" b="0" noProof="0" dirty="0"/>
                        <a:t> uses current training state to decide if early stopping is needed. Training should be stopped at the point when performance on a validation dataset starts to degrade. This simple, effective, and widely used approach to training neural networks is called </a:t>
                      </a:r>
                      <a:r>
                        <a:rPr lang="en-US" sz="1600" b="1" noProof="0" dirty="0"/>
                        <a:t>early stopping</a:t>
                      </a: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update_train_state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108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model</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one model at least</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Save model if performance improved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a:t>
                      </a:r>
                      <a:r>
                        <a:rPr lang="en-US" sz="1200" b="0" i="0" u="none" strike="noStrike" dirty="0" err="1">
                          <a:solidFill>
                            <a:srgbClr val="AF00DB"/>
                          </a:solidFill>
                          <a:effectLst/>
                          <a:latin typeface="Courier New" panose="02070309020205020404" pitchFamily="49" charset="0"/>
                        </a:rPr>
                        <a:t>elif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loss_tm1,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val_loss</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-2</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If loss worsened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&gt;=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early_stopping_best_val</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Update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1</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 Loss decreased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else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the best model</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Reset early stopping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Stop early ?</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args.early_stopping_criteria</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52014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46829552"/>
              </p:ext>
            </p:extLst>
          </p:nvPr>
        </p:nvGraphicFramePr>
        <p:xfrm>
          <a:off x="179512" y="548680"/>
          <a:ext cx="8640960" cy="56083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t>Arguments of the training routine contains: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filenames of dataset, vectorizers and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model hyper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training parameters.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err="1">
                          <a:solidFill>
                            <a:srgbClr val="00000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 Namespace(</a:t>
                      </a:r>
                    </a:p>
                    <a:p>
                      <a:pPr algn="l"/>
                      <a:r>
                        <a:rPr lang="en-US" sz="1200" b="0" i="0" u="none" strike="noStrike" dirty="0">
                          <a:solidFill>
                            <a:srgbClr val="008000"/>
                          </a:solidFill>
                          <a:effectLst/>
                          <a:latin typeface="Courier New" panose="02070309020205020404" pitchFamily="49" charset="0"/>
                        </a:rPr>
                        <a:t>    # Data and path information</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surname_csv</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surnames_with_splits.csv</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vectorizer_file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vectorizer.json</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model_state_file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model.pth</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Model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300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Training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seed=</a:t>
                      </a:r>
                      <a:r>
                        <a:rPr lang="en-US" sz="1200" b="0" i="0" u="none" strike="noStrike" dirty="0">
                          <a:solidFill>
                            <a:srgbClr val="09885A"/>
                          </a:solidFill>
                          <a:effectLst/>
                          <a:latin typeface="Courier New" panose="02070309020205020404" pitchFamily="49" charset="0"/>
                        </a:rPr>
                        <a:t>1337</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num_epochs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100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early_stopping_criteria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learning_rate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0.001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batch_size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64</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Runtime options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cuda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reload_from_files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expand_filepaths_to_save_dir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a:t>
                      </a:r>
                    </a:p>
                    <a:p>
                      <a:pPr algn="l"/>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Check CUDA</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not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torch.cuda.is_available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err="1">
                          <a:solidFill>
                            <a:srgbClr val="000000"/>
                          </a:solidFill>
                          <a:effectLst/>
                          <a:latin typeface="Courier New" panose="02070309020205020404" pitchFamily="49" charset="0"/>
                        </a:rPr>
                        <a:t>args.device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torch.device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cuda</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else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cpu</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63152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66281659"/>
              </p:ext>
            </p:extLst>
          </p:nvPr>
        </p:nvGraphicFramePr>
        <p:xfrm>
          <a:off x="179512" y="548680"/>
          <a:ext cx="8640960" cy="5273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Initialization of training routine: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loads the dataset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gets the vectorizer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instantiate the model,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define the loss function, optimizer and learning rate scheduler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create initial train state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00"/>
                          </a:solidFill>
                          <a:effectLst/>
                          <a:latin typeface="Courier New" panose="02070309020205020404" pitchFamily="49" charset="0"/>
                        </a:rPr>
                        <a:t>dataset = </a:t>
                      </a:r>
                      <a:r>
                        <a:rPr lang="en-US" sz="1400" b="0" i="0" u="none" strike="noStrike" dirty="0" err="1">
                          <a:solidFill>
                            <a:srgbClr val="000000"/>
                          </a:solidFill>
                          <a:effectLst/>
                          <a:latin typeface="Courier New" panose="02070309020205020404" pitchFamily="49" charset="0"/>
                        </a:rPr>
                        <a:t>SurnameDataset.load_dataset_and_make_vectorizer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args.surname_csv</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vectorizer = </a:t>
                      </a:r>
                      <a:r>
                        <a:rPr lang="en-US" sz="1400" b="0" i="0" u="none" strike="noStrike" dirty="0" err="1">
                          <a:solidFill>
                            <a:srgbClr val="000000"/>
                          </a:solidFill>
                          <a:effectLst/>
                          <a:latin typeface="Courier New" panose="02070309020205020404" pitchFamily="49" charset="0"/>
                        </a:rPr>
                        <a:t>dataset.get_vectorizer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SurnameClassifier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input_dim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vectorizer.surname_vocab</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hidden_dim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args.hidden_dim</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output_dim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vectorizer.nationality_vocab</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classifier.to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dataset.class_weights.to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loss_func</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nn.CrossEntropyLoss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optimizer = </a:t>
                      </a:r>
                      <a:r>
                        <a:rPr lang="en-US" sz="1400" b="0" i="0" u="none" strike="noStrike" dirty="0" err="1">
                          <a:solidFill>
                            <a:srgbClr val="000000"/>
                          </a:solidFill>
                          <a:effectLst/>
                          <a:latin typeface="Courier New" panose="02070309020205020404" pitchFamily="49" charset="0"/>
                        </a:rPr>
                        <a:t>optim.Adam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classifier.parameters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lr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args.learning_rate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scheduler = </a:t>
                      </a:r>
                      <a:r>
                        <a:rPr lang="en-US" sz="1400" b="0" i="0" u="none" strike="noStrike" dirty="0" err="1">
                          <a:solidFill>
                            <a:srgbClr val="000000"/>
                          </a:solidFill>
                          <a:effectLst/>
                          <a:latin typeface="Courier New" panose="02070309020205020404" pitchFamily="49" charset="0"/>
                        </a:rPr>
                        <a:t>optim.lr_scheduler.ReduceLROnPlateau</a:t>
                      </a:r>
                      <a:r>
                        <a:rPr lang="en-US" sz="1400" b="0" i="0" u="none" strike="noStrike" dirty="0">
                          <a:solidFill>
                            <a:srgbClr val="000000"/>
                          </a:solidFill>
                          <a:effectLst/>
                          <a:latin typeface="Courier New" panose="02070309020205020404" pitchFamily="49" charset="0"/>
                        </a:rPr>
                        <a:t>(optimizer=optimizer,</a:t>
                      </a:r>
                    </a:p>
                    <a:p>
                      <a:pPr algn="l"/>
                      <a:r>
                        <a:rPr lang="en-US" sz="1400" b="0" i="0" u="none" strike="noStrike" dirty="0">
                          <a:solidFill>
                            <a:srgbClr val="000000"/>
                          </a:solidFill>
                          <a:effectLst/>
                          <a:latin typeface="Courier New" panose="02070309020205020404" pitchFamily="49" charset="0"/>
                        </a:rPr>
                        <a:t>                                                 mode=</a:t>
                      </a:r>
                      <a:r>
                        <a:rPr lang="en-US" sz="1400" b="0" i="0" u="none" strike="noStrike" dirty="0">
                          <a:solidFill>
                            <a:srgbClr val="A31515"/>
                          </a:solidFill>
                          <a:effectLst/>
                          <a:latin typeface="Courier New" panose="02070309020205020404" pitchFamily="49" charset="0"/>
                        </a:rPr>
                        <a:t>'min'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factor=</a:t>
                      </a:r>
                      <a:r>
                        <a:rPr lang="en-US" sz="1400" b="0" i="0" u="none" strike="noStrike" dirty="0">
                          <a:solidFill>
                            <a:srgbClr val="09885A"/>
                          </a:solidFill>
                          <a:effectLst/>
                          <a:latin typeface="Courier New" panose="02070309020205020404" pitchFamily="49" charset="0"/>
                        </a:rPr>
                        <a:t>0.5</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patience=</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train_state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make_train_state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07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97194779"/>
              </p:ext>
            </p:extLst>
          </p:nvPr>
        </p:nvGraphicFramePr>
        <p:xfrm>
          <a:off x="179512" y="548680"/>
          <a:ext cx="8640960" cy="32004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Setting progress bars for epoch, training and validation.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epoch_bar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'training routine'</a:t>
                      </a:r>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args.num_epochs</a:t>
                      </a:r>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br>
                        <a:rPr lang="en-US" sz="1400" b="0" i="0" u="none" strike="noStrike" dirty="0">
                          <a:solidFill>
                            <a:srgbClr val="000000"/>
                          </a:solidFill>
                          <a:effectLst/>
                          <a:latin typeface="Courier New" panose="02070309020205020404" pitchFamily="49" charset="0"/>
                        </a:rPr>
                      </a:b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train_bar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'split=train'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val_bar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5210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00880447"/>
              </p:ext>
            </p:extLst>
          </p:nvPr>
        </p:nvGraphicFramePr>
        <p:xfrm>
          <a:off x="179512" y="548680"/>
          <a:ext cx="8640960" cy="62865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Train Split</a:t>
                      </a:r>
                    </a:p>
                    <a:p>
                      <a:pPr marL="342900" indent="-342900">
                        <a:buAutoNum type="arabicParenBoth"/>
                      </a:pPr>
                      <a:r>
                        <a:rPr lang="en-GB" sz="1200" b="0" i="0" kern="1200" dirty="0">
                          <a:solidFill>
                            <a:schemeClr val="dk1"/>
                          </a:solidFill>
                          <a:effectLst/>
                          <a:latin typeface="+mn-lt"/>
                          <a:ea typeface="+mn-ea"/>
                          <a:cs typeface="Courier New" panose="02070309020205020404" pitchFamily="49" charset="0"/>
                        </a:rPr>
                        <a:t>zero the gradients</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use loss to produce gradients</a:t>
                      </a:r>
                    </a:p>
                    <a:p>
                      <a:pPr marL="342900" indent="-342900">
                        <a:buAutoNum type="arabicParenBoth"/>
                      </a:pPr>
                      <a:r>
                        <a:rPr lang="es-ES_tradnl" sz="1200" noProof="1">
                          <a:latin typeface="+mn-lt"/>
                          <a:cs typeface="Courier New" pitchFamily="49" charset="0"/>
                        </a:rPr>
                        <a:t>use optimizer to take gradient step</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bar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range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args.num_epochs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epoch_index</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epoch_index</a:t>
                      </a:r>
                      <a:endParaRPr lang="en-US" sz="1050" b="0" i="0" u="none" strike="noStrike" dirty="0">
                        <a:solidFill>
                          <a:srgbClr val="000000"/>
                        </a:solidFill>
                        <a:effectLst/>
                        <a:latin typeface="Courier New" panose="02070309020205020404" pitchFamily="49" charset="0"/>
                      </a:endParaRP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dataset.set_split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'train'</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generate_batches</a:t>
                      </a:r>
                      <a:r>
                        <a:rPr lang="en-US" sz="1050" b="0" i="0" u="none" strike="noStrike" dirty="0">
                          <a:solidFill>
                            <a:srgbClr val="000000"/>
                          </a:solidFill>
                          <a:effectLst/>
                          <a:latin typeface="Courier New" panose="02070309020205020404" pitchFamily="49" charset="0"/>
                        </a:rPr>
                        <a:t>(dataset, </a:t>
                      </a:r>
                      <a:r>
                        <a:rPr lang="en-US" sz="1050" b="0" i="0" u="none" strike="noStrike" dirty="0" err="1">
                          <a:solidFill>
                            <a:srgbClr val="000000"/>
                          </a:solidFill>
                          <a:effectLst/>
                          <a:latin typeface="Courier New" panose="02070309020205020404" pitchFamily="49" charset="0"/>
                        </a:rPr>
                        <a:t>batch_size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args.batch_size</a:t>
                      </a:r>
                      <a:r>
                        <a:rPr lang="en-US" sz="1050" b="0" i="0" u="none" strike="noStrike" dirty="0">
                          <a:solidFill>
                            <a:srgbClr val="000000"/>
                          </a:solidFill>
                          <a:effectLst/>
                          <a:latin typeface="Courier New" panose="02070309020205020404" pitchFamily="49" charset="0"/>
                        </a:rPr>
                        <a:t>, device=</a:t>
                      </a:r>
                      <a:r>
                        <a:rPr lang="en-US" sz="1050" b="0" i="0" u="none" strike="noStrike" dirty="0" err="1">
                          <a:solidFill>
                            <a:srgbClr val="000000"/>
                          </a:solidFill>
                          <a:effectLst/>
                          <a:latin typeface="Courier New" panose="02070309020205020404" pitchFamily="49" charset="0"/>
                        </a:rPr>
                        <a:t>args.device</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classifier.train</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0000FF"/>
                          </a:solidFill>
                          <a:effectLst/>
                          <a:latin typeface="Courier New" panose="02070309020205020404" pitchFamily="49" charset="0"/>
                        </a:rPr>
                        <a:t>True</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enumerate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optimizer.zero_grad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(1)</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 classifier(</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x_surname</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(2)</a:t>
                      </a:r>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(3)</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loss = </a:t>
                      </a:r>
                      <a:r>
                        <a:rPr lang="en-US" sz="1050" b="0" i="0" u="none" strike="noStrike" dirty="0" err="1">
                          <a:solidFill>
                            <a:srgbClr val="000000"/>
                          </a:solidFill>
                          <a:effectLst/>
                          <a:latin typeface="Courier New" panose="02070309020205020404" pitchFamily="49" charset="0"/>
                        </a:rPr>
                        <a:t>loss_func</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loss.item</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loss.backward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(4)</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optimizer.step</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(5)</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(6)</a:t>
                      </a:r>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compute_accuracy</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(7)</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train_bar.set_postfix</a:t>
                      </a:r>
                      <a:r>
                        <a:rPr lang="en-US" sz="1050" b="0" i="0" u="none" strike="noStrike" dirty="0">
                          <a:solidFill>
                            <a:srgbClr val="000000"/>
                          </a:solidFill>
                          <a:effectLst/>
                          <a:latin typeface="Courier New" panose="02070309020205020404" pitchFamily="49" charset="0"/>
                        </a:rPr>
                        <a:t>(loss=</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acc=</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epoch=</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train_bar.update</a:t>
                      </a:r>
                      <a:r>
                        <a:rPr lang="en-US" sz="1050" b="0" i="0" u="none" strike="noStrike" dirty="0">
                          <a:solidFill>
                            <a:srgbClr val="000000"/>
                          </a:solidFill>
                          <a:effectLst/>
                          <a:latin typeface="Courier New" panose="02070309020205020404" pitchFamily="49" charset="0"/>
                        </a:rPr>
                        <a:t>() </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train_loss</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train_acc</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69798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Vocabulary, Vectorizer</a:t>
            </a:r>
          </a:p>
          <a:p>
            <a:pPr marL="457200" indent="-457200">
              <a:buFont typeface="+mj-lt"/>
              <a:buAutoNum type="arabicPeriod"/>
            </a:pPr>
            <a:r>
              <a:rPr lang="en-US" dirty="0"/>
              <a:t>Dataset</a:t>
            </a:r>
          </a:p>
          <a:p>
            <a:pPr marL="457200" indent="-457200">
              <a:buFont typeface="+mj-lt"/>
              <a:buAutoNum type="arabicPeriod"/>
            </a:pPr>
            <a:r>
              <a:rPr lang="en-US" dirty="0" err="1"/>
              <a:t>DataLoader</a:t>
            </a:r>
            <a:endParaRPr lang="en-US" dirty="0"/>
          </a:p>
          <a:p>
            <a:pPr marL="457200" indent="-457200">
              <a:buFont typeface="+mj-lt"/>
              <a:buAutoNum type="arabicPeriod"/>
            </a:pPr>
            <a:r>
              <a:rPr lang="en-US" dirty="0"/>
              <a:t>A Convolutional Neural Network </a:t>
            </a:r>
          </a:p>
          <a:p>
            <a:pPr marL="457200" indent="-457200">
              <a:buFont typeface="+mj-lt"/>
              <a:buAutoNum type="arabicPeriod"/>
            </a:pPr>
            <a:r>
              <a:rPr lang="en-US" dirty="0"/>
              <a:t>The Training Routine</a:t>
            </a:r>
          </a:p>
          <a:p>
            <a:pPr marL="457200" indent="-457200">
              <a:buFont typeface="+mj-lt"/>
              <a:buAutoNum type="arabicPeriod"/>
            </a:pPr>
            <a:r>
              <a:rPr lang="en-US" dirty="0"/>
              <a:t>Evaluation, Inference, Inspection</a:t>
            </a:r>
          </a:p>
          <a:p>
            <a:pPr marL="457200" indent="-457200">
              <a:buFont typeface="+mj-lt"/>
              <a:buAutoNum type="arabicPeriod"/>
            </a:pPr>
            <a:r>
              <a:rPr lang="en-US" dirty="0"/>
              <a:t>Regularizing MLPs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093579157"/>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Val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train state </a:t>
                      </a:r>
                    </a:p>
                    <a:p>
                      <a:pPr marL="342900" indent="-342900">
                        <a:buAutoNum type="arabicParenBoth"/>
                      </a:pPr>
                      <a:r>
                        <a:rPr lang="es-ES_tradnl" sz="1200" noProof="1">
                          <a:latin typeface="+mn-lt"/>
                          <a:cs typeface="Courier New" pitchFamily="49" charset="0"/>
                        </a:rPr>
                        <a:t>update the learning rate of the optimizer according to the loss after validation</a:t>
                      </a:r>
                    </a:p>
                    <a:p>
                      <a:pPr marL="342900" indent="-342900">
                        <a:buAutoNum type="arabicParenBoth"/>
                      </a:pPr>
                      <a:r>
                        <a:rPr lang="es-ES_tradnl" sz="1200" noProof="1">
                          <a:latin typeface="+mn-lt"/>
                          <a:cs typeface="Courier New" pitchFamily="49" charset="0"/>
                        </a:rPr>
                        <a:t>checks for the early stopping</a:t>
                      </a:r>
                    </a:p>
                    <a:p>
                      <a:pPr marL="342900" indent="-342900">
                        <a:buAutoNum type="arabicParenBoth"/>
                      </a:pPr>
                      <a:r>
                        <a:rPr lang="es-ES_tradnl" sz="1200" noProof="1">
                          <a:latin typeface="+mn-lt"/>
                          <a:cs typeface="Courier New" pitchFamily="49" charset="0"/>
                        </a:rPr>
                        <a:t>update bars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dataset.set_split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generate_batches</a:t>
                      </a:r>
                      <a:r>
                        <a:rPr lang="en-US" sz="1000" b="0" i="0" u="none" strike="noStrike" dirty="0">
                          <a:solidFill>
                            <a:srgbClr val="000000"/>
                          </a:solidFill>
                          <a:effectLst/>
                          <a:latin typeface="Courier New" panose="02070309020205020404" pitchFamily="49" charset="0"/>
                        </a:rPr>
                        <a:t>(dataset, </a:t>
                      </a:r>
                      <a:r>
                        <a:rPr lang="en-US" sz="1000" b="0" i="0" u="none" strike="noStrike" dirty="0" err="1">
                          <a:solidFill>
                            <a:srgbClr val="000000"/>
                          </a:solidFill>
                          <a:effectLst/>
                          <a:latin typeface="Courier New" panose="02070309020205020404" pitchFamily="49" charset="0"/>
                        </a:rPr>
                        <a:t>batch_size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args.batch_size</a:t>
                      </a:r>
                      <a:r>
                        <a:rPr lang="en-US" sz="1000" b="0" i="0" u="none" strike="noStrike" dirty="0">
                          <a:solidFill>
                            <a:srgbClr val="000000"/>
                          </a:solidFill>
                          <a:effectLst/>
                          <a:latin typeface="Courier New" panose="02070309020205020404" pitchFamily="49" charset="0"/>
                        </a:rPr>
                        <a:t>, device=</a:t>
                      </a:r>
                      <a:r>
                        <a:rPr lang="en-US" sz="1000" b="0" i="0" u="none" strike="noStrike" dirty="0" err="1">
                          <a:solidFill>
                            <a:srgbClr val="000000"/>
                          </a:solidFill>
                          <a:effectLst/>
                          <a:latin typeface="Courier New" panose="02070309020205020404" pitchFamily="49" charset="0"/>
                        </a:rPr>
                        <a:t>args.device</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classifier.train</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000FF"/>
                          </a:solidFill>
                          <a:effectLst/>
                          <a:latin typeface="Courier New" panose="02070309020205020404" pitchFamily="49" charset="0"/>
                        </a:rPr>
                        <a:t>False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8000"/>
                          </a:solidFill>
                          <a:effectLst/>
                          <a:latin typeface="Courier New" panose="02070309020205020404" pitchFamily="49" charset="0"/>
                        </a:rPr>
                        <a:t># equivalent to </a:t>
                      </a:r>
                      <a:r>
                        <a:rPr lang="en-US" sz="1000" b="0" i="0" u="none" strike="noStrike" dirty="0" err="1">
                          <a:solidFill>
                            <a:srgbClr val="008000"/>
                          </a:solidFill>
                          <a:effectLst/>
                          <a:latin typeface="Courier New" panose="02070309020205020404" pitchFamily="49" charset="0"/>
                        </a:rPr>
                        <a:t>classifier.eval</a:t>
                      </a:r>
                      <a:r>
                        <a:rPr lang="en-US" sz="1000" b="0" i="0" u="none" strike="noStrike" dirty="0">
                          <a:solidFill>
                            <a:srgbClr val="008000"/>
                          </a:solidFill>
                          <a:effectLst/>
                          <a:latin typeface="Courier New" panose="02070309020205020404" pitchFamily="49" charset="0"/>
                        </a:rPr>
                        <a:t>()</a:t>
                      </a:r>
                      <a:endParaRPr lang="en-US" sz="1000" b="0" i="0" u="none" strike="noStrike" dirty="0">
                        <a:solidFill>
                          <a:srgbClr val="000000"/>
                        </a:solidFill>
                        <a:effectLst/>
                        <a:latin typeface="Courier New" panose="02070309020205020404" pitchFamily="49" charset="0"/>
                      </a:endParaRP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for</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FF"/>
                          </a:solidFill>
                          <a:effectLst/>
                          <a:latin typeface="Courier New" panose="02070309020205020404" pitchFamily="49" charset="0"/>
                        </a:rPr>
                        <a:t>in</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795E26"/>
                          </a:solidFill>
                          <a:effectLst/>
                          <a:latin typeface="Courier New" panose="02070309020205020404" pitchFamily="49" charset="0"/>
                        </a:rPr>
                        <a:t>enumerate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 classifier(</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x_surname</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(1)</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(2)</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loss = </a:t>
                      </a:r>
                      <a:r>
                        <a:rPr lang="en-US" sz="1000" b="0" i="0" u="none" strike="noStrike" dirty="0" err="1">
                          <a:solidFill>
                            <a:srgbClr val="000000"/>
                          </a:solidFill>
                          <a:effectLst/>
                          <a:latin typeface="Courier New" panose="02070309020205020404" pitchFamily="49" charset="0"/>
                        </a:rPr>
                        <a:t>loss_func</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loss.to</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cpu</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).item()</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(3)</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compute_accuracy</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val_bar.set_postfix</a:t>
                      </a:r>
                      <a:r>
                        <a:rPr lang="en-US" sz="1000" b="0" i="0" u="none" strike="noStrike" dirty="0">
                          <a:solidFill>
                            <a:srgbClr val="000000"/>
                          </a:solidFill>
                          <a:effectLst/>
                          <a:latin typeface="Courier New" panose="02070309020205020404" pitchFamily="49" charset="0"/>
                        </a:rPr>
                        <a:t>(loss=</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acc=</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epoch=</a:t>
                      </a:r>
                      <a:r>
                        <a:rPr lang="en-US" sz="1000" b="0" i="0" u="none" strike="noStrike" dirty="0" err="1">
                          <a:solidFill>
                            <a:srgbClr val="000000"/>
                          </a:solidFill>
                          <a:effectLst/>
                          <a:latin typeface="Courier New" panose="02070309020205020404" pitchFamily="49" charset="0"/>
                        </a:rPr>
                        <a:t>epoch_index</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val_bar.update</a:t>
                      </a:r>
                      <a:r>
                        <a:rPr lang="en-US" sz="1000" b="0" i="0" u="none" strike="noStrike" dirty="0">
                          <a:solidFill>
                            <a:srgbClr val="000000"/>
                          </a:solidFill>
                          <a:effectLst/>
                          <a:latin typeface="Courier New" panose="02070309020205020404" pitchFamily="49" charset="0"/>
                        </a:rPr>
                        <a:t>()</a:t>
                      </a: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val_acc</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update_train_state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 model=classifier,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(4)</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scheduler.step</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(5)</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if</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stop_early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(6)</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AF00DB"/>
                          </a:solidFill>
                          <a:effectLst/>
                          <a:latin typeface="Courier New" panose="02070309020205020404" pitchFamily="49" charset="0"/>
                        </a:rPr>
                        <a:t>        break</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highlight>
                            <a:srgbClr val="FFFF00"/>
                          </a:highlight>
                          <a:latin typeface="Courier New" panose="02070309020205020404" pitchFamily="49" charset="0"/>
                        </a:rPr>
                        <a:t>    # (7)</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epoch_bar.update</a:t>
                      </a:r>
                      <a:r>
                        <a:rPr lang="en-US" sz="10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396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00972089"/>
              </p:ext>
            </p:extLst>
          </p:nvPr>
        </p:nvGraphicFramePr>
        <p:xfrm>
          <a:off x="179512" y="548680"/>
          <a:ext cx="8640960" cy="62331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Test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100" b="0" i="0" u="none" strike="noStrike" dirty="0">
                          <a:solidFill>
                            <a:srgbClr val="008000"/>
                          </a:solidFill>
                          <a:effectLst/>
                          <a:latin typeface="Courier New" panose="02070309020205020404" pitchFamily="49" charset="0"/>
                        </a:rPr>
                        <a:t># compute the loss &amp; accuracy on the test set using the best available model</a:t>
                      </a:r>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classifier.load_state_dict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torch.load</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model_filename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classifier = </a:t>
                      </a:r>
                      <a:r>
                        <a:rPr lang="en-US" sz="1100" b="0" i="0" u="none" strike="noStrike" dirty="0" err="1">
                          <a:solidFill>
                            <a:srgbClr val="000000"/>
                          </a:solidFill>
                          <a:effectLst/>
                          <a:latin typeface="Courier New" panose="02070309020205020404" pitchFamily="49" charset="0"/>
                        </a:rPr>
                        <a:t>classifier.to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dataset.class_weights.to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nn.CrossEntropyLoss</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dataset.set_split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'test'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generate_batches</a:t>
                      </a:r>
                      <a:r>
                        <a:rPr lang="en-US" sz="1100" b="0" i="0" u="none" strike="noStrike" dirty="0">
                          <a:solidFill>
                            <a:srgbClr val="000000"/>
                          </a:solidFill>
                          <a:effectLst/>
                          <a:latin typeface="Courier New" panose="02070309020205020404" pitchFamily="49" charset="0"/>
                        </a:rPr>
                        <a:t>(dataset, </a:t>
                      </a:r>
                      <a:r>
                        <a:rPr lang="en-US" sz="1100" b="0" i="0" u="none" strike="noStrike" dirty="0" err="1">
                          <a:solidFill>
                            <a:srgbClr val="000000"/>
                          </a:solidFill>
                          <a:effectLst/>
                          <a:latin typeface="Courier New" panose="02070309020205020404" pitchFamily="49" charset="0"/>
                        </a:rPr>
                        <a:t>batch_size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args.batch_size</a:t>
                      </a:r>
                      <a:r>
                        <a:rPr lang="en-US" sz="1100" b="0" i="0" u="none" strike="noStrike" dirty="0">
                          <a:solidFill>
                            <a:srgbClr val="000000"/>
                          </a:solidFill>
                          <a:effectLst/>
                          <a:latin typeface="Courier New" panose="02070309020205020404" pitchFamily="49" charset="0"/>
                        </a:rPr>
                        <a:t>, device=</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classifier.</a:t>
                      </a:r>
                      <a:r>
                        <a:rPr lang="en-US" sz="1100" b="0" i="0" u="none" strike="noStrike" dirty="0" err="1">
                          <a:solidFill>
                            <a:srgbClr val="795E26"/>
                          </a:solidFill>
                          <a:effectLst/>
                          <a:latin typeface="Courier New" panose="02070309020205020404" pitchFamily="49" charset="0"/>
                        </a:rPr>
                        <a:t>eval</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AF00DB"/>
                          </a:solidFill>
                          <a:effectLst/>
                          <a:latin typeface="Courier New" panose="02070309020205020404" pitchFamily="49" charset="0"/>
                        </a:rPr>
                        <a:t>for</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FF"/>
                          </a:solidFill>
                          <a:effectLst/>
                          <a:latin typeface="Courier New" panose="02070309020205020404" pitchFamily="49" charset="0"/>
                        </a:rPr>
                        <a:t>in</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795E26"/>
                          </a:solidFill>
                          <a:effectLst/>
                          <a:latin typeface="Courier New" panose="02070309020205020404" pitchFamily="49" charset="0"/>
                        </a:rPr>
                        <a:t>enumerate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 classifier(</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x_surname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000000"/>
                          </a:solidFill>
                          <a:effectLst/>
                          <a:highlight>
                            <a:srgbClr val="FFFF00"/>
                          </a:highlight>
                          <a:latin typeface="Courier New" panose="02070309020205020404" pitchFamily="49" charset="0"/>
                        </a:rPr>
                        <a:t> # (1)</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008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(2)</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loss = </a:t>
                      </a:r>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loss.item</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(3)</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compute_accuracy</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endParaRPr lang="en-US" sz="1100" b="0" i="0" u="none" strike="noStrike" dirty="0">
                        <a:solidFill>
                          <a:srgbClr val="000000"/>
                        </a:solidFill>
                        <a:effectLst/>
                        <a:latin typeface="Courier New" panose="02070309020205020404" pitchFamily="49" charset="0"/>
                      </a:endParaRPr>
                    </a:p>
                    <a:p>
                      <a:pPr algn="l"/>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loss: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Accuracy: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loss: 1.7831669425964354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Accuracy: 46.31249999999999</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212200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30525599"/>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hr-HR" sz="1600" b="0" i="0" kern="1200" dirty="0">
                          <a:solidFill>
                            <a:schemeClr val="dk1"/>
                          </a:solidFill>
                          <a:effectLst/>
                          <a:latin typeface="+mn-lt"/>
                          <a:ea typeface="+mn-ea"/>
                          <a:cs typeface="Courier New" panose="02070309020205020404" pitchFamily="49" charset="0"/>
                        </a:rPr>
                        <a:t>Plot </a:t>
                      </a:r>
                      <a:r>
                        <a:rPr lang="hr-HR" sz="1600" b="0" i="0" kern="1200" dirty="0" err="1">
                          <a:solidFill>
                            <a:schemeClr val="dk1"/>
                          </a:solidFill>
                          <a:effectLst/>
                          <a:latin typeface="+mn-lt"/>
                          <a:ea typeface="+mn-ea"/>
                          <a:cs typeface="Courier New" panose="02070309020205020404" pitchFamily="49" charset="0"/>
                        </a:rPr>
                        <a:t>confusion</a:t>
                      </a:r>
                      <a:r>
                        <a:rPr lang="hr-HR" sz="1600" b="0" i="0" kern="1200" dirty="0">
                          <a:solidFill>
                            <a:schemeClr val="dk1"/>
                          </a:solidFill>
                          <a:effectLst/>
                          <a:latin typeface="+mn-lt"/>
                          <a:ea typeface="+mn-ea"/>
                          <a:cs typeface="Courier New" panose="02070309020205020404" pitchFamily="49" charset="0"/>
                        </a:rPr>
                        <a:t> </a:t>
                      </a:r>
                      <a:r>
                        <a:rPr lang="hr-HR" sz="1600" b="0" i="0" kern="1200" dirty="0" err="1">
                          <a:solidFill>
                            <a:schemeClr val="dk1"/>
                          </a:solidFill>
                          <a:effectLst/>
                          <a:latin typeface="+mn-lt"/>
                          <a:ea typeface="+mn-ea"/>
                          <a:cs typeface="Courier New" panose="02070309020205020404" pitchFamily="49" charset="0"/>
                        </a:rPr>
                        <a:t>matrix</a:t>
                      </a:r>
                      <a:endParaRPr lang="es-ES_tradnl" sz="1600" noProof="1">
                        <a:latin typeface="+mn-lt"/>
                        <a:cs typeface="Courier New"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"test"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data = </a:t>
                      </a:r>
                      <a:r>
                        <a:rPr lang="en-US" sz="1400" b="0" i="0" u="none" strike="noStrike" dirty="0">
                          <a:solidFill>
                            <a:srgbClr val="795E26"/>
                          </a:solidFill>
                          <a:effectLst/>
                          <a:latin typeface="Courier New" panose="02070309020205020404" pitchFamily="49" charset="0"/>
                        </a:rPr>
                        <a:t>next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generate_batches</a:t>
                      </a:r>
                      <a:r>
                        <a:rPr lang="en-US" sz="1400" b="0" i="0" u="none" strike="noStrike" dirty="0">
                          <a:solidFill>
                            <a:srgbClr val="000000"/>
                          </a:solidFill>
                          <a:effectLst/>
                          <a:latin typeface="Courier New" panose="02070309020205020404" pitchFamily="49" charset="0"/>
                        </a:rPr>
                        <a:t>(dataset, </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(dataset)))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x_surname</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y_nationality</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 classifier(</a:t>
                      </a: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).argmax(dim=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labels = </a:t>
                      </a:r>
                      <a:r>
                        <a:rPr lang="en-US" sz="1400" b="0" i="0" u="none" strike="noStrike" dirty="0">
                          <a:solidFill>
                            <a:srgbClr val="267F99"/>
                          </a:solidFill>
                          <a:effectLst/>
                          <a:latin typeface="Courier New" panose="02070309020205020404" pitchFamily="49" charset="0"/>
                        </a:rPr>
                        <a:t>list</a:t>
                      </a:r>
                      <a:r>
                        <a:rPr lang="en-US" sz="1400" b="0" i="0" u="none" strike="noStrike" dirty="0">
                          <a:solidFill>
                            <a:srgbClr val="000000"/>
                          </a:solidFill>
                          <a:effectLst/>
                          <a:latin typeface="Courier New" panose="02070309020205020404" pitchFamily="49" charset="0"/>
                        </a:rPr>
                        <a:t>(vectorizer.nationality_vocab._</a:t>
                      </a:r>
                      <a:r>
                        <a:rPr lang="en-US" sz="1400" b="0" i="0" u="none" strike="noStrike" dirty="0" err="1">
                          <a:solidFill>
                            <a:srgbClr val="000000"/>
                          </a:solidFill>
                          <a:effectLst/>
                          <a:latin typeface="Courier New" panose="02070309020205020404" pitchFamily="49" charset="0"/>
                        </a:rPr>
                        <a:t>token_to_idx</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pd.DataFrame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confusion_matrix</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index=labels, columns=labels)</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sns.heatmap</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annot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 cbar=</a:t>
                      </a:r>
                      <a:r>
                        <a:rPr lang="en-US" sz="1400" b="0" i="0" u="none" strike="noStrike" dirty="0">
                          <a:solidFill>
                            <a:srgbClr val="0000FF"/>
                          </a:solidFill>
                          <a:effectLst/>
                          <a:latin typeface="Courier New" panose="02070309020205020404" pitchFamily="49" charset="0"/>
                        </a:rPr>
                        <a:t>None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cmap</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YlGnBu</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fmt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"d"</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plt.tight_layout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plt.ylabel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"True Class"</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err="1">
                          <a:solidFill>
                            <a:srgbClr val="000000"/>
                          </a:solidFill>
                          <a:effectLst/>
                          <a:latin typeface="Courier New" panose="02070309020205020404" pitchFamily="49" charset="0"/>
                        </a:rPr>
                        <a:t>plt.xlabel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"Predicted Class"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plt.show</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303367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pic>
        <p:nvPicPr>
          <p:cNvPr id="1026" name="Picture 2">
            <a:extLst>
              <a:ext uri="{FF2B5EF4-FFF2-40B4-BE49-F238E27FC236}">
                <a16:creationId xmlns:a16="http://schemas.microsoft.com/office/drawing/2014/main" id="{93B44863-D1C1-0057-E699-14E1F6C30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03076"/>
            <a:ext cx="82423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4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Inference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2610571483"/>
              </p:ext>
            </p:extLst>
          </p:nvPr>
        </p:nvGraphicFramePr>
        <p:xfrm>
          <a:off x="179512" y="548680"/>
          <a:ext cx="8640960" cy="44196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Another method for evaluating the model is to do inference on new data and make qualitative judgments about whether the model is 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mn-lt"/>
                          <a:ea typeface="+mn-ea"/>
                          <a:cs typeface="Courier New" panose="02070309020205020404" pitchFamily="49" charset="0"/>
                        </a:rPr>
                        <a:t>Given a surname as a string, the function will first apply the vectorization process and then get the model prediction. Notice that we include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apply_softmax</a:t>
                      </a:r>
                      <a:r>
                        <a:rPr lang="en-GB" sz="1600" b="0" i="0" kern="1200" dirty="0">
                          <a:solidFill>
                            <a:schemeClr val="dk1"/>
                          </a:solidFill>
                          <a:effectLst/>
                          <a:latin typeface="+mn-lt"/>
                          <a:ea typeface="+mn-ea"/>
                          <a:cs typeface="Courier New" panose="02070309020205020404" pitchFamily="49" charset="0"/>
                        </a:rPr>
                        <a:t> flag so that result contains probabilities. The model prediction, in the multinomial case, is the list of class probabilities.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tensor </a:t>
                      </a:r>
                      <a:r>
                        <a:rPr lang="en-GB" sz="1600" b="0" i="0" kern="1200" dirty="0">
                          <a:solidFill>
                            <a:schemeClr val="dk1"/>
                          </a:solidFill>
                          <a:effectLst/>
                          <a:latin typeface="Courier New" panose="02070309020205020404" pitchFamily="49" charset="0"/>
                          <a:ea typeface="+mn-ea"/>
                          <a:cs typeface="Courier New" panose="02070309020205020404" pitchFamily="49" charset="0"/>
                        </a:rPr>
                        <a:t>max()</a:t>
                      </a:r>
                      <a:r>
                        <a:rPr lang="en-GB" sz="1600" b="0" i="0" kern="1200" dirty="0">
                          <a:solidFill>
                            <a:schemeClr val="dk1"/>
                          </a:solidFill>
                          <a:effectLst/>
                          <a:latin typeface="+mn-lt"/>
                          <a:ea typeface="+mn-ea"/>
                          <a:cs typeface="Courier New" panose="02070309020205020404" pitchFamily="49" charset="0"/>
                        </a:rPr>
                        <a:t> function gets the best class, represented by the highest predicted probability.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predict_nationality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classifier</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vectorizer.vectorize</a:t>
                      </a:r>
                      <a:r>
                        <a:rPr lang="en-US" sz="1400" b="0" i="0" u="none" strike="noStrike" dirty="0">
                          <a:solidFill>
                            <a:srgbClr val="000000"/>
                          </a:solidFill>
                          <a:effectLst/>
                          <a:latin typeface="Courier New" panose="02070309020205020404" pitchFamily="49" charset="0"/>
                        </a:rPr>
                        <a:t>(surname)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).view(</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result = classifier(</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probability_values</a:t>
                      </a:r>
                      <a:r>
                        <a:rPr lang="en-US" sz="1400" b="0" i="0" u="none" strike="noStrike" dirty="0">
                          <a:solidFill>
                            <a:srgbClr val="000000"/>
                          </a:solidFill>
                          <a:effectLst/>
                          <a:latin typeface="Courier New" panose="02070309020205020404" pitchFamily="49" charset="0"/>
                        </a:rPr>
                        <a:t>, indices = </a:t>
                      </a:r>
                      <a:r>
                        <a:rPr lang="en-US" sz="1400" b="0" i="0" u="none" strike="noStrike" dirty="0" err="1">
                          <a:solidFill>
                            <a:srgbClr val="000000"/>
                          </a:solidFill>
                          <a:effectLst/>
                          <a:latin typeface="Courier New" panose="02070309020205020404" pitchFamily="49" charset="0"/>
                        </a:rPr>
                        <a:t>result.</a:t>
                      </a:r>
                      <a:r>
                        <a:rPr lang="en-US" sz="1400" b="0" i="0" u="none" strike="noStrike" dirty="0" err="1">
                          <a:solidFill>
                            <a:srgbClr val="795E26"/>
                          </a:solidFill>
                          <a:effectLst/>
                          <a:latin typeface="Courier New" panose="02070309020205020404" pitchFamily="49" charset="0"/>
                        </a:rPr>
                        <a:t>max</a:t>
                      </a:r>
                      <a:r>
                        <a:rPr lang="en-US" sz="1400" b="0" i="0" u="none" strike="noStrike" dirty="0">
                          <a:solidFill>
                            <a:srgbClr val="000000"/>
                          </a:solidFill>
                          <a:effectLst/>
                          <a:latin typeface="Courier New" panose="02070309020205020404" pitchFamily="49" charset="0"/>
                        </a:rPr>
                        <a:t>(dim=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index = </a:t>
                      </a:r>
                      <a:r>
                        <a:rPr lang="en-US" sz="1400" b="0" i="0" u="none" strike="noStrike" dirty="0" err="1">
                          <a:solidFill>
                            <a:srgbClr val="000000"/>
                          </a:solidFill>
                          <a:effectLst/>
                          <a:latin typeface="Courier New" panose="02070309020205020404" pitchFamily="49" charset="0"/>
                        </a:rPr>
                        <a:t>indices.item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vectorizer.nationality_vocab.lookup_index</a:t>
                      </a:r>
                      <a:r>
                        <a:rPr lang="en-US" sz="1400" b="0" i="0" u="none" strike="noStrike" dirty="0">
                          <a:solidFill>
                            <a:srgbClr val="000000"/>
                          </a:solidFill>
                          <a:effectLst/>
                          <a:latin typeface="Courier New" panose="02070309020205020404" pitchFamily="49" charset="0"/>
                        </a:rPr>
                        <a:t>(index)</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probability_values.item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'nationality'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'probability'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48560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Inspection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53647142"/>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It is often useful to look at more than just the best prediction. For example, it is standard practice in NLP to take the top k best predictions and </a:t>
                      </a:r>
                      <a:r>
                        <a:rPr lang="en-GB" sz="1600" b="0" i="0" kern="1200" dirty="0" err="1">
                          <a:solidFill>
                            <a:schemeClr val="dk1"/>
                          </a:solidFill>
                          <a:effectLst/>
                          <a:latin typeface="+mn-lt"/>
                          <a:ea typeface="+mn-ea"/>
                          <a:cs typeface="Courier New" panose="02070309020205020404" pitchFamily="49" charset="0"/>
                        </a:rPr>
                        <a:t>rerank</a:t>
                      </a:r>
                      <a:r>
                        <a:rPr lang="en-GB" sz="1600" b="0" i="0" kern="1200" dirty="0">
                          <a:solidFill>
                            <a:schemeClr val="dk1"/>
                          </a:solidFill>
                          <a:effectLst/>
                          <a:latin typeface="+mn-lt"/>
                          <a:ea typeface="+mn-ea"/>
                          <a:cs typeface="Courier New" panose="02070309020205020404" pitchFamily="49" charset="0"/>
                        </a:rPr>
                        <a:t> them using another model.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provides a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torch.topk</a:t>
                      </a:r>
                      <a:r>
                        <a:rPr lang="en-GB" sz="1600" b="0" i="0" kern="1200" dirty="0">
                          <a:solidFill>
                            <a:schemeClr val="dk1"/>
                          </a:solidFill>
                          <a:effectLst/>
                          <a:latin typeface="Courier New" panose="02070309020205020404" pitchFamily="49" charset="0"/>
                          <a:ea typeface="+mn-ea"/>
                          <a:cs typeface="Courier New" panose="02070309020205020404" pitchFamily="49" charset="0"/>
                        </a:rPr>
                        <a:t>()</a:t>
                      </a:r>
                      <a:r>
                        <a:rPr lang="en-GB" sz="1600" b="0" i="0" kern="1200" dirty="0">
                          <a:solidFill>
                            <a:schemeClr val="dk1"/>
                          </a:solidFill>
                          <a:effectLst/>
                          <a:latin typeface="+mn-lt"/>
                          <a:ea typeface="+mn-ea"/>
                          <a:cs typeface="Courier New" panose="02070309020205020404" pitchFamily="49" charset="0"/>
                        </a:rPr>
                        <a:t> function that offers provides a convenient way to get these predictions.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vectorizer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vectorizer.vectorize</a:t>
                      </a:r>
                      <a:r>
                        <a:rPr lang="en-US" sz="1200" b="0" i="0" u="none" strike="noStrike" dirty="0">
                          <a:solidFill>
                            <a:srgbClr val="000000"/>
                          </a:solidFill>
                          <a:effectLst/>
                          <a:latin typeface="Courier New" panose="02070309020205020404" pitchFamily="49" charset="0"/>
                        </a:rPr>
                        <a:t>(name)</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torch.tensor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).view(</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classifier(</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torch.topk</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k=k)</a:t>
                      </a:r>
                    </a:p>
                    <a:p>
                      <a:pPr algn="l"/>
                      <a:r>
                        <a:rPr lang="en-US" sz="1200" b="0" i="0" u="none" strike="noStrike" dirty="0">
                          <a:solidFill>
                            <a:srgbClr val="008000"/>
                          </a:solidFill>
                          <a:effectLst/>
                          <a:latin typeface="Courier New" panose="02070309020205020404" pitchFamily="49" charset="0"/>
                        </a:rPr>
                        <a:t>    # returned size is 1,k</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probability_values.detach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indices.detach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results = []</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 index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zip</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a:t>
                      </a:r>
                    </a:p>
                    <a:p>
                      <a:pPr algn="l"/>
                      <a:r>
                        <a:rPr lang="en-US" sz="1200" b="0" i="0" u="none" strike="noStrike" dirty="0">
                          <a:solidFill>
                            <a:srgbClr val="000000"/>
                          </a:solidFill>
                          <a:effectLst/>
                          <a:latin typeface="Courier New" panose="02070309020205020404" pitchFamily="49" charset="0"/>
                        </a:rPr>
                        <a:t>        nationality = </a:t>
                      </a:r>
                      <a:r>
                        <a:rPr lang="en-US" sz="1200" b="0" i="0" u="none" strike="noStrike" dirty="0" err="1">
                          <a:solidFill>
                            <a:srgbClr val="000000"/>
                          </a:solidFill>
                          <a:effectLst/>
                          <a:latin typeface="Courier New" panose="02070309020205020404" pitchFamily="49" charset="0"/>
                        </a:rPr>
                        <a:t>vectorizer.nationality_vocab.lookup_index</a:t>
                      </a:r>
                      <a:r>
                        <a:rPr lang="en-US" sz="1200" b="0" i="0" u="none" strike="noStrike" dirty="0">
                          <a:solidFill>
                            <a:srgbClr val="000000"/>
                          </a:solidFill>
                          <a:effectLst/>
                          <a:latin typeface="Courier New" panose="02070309020205020404" pitchFamily="49" charset="0"/>
                        </a:rPr>
                        <a:t>(index)</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results.append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nationality, </a:t>
                      </a:r>
                    </a:p>
                    <a:p>
                      <a:pPr algn="l"/>
                      <a:r>
                        <a:rPr lang="en-US" sz="1200" b="0" i="0" u="none" strike="noStrike" dirty="0">
                          <a:solidFill>
                            <a:srgbClr val="A31515"/>
                          </a:solidFill>
                          <a:effectLst/>
                          <a:latin typeface="Courier New" panose="02070309020205020404" pitchFamily="49" charset="0"/>
                        </a:rPr>
                        <a:t>                        'probability'</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return</a:t>
                      </a:r>
                      <a:r>
                        <a:rPr lang="en-US" sz="1200" b="0" i="0" u="none" strike="noStrike" dirty="0">
                          <a:solidFill>
                            <a:srgbClr val="000000"/>
                          </a:solidFill>
                          <a:effectLst/>
                          <a:latin typeface="Courier New" panose="02070309020205020404" pitchFamily="49" charset="0"/>
                        </a:rPr>
                        <a:t> results</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run_topk_predictions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surname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k &gt;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"Sorry! That's more than the # of nationalities we have.. /</a:t>
                      </a:r>
                    </a:p>
                    <a:p>
                      <a:pPr algn="l"/>
                      <a:r>
                        <a:rPr lang="en-US" sz="1200" b="0" i="0" u="none" strike="noStrike" dirty="0">
                          <a:solidFill>
                            <a:srgbClr val="A31515"/>
                          </a:solidFill>
                          <a:effectLst/>
                          <a:latin typeface="Courier New" panose="02070309020205020404" pitchFamily="49" charset="0"/>
                        </a:rPr>
                        <a:t>               defaulting you to max size :)"</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k =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predictions = </a:t>
                      </a:r>
                      <a:r>
                        <a:rPr lang="en-US" sz="1200" b="0" i="0" u="none" strike="noStrike" dirty="0" err="1">
                          <a:solidFill>
                            <a:srgbClr val="000000"/>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(surname, classifier, vectorizer, k=k)</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FF"/>
                          </a:solidFill>
                          <a:effectLst/>
                          <a:latin typeface="Courier New" panose="02070309020205020404" pitchFamily="49" charset="0"/>
                        </a:rPr>
                        <a:t>f</a:t>
                      </a:r>
                      <a:r>
                        <a:rPr lang="en-US" sz="1200" b="0" i="0" u="none" strike="noStrike" dirty="0" err="1">
                          <a:solidFill>
                            <a:srgbClr val="A31515"/>
                          </a:solidFill>
                          <a:effectLst/>
                          <a:latin typeface="Courier New" panose="02070309020205020404" pitchFamily="49" charset="0"/>
                        </a:rPr>
                        <a:t>"Top</a:t>
                      </a:r>
                      <a:r>
                        <a:rPr lang="en-US" sz="1200" b="0" i="0" u="none" strike="noStrike" dirty="0">
                          <a:solidFill>
                            <a:srgbClr val="A31515"/>
                          </a:solidFill>
                          <a:effectLst/>
                          <a:latin typeface="Courier New" panose="02070309020205020404" pitchFamily="49" charset="0"/>
                        </a:rPr>
                        <a:t> </a:t>
                      </a:r>
                      <a:r>
                        <a:rPr lang="en-US" sz="1200" b="0" i="0" u="none" strike="noStrike" dirty="0">
                          <a:solidFill>
                            <a:srgbClr val="000000"/>
                          </a:solidFill>
                          <a:effectLst/>
                          <a:latin typeface="Courier New" panose="02070309020205020404" pitchFamily="49" charset="0"/>
                        </a:rPr>
                        <a:t>{k}</a:t>
                      </a:r>
                      <a:r>
                        <a:rPr lang="en-US" sz="1200" b="0" i="0" u="none" strike="noStrike" dirty="0">
                          <a:solidFill>
                            <a:srgbClr val="A31515"/>
                          </a:solidFill>
                          <a:effectLst/>
                          <a:latin typeface="Courier New" panose="02070309020205020404" pitchFamily="49" charset="0"/>
                        </a:rPr>
                        <a:t> predictions:"</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prediction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predictions:</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{surname}</a:t>
                      </a:r>
                      <a:r>
                        <a:rPr lang="en-US" sz="1200" b="0" i="0" u="none" strike="noStrike" dirty="0">
                          <a:solidFill>
                            <a:srgbClr val="A31515"/>
                          </a:solidFill>
                          <a:effectLst/>
                          <a:latin typeface="Courier New" panose="02070309020205020404" pitchFamily="49" charset="0"/>
                        </a:rPr>
                        <a:t> -&gt; </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         </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(p=</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'probability'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:0.2f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2955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Weight Regularization and Structural Regularization</a:t>
            </a:r>
          </a:p>
        </p:txBody>
      </p:sp>
      <p:sp>
        <p:nvSpPr>
          <p:cNvPr id="3" name="Content Placeholder 2"/>
          <p:cNvSpPr>
            <a:spLocks noGrp="1"/>
          </p:cNvSpPr>
          <p:nvPr>
            <p:ph idx="1"/>
          </p:nvPr>
        </p:nvSpPr>
        <p:spPr/>
        <p:txBody>
          <a:bodyPr/>
          <a:lstStyle/>
          <a:p>
            <a:pPr marL="0" indent="0">
              <a:buNone/>
            </a:pPr>
            <a:r>
              <a:rPr lang="en-GB" sz="2400" b="0" i="0" kern="1200" dirty="0">
                <a:solidFill>
                  <a:schemeClr val="dk1"/>
                </a:solidFill>
                <a:effectLst/>
                <a:latin typeface="+mn-lt"/>
                <a:ea typeface="+mn-ea"/>
                <a:cs typeface="Courier New" panose="02070309020205020404" pitchFamily="49" charset="0"/>
              </a:rPr>
              <a:t>The concept of regularization comes from numerical optimization theory. </a:t>
            </a:r>
          </a:p>
          <a:p>
            <a:pPr marL="0" indent="0">
              <a:buNone/>
            </a:pPr>
            <a:r>
              <a:rPr lang="en-GB" sz="2400" b="0" i="0" kern="1200" dirty="0">
                <a:solidFill>
                  <a:schemeClr val="dk1"/>
                </a:solidFill>
                <a:effectLst/>
                <a:latin typeface="+mn-lt"/>
                <a:ea typeface="+mn-ea"/>
                <a:cs typeface="Courier New" panose="02070309020205020404" pitchFamily="49" charset="0"/>
              </a:rPr>
              <a:t>Recall that most machine learning algorithms are optimizing the loss function to find the most likely values of the parameters (or "the model") that explains the observations (i.e., produces the least amount of loss).</a:t>
            </a:r>
          </a:p>
          <a:p>
            <a:pPr marL="457200" indent="-457200">
              <a:buFont typeface="+mj-lt"/>
              <a:buAutoNum type="arabicPeriod"/>
            </a:pPr>
            <a:endParaRPr lang="en-US" dirty="0"/>
          </a:p>
        </p:txBody>
      </p:sp>
      <p:pic>
        <p:nvPicPr>
          <p:cNvPr id="5" name="Picture 4" descr="Chart, line chart&#10;&#10;Description automatically generated">
            <a:extLst>
              <a:ext uri="{FF2B5EF4-FFF2-40B4-BE49-F238E27FC236}">
                <a16:creationId xmlns:a16="http://schemas.microsoft.com/office/drawing/2014/main" id="{B81F08D9-99B3-F512-BEB2-924885C3A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 y="3080392"/>
            <a:ext cx="3557074" cy="3501008"/>
          </a:xfrm>
          <a:prstGeom prst="rect">
            <a:avLst/>
          </a:prstGeom>
        </p:spPr>
      </p:pic>
      <p:sp>
        <p:nvSpPr>
          <p:cNvPr id="7" name="TextBox 6">
            <a:extLst>
              <a:ext uri="{FF2B5EF4-FFF2-40B4-BE49-F238E27FC236}">
                <a16:creationId xmlns:a16="http://schemas.microsoft.com/office/drawing/2014/main" id="{830DD026-EFDB-0B1F-A296-60ACE89F69A4}"/>
              </a:ext>
            </a:extLst>
          </p:cNvPr>
          <p:cNvSpPr txBox="1"/>
          <p:nvPr/>
        </p:nvSpPr>
        <p:spPr>
          <a:xfrm>
            <a:off x="3707904" y="3080392"/>
            <a:ext cx="4677878" cy="1200329"/>
          </a:xfrm>
          <a:prstGeom prst="rect">
            <a:avLst/>
          </a:prstGeom>
          <a:noFill/>
        </p:spPr>
        <p:txBody>
          <a:bodyPr wrap="square">
            <a:spAutoFit/>
          </a:bodyPr>
          <a:lstStyle/>
          <a:p>
            <a:r>
              <a:rPr lang="en-HR" dirty="0"/>
              <a:t>Both curves "fit" the points, but one of them seems more reasonable than the other—regularization helps us to select this more reasonable explanation.</a:t>
            </a:r>
          </a:p>
        </p:txBody>
      </p:sp>
    </p:spTree>
    <p:extLst>
      <p:ext uri="{BB962C8B-B14F-4D97-AF65-F5344CB8AC3E}">
        <p14:creationId xmlns:p14="http://schemas.microsoft.com/office/powerpoint/2010/main" val="171104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614770487"/>
              </p:ext>
            </p:extLst>
          </p:nvPr>
        </p:nvGraphicFramePr>
        <p:xfrm>
          <a:off x="179512" y="548680"/>
          <a:ext cx="8640960" cy="228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you can control weight regularization by setting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parameter in the optimizer. The larger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value, the more likely it is that the optimizer will select the smoother explanation (that is, the stronger is the L2 regularization).</a:t>
                      </a:r>
                    </a:p>
                    <a:p>
                      <a:pPr marL="0" indent="0">
                        <a:buNone/>
                      </a:pPr>
                      <a:endParaRPr lang="en-GB" sz="1600" b="0" i="0" kern="1200" dirty="0">
                        <a:solidFill>
                          <a:schemeClr val="dk1"/>
                        </a:solidFill>
                        <a:effectLst/>
                        <a:latin typeface="+mn-lt"/>
                        <a:ea typeface="+mn-ea"/>
                        <a:cs typeface="Courier New" panose="02070309020205020404" pitchFamily="49" charset="0"/>
                      </a:endParaRPr>
                    </a:p>
                    <a:p>
                      <a:pPr marL="0" indent="0">
                        <a:buNone/>
                      </a:pPr>
                      <a:r>
                        <a:rPr lang="en-GB" sz="1600" b="0" i="0" kern="1200" dirty="0">
                          <a:solidFill>
                            <a:schemeClr val="dk1"/>
                          </a:solidFill>
                          <a:effectLst/>
                          <a:latin typeface="+mn-lt"/>
                          <a:ea typeface="+mn-ea"/>
                          <a:cs typeface="Courier New" panose="02070309020205020404" pitchFamily="49" charset="0"/>
                        </a:rPr>
                        <a:t>In addition to L2, another popular regularization is L1 regularization. L1 is usually used to encourage sparser solutions; in other words, where most of the model parameter values are close to zero.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optimizer =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optim.Adam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classifier.parameters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args.learning_rate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weight_decay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9885A"/>
                          </a:solidFill>
                          <a:effectLst/>
                          <a:uLnTx/>
                          <a:uFillTx/>
                          <a:latin typeface="Courier New" panose="02070309020205020404" pitchFamily="49" charset="0"/>
                          <a:ea typeface="+mn-ea"/>
                          <a:cs typeface="+mn-cs"/>
                        </a:rPr>
                        <a:t>1e-5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6957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054294560"/>
              </p:ext>
            </p:extLst>
          </p:nvPr>
        </p:nvGraphicFramePr>
        <p:xfrm>
          <a:off x="179512" y="548680"/>
          <a:ext cx="8640960" cy="53949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addition to weight regularization, for deep models (i.e., models with multiple layers) such as the feed-forward networks discussed in this chapter, a structural regularization approach called </a:t>
                      </a:r>
                      <a:r>
                        <a:rPr lang="en-GB" sz="1600" b="1" i="0" kern="1200" dirty="0">
                          <a:solidFill>
                            <a:schemeClr val="dk1"/>
                          </a:solidFill>
                          <a:effectLst/>
                          <a:latin typeface="+mn-lt"/>
                          <a:ea typeface="+mn-ea"/>
                          <a:cs typeface="Courier New" panose="02070309020205020404" pitchFamily="49" charset="0"/>
                        </a:rPr>
                        <a:t>dropout</a:t>
                      </a:r>
                      <a:r>
                        <a:rPr lang="en-GB" sz="1600" b="0" i="0" kern="1200" dirty="0">
                          <a:solidFill>
                            <a:schemeClr val="dk1"/>
                          </a:solidFill>
                          <a:effectLst/>
                          <a:latin typeface="+mn-lt"/>
                          <a:ea typeface="+mn-ea"/>
                          <a:cs typeface="Courier New" panose="02070309020205020404" pitchFamily="49" charset="0"/>
                        </a:rPr>
                        <a:t> becomes very important.</a:t>
                      </a:r>
                    </a:p>
                    <a:p>
                      <a:pPr marL="0" indent="0">
                        <a:buNone/>
                      </a:pPr>
                      <a:r>
                        <a:rPr lang="en-GB" sz="1600" b="0" i="0" kern="1200" dirty="0">
                          <a:solidFill>
                            <a:schemeClr val="dk1"/>
                          </a:solidFill>
                          <a:effectLst/>
                          <a:latin typeface="+mn-lt"/>
                          <a:ea typeface="+mn-ea"/>
                          <a:cs typeface="Courier New" panose="02070309020205020404" pitchFamily="49" charset="0"/>
                        </a:rPr>
                        <a:t>Dropout probabilistically drops connections between units belonging to two adjacent layers during training. </a:t>
                      </a:r>
                    </a:p>
                    <a:p>
                      <a:pPr marL="0" indent="0">
                        <a:buNone/>
                      </a:pPr>
                      <a:r>
                        <a:rPr lang="en-GB" sz="1600" b="0" i="0" kern="1200" dirty="0">
                          <a:solidFill>
                            <a:schemeClr val="dk1"/>
                          </a:solidFill>
                          <a:effectLst/>
                          <a:latin typeface="+mn-lt"/>
                          <a:ea typeface="+mn-ea"/>
                          <a:cs typeface="Courier New" panose="02070309020205020404" pitchFamily="49" charset="0"/>
                        </a:rPr>
                        <a:t>Dropout does not add additional parameters to the model, but requires a single hyperparameter—the "drop probability". This is the probability with which the connections between units are dropped. It is typical to set the drop probability to 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class</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267F99"/>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nn</a:t>
                      </a:r>
                      <a:r>
                        <a:rPr lang="en-US" sz="1200" b="0" i="0" u="none" strike="noStrike" dirty="0" err="1">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Module</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super(</a:t>
                      </a:r>
                      <a:r>
                        <a:rPr lang="en-US" sz="1200" b="0" i="0" u="none" strike="noStrike" dirty="0" err="1">
                          <a:solidFill>
                            <a:srgbClr val="000000"/>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.fc1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.fc2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forward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F.relu</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.fc1(</a:t>
                      </a:r>
                      <a:r>
                        <a:rPr lang="en-US" sz="1200" b="0" i="0" u="none" strike="noStrike" dirty="0" err="1">
                          <a:solidFill>
                            <a:srgbClr val="00000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.fc2(</a:t>
                      </a:r>
                      <a:r>
                        <a:rPr lang="en-US" sz="1200" b="0" i="0" u="none" strike="noStrike" dirty="0" err="1">
                          <a:solidFill>
                            <a:srgbClr val="000000"/>
                          </a:solidFill>
                          <a:effectLst/>
                          <a:latin typeface="Courier New" panose="02070309020205020404" pitchFamily="49" charset="0"/>
                        </a:rPr>
                        <a:t>F.dropout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p=0.5))</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F.softmax</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dim=</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br>
                        <a:rPr lang="en-US" sz="1200" b="0" i="0" u="none" strike="noStrike" dirty="0">
                          <a:solidFill>
                            <a:srgbClr val="000000"/>
                          </a:solidFill>
                          <a:effectLst/>
                          <a:latin typeface="Courier New" panose="02070309020205020404" pitchFamily="49" charset="0"/>
                        </a:rPr>
                      </a:b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algn="l"/>
                      <a:r>
                        <a:rPr lang="en-US" sz="1600" b="0" i="0" u="none" strike="noStrike" dirty="0">
                          <a:solidFill>
                            <a:srgbClr val="000000"/>
                          </a:solidFill>
                          <a:effectLst/>
                          <a:latin typeface="+mn-lt"/>
                        </a:rPr>
                        <a:t>It is important to note that dropout is applied only during training and not during evaluation.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11127512"/>
                  </a:ext>
                </a:extLst>
              </a:tr>
            </a:tbl>
          </a:graphicData>
        </a:graphic>
      </p:graphicFrame>
    </p:spTree>
    <p:extLst>
      <p:ext uri="{BB962C8B-B14F-4D97-AF65-F5344CB8AC3E}">
        <p14:creationId xmlns:p14="http://schemas.microsoft.com/office/powerpoint/2010/main" val="29766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Vocabulary maps token to index and vice versa</a:t>
            </a:r>
          </a:p>
          <a:p>
            <a:pPr marL="0" indent="0">
              <a:buNone/>
            </a:pPr>
            <a:r>
              <a:rPr lang="en-US" dirty="0"/>
              <a:t>It can also use fixed index for unknown tokens.</a:t>
            </a:r>
          </a:p>
        </p:txBody>
      </p:sp>
      <p:sp>
        <p:nvSpPr>
          <p:cNvPr id="11" name="Rounded Rectangle 10">
            <a:extLst>
              <a:ext uri="{FF2B5EF4-FFF2-40B4-BE49-F238E27FC236}">
                <a16:creationId xmlns:a16="http://schemas.microsoft.com/office/drawing/2014/main" id="{E9FE64AF-4997-1C26-A90F-086191BCAB1B}"/>
              </a:ext>
            </a:extLst>
          </p:cNvPr>
          <p:cNvSpPr/>
          <p:nvPr/>
        </p:nvSpPr>
        <p:spPr>
          <a:xfrm>
            <a:off x="1072147" y="1844824"/>
            <a:ext cx="1944216" cy="2808312"/>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graphicFrame>
        <p:nvGraphicFramePr>
          <p:cNvPr id="5" name="Table 4">
            <a:extLst>
              <a:ext uri="{FF2B5EF4-FFF2-40B4-BE49-F238E27FC236}">
                <a16:creationId xmlns:a16="http://schemas.microsoft.com/office/drawing/2014/main" id="{78E351EA-2CFF-8720-36A3-A7950F6025E2}"/>
              </a:ext>
            </a:extLst>
          </p:cNvPr>
          <p:cNvGraphicFramePr>
            <a:graphicFrameLocks noGrp="1"/>
          </p:cNvGraphicFramePr>
          <p:nvPr>
            <p:extLst>
              <p:ext uri="{D42A27DB-BD31-4B8C-83A1-F6EECF244321}">
                <p14:modId xmlns:p14="http://schemas.microsoft.com/office/powerpoint/2010/main" val="1326686130"/>
              </p:ext>
            </p:extLst>
          </p:nvPr>
        </p:nvGraphicFramePr>
        <p:xfrm>
          <a:off x="1232534" y="2492896"/>
          <a:ext cx="1623442" cy="192024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idx</a:t>
                      </a:r>
                    </a:p>
                  </a:txBody>
                  <a:tcPr marL="45720" marR="45720"/>
                </a:tc>
                <a:tc>
                  <a:txBody>
                    <a:bodyPr/>
                    <a:lstStyle/>
                    <a:p>
                      <a:r>
                        <a:rPr lang="en-HR" sz="1200" dirty="0"/>
                        <a:t>token</a:t>
                      </a:r>
                    </a:p>
                  </a:txBody>
                  <a:tcPr marL="45720" marR="45720"/>
                </a:tc>
                <a:extLst>
                  <a:ext uri="{0D108BD9-81ED-4DB2-BD59-A6C34878D82A}">
                    <a16:rowId xmlns:a16="http://schemas.microsoft.com/office/drawing/2014/main" val="4130501007"/>
                  </a:ext>
                </a:extLst>
              </a:tr>
              <a:tr h="215238">
                <a:tc>
                  <a:txBody>
                    <a:bodyPr/>
                    <a:lstStyle/>
                    <a:p>
                      <a:r>
                        <a:rPr lang="en-HR" sz="1200" dirty="0"/>
                        <a:t>-1</a:t>
                      </a:r>
                    </a:p>
                  </a:txBody>
                  <a:tcPr marL="45720" marR="45720"/>
                </a:tc>
                <a:tc>
                  <a:txBody>
                    <a:bodyPr/>
                    <a:lstStyle/>
                    <a:p>
                      <a:r>
                        <a:rPr lang="en-HR" sz="1200" dirty="0">
                          <a:latin typeface="+mn-lt"/>
                        </a:rPr>
                        <a:t>&lt;unk&gt;</a:t>
                      </a:r>
                    </a:p>
                  </a:txBody>
                  <a:tcPr marL="45720" marR="45720"/>
                </a:tc>
                <a:extLst>
                  <a:ext uri="{0D108BD9-81ED-4DB2-BD59-A6C34878D82A}">
                    <a16:rowId xmlns:a16="http://schemas.microsoft.com/office/drawing/2014/main" val="1028512822"/>
                  </a:ext>
                </a:extLst>
              </a:tr>
              <a:tr h="215238">
                <a:tc>
                  <a:txBody>
                    <a:bodyPr/>
                    <a:lstStyle/>
                    <a:p>
                      <a:r>
                        <a:rPr lang="en-HR" sz="1200" dirty="0"/>
                        <a:t>0</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Jackson</a:t>
                      </a:r>
                      <a:endParaRPr lang="en-HR" sz="1200" dirty="0">
                        <a:latin typeface="+mn-lt"/>
                      </a:endParaRPr>
                    </a:p>
                  </a:txBody>
                  <a:tcPr marL="45720" marR="45720"/>
                </a:tc>
                <a:extLst>
                  <a:ext uri="{0D108BD9-81ED-4DB2-BD59-A6C34878D82A}">
                    <a16:rowId xmlns:a16="http://schemas.microsoft.com/office/drawing/2014/main" val="3043118271"/>
                  </a:ext>
                </a:extLst>
              </a:tr>
              <a:tr h="215238">
                <a:tc>
                  <a:txBody>
                    <a:bodyPr/>
                    <a:lstStyle/>
                    <a:p>
                      <a:r>
                        <a:rPr lang="en-HR" sz="1200" dirty="0">
                          <a:latin typeface="+mn-lt"/>
                        </a:rPr>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Rahal</a:t>
                      </a:r>
                      <a:endParaRPr lang="en-HR" sz="1200" dirty="0">
                        <a:latin typeface="+mn-lt"/>
                      </a:endParaRPr>
                    </a:p>
                  </a:txBody>
                  <a:tcPr marL="45720" marR="45720"/>
                </a:tc>
                <a:extLst>
                  <a:ext uri="{0D108BD9-81ED-4DB2-BD59-A6C34878D82A}">
                    <a16:rowId xmlns:a16="http://schemas.microsoft.com/office/drawing/2014/main" val="1559320232"/>
                  </a:ext>
                </a:extLst>
              </a:tr>
              <a:tr h="215238">
                <a:tc>
                  <a:txBody>
                    <a:bodyPr/>
                    <a:lstStyle/>
                    <a:p>
                      <a:r>
                        <a:rPr lang="en-HR" sz="1200" dirty="0">
                          <a:latin typeface="+mn-lt"/>
                        </a:rPr>
                        <a:t>2</a:t>
                      </a:r>
                    </a:p>
                  </a:txBody>
                  <a:tcPr marL="45720" marR="45720"/>
                </a:tc>
                <a:tc>
                  <a:txBody>
                    <a:bodyPr/>
                    <a:lstStyle/>
                    <a:p>
                      <a:r>
                        <a:rPr lang="en-HR" sz="1200" dirty="0">
                          <a:latin typeface="+mn-lt"/>
                        </a:rPr>
                        <a:t>Panek</a:t>
                      </a:r>
                    </a:p>
                  </a:txBody>
                  <a:tcPr marL="45720" marR="45720"/>
                </a:tc>
                <a:extLst>
                  <a:ext uri="{0D108BD9-81ED-4DB2-BD59-A6C34878D82A}">
                    <a16:rowId xmlns:a16="http://schemas.microsoft.com/office/drawing/2014/main" val="4180264483"/>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75523994"/>
                  </a:ext>
                </a:extLst>
              </a:tr>
              <a:tr h="215238">
                <a:tc>
                  <a:txBody>
                    <a:bodyPr/>
                    <a:lstStyle/>
                    <a:p>
                      <a:r>
                        <a:rPr lang="en-HR" sz="1200" dirty="0"/>
                        <a:t>n</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2576994827"/>
                  </a:ext>
                </a:extLst>
              </a:tr>
            </a:tbl>
          </a:graphicData>
        </a:graphic>
      </p:graphicFrame>
      <p:sp>
        <p:nvSpPr>
          <p:cNvPr id="6" name="TextBox 5">
            <a:extLst>
              <a:ext uri="{FF2B5EF4-FFF2-40B4-BE49-F238E27FC236}">
                <a16:creationId xmlns:a16="http://schemas.microsoft.com/office/drawing/2014/main" id="{DCCD95E2-2144-5D8E-4E47-F39BCC0C4BB6}"/>
              </a:ext>
            </a:extLst>
          </p:cNvPr>
          <p:cNvSpPr txBox="1"/>
          <p:nvPr/>
        </p:nvSpPr>
        <p:spPr>
          <a:xfrm>
            <a:off x="-70745" y="2420888"/>
            <a:ext cx="984565" cy="369332"/>
          </a:xfrm>
          <a:prstGeom prst="rect">
            <a:avLst/>
          </a:prstGeom>
          <a:noFill/>
        </p:spPr>
        <p:txBody>
          <a:bodyPr wrap="none" rtlCol="0">
            <a:spAutoFit/>
          </a:bodyPr>
          <a:lstStyle/>
          <a:p>
            <a:pPr algn="r"/>
            <a:r>
              <a:rPr lang="en-HR" dirty="0">
                <a:sym typeface="Wingdings" pitchFamily="2" charset="2"/>
              </a:rPr>
              <a:t>Rahal </a:t>
            </a:r>
            <a:endParaRPr lang="en-HR" dirty="0"/>
          </a:p>
        </p:txBody>
      </p:sp>
      <p:sp>
        <p:nvSpPr>
          <p:cNvPr id="8" name="TextBox 7">
            <a:extLst>
              <a:ext uri="{FF2B5EF4-FFF2-40B4-BE49-F238E27FC236}">
                <a16:creationId xmlns:a16="http://schemas.microsoft.com/office/drawing/2014/main" id="{37E53177-C1C5-4E34-0A30-435A17750789}"/>
              </a:ext>
            </a:extLst>
          </p:cNvPr>
          <p:cNvSpPr txBox="1"/>
          <p:nvPr/>
        </p:nvSpPr>
        <p:spPr>
          <a:xfrm>
            <a:off x="333212" y="2843644"/>
            <a:ext cx="580608" cy="369332"/>
          </a:xfrm>
          <a:prstGeom prst="rect">
            <a:avLst/>
          </a:prstGeom>
          <a:noFill/>
        </p:spPr>
        <p:txBody>
          <a:bodyPr wrap="none" rtlCol="0">
            <a:spAutoFit/>
          </a:bodyPr>
          <a:lstStyle/>
          <a:p>
            <a:pPr algn="r"/>
            <a:r>
              <a:rPr lang="en-HR" dirty="0">
                <a:sym typeface="Wingdings" pitchFamily="2" charset="2"/>
              </a:rPr>
              <a:t>2 </a:t>
            </a:r>
            <a:endParaRPr lang="en-HR" dirty="0"/>
          </a:p>
        </p:txBody>
      </p:sp>
      <p:sp>
        <p:nvSpPr>
          <p:cNvPr id="9" name="TextBox 8">
            <a:extLst>
              <a:ext uri="{FF2B5EF4-FFF2-40B4-BE49-F238E27FC236}">
                <a16:creationId xmlns:a16="http://schemas.microsoft.com/office/drawing/2014/main" id="{376A4D4F-DA31-6BAF-2590-620AF0942674}"/>
              </a:ext>
            </a:extLst>
          </p:cNvPr>
          <p:cNvSpPr txBox="1"/>
          <p:nvPr/>
        </p:nvSpPr>
        <p:spPr>
          <a:xfrm>
            <a:off x="3142896" y="2420888"/>
            <a:ext cx="580608" cy="369332"/>
          </a:xfrm>
          <a:prstGeom prst="rect">
            <a:avLst/>
          </a:prstGeom>
          <a:noFill/>
        </p:spPr>
        <p:txBody>
          <a:bodyPr wrap="none" rtlCol="0">
            <a:spAutoFit/>
          </a:bodyPr>
          <a:lstStyle/>
          <a:p>
            <a:r>
              <a:rPr lang="en-HR" dirty="0">
                <a:sym typeface="Wingdings" pitchFamily="2" charset="2"/>
              </a:rPr>
              <a:t> 1</a:t>
            </a:r>
            <a:endParaRPr lang="en-HR" dirty="0"/>
          </a:p>
        </p:txBody>
      </p:sp>
      <p:sp>
        <p:nvSpPr>
          <p:cNvPr id="10" name="TextBox 9">
            <a:extLst>
              <a:ext uri="{FF2B5EF4-FFF2-40B4-BE49-F238E27FC236}">
                <a16:creationId xmlns:a16="http://schemas.microsoft.com/office/drawing/2014/main" id="{C76EF757-C0B1-7FA7-A905-5877B1F4A23E}"/>
              </a:ext>
            </a:extLst>
          </p:cNvPr>
          <p:cNvSpPr txBox="1"/>
          <p:nvPr/>
        </p:nvSpPr>
        <p:spPr>
          <a:xfrm>
            <a:off x="3142896" y="2834352"/>
            <a:ext cx="1029321" cy="369332"/>
          </a:xfrm>
          <a:prstGeom prst="rect">
            <a:avLst/>
          </a:prstGeom>
          <a:noFill/>
        </p:spPr>
        <p:txBody>
          <a:bodyPr wrap="none" rtlCol="0">
            <a:spAutoFit/>
          </a:bodyPr>
          <a:lstStyle/>
          <a:p>
            <a:r>
              <a:rPr lang="en-HR" dirty="0">
                <a:sym typeface="Wingdings" pitchFamily="2" charset="2"/>
              </a:rPr>
              <a:t> Panek</a:t>
            </a:r>
            <a:endParaRPr lang="en-HR" dirty="0"/>
          </a:p>
        </p:txBody>
      </p:sp>
      <p:sp>
        <p:nvSpPr>
          <p:cNvPr id="12" name="Rounded Rectangle 11">
            <a:extLst>
              <a:ext uri="{FF2B5EF4-FFF2-40B4-BE49-F238E27FC236}">
                <a16:creationId xmlns:a16="http://schemas.microsoft.com/office/drawing/2014/main" id="{43AFB844-8249-C3DB-D9F9-D3E7BC63D110}"/>
              </a:ext>
            </a:extLst>
          </p:cNvPr>
          <p:cNvSpPr/>
          <p:nvPr/>
        </p:nvSpPr>
        <p:spPr>
          <a:xfrm>
            <a:off x="5646707" y="1916832"/>
            <a:ext cx="1944216" cy="2664296"/>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a:t>NationalityVocab</a:t>
            </a:r>
            <a:endParaRPr lang="en-HR" dirty="0"/>
          </a:p>
        </p:txBody>
      </p:sp>
      <p:graphicFrame>
        <p:nvGraphicFramePr>
          <p:cNvPr id="13" name="Table 12">
            <a:extLst>
              <a:ext uri="{FF2B5EF4-FFF2-40B4-BE49-F238E27FC236}">
                <a16:creationId xmlns:a16="http://schemas.microsoft.com/office/drawing/2014/main" id="{38DFED1F-8A81-2625-BBC6-E6ED934DD232}"/>
              </a:ext>
            </a:extLst>
          </p:cNvPr>
          <p:cNvGraphicFramePr>
            <a:graphicFrameLocks noGrp="1"/>
          </p:cNvGraphicFramePr>
          <p:nvPr>
            <p:extLst>
              <p:ext uri="{D42A27DB-BD31-4B8C-83A1-F6EECF244321}">
                <p14:modId xmlns:p14="http://schemas.microsoft.com/office/powerpoint/2010/main" val="4043625827"/>
              </p:ext>
            </p:extLst>
          </p:nvPr>
        </p:nvGraphicFramePr>
        <p:xfrm>
          <a:off x="5807094" y="2564904"/>
          <a:ext cx="1623442" cy="137160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idx</a:t>
                      </a:r>
                    </a:p>
                  </a:txBody>
                  <a:tcPr marL="45720" marR="45720"/>
                </a:tc>
                <a:tc>
                  <a:txBody>
                    <a:bodyPr/>
                    <a:lstStyle/>
                    <a:p>
                      <a:r>
                        <a:rPr lang="en-HR" sz="1200" dirty="0"/>
                        <a:t>token</a:t>
                      </a:r>
                    </a:p>
                  </a:txBody>
                  <a:tcPr marL="45720" marR="45720"/>
                </a:tc>
                <a:extLst>
                  <a:ext uri="{0D108BD9-81ED-4DB2-BD59-A6C34878D82A}">
                    <a16:rowId xmlns:a16="http://schemas.microsoft.com/office/drawing/2014/main" val="4130501007"/>
                  </a:ext>
                </a:extLst>
              </a:tr>
              <a:tr h="215238">
                <a:tc>
                  <a:txBody>
                    <a:bodyPr/>
                    <a:lstStyle/>
                    <a:p>
                      <a:r>
                        <a:rPr lang="en-HR" sz="1200" dirty="0"/>
                        <a:t>0</a:t>
                      </a:r>
                    </a:p>
                  </a:txBody>
                  <a:tcPr marL="45720" marR="45720"/>
                </a:tc>
                <a:tc>
                  <a:txBody>
                    <a:bodyPr/>
                    <a:lstStyle/>
                    <a:p>
                      <a:r>
                        <a:rPr lang="en-HR" sz="1200" dirty="0">
                          <a:latin typeface="+mn-lt"/>
                        </a:rPr>
                        <a:t>1</a:t>
                      </a:r>
                    </a:p>
                  </a:txBody>
                  <a:tcPr marL="45720" marR="45720"/>
                </a:tc>
                <a:extLst>
                  <a:ext uri="{0D108BD9-81ED-4DB2-BD59-A6C34878D82A}">
                    <a16:rowId xmlns:a16="http://schemas.microsoft.com/office/drawing/2014/main" val="1028512822"/>
                  </a:ext>
                </a:extLst>
              </a:tr>
              <a:tr h="215238">
                <a:tc>
                  <a:txBody>
                    <a:bodyPr/>
                    <a:lstStyle/>
                    <a:p>
                      <a:r>
                        <a:rPr lang="en-HR" sz="1200" dirty="0"/>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2</a:t>
                      </a:r>
                      <a:endParaRPr lang="en-HR" sz="1200" dirty="0">
                        <a:latin typeface="+mn-lt"/>
                      </a:endParaRPr>
                    </a:p>
                  </a:txBody>
                  <a:tcPr marL="45720" marR="45720"/>
                </a:tc>
                <a:extLst>
                  <a:ext uri="{0D108BD9-81ED-4DB2-BD59-A6C34878D82A}">
                    <a16:rowId xmlns:a16="http://schemas.microsoft.com/office/drawing/2014/main" val="3043118271"/>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3002218891"/>
                  </a:ext>
                </a:extLst>
              </a:tr>
              <a:tr h="215238">
                <a:tc>
                  <a:txBody>
                    <a:bodyPr/>
                    <a:lstStyle/>
                    <a:p>
                      <a:r>
                        <a:rPr lang="en-HR" sz="1200" dirty="0"/>
                        <a:t>m</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4034248242"/>
                  </a:ext>
                </a:extLst>
              </a:tr>
            </a:tbl>
          </a:graphicData>
        </a:graphic>
      </p:graphicFrame>
    </p:spTree>
    <p:extLst>
      <p:ext uri="{BB962C8B-B14F-4D97-AF65-F5344CB8AC3E}">
        <p14:creationId xmlns:p14="http://schemas.microsoft.com/office/powerpoint/2010/main" val="10244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37913579"/>
              </p:ext>
            </p:extLst>
          </p:nvPr>
        </p:nvGraphicFramePr>
        <p:xfrm>
          <a:off x="179512" y="548680"/>
          <a:ext cx="8640960" cy="59740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Vocabulary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a:solidFill>
                            <a:srgbClr val="267F99"/>
                          </a:solidFill>
                          <a:effectLst/>
                          <a:latin typeface="Courier New" panose="02070309020205020404" pitchFamily="49" charset="0"/>
                        </a:rPr>
                        <a:t>Vocabulary</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True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"&lt;UNK&gt;"</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is</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token_to_idx</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token </a:t>
                      </a:r>
                    </a:p>
                    <a:p>
                      <a:r>
                        <a:rPr lang="en-GB" sz="1400" b="0" dirty="0">
                          <a:solidFill>
                            <a:srgbClr val="AF00DB"/>
                          </a:solidFill>
                          <a:effectLst/>
                          <a:latin typeface="Courier New" panose="02070309020205020404" pitchFamily="49" charset="0"/>
                        </a:rPr>
                        <a:t>                              for</a:t>
                      </a:r>
                      <a:r>
                        <a:rPr lang="en-GB" sz="1400" b="0" dirty="0">
                          <a:solidFill>
                            <a:srgbClr val="000000"/>
                          </a:solidFill>
                          <a:effectLst/>
                          <a:latin typeface="Courier New" panose="02070309020205020404" pitchFamily="49" charset="0"/>
                        </a:rPr>
                        <a:t> token,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token_to_idx.items</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add_unk</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unk_token</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a:solidFill>
                            <a:srgbClr val="09885A"/>
                          </a:solidFill>
                          <a:effectLst/>
                          <a:latin typeface="Courier New" panose="02070309020205020404" pitchFamily="49" charset="0"/>
                        </a:rPr>
                        <a:t>-1</a:t>
                      </a:r>
                      <a:endParaRPr lang="en-GB" sz="1400" b="0" dirty="0">
                        <a:solidFill>
                          <a:srgbClr val="000000"/>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 = index</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 = token</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add_many</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(token) </a:t>
                      </a:r>
                      <a:r>
                        <a:rPr lang="en-GB" sz="1400" b="0" dirty="0">
                          <a:solidFill>
                            <a:srgbClr val="AF00DB"/>
                          </a:solidFill>
                          <a:effectLst/>
                          <a:latin typeface="Courier New" panose="02070309020205020404" pitchFamily="49" charset="0"/>
                        </a:rPr>
                        <a:t>for</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tokens]</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56018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65320358"/>
              </p:ext>
            </p:extLst>
          </p:nvPr>
        </p:nvGraphicFramePr>
        <p:xfrm>
          <a:off x="179512" y="548680"/>
          <a:ext cx="8640960" cy="5760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&gt;= </a:t>
                      </a:r>
                      <a:r>
                        <a:rPr lang="en-GB" sz="1400" b="0" dirty="0">
                          <a:solidFill>
                            <a:srgbClr val="09885A"/>
                          </a:solidFill>
                          <a:effectLst/>
                          <a:latin typeface="Courier New" panose="02070309020205020404" pitchFamily="49" charset="0"/>
                        </a:rPr>
                        <a:t>0</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token_to_idx.get</a:t>
                      </a:r>
                      <a:r>
                        <a:rPr lang="en-GB" sz="1400" b="0" dirty="0">
                          <a:solidFill>
                            <a:srgbClr val="000000"/>
                          </a:solidFill>
                          <a:effectLst/>
                          <a:latin typeface="Courier New" panose="02070309020205020404" pitchFamily="49" charset="0"/>
                        </a:rPr>
                        <a:t>(token,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lookup_index</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index </a:t>
                      </a:r>
                      <a:r>
                        <a:rPr lang="en-GB" sz="1400" b="0" dirty="0">
                          <a:solidFill>
                            <a:srgbClr val="0000FF"/>
                          </a:solidFill>
                          <a:effectLst/>
                          <a:latin typeface="Courier New" panose="02070309020205020404" pitchFamily="49" charset="0"/>
                        </a:rPr>
                        <a:t>not</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raise</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KeyError</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"the index (%d) is not in the Vocabulary"</a:t>
                      </a:r>
                      <a:r>
                        <a:rPr lang="en-GB" sz="1400" b="0" dirty="0">
                          <a:solidFill>
                            <a:srgbClr val="000000"/>
                          </a:solidFill>
                          <a:effectLst/>
                          <a:latin typeface="Courier New" panose="02070309020205020404" pitchFamily="49" charset="0"/>
                        </a:rPr>
                        <a:t> % index)</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token_to_idx</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add_unk</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unk_token</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(**contents)</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__str__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f</a:t>
                      </a:r>
                      <a:r>
                        <a:rPr lang="en-GB" sz="1400" b="0" dirty="0">
                          <a:solidFill>
                            <a:srgbClr val="A31515"/>
                          </a:solidFill>
                          <a:effectLst/>
                          <a:latin typeface="Courier New" panose="02070309020205020404" pitchFamily="49" charset="0"/>
                        </a:rPr>
                        <a:t>"&lt;Vocabulary(size=</a:t>
                      </a:r>
                      <a:r>
                        <a:rPr lang="en-GB" sz="1400" b="0" dirty="0">
                          <a:solidFill>
                            <a:srgbClr val="000000"/>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)&gt;"</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3994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Vectorizer</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Vectorizer uses vocabulary to create one-hot vector encoding of review</a:t>
            </a:r>
          </a:p>
          <a:p>
            <a:pPr marL="0" indent="0">
              <a:buNone/>
            </a:pPr>
            <a:r>
              <a:rPr lang="en-US" dirty="0"/>
              <a:t>Vector size is size of the vocabulary. </a:t>
            </a:r>
          </a:p>
        </p:txBody>
      </p:sp>
      <p:sp>
        <p:nvSpPr>
          <p:cNvPr id="4" name="Rounded Rectangle 3">
            <a:extLst>
              <a:ext uri="{FF2B5EF4-FFF2-40B4-BE49-F238E27FC236}">
                <a16:creationId xmlns:a16="http://schemas.microsoft.com/office/drawing/2014/main" id="{18786856-0A1D-334B-AFEA-5E90AF33F092}"/>
              </a:ext>
            </a:extLst>
          </p:cNvPr>
          <p:cNvSpPr/>
          <p:nvPr/>
        </p:nvSpPr>
        <p:spPr>
          <a:xfrm>
            <a:off x="2987824" y="2132856"/>
            <a:ext cx="2520280" cy="2008996"/>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
        <p:nvSpPr>
          <p:cNvPr id="6" name="Rounded Rectangle 5">
            <a:extLst>
              <a:ext uri="{FF2B5EF4-FFF2-40B4-BE49-F238E27FC236}">
                <a16:creationId xmlns:a16="http://schemas.microsoft.com/office/drawing/2014/main" id="{32A857E5-7627-1E40-3F4A-BDA5986ABF97}"/>
              </a:ext>
            </a:extLst>
          </p:cNvPr>
          <p:cNvSpPr/>
          <p:nvPr/>
        </p:nvSpPr>
        <p:spPr>
          <a:xfrm>
            <a:off x="3275856" y="3444522"/>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NationalityVocab</a:t>
            </a:r>
          </a:p>
        </p:txBody>
      </p:sp>
      <p:sp>
        <p:nvSpPr>
          <p:cNvPr id="7" name="Rounded Rectangle 6">
            <a:extLst>
              <a:ext uri="{FF2B5EF4-FFF2-40B4-BE49-F238E27FC236}">
                <a16:creationId xmlns:a16="http://schemas.microsoft.com/office/drawing/2014/main" id="{23176297-55E7-8382-6FA8-1D4DA02EAA8D}"/>
              </a:ext>
            </a:extLst>
          </p:cNvPr>
          <p:cNvSpPr/>
          <p:nvPr/>
        </p:nvSpPr>
        <p:spPr>
          <a:xfrm>
            <a:off x="3275856" y="2716495"/>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sp>
        <p:nvSpPr>
          <p:cNvPr id="10" name="TextBox 9">
            <a:extLst>
              <a:ext uri="{FF2B5EF4-FFF2-40B4-BE49-F238E27FC236}">
                <a16:creationId xmlns:a16="http://schemas.microsoft.com/office/drawing/2014/main" id="{E045D7B9-BA72-2D62-5293-DAF3D44C9A8D}"/>
              </a:ext>
            </a:extLst>
          </p:cNvPr>
          <p:cNvSpPr txBox="1"/>
          <p:nvPr/>
        </p:nvSpPr>
        <p:spPr>
          <a:xfrm>
            <a:off x="323528" y="2796784"/>
            <a:ext cx="2520280" cy="369332"/>
          </a:xfrm>
          <a:prstGeom prst="rect">
            <a:avLst/>
          </a:prstGeom>
          <a:noFill/>
        </p:spPr>
        <p:txBody>
          <a:bodyPr wrap="square">
            <a:spAutoFit/>
          </a:bodyPr>
          <a:lstStyle/>
          <a:p>
            <a:pPr algn="r"/>
            <a:r>
              <a:rPr lang="en-GB" sz="1800" b="0" i="0" kern="1200" dirty="0">
                <a:solidFill>
                  <a:schemeClr val="dk1"/>
                </a:solidFill>
                <a:effectLst/>
                <a:ea typeface="+mn-ea"/>
                <a:cs typeface="Courier New" panose="02070309020205020404" pitchFamily="49" charset="0"/>
              </a:rPr>
              <a:t>Rahal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1" name="TextBox 10">
            <a:extLst>
              <a:ext uri="{FF2B5EF4-FFF2-40B4-BE49-F238E27FC236}">
                <a16:creationId xmlns:a16="http://schemas.microsoft.com/office/drawing/2014/main" id="{F51E0487-253B-5B84-8816-E83FD5363A47}"/>
              </a:ext>
            </a:extLst>
          </p:cNvPr>
          <p:cNvSpPr txBox="1"/>
          <p:nvPr/>
        </p:nvSpPr>
        <p:spPr>
          <a:xfrm>
            <a:off x="5652120" y="2796784"/>
            <a:ext cx="2520280"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endParaRPr lang="en-HR" dirty="0">
              <a:solidFill>
                <a:schemeClr val="bg1">
                  <a:lumMod val="75000"/>
                </a:schemeClr>
              </a:solidFill>
            </a:endParaRPr>
          </a:p>
        </p:txBody>
      </p:sp>
    </p:spTree>
    <p:extLst>
      <p:ext uri="{BB962C8B-B14F-4D97-AF65-F5344CB8AC3E}">
        <p14:creationId xmlns:p14="http://schemas.microsoft.com/office/powerpoint/2010/main" val="205244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502887175"/>
              </p:ext>
            </p:extLst>
          </p:nvPr>
        </p:nvGraphicFramePr>
        <p:xfrm>
          <a:off x="179512" y="548680"/>
          <a:ext cx="8640960" cy="4236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Vectorizer encapsulates the review Vocabulary, which maps words in the review to integers.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SurnameVectorizer</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surname_vocab</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nationality_vocab</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.surname_vocab.to_serializable</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.nationality_vocab.to_serializable</a:t>
                      </a:r>
                      <a:r>
                        <a:rPr lang="en-GB" sz="1400" b="0" dirty="0">
                          <a:solidFill>
                            <a:srgbClr val="000000"/>
                          </a:solidFill>
                          <a:effectLst/>
                          <a:latin typeface="Courier New" panose="02070309020205020404" pitchFamily="49" charset="0"/>
                        </a:rPr>
                        <a:t>()}</a:t>
                      </a:r>
                    </a:p>
                    <a:p>
                      <a:endParaRPr lang="en-GB" sz="12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92717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573533174"/>
              </p:ext>
            </p:extLst>
          </p:nvPr>
        </p:nvGraphicFramePr>
        <p:xfrm>
          <a:off x="179512" y="548680"/>
          <a:ext cx="8640960" cy="49682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err="1">
                          <a:latin typeface="Courier New" panose="02070309020205020404" pitchFamily="49" charset="0"/>
                          <a:cs typeface="Courier New" panose="02070309020205020404" pitchFamily="49" charset="0"/>
                        </a:rPr>
                        <a:t>from_dataframe</a:t>
                      </a:r>
                      <a:r>
                        <a:rPr lang="en-US" sz="1600" b="0" noProof="0" dirty="0">
                          <a:latin typeface="Courier New" panose="02070309020205020404" pitchFamily="49" charset="0"/>
                          <a:cs typeface="Courier New" panose="02070309020205020404" pitchFamily="49" charset="0"/>
                        </a:rPr>
                        <a:t>()</a:t>
                      </a:r>
                      <a:r>
                        <a:rPr lang="en-US" sz="1600" b="0" noProof="0" dirty="0"/>
                        <a:t> iterates over the rows of a Pandas </a:t>
                      </a:r>
                      <a:r>
                        <a:rPr lang="en-US" sz="1600" b="0" noProof="0" dirty="0" err="1"/>
                        <a:t>DataFrame</a:t>
                      </a:r>
                      <a:r>
                        <a:rPr lang="en-US" sz="1600" b="0" noProof="0" dirty="0"/>
                        <a:t> to create vocabularies.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a:latin typeface="Courier New" panose="02070309020205020404" pitchFamily="49" charset="0"/>
                          <a:cs typeface="Courier New" panose="02070309020205020404" pitchFamily="49" charset="0"/>
                        </a:rPr>
                        <a:t>vectorize()</a:t>
                      </a:r>
                      <a:r>
                        <a:rPr lang="en-US" sz="1600" b="0" noProof="0" dirty="0"/>
                        <a:t> encapsulates the core functionality of the Vectorizer.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vectorize</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vocab =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.surname_vocab</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np.zeros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(vocab),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=np.float32)</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token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vocab.lookup_token</a:t>
                      </a:r>
                      <a:r>
                        <a:rPr lang="en-US" sz="1400" b="0" i="0" u="none" strike="noStrike" dirty="0">
                          <a:solidFill>
                            <a:srgbClr val="000000"/>
                          </a:solidFill>
                          <a:effectLst/>
                          <a:latin typeface="Courier New" panose="02070309020205020404" pitchFamily="49" charset="0"/>
                        </a:rPr>
                        <a:t>(token)] = </a:t>
                      </a:r>
                      <a:r>
                        <a:rPr lang="en-US" sz="1400" b="0" i="0" u="none" strike="noStrike" dirty="0">
                          <a:solidFill>
                            <a:srgbClr val="09885A"/>
                          </a:solidFill>
                          <a:effectLst/>
                          <a:latin typeface="Courier New" panose="02070309020205020404" pitchFamily="49" charset="0"/>
                        </a:rPr>
                        <a:t>1</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classmethod</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from_dataframe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unk_token</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add_unk</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False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index, row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surname_df.iterrows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letter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row.surname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surname_vocab.add_token</a:t>
                      </a:r>
                      <a:r>
                        <a:rPr lang="en-US" sz="1400" b="0" i="0" u="none" strike="noStrike" dirty="0">
                          <a:solidFill>
                            <a:srgbClr val="000000"/>
                          </a:solidFill>
                          <a:effectLst/>
                          <a:latin typeface="Courier New" panose="02070309020205020404" pitchFamily="49" charset="0"/>
                        </a:rPr>
                        <a:t>(letter)</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nationality_vocab.add_token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row.nationality</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35548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Dataset</a:t>
            </a:r>
          </a:p>
        </p:txBody>
      </p:sp>
      <p:sp>
        <p:nvSpPr>
          <p:cNvPr id="3" name="Content Placeholder 2">
            <a:extLst>
              <a:ext uri="{FF2B5EF4-FFF2-40B4-BE49-F238E27FC236}">
                <a16:creationId xmlns:a16="http://schemas.microsoft.com/office/drawing/2014/main" id="{EC52D9FF-2305-C2E2-AB81-F245C18C7AB8}"/>
              </a:ext>
            </a:extLst>
          </p:cNvPr>
          <p:cNvSpPr>
            <a:spLocks noGrp="1"/>
          </p:cNvSpPr>
          <p:nvPr>
            <p:ph idx="1"/>
          </p:nvPr>
        </p:nvSpPr>
        <p:spPr>
          <a:xfrm>
            <a:off x="71406" y="571480"/>
            <a:ext cx="9001188" cy="1057320"/>
          </a:xfrm>
        </p:spPr>
        <p:txBody>
          <a:bodyPr>
            <a:normAutofit/>
          </a:bodyPr>
          <a:lstStyle/>
          <a:p>
            <a:pPr marL="0" indent="0">
              <a:buNone/>
            </a:pPr>
            <a:r>
              <a:rPr lang="en-US" dirty="0"/>
              <a:t>Dataset contains review data and vectorizer in order to yield source (review) and target (rating) vectors from selected split.</a:t>
            </a:r>
          </a:p>
        </p:txBody>
      </p:sp>
      <p:sp>
        <p:nvSpPr>
          <p:cNvPr id="4" name="Rounded Rectangle 3">
            <a:extLst>
              <a:ext uri="{FF2B5EF4-FFF2-40B4-BE49-F238E27FC236}">
                <a16:creationId xmlns:a16="http://schemas.microsoft.com/office/drawing/2014/main" id="{F720FCD7-5B53-8F47-9EDF-C87C8BB56B51}"/>
              </a:ext>
            </a:extLst>
          </p:cNvPr>
          <p:cNvSpPr/>
          <p:nvPr/>
        </p:nvSpPr>
        <p:spPr>
          <a:xfrm>
            <a:off x="899592" y="1700808"/>
            <a:ext cx="5400600" cy="4680520"/>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SurnameDataset</a:t>
            </a:r>
          </a:p>
        </p:txBody>
      </p:sp>
      <p:graphicFrame>
        <p:nvGraphicFramePr>
          <p:cNvPr id="7" name="Table 6">
            <a:extLst>
              <a:ext uri="{FF2B5EF4-FFF2-40B4-BE49-F238E27FC236}">
                <a16:creationId xmlns:a16="http://schemas.microsoft.com/office/drawing/2014/main" id="{27BE4C72-AE77-67DA-8BAE-8F12CB162C32}"/>
              </a:ext>
            </a:extLst>
          </p:cNvPr>
          <p:cNvGraphicFramePr>
            <a:graphicFrameLocks noGrp="1"/>
          </p:cNvGraphicFramePr>
          <p:nvPr>
            <p:extLst>
              <p:ext uri="{D42A27DB-BD31-4B8C-83A1-F6EECF244321}">
                <p14:modId xmlns:p14="http://schemas.microsoft.com/office/powerpoint/2010/main" val="2900536938"/>
              </p:ext>
            </p:extLst>
          </p:nvPr>
        </p:nvGraphicFramePr>
        <p:xfrm>
          <a:off x="1220388" y="2348880"/>
          <a:ext cx="2786664" cy="1097280"/>
        </p:xfrm>
        <a:graphic>
          <a:graphicData uri="http://schemas.openxmlformats.org/drawingml/2006/table">
            <a:tbl>
              <a:tblPr firstRow="1">
                <a:tableStyleId>{073A0DAA-6AF3-43AB-8588-CEC1D06C72B9}</a:tableStyleId>
              </a:tblPr>
              <a:tblGrid>
                <a:gridCol w="749681">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lnL w="381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tcPr>
                </a:tc>
                <a:tc>
                  <a:txBody>
                    <a:bodyPr/>
                    <a:lstStyle/>
                    <a:p>
                      <a:r>
                        <a:rPr lang="en-HR" sz="1200" dirty="0"/>
                        <a:t>nationality</a:t>
                      </a:r>
                    </a:p>
                  </a:txBody>
                  <a:tcPr marL="45720" marR="45720">
                    <a:lnT w="38100" cap="flat" cmpd="sng" algn="ctr">
                      <a:solidFill>
                        <a:schemeClr val="accent2"/>
                      </a:solidFill>
                      <a:prstDash val="solid"/>
                      <a:round/>
                      <a:headEnd type="none" w="med" len="med"/>
                      <a:tailEnd type="none" w="med" len="med"/>
                    </a:lnT>
                  </a:tcPr>
                </a:tc>
                <a:tc>
                  <a:txBody>
                    <a:bodyPr/>
                    <a:lstStyle/>
                    <a:p>
                      <a:r>
                        <a:rPr lang="en-HR" sz="1200" dirty="0"/>
                        <a:t>split</a:t>
                      </a:r>
                    </a:p>
                  </a:txBody>
                  <a:tcPr marL="45720" marR="45720">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4130501007"/>
                  </a:ext>
                </a:extLst>
              </a:tr>
              <a:tr h="215238">
                <a:tc>
                  <a:txBody>
                    <a:bodyPr/>
                    <a:lstStyle/>
                    <a:p>
                      <a:r>
                        <a:rPr lang="en-HR" sz="1200" dirty="0"/>
                        <a:t>Woodford</a:t>
                      </a: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English</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043118271"/>
                  </a:ext>
                </a:extLst>
              </a:tr>
              <a:tr h="215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mn-lt"/>
                        </a:rPr>
                        <a:t>Abboud</a:t>
                      </a:r>
                      <a:endParaRPr lang="en-HR" sz="1200" dirty="0">
                        <a:latin typeface="+mn-lt"/>
                      </a:endParaRP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Arabic</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559320232"/>
                  </a:ext>
                </a:extLst>
              </a:tr>
              <a:tr h="215238">
                <a:tc>
                  <a:txBody>
                    <a:bodyPr/>
                    <a:lstStyle/>
                    <a:p>
                      <a:r>
                        <a:rPr lang="en-HR" sz="1200" dirty="0"/>
                        <a:t>…</a:t>
                      </a:r>
                    </a:p>
                  </a:txBody>
                  <a:tcPr marL="45720" marR="45720">
                    <a:lnL w="381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R w="381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75523994"/>
                  </a:ext>
                </a:extLst>
              </a:tr>
            </a:tbl>
          </a:graphicData>
        </a:graphic>
      </p:graphicFrame>
      <p:graphicFrame>
        <p:nvGraphicFramePr>
          <p:cNvPr id="8" name="Table 7">
            <a:extLst>
              <a:ext uri="{FF2B5EF4-FFF2-40B4-BE49-F238E27FC236}">
                <a16:creationId xmlns:a16="http://schemas.microsoft.com/office/drawing/2014/main" id="{D7C47D66-F514-B2B3-701F-3F43D111FAB5}"/>
              </a:ext>
            </a:extLst>
          </p:cNvPr>
          <p:cNvGraphicFramePr>
            <a:graphicFrameLocks noGrp="1"/>
          </p:cNvGraphicFramePr>
          <p:nvPr>
            <p:extLst>
              <p:ext uri="{D42A27DB-BD31-4B8C-83A1-F6EECF244321}">
                <p14:modId xmlns:p14="http://schemas.microsoft.com/office/powerpoint/2010/main" val="2567885329"/>
              </p:ext>
            </p:extLst>
          </p:nvPr>
        </p:nvGraphicFramePr>
        <p:xfrm>
          <a:off x="1215966" y="5035165"/>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Jackson</a:t>
                      </a:r>
                    </a:p>
                  </a:txBody>
                  <a:tcPr marL="45720" marR="45720"/>
                </a:tc>
                <a:tc>
                  <a:txBody>
                    <a:bodyPr/>
                    <a:lstStyle/>
                    <a:p>
                      <a:r>
                        <a:rPr lang="en-HR" sz="1200" dirty="0">
                          <a:latin typeface="+mn-lt"/>
                        </a:rPr>
                        <a:t>English</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4180264483"/>
                  </a:ext>
                </a:extLst>
              </a:tr>
              <a:tr h="215238">
                <a:tc>
                  <a:txBody>
                    <a:bodyPr/>
                    <a:lstStyle/>
                    <a:p>
                      <a:r>
                        <a:rPr lang="en-HR" sz="1200" dirty="0"/>
                        <a:t>Sayegh</a:t>
                      </a:r>
                    </a:p>
                  </a:txBody>
                  <a:tcPr marL="45720" marR="45720"/>
                </a:tc>
                <a:tc>
                  <a:txBody>
                    <a:bodyPr/>
                    <a:lstStyle/>
                    <a:p>
                      <a:r>
                        <a:rPr lang="en-HR" sz="1200" dirty="0">
                          <a:latin typeface="+mn-lt"/>
                        </a:rPr>
                        <a:t>Arabic</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3007974388"/>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graphicFrame>
        <p:nvGraphicFramePr>
          <p:cNvPr id="10" name="Table 9">
            <a:extLst>
              <a:ext uri="{FF2B5EF4-FFF2-40B4-BE49-F238E27FC236}">
                <a16:creationId xmlns:a16="http://schemas.microsoft.com/office/drawing/2014/main" id="{D0A6A292-6C1B-B652-0A3B-6C2CECC1370E}"/>
              </a:ext>
            </a:extLst>
          </p:cNvPr>
          <p:cNvGraphicFramePr>
            <a:graphicFrameLocks noGrp="1"/>
          </p:cNvGraphicFramePr>
          <p:nvPr>
            <p:extLst>
              <p:ext uri="{D42A27DB-BD31-4B8C-83A1-F6EECF244321}">
                <p14:modId xmlns:p14="http://schemas.microsoft.com/office/powerpoint/2010/main" val="2823467769"/>
              </p:ext>
            </p:extLst>
          </p:nvPr>
        </p:nvGraphicFramePr>
        <p:xfrm>
          <a:off x="1220388" y="3699872"/>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Kore</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English</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1559320232"/>
                  </a:ext>
                </a:extLst>
              </a:tr>
              <a:tr h="215238">
                <a:tc>
                  <a:txBody>
                    <a:bodyPr/>
                    <a:lstStyle/>
                    <a:p>
                      <a:r>
                        <a:rPr lang="en-HR" sz="1200" dirty="0"/>
                        <a:t>Srour</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Arabic</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3836401655"/>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sp>
        <p:nvSpPr>
          <p:cNvPr id="11" name="TextBox 10">
            <a:extLst>
              <a:ext uri="{FF2B5EF4-FFF2-40B4-BE49-F238E27FC236}">
                <a16:creationId xmlns:a16="http://schemas.microsoft.com/office/drawing/2014/main" id="{6BE49E07-C378-27BF-698D-AD2E7ECB420D}"/>
              </a:ext>
            </a:extLst>
          </p:cNvPr>
          <p:cNvSpPr txBox="1"/>
          <p:nvPr/>
        </p:nvSpPr>
        <p:spPr>
          <a:xfrm>
            <a:off x="107504" y="2600196"/>
            <a:ext cx="615306" cy="369332"/>
          </a:xfrm>
          <a:prstGeom prst="rect">
            <a:avLst/>
          </a:prstGeom>
          <a:noFill/>
        </p:spPr>
        <p:txBody>
          <a:bodyPr wrap="square">
            <a:spAutoFit/>
          </a:bodyPr>
          <a:lstStyle/>
          <a:p>
            <a:pPr algn="r"/>
            <a:r>
              <a:rPr lang="en-GB" sz="1800" b="0" i="0" kern="1200" dirty="0">
                <a:solidFill>
                  <a:schemeClr val="dk1"/>
                </a:solidFill>
                <a:effectLst/>
                <a:ea typeface="+mn-ea"/>
                <a:cs typeface="Courier New" panose="02070309020205020404" pitchFamily="49" charset="0"/>
              </a:rPr>
              <a:t>0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2" name="TextBox 11">
            <a:extLst>
              <a:ext uri="{FF2B5EF4-FFF2-40B4-BE49-F238E27FC236}">
                <a16:creationId xmlns:a16="http://schemas.microsoft.com/office/drawing/2014/main" id="{D8557358-AEEC-70B2-CBDD-B38948F1EA7D}"/>
              </a:ext>
            </a:extLst>
          </p:cNvPr>
          <p:cNvSpPr txBox="1"/>
          <p:nvPr/>
        </p:nvSpPr>
        <p:spPr>
          <a:xfrm>
            <a:off x="6300192" y="2600196"/>
            <a:ext cx="2820553"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0 0, 0)</a:t>
            </a:r>
            <a:endParaRPr lang="en-HR" dirty="0">
              <a:solidFill>
                <a:schemeClr val="bg1">
                  <a:lumMod val="75000"/>
                </a:schemeClr>
              </a:solidFill>
            </a:endParaRPr>
          </a:p>
        </p:txBody>
      </p:sp>
      <p:sp>
        <p:nvSpPr>
          <p:cNvPr id="13" name="Rounded Rectangle 12">
            <a:extLst>
              <a:ext uri="{FF2B5EF4-FFF2-40B4-BE49-F238E27FC236}">
                <a16:creationId xmlns:a16="http://schemas.microsoft.com/office/drawing/2014/main" id="{EDF2AB1A-0981-7B4D-F18E-1D609D3382B6}"/>
              </a:ext>
            </a:extLst>
          </p:cNvPr>
          <p:cNvSpPr/>
          <p:nvPr/>
        </p:nvSpPr>
        <p:spPr>
          <a:xfrm>
            <a:off x="4114556" y="2672916"/>
            <a:ext cx="1969612" cy="44920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Tree>
    <p:extLst>
      <p:ext uri="{BB962C8B-B14F-4D97-AF65-F5344CB8AC3E}">
        <p14:creationId xmlns:p14="http://schemas.microsoft.com/office/powerpoint/2010/main" val="1813893541"/>
      </p:ext>
    </p:extLst>
  </p:cSld>
  <p:clrMapOvr>
    <a:masterClrMapping/>
  </p:clrMapOvr>
</p:sld>
</file>

<file path=ppt/theme/theme1.xml><?xml version="1.0" encoding="utf-8"?>
<a:theme xmlns:a="http://schemas.openxmlformats.org/drawingml/2006/main" name="bzitko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bzitko_template</Template>
  <TotalTime>6624</TotalTime>
  <Words>5160</Words>
  <Application>Microsoft Macintosh PowerPoint</Application>
  <PresentationFormat>On-screen Show (4:3)</PresentationFormat>
  <Paragraphs>526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Courier New</vt:lpstr>
      <vt:lpstr>bzitko_template</vt:lpstr>
      <vt:lpstr>NLP Surname Classification with CNN  lecture 03.5</vt:lpstr>
      <vt:lpstr>Contents</vt:lpstr>
      <vt:lpstr>Vocabulary</vt:lpstr>
      <vt:lpstr>Vocabulary</vt:lpstr>
      <vt:lpstr>Vocabulary</vt:lpstr>
      <vt:lpstr>Vectorizer</vt:lpstr>
      <vt:lpstr>Vectorizer</vt:lpstr>
      <vt:lpstr>Vectorizer</vt:lpstr>
      <vt:lpstr>Dataset</vt:lpstr>
      <vt:lpstr>DataSet</vt:lpstr>
      <vt:lpstr>DataSet</vt:lpstr>
      <vt:lpstr>DataLoader</vt:lpstr>
      <vt:lpstr>A Multilayer Perceptron Classifier</vt:lpstr>
      <vt:lpstr>The Training Routine</vt:lpstr>
      <vt:lpstr>The Training Routine</vt:lpstr>
      <vt:lpstr>The Training Routine</vt:lpstr>
      <vt:lpstr>The Training Routine</vt:lpstr>
      <vt:lpstr>The Training Routine</vt:lpstr>
      <vt:lpstr>The Training Routine</vt:lpstr>
      <vt:lpstr>The Training Routine</vt:lpstr>
      <vt:lpstr>Evaluation</vt:lpstr>
      <vt:lpstr>Evaluation</vt:lpstr>
      <vt:lpstr>Evaluation</vt:lpstr>
      <vt:lpstr>Inference</vt:lpstr>
      <vt:lpstr>Inspection</vt:lpstr>
      <vt:lpstr>Weight Regularization and Structural Regularization</vt:lpstr>
      <vt:lpstr>Weight Regularization and Structural Regularization</vt:lpstr>
      <vt:lpstr>Weight Regularization and Structural 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Ekspertni sustavi  predavanje 07</dc:title>
  <dc:creator>kika</dc:creator>
  <cp:lastModifiedBy>Branko Žitko</cp:lastModifiedBy>
  <cp:revision>2370</cp:revision>
  <dcterms:created xsi:type="dcterms:W3CDTF">2009-11-13T22:47:37Z</dcterms:created>
  <dcterms:modified xsi:type="dcterms:W3CDTF">2022-11-07T16:07:05Z</dcterms:modified>
</cp:coreProperties>
</file>