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0" r:id="rId3"/>
    <p:sldId id="371" r:id="rId4"/>
    <p:sldId id="368" r:id="rId5"/>
    <p:sldId id="370" r:id="rId6"/>
    <p:sldId id="372" r:id="rId7"/>
    <p:sldId id="373" r:id="rId8"/>
    <p:sldId id="379" r:id="rId9"/>
    <p:sldId id="395" r:id="rId10"/>
    <p:sldId id="380" r:id="rId11"/>
    <p:sldId id="390" r:id="rId12"/>
    <p:sldId id="384" r:id="rId13"/>
    <p:sldId id="391" r:id="rId14"/>
    <p:sldId id="392" r:id="rId15"/>
    <p:sldId id="383" r:id="rId16"/>
    <p:sldId id="385" r:id="rId17"/>
    <p:sldId id="386" r:id="rId18"/>
    <p:sldId id="393" r:id="rId19"/>
    <p:sldId id="394" r:id="rId20"/>
    <p:sldId id="387" r:id="rId21"/>
    <p:sldId id="388" r:id="rId22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9" autoAdjust="0"/>
    <p:restoredTop sz="95652" autoAdjust="0"/>
  </p:normalViewPr>
  <p:slideViewPr>
    <p:cSldViewPr>
      <p:cViewPr varScale="1">
        <p:scale>
          <a:sx n="175" d="100"/>
          <a:sy n="175" d="100"/>
        </p:scale>
        <p:origin x="720" y="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2CC2B-07F5-486B-80F8-D7AC8876AF81}" type="datetimeFigureOut">
              <a:rPr lang="sr-Latn-CS" smtClean="0"/>
              <a:pPr/>
              <a:t>10.11.22.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57EA-DA71-4ED8-87D5-FA09C51B6AFA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861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2500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19240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10.11.22.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10.11.22.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2396" y="71414"/>
            <a:ext cx="1485896" cy="6429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06" y="71414"/>
            <a:ext cx="7429552" cy="6429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10.11.22.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10.11.22.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10.11.22.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6" y="571480"/>
            <a:ext cx="4424394" cy="5929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480"/>
            <a:ext cx="4424394" cy="5929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10.11.22.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44259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06" y="1214422"/>
            <a:ext cx="4425982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571480"/>
            <a:ext cx="44275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214422"/>
            <a:ext cx="4427569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10.11.22.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10.11.22.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10.11.22.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71414"/>
            <a:ext cx="3394107" cy="13636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1414"/>
            <a:ext cx="5497544" cy="6429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1435100"/>
            <a:ext cx="3394107" cy="50657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10.11.22.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5143512"/>
            <a:ext cx="90011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06" y="71414"/>
            <a:ext cx="9001188" cy="50006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5715016"/>
            <a:ext cx="90011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10.11.22.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9001188" cy="5929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071538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5C48-E28F-491B-A6FC-AD0BFE4ABDB2}" type="datetimeFigureOut">
              <a:rPr lang="sr-Latn-CS" smtClean="0"/>
              <a:pPr/>
              <a:t>10.11.22.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976" y="6572272"/>
            <a:ext cx="707236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572272"/>
            <a:ext cx="85722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  <a:br>
              <a:rPr lang="en-US" dirty="0"/>
            </a:br>
            <a:r>
              <a:rPr lang="en-US" dirty="0"/>
              <a:t>Surname Classification with CNN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lecture 03.5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Branko Žitko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The Training Routine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50200"/>
              </p:ext>
            </p:extLst>
          </p:nvPr>
        </p:nvGraphicFramePr>
        <p:xfrm>
          <a:off x="179512" y="548680"/>
          <a:ext cx="864096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Train state is meant to keep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early stopping parameters,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learning rate,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training, validation and evaluation losses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training, validation and evaluation accuracies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make_train_state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6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args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return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{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stop_early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'</a:t>
                      </a:r>
                      <a:r>
                        <a:rPr lang="en-US" sz="16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early_stopping_step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US" sz="16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'</a:t>
                      </a:r>
                      <a:r>
                        <a:rPr lang="en-US" sz="16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early_stopping_best_val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US" sz="16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1e8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'</a:t>
                      </a:r>
                      <a:r>
                        <a:rPr lang="en-US" sz="16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learning_rate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args.learning_rate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'</a:t>
                      </a:r>
                      <a:r>
                        <a:rPr lang="en-US" sz="16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epoch_index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US" sz="16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'</a:t>
                      </a:r>
                      <a:r>
                        <a:rPr lang="en-US" sz="16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train_loss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[],</a:t>
                      </a:r>
                    </a:p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'</a:t>
                      </a:r>
                      <a:r>
                        <a:rPr lang="en-US" sz="16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train_acc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[],</a:t>
                      </a:r>
                    </a:p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'</a:t>
                      </a:r>
                      <a:r>
                        <a:rPr lang="en-US" sz="16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val_loss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[],</a:t>
                      </a:r>
                    </a:p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'</a:t>
                      </a:r>
                      <a:r>
                        <a:rPr lang="en-US" sz="16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val_acc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[],</a:t>
                      </a:r>
                    </a:p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'</a:t>
                      </a:r>
                      <a:r>
                        <a:rPr lang="en-US" sz="16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test_loss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US" sz="16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-1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'</a:t>
                      </a:r>
                      <a:r>
                        <a:rPr lang="en-US" sz="16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test_acc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US" sz="16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-1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'</a:t>
                      </a:r>
                      <a:r>
                        <a:rPr lang="en-US" sz="16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model_filename</a:t>
                      </a:r>
                      <a:r>
                        <a:rPr lang="en-US" sz="16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args.model_state_file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51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The Training Routine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315385"/>
              </p:ext>
            </p:extLst>
          </p:nvPr>
        </p:nvGraphicFramePr>
        <p:xfrm>
          <a:off x="179512" y="548680"/>
          <a:ext cx="8640960" cy="5669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Method </a:t>
                      </a:r>
                      <a:r>
                        <a:rPr lang="en-US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update_train_state</a:t>
                      </a:r>
                      <a:r>
                        <a:rPr lang="en-US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600" b="0" noProof="0" dirty="0"/>
                        <a:t> uses current training state to decide if early stopping is needed. Training should be stopped at the point when performance on a validation dataset starts to degrade. This simple, effective, and widely used approach to training neural networks is called </a:t>
                      </a:r>
                      <a:r>
                        <a:rPr lang="en-US" sz="1600" b="1" noProof="0" dirty="0"/>
                        <a:t>early stopping</a:t>
                      </a:r>
                      <a:r>
                        <a:rPr lang="en-US" sz="1600" b="0" noProof="0" dirty="0"/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update_train_state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args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2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model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# Save one model at least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if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epoch_index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 == 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torch.save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model.state_dict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model_filename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stop_early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 = 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Save model if performance improved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elif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epoch_index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 &gt;= 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loss_tm1,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val_loss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][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-2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:]</a:t>
                      </a:r>
                    </a:p>
                    <a:p>
                      <a:pPr algn="l"/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If loss worsened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if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&gt;=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early_stopping_best_val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]: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# Update step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early_stopping_step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 += 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    # Loss decreased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else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# Save the best model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torch.save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model.state_dict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model_filename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# Reset early stopping step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early_stopping_step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 = 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Stop early ?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stop_early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 =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early_stopping_step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 &gt;=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 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args.early_stopping_criteria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147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The Training Routine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746638"/>
              </p:ext>
            </p:extLst>
          </p:nvPr>
        </p:nvGraphicFramePr>
        <p:xfrm>
          <a:off x="179512" y="548680"/>
          <a:ext cx="8640960" cy="5608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/>
                        <a:t>Arguments of the training routine contains: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noProof="0" dirty="0"/>
                        <a:t>filenames of dataset, vectorizers and models,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noProof="0" dirty="0"/>
                        <a:t>model hyper parameters,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noProof="0" dirty="0"/>
                        <a:t>training parameters.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Namespace(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# Data and path information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surname_csv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surnames_with_splits.csv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vectorizer_file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vectorizer.json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model_state_file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model.pth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save_dir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"."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# Model hyper parameters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num_channels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256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# Training hyper parameters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seed=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1337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num_epochs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100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early_stopping_criteria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learning_rate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0.001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batch_size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64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# Runtime options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cuda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reload_from_files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expand_filepaths_to_save_dir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Check CUDA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not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torch.cuda.is_available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():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args.cuda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args.device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torch.device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cuda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args.cuda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else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cpu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52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The Training Routine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391646"/>
              </p:ext>
            </p:extLst>
          </p:nvPr>
        </p:nvGraphicFramePr>
        <p:xfrm>
          <a:off x="179512" y="548680"/>
          <a:ext cx="8640960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Initialization of training routine: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loads the dataset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gets the vectorizer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instantiate the model,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define the loss function, optimizer and learning rate scheduler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create initial train state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SurnameDataset.load_dataset_and_make_vectorizer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args.surname_csv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vectorizer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dataset.get_vectorizer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classifier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SurnameClassifier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initial_num_channels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vectorizer.surname_vocab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), 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num_classes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vectorizer.nationality_vocab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),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num_channels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args.num_channels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classifier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classifier.to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args.device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dataset.class_weights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dataset.class_weights.to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args.device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loss_func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nn.CrossEntropyLoss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dataset.class_weights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optimizer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optim.Adam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classifier.parameters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args.learning_rate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scheduler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optim.lr_scheduler.ReduceLROnPlateau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(optimizer=optimizer,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                   mode=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'min'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                   factor=</a:t>
                      </a:r>
                      <a:r>
                        <a:rPr lang="en-US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                   patience=</a:t>
                      </a:r>
                      <a:r>
                        <a:rPr lang="en-US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make_train_state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79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The Training Routine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194779"/>
              </p:ext>
            </p:extLst>
          </p:nvPr>
        </p:nvGraphicFramePr>
        <p:xfrm>
          <a:off x="179512" y="548680"/>
          <a:ext cx="864096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Setting progress bars for epoch, training and validation.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epoch_bar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tqdm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(desc=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'training routine'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total=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args.num_epochs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position=</a:t>
                      </a:r>
                      <a:r>
                        <a:rPr lang="en-US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dataset.set_split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'train'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train_bar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tqdm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(desc=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'split=train'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total=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dataset.get_num_batches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args.batch_size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), 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position=</a:t>
                      </a:r>
                      <a:r>
                        <a:rPr lang="en-US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leave=</a:t>
                      </a:r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dataset.set_split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4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val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val_bar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tqdm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(desc=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'split=</a:t>
                      </a:r>
                      <a:r>
                        <a:rPr lang="en-US" sz="14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val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total=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dataset.get_num_batches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args.batch_size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), 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position=</a:t>
                      </a:r>
                      <a:r>
                        <a:rPr lang="en-US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leave=</a:t>
                      </a:r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105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The Training Routine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880447"/>
              </p:ext>
            </p:extLst>
          </p:nvPr>
        </p:nvGraphicFramePr>
        <p:xfrm>
          <a:off x="179512" y="548680"/>
          <a:ext cx="8640960" cy="628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Train Split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zero the gradients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200" noProof="1">
                          <a:latin typeface="+mn-lt"/>
                          <a:cs typeface="Courier New" pitchFamily="49" charset="0"/>
                        </a:rPr>
                        <a:t>compute the output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200" noProof="1">
                          <a:latin typeface="+mn-lt"/>
                          <a:cs typeface="Courier New" pitchFamily="49" charset="0"/>
                        </a:rPr>
                        <a:t>compute the loss (moving average)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200" noProof="1">
                          <a:latin typeface="+mn-lt"/>
                          <a:cs typeface="Courier New" pitchFamily="49" charset="0"/>
                        </a:rPr>
                        <a:t>use loss to produce gradients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200" noProof="1">
                          <a:latin typeface="+mn-lt"/>
                          <a:cs typeface="Courier New" pitchFamily="49" charset="0"/>
                        </a:rPr>
                        <a:t>use optimizer to take gradient step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200" noProof="1">
                          <a:latin typeface="+mn-lt"/>
                          <a:cs typeface="Courier New" pitchFamily="49" charset="0"/>
                        </a:rPr>
                        <a:t>compute the accuracy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200" noProof="1">
                          <a:latin typeface="+mn-lt"/>
                          <a:cs typeface="Courier New" pitchFamily="49" charset="0"/>
                        </a:rPr>
                        <a:t>update the bar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epoch_index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05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range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args.num_epochs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05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5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epoch_index</a:t>
                      </a:r>
                      <a:r>
                        <a:rPr lang="en-US" sz="105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 =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epoch_index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dataset.set_split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05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'train'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batch_generator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generate_batches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(dataset,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batch_size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args.batch_size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device=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args.device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05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05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0.0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classifier.train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5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batch_index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05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enumerate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batch_generator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optimizer.zero_grad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 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# (1)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classifier(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05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5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x_surname</a:t>
                      </a:r>
                      <a:r>
                        <a:rPr lang="en-US" sz="105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# (2)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# (3)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loss =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loss_func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05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5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y_nationality</a:t>
                      </a:r>
                      <a:r>
                        <a:rPr lang="en-US" sz="105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</a:t>
                      </a: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loss_t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loss.item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+= (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loss_t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-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/ (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batch_index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 </a:t>
                      </a:r>
                      <a:r>
                        <a:rPr lang="en-US" sz="105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loss.backward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# (4)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optimizer.step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# (5)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# (6)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acc_t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compute_accuracy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05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5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y_nationality</a:t>
                      </a:r>
                      <a:r>
                        <a:rPr lang="en-US" sz="105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</a:t>
                      </a: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+= (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acc_t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-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/ (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batch_index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 </a:t>
                      </a:r>
                      <a:r>
                        <a:rPr lang="en-US" sz="105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# (7)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train_bar.set_postfix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(loss=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acc=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epoch=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epoch_index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 </a:t>
                      </a:r>
                      <a:r>
                        <a:rPr lang="en-US" sz="105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train_bar.update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 </a:t>
                      </a:r>
                    </a:p>
                    <a:p>
                      <a:pPr algn="l"/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05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5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train_loss</a:t>
                      </a:r>
                      <a:r>
                        <a:rPr lang="en-US" sz="105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].append(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05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5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train_acc</a:t>
                      </a:r>
                      <a:r>
                        <a:rPr lang="en-US" sz="105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].append(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986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The Training Routine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579157"/>
              </p:ext>
            </p:extLst>
          </p:nvPr>
        </p:nvGraphicFramePr>
        <p:xfrm>
          <a:off x="179512" y="548680"/>
          <a:ext cx="8640960" cy="6065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Val Split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200" noProof="1">
                          <a:latin typeface="+mn-lt"/>
                          <a:cs typeface="Courier New" pitchFamily="49" charset="0"/>
                        </a:rPr>
                        <a:t>compute the output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200" noProof="1">
                          <a:latin typeface="+mn-lt"/>
                          <a:cs typeface="Courier New" pitchFamily="49" charset="0"/>
                        </a:rPr>
                        <a:t>compute the loss (moving average)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200" noProof="1">
                          <a:latin typeface="+mn-lt"/>
                          <a:cs typeface="Courier New" pitchFamily="49" charset="0"/>
                        </a:rPr>
                        <a:t>compute the accuracy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200" noProof="1">
                          <a:latin typeface="+mn-lt"/>
                          <a:cs typeface="Courier New" pitchFamily="49" charset="0"/>
                        </a:rPr>
                        <a:t>update the train state 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200" noProof="1">
                          <a:latin typeface="+mn-lt"/>
                          <a:cs typeface="Courier New" pitchFamily="49" charset="0"/>
                        </a:rPr>
                        <a:t>update the learning rate of the optimizer according to the loss after validation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200" noProof="1">
                          <a:latin typeface="+mn-lt"/>
                          <a:cs typeface="Courier New" pitchFamily="49" charset="0"/>
                        </a:rPr>
                        <a:t>checks for the early stopping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200" noProof="1">
                          <a:latin typeface="+mn-lt"/>
                          <a:cs typeface="Courier New" pitchFamily="49" charset="0"/>
                        </a:rPr>
                        <a:t>update bars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dataset.set_split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val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batch_generator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generate_batches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(dataset,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batch_size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args.batch_size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device=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args.device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0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0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classifier.train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</a:t>
                      </a:r>
                      <a:r>
                        <a:rPr lang="en-US" sz="10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equivalent to </a:t>
                      </a:r>
                      <a:r>
                        <a:rPr lang="en-US" sz="1000" b="0" i="0" u="none" strike="noStrike" dirty="0" err="1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classifier.eval</a:t>
                      </a:r>
                      <a:r>
                        <a:rPr lang="en-US" sz="10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batch_index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enumerate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batch_generator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classifier(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x_surname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# (1)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# (2)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loss =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loss_func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y_nationality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</a:t>
                      </a: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loss.to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0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cpu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).item()</a:t>
                      </a: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+= 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-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/ 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batch_index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 </a:t>
                      </a:r>
                      <a:r>
                        <a:rPr lang="en-US" sz="10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# (3)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acc_t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compute_accuracy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y_nationality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</a:t>
                      </a: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+= 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acc_t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-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/ 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batch_index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 </a:t>
                      </a:r>
                      <a:r>
                        <a:rPr lang="en-US" sz="10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</a:t>
                      </a: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val_bar.set_postfix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(loss=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acc=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epoch=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epoch_index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val_bar.update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 algn="l"/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val_loss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].append(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val_acc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].append(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update_train_state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model=classifier,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# (4)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scheduler.step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val_loss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][</a:t>
                      </a:r>
                      <a:r>
                        <a:rPr lang="en-US" sz="10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-1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# (5)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if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stop_early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]: 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# (6)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break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    # (7)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train_bar.n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0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val_bar.n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0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epoch_bar.update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964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955149"/>
              </p:ext>
            </p:extLst>
          </p:nvPr>
        </p:nvGraphicFramePr>
        <p:xfrm>
          <a:off x="179512" y="548680"/>
          <a:ext cx="8640960" cy="6233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Test Split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200" noProof="1">
                          <a:latin typeface="+mn-lt"/>
                          <a:cs typeface="Courier New" pitchFamily="49" charset="0"/>
                        </a:rPr>
                        <a:t>compute the output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200" noProof="1">
                          <a:latin typeface="+mn-lt"/>
                          <a:cs typeface="Courier New" pitchFamily="49" charset="0"/>
                        </a:rPr>
                        <a:t>compute the loss (moving average)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s-ES_tradnl" sz="1200" noProof="1">
                          <a:latin typeface="+mn-lt"/>
                          <a:cs typeface="Courier New" pitchFamily="49" charset="0"/>
                        </a:rPr>
                        <a:t>compute the accuracy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compute the loss &amp; accuracy on the test set using the best available model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classifier.load_state_dict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torch.load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1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model_filename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]))</a:t>
                      </a:r>
                    </a:p>
                    <a:p>
                      <a:pPr algn="l"/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classifier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classifier.to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args.device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dataset.class_weights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dataset.class_weights.to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args.device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loss_func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nn.CrossEntropyLoss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dataset.class_weights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dataset.set_split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'test'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batch_generator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generate_batches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(dataset,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batch_size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args.batch_size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device=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args.device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1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</a:p>
                    <a:p>
                      <a:pPr algn="l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1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</a:p>
                    <a:p>
                      <a:pPr algn="l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classifier.</a:t>
                      </a:r>
                      <a:r>
                        <a:rPr lang="en-US" sz="11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eval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 algn="l"/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batch_index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enumerate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batch_generator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classifier(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1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x_surname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 # (1)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1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# (2)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loss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loss_func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1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y_nationality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</a:t>
                      </a:r>
                    </a:p>
                    <a:p>
                      <a:pPr algn="l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loss.item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+=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loss_t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/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batch_index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 </a:t>
                      </a:r>
                      <a:r>
                        <a:rPr lang="en-US" sz="11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</a:rPr>
                        <a:t># (3)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acc_t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compute_accuracy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batch_dict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1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y_nationality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])</a:t>
                      </a:r>
                    </a:p>
                    <a:p>
                      <a:pPr algn="l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+=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acc_t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/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batch_index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+ </a:t>
                      </a:r>
                      <a:r>
                        <a:rPr lang="en-US" sz="11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1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test_loss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running_loss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1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test_acc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running_acc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</a:t>
                      </a:r>
                      <a:r>
                        <a:rPr lang="en-US" sz="11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"Test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loss: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1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test_loss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]}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</a:t>
                      </a:r>
                      <a:r>
                        <a:rPr lang="en-US" sz="11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"Test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Accuracy: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train_state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1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test_acc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]}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Test loss: 1.8183988134066262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Test Accuracy: 56.770833333333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021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000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25599"/>
              </p:ext>
            </p:extLst>
          </p:nvPr>
        </p:nvGraphicFramePr>
        <p:xfrm>
          <a:off x="179512" y="548680"/>
          <a:ext cx="8640960" cy="6065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hr-H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Plot </a:t>
                      </a:r>
                      <a:r>
                        <a:rPr lang="hr-H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confusion</a:t>
                      </a:r>
                      <a:r>
                        <a:rPr lang="hr-H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hr-H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matrix</a:t>
                      </a:r>
                      <a:endParaRPr lang="es-ES_tradnl" sz="1600" noProof="1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dataset.set_split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"test"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data = </a:t>
                      </a:r>
                      <a:r>
                        <a:rPr lang="en-US" sz="14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next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generate_batches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(dataset, </a:t>
                      </a:r>
                      <a:r>
                        <a:rPr lang="en-US" sz="14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(dataset)))</a:t>
                      </a:r>
                    </a:p>
                    <a:p>
                      <a:pPr algn="l"/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x_data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y_truth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data[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4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x_surname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], data[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4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y_nationality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  <a:p>
                      <a:pPr algn="l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classifier(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x_data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apply_softmax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).argmax(dim=</a:t>
                      </a:r>
                      <a:r>
                        <a:rPr lang="en-US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labels = </a:t>
                      </a:r>
                      <a:r>
                        <a:rPr lang="en-US" sz="1400" b="0" i="0" u="none" strike="noStrike" dirty="0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list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(vectorizer.nationality_vocab._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conf_df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pd.DataFrame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confusion_matrix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y_truth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), index=labels, columns=labels)</a:t>
                      </a:r>
                    </a:p>
                    <a:p>
                      <a:pPr algn="l"/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sns.heatmap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conf_df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annot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cbar=</a:t>
                      </a:r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None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cmap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4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YlGnBu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fmt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"d"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plt.tight_layout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plt.ylabel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"True Class"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), </a:t>
                      </a:r>
                    </a:p>
                    <a:p>
                      <a:pPr algn="l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plt.xlabel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"Predicted Class"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plt.show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 algn="l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021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671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B20648-3C52-BB79-4E3E-5792C388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597091"/>
            <a:ext cx="7772400" cy="585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4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Vocabulary, Vectorizer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DataLoader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Convolutional Neural Network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Training Routine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Evaluation, Inference, Inspection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Regularizing MLPs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Inference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36318"/>
              </p:ext>
            </p:extLst>
          </p:nvPr>
        </p:nvGraphicFramePr>
        <p:xfrm>
          <a:off x="179512" y="548680"/>
          <a:ext cx="8640960" cy="441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Another method for evaluating the model is to do inference on new data and make qualitative judgments about whether the model is working.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Given a surname as a string, the function will first apply the vectorization process and then get the model prediction. Notice that we include the </a:t>
                      </a:r>
                      <a:r>
                        <a:rPr lang="en-GB" sz="16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apply_softmax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flag so that result contains probabilities. The model prediction, in the multinomial case, is the list of class probabilities. </a:t>
                      </a:r>
                      <a:r>
                        <a:rPr lang="en-GB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PyTorch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tensor 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max()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function gets the best class, represented by the highest predicted probability.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predict_nationality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surname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4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classifier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4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vectorizer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vectorized_surname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vectorizer.vectorize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(surname)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vectorized_surname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torch.tensor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vectorized_surname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unsqueeze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result = classifier(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vectorized_surname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apply_softmax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probability_values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indices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result.</a:t>
                      </a:r>
                      <a:r>
                        <a:rPr lang="en-US" sz="14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max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(dim=</a:t>
                      </a:r>
                      <a:r>
                        <a:rPr lang="en-US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index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indices.item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 algn="l"/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predicted_nationality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vectorizer.nationality_vocab.lookup_index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(index)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probability_value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probability_values.item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 algn="l"/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{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'nationality'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predicted_nationality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US" sz="14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'probability'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probability_value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600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Inspection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121581"/>
              </p:ext>
            </p:extLst>
          </p:nvPr>
        </p:nvGraphicFramePr>
        <p:xfrm>
          <a:off x="179512" y="548680"/>
          <a:ext cx="8640960" cy="5669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It is often useful to look at more than just the best prediction. For example, it is standard practice in NLP to take the top k best predictions and </a:t>
                      </a:r>
                      <a:r>
                        <a:rPr lang="en-GB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rerank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them using another model. </a:t>
                      </a:r>
                      <a:r>
                        <a:rPr lang="en-GB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PyTorch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provides a </a:t>
                      </a:r>
                      <a:r>
                        <a:rPr lang="en-GB" sz="1600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torch.topk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function that offers provides a convenient way to get these predictions.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predict_topk_nationality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name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2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classifier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2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vectorizer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2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vectorized_name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vectorizer.vectorize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(name)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vectorized_name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torch.tensor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vectorized_name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unsqueeze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prediction_vector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classifier(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vectorized_name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apply_softmax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probability_values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indices =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torch.topk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prediction_vector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k=k)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    # returned size is 1,k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probability_values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probability_values.detach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().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numpy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()[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indices =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indices.detach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().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numpy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()[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results = []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for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prob_value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index 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zip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probability_values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indices):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nationality =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vectorizer.nationality_vocab.lookup_index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(index)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results.append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({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'nationality'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nationality, 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'probability'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prob_value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})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return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results</a:t>
                      </a:r>
                    </a:p>
                    <a:p>
                      <a:pPr algn="l"/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run_topk_predictions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surname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2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if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k &gt; </a:t>
                      </a:r>
                      <a:r>
                        <a:rPr lang="en-US" sz="12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vectorizer.nationality_vocab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        print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"Sorry! That's more than the # of nationalities we have.. /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defaulting you to max size :)"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k = </a:t>
                      </a:r>
                      <a:r>
                        <a:rPr lang="en-US" sz="12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vectorizer.nationality_vocab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predictions =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predict_topk_nationality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(surname, classifier, vectorizer, k=k)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    print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</a:t>
                      </a:r>
                      <a:r>
                        <a:rPr lang="en-US" sz="12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"Top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{k}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predictions:"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    print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"==================="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for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prediction 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predictions: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        print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{surname}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-&gt;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{prediction[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'nationality'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]} /         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(p=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{prediction[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'probability'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  <a:r>
                        <a:rPr lang="en-US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:0.2f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r>
                        <a:rPr lang="en-US" sz="1200" b="0" i="0" u="none" strike="noStrike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)"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5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571480"/>
            <a:ext cx="9001188" cy="1057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Vocabulary maps token to index and vice versa</a:t>
            </a:r>
          </a:p>
          <a:p>
            <a:pPr marL="0" indent="0">
              <a:buNone/>
            </a:pPr>
            <a:r>
              <a:rPr lang="en-US" dirty="0"/>
              <a:t>It can also use fixed index for unknown tokens.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9FE64AF-4997-1C26-A90F-086191BCAB1B}"/>
              </a:ext>
            </a:extLst>
          </p:cNvPr>
          <p:cNvSpPr/>
          <p:nvPr/>
        </p:nvSpPr>
        <p:spPr>
          <a:xfrm>
            <a:off x="1072147" y="1844824"/>
            <a:ext cx="1944216" cy="2808312"/>
          </a:xfrm>
          <a:prstGeom prst="roundRect">
            <a:avLst>
              <a:gd name="adj" fmla="val 5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HR" dirty="0"/>
              <a:t>SurnameVocab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E351EA-2CFF-8720-36A3-A7950F602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686130"/>
              </p:ext>
            </p:extLst>
          </p:nvPr>
        </p:nvGraphicFramePr>
        <p:xfrm>
          <a:off x="1232534" y="2492896"/>
          <a:ext cx="1623442" cy="192024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96253">
                  <a:extLst>
                    <a:ext uri="{9D8B030D-6E8A-4147-A177-3AD203B41FA5}">
                      <a16:colId xmlns:a16="http://schemas.microsoft.com/office/drawing/2014/main" val="168152099"/>
                    </a:ext>
                  </a:extLst>
                </a:gridCol>
                <a:gridCol w="1127189">
                  <a:extLst>
                    <a:ext uri="{9D8B030D-6E8A-4147-A177-3AD203B41FA5}">
                      <a16:colId xmlns:a16="http://schemas.microsoft.com/office/drawing/2014/main" val="3051125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HR" sz="1200" dirty="0"/>
                        <a:t>idx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/>
                        <a:t>token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30501007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-1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&lt;unk&gt;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28512822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Jackson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43118271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Rahal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59320232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Panek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80264483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75523994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5769948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CD95E2-2144-5D8E-4E47-F39BCC0C4BB6}"/>
              </a:ext>
            </a:extLst>
          </p:cNvPr>
          <p:cNvSpPr txBox="1"/>
          <p:nvPr/>
        </p:nvSpPr>
        <p:spPr>
          <a:xfrm>
            <a:off x="-70745" y="242088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R" dirty="0">
                <a:sym typeface="Wingdings" pitchFamily="2" charset="2"/>
              </a:rPr>
              <a:t>Rahal </a:t>
            </a:r>
            <a:endParaRPr lang="en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53177-C1C5-4E34-0A30-435A17750789}"/>
              </a:ext>
            </a:extLst>
          </p:cNvPr>
          <p:cNvSpPr txBox="1"/>
          <p:nvPr/>
        </p:nvSpPr>
        <p:spPr>
          <a:xfrm>
            <a:off x="333212" y="284364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HR" dirty="0">
                <a:sym typeface="Wingdings" pitchFamily="2" charset="2"/>
              </a:rPr>
              <a:t>2 </a:t>
            </a:r>
            <a:endParaRPr lang="en-H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6A4D4F-DA31-6BAF-2590-620AF0942674}"/>
              </a:ext>
            </a:extLst>
          </p:cNvPr>
          <p:cNvSpPr txBox="1"/>
          <p:nvPr/>
        </p:nvSpPr>
        <p:spPr>
          <a:xfrm>
            <a:off x="3142896" y="242088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>
                <a:sym typeface="Wingdings" pitchFamily="2" charset="2"/>
              </a:rPr>
              <a:t> 1</a:t>
            </a:r>
            <a:endParaRPr lang="en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6EF757-C0B1-7FA7-A905-5877B1F4A23E}"/>
              </a:ext>
            </a:extLst>
          </p:cNvPr>
          <p:cNvSpPr txBox="1"/>
          <p:nvPr/>
        </p:nvSpPr>
        <p:spPr>
          <a:xfrm>
            <a:off x="3142896" y="2834352"/>
            <a:ext cx="102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>
                <a:sym typeface="Wingdings" pitchFamily="2" charset="2"/>
              </a:rPr>
              <a:t> Panek</a:t>
            </a:r>
            <a:endParaRPr lang="en-HR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3AFB844-8249-C3DB-D9F9-D3E7BC63D110}"/>
              </a:ext>
            </a:extLst>
          </p:cNvPr>
          <p:cNvSpPr/>
          <p:nvPr/>
        </p:nvSpPr>
        <p:spPr>
          <a:xfrm>
            <a:off x="5646707" y="1916832"/>
            <a:ext cx="1944216" cy="2664296"/>
          </a:xfrm>
          <a:prstGeom prst="roundRect">
            <a:avLst>
              <a:gd name="adj" fmla="val 5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HR"/>
              <a:t>NationalityVocab</a:t>
            </a:r>
            <a:endParaRPr lang="en-HR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8DFED1F-8A81-2625-BBC6-E6ED934DD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25827"/>
              </p:ext>
            </p:extLst>
          </p:nvPr>
        </p:nvGraphicFramePr>
        <p:xfrm>
          <a:off x="5807094" y="2564904"/>
          <a:ext cx="1623442" cy="13716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96253">
                  <a:extLst>
                    <a:ext uri="{9D8B030D-6E8A-4147-A177-3AD203B41FA5}">
                      <a16:colId xmlns:a16="http://schemas.microsoft.com/office/drawing/2014/main" val="168152099"/>
                    </a:ext>
                  </a:extLst>
                </a:gridCol>
                <a:gridCol w="1127189">
                  <a:extLst>
                    <a:ext uri="{9D8B030D-6E8A-4147-A177-3AD203B41FA5}">
                      <a16:colId xmlns:a16="http://schemas.microsoft.com/office/drawing/2014/main" val="3051125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HR" sz="1200" dirty="0"/>
                        <a:t>idx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/>
                        <a:t>token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30501007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HR" sz="1200" dirty="0">
                          <a:latin typeface="+mn-lt"/>
                        </a:rPr>
                        <a:t>1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28512822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43118271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2218891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r>
                        <a:rPr lang="en-HR" sz="1200" dirty="0"/>
                        <a:t>m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HR" sz="1200" dirty="0"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034248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48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Vocabulary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913579"/>
              </p:ext>
            </p:extLst>
          </p:nvPr>
        </p:nvGraphicFramePr>
        <p:xfrm>
          <a:off x="179512" y="548680"/>
          <a:ext cx="8640960" cy="5974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Vocabulary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class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Vocabulary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object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init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None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add_unk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unk_token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"&lt;UNK&gt;"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if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None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{}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idx_to_token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{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token 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for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token,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token_to_idx.items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()}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add_unk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add_unk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unk_token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unk_token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.unk_index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-1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if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add_unk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.unk_index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.add_token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unk_token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add_token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if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token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index =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[token]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else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index =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[token] = index</a:t>
                      </a:r>
                    </a:p>
                    <a:p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idx_to_token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[index] = token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index</a:t>
                      </a:r>
                    </a:p>
                    <a:p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add_many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tokens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.add_token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(token) </a:t>
                      </a:r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token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tokens]</a:t>
                      </a:r>
                    </a:p>
                    <a:p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18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Vocabulary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320358"/>
              </p:ext>
            </p:extLst>
          </p:nvPr>
        </p:nvGraphicFramePr>
        <p:xfrm>
          <a:off x="179512" y="548680"/>
          <a:ext cx="8640960" cy="576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lookup_token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if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.unk_index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&gt;= </a:t>
                      </a:r>
                      <a:r>
                        <a:rPr lang="en-GB" sz="1400" b="0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    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token_to_idx.get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(token, 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.unk_index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else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    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[token]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lookup_index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index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if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index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not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idx_to_token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    raise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KeyError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"the index (%d) is not in the Vocabulary"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% index)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idx_to_token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[index]</a:t>
                      </a:r>
                    </a:p>
                    <a:p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to_serializable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 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{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'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add_unk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add_unk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'</a:t>
                      </a:r>
                      <a:r>
                        <a:rPr lang="en-GB" sz="1400" b="0" dirty="0" err="1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unk_token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unk_token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@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classmethod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from_serializable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cls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contents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cls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(**contents)</a:t>
                      </a: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__str__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"&lt;Vocabulary(size=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)}</a:t>
                      </a:r>
                      <a:r>
                        <a:rPr lang="en-GB" sz="1400" b="0" dirty="0">
                          <a:solidFill>
                            <a:srgbClr val="A31515"/>
                          </a:solidFill>
                          <a:effectLst/>
                          <a:latin typeface="Courier New" panose="02070309020205020404" pitchFamily="49" charset="0"/>
                        </a:rPr>
                        <a:t>)&gt;"</a:t>
                      </a:r>
                      <a:endParaRPr lang="en-GB" sz="1400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b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400" b="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GB" sz="1400" b="0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400" b="0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400" b="0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GB" sz="14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token_to_idx</a:t>
                      </a:r>
                      <a:r>
                        <a:rPr lang="en-GB" sz="14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49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571480"/>
            <a:ext cx="9001188" cy="1057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Vectorizer uses vocabulary to create one-hot vector encoding of review</a:t>
            </a:r>
          </a:p>
          <a:p>
            <a:pPr marL="0" indent="0">
              <a:buNone/>
            </a:pPr>
            <a:r>
              <a:rPr lang="en-US" dirty="0"/>
              <a:t>Vector size is size of the vocabulary.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8786856-0A1D-334B-AFEA-5E90AF33F092}"/>
              </a:ext>
            </a:extLst>
          </p:cNvPr>
          <p:cNvSpPr/>
          <p:nvPr/>
        </p:nvSpPr>
        <p:spPr>
          <a:xfrm>
            <a:off x="2987824" y="2132856"/>
            <a:ext cx="2520280" cy="2008996"/>
          </a:xfrm>
          <a:prstGeom prst="roundRect">
            <a:avLst>
              <a:gd name="adj" fmla="val 5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HR" dirty="0"/>
              <a:t>SurnameVectorizer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2A857E5-7627-1E40-3F4A-BDA5986ABF97}"/>
              </a:ext>
            </a:extLst>
          </p:cNvPr>
          <p:cNvSpPr/>
          <p:nvPr/>
        </p:nvSpPr>
        <p:spPr>
          <a:xfrm>
            <a:off x="3275856" y="3444522"/>
            <a:ext cx="1944216" cy="409298"/>
          </a:xfrm>
          <a:prstGeom prst="roundRect">
            <a:avLst>
              <a:gd name="adj" fmla="val 5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HR" dirty="0"/>
              <a:t>NationalityVocab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176297-55E7-8382-6FA8-1D4DA02EAA8D}"/>
              </a:ext>
            </a:extLst>
          </p:cNvPr>
          <p:cNvSpPr/>
          <p:nvPr/>
        </p:nvSpPr>
        <p:spPr>
          <a:xfrm>
            <a:off x="3275856" y="2716495"/>
            <a:ext cx="1944216" cy="409298"/>
          </a:xfrm>
          <a:prstGeom prst="roundRect">
            <a:avLst>
              <a:gd name="adj" fmla="val 5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HR" dirty="0"/>
              <a:t>SurnameVocab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5D7B9-BA72-2D62-5293-DAF3D44C9A8D}"/>
              </a:ext>
            </a:extLst>
          </p:cNvPr>
          <p:cNvSpPr txBox="1"/>
          <p:nvPr/>
        </p:nvSpPr>
        <p:spPr>
          <a:xfrm>
            <a:off x="323528" y="2796784"/>
            <a:ext cx="252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800" b="0" i="0" kern="1200" dirty="0">
                <a:solidFill>
                  <a:schemeClr val="dk1"/>
                </a:solidFill>
                <a:effectLst/>
                <a:ea typeface="+mn-ea"/>
                <a:cs typeface="Courier New" panose="02070309020205020404" pitchFamily="49" charset="0"/>
              </a:rPr>
              <a:t>Rahal </a:t>
            </a:r>
            <a:r>
              <a:rPr lang="en-GB" sz="1800" b="0" i="0" kern="1200" dirty="0">
                <a:solidFill>
                  <a:schemeClr val="dk1"/>
                </a:solidFill>
                <a:effectLst/>
                <a:ea typeface="+mn-ea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GB" sz="1800" b="0" i="0" kern="1200" dirty="0">
                <a:solidFill>
                  <a:schemeClr val="dk1"/>
                </a:solidFill>
                <a:effectLst/>
                <a:ea typeface="+mn-ea"/>
                <a:cs typeface="Courier New" panose="02070309020205020404" pitchFamily="49" charset="0"/>
              </a:rPr>
              <a:t> </a:t>
            </a:r>
            <a:endParaRPr lang="en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E0487-253B-5B84-8816-E83FD5363A47}"/>
              </a:ext>
            </a:extLst>
          </p:cNvPr>
          <p:cNvSpPr txBox="1"/>
          <p:nvPr/>
        </p:nvSpPr>
        <p:spPr>
          <a:xfrm>
            <a:off x="6012160" y="1988840"/>
            <a:ext cx="17281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1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1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endParaRPr lang="en-GB" dirty="0">
              <a:solidFill>
                <a:schemeClr val="bg1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endParaRPr lang="en-GB" dirty="0">
              <a:solidFill>
                <a:schemeClr val="bg1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endParaRPr lang="en-GB" dirty="0">
              <a:solidFill>
                <a:schemeClr val="bg1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 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1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endParaRPr lang="en-GB" dirty="0">
              <a:solidFill>
                <a:schemeClr val="bg1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1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endParaRPr lang="en-GB" dirty="0">
              <a:solidFill>
                <a:schemeClr val="bg1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1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 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endParaRPr lang="en-GB" dirty="0">
              <a:solidFill>
                <a:schemeClr val="bg1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endParaRPr lang="en-GB" dirty="0">
              <a:solidFill>
                <a:schemeClr val="bg1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0 0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dk1"/>
                </a:solidFill>
                <a:cs typeface="Courier New" panose="02070309020205020404" pitchFamily="49" charset="0"/>
              </a:rPr>
              <a:t> </a:t>
            </a:r>
            <a:endParaRPr lang="en-GB" dirty="0">
              <a:solidFill>
                <a:schemeClr val="bg1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4633D0-4131-FD3E-E523-A10A7B953981}"/>
              </a:ext>
            </a:extLst>
          </p:cNvPr>
          <p:cNvSpPr txBox="1"/>
          <p:nvPr/>
        </p:nvSpPr>
        <p:spPr>
          <a:xfrm>
            <a:off x="5601190" y="2796784"/>
            <a:ext cx="410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kern="1200" dirty="0">
                <a:solidFill>
                  <a:schemeClr val="dk1"/>
                </a:solidFill>
                <a:effectLst/>
                <a:ea typeface="+mn-ea"/>
                <a:cs typeface="Courier New" panose="02070309020205020404" pitchFamily="49" charset="0"/>
                <a:sym typeface="Wingdings" pitchFamily="2" charset="2"/>
              </a:rPr>
              <a:t>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4BC381-2B20-B08F-C084-CA33391485AE}"/>
              </a:ext>
            </a:extLst>
          </p:cNvPr>
          <p:cNvSpPr txBox="1"/>
          <p:nvPr/>
        </p:nvSpPr>
        <p:spPr>
          <a:xfrm>
            <a:off x="6012160" y="1556792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cs typeface="Courier New" panose="02070309020205020404" pitchFamily="49" charset="0"/>
              </a:rPr>
              <a:t>R a h a l  -  -  -  -</a:t>
            </a:r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205244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dirty="0"/>
              <a:t>Vectorizer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299323"/>
              </p:ext>
            </p:extLst>
          </p:nvPr>
        </p:nvGraphicFramePr>
        <p:xfrm>
          <a:off x="179512" y="548680"/>
          <a:ext cx="8640960" cy="579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Vectorization function maps each character in the string to an integer and then uses that integer to construct a matrix of one-hot vectors.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Each column in the matrix is a different one-hot vector.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The primary reason for this is because the </a:t>
                      </a:r>
                      <a:r>
                        <a:rPr lang="en-US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Conv1d</a:t>
                      </a:r>
                      <a:r>
                        <a:rPr lang="en-US" sz="1600" b="0" noProof="0" dirty="0"/>
                        <a:t> layers we will use require the data tensors to have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the batch on the 0</a:t>
                      </a:r>
                      <a:r>
                        <a:rPr lang="en-US" sz="1600" b="0" baseline="30000" noProof="0" dirty="0"/>
                        <a:t>th</a:t>
                      </a:r>
                      <a:r>
                        <a:rPr lang="en-US" sz="1600" b="0" noProof="0" dirty="0"/>
                        <a:t>  dimension,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channels on the 1</a:t>
                      </a:r>
                      <a:r>
                        <a:rPr lang="en-US" sz="1600" b="0" baseline="30000" noProof="0" dirty="0"/>
                        <a:t>st</a:t>
                      </a:r>
                      <a:r>
                        <a:rPr lang="en-US" sz="1600" b="0" noProof="0" dirty="0"/>
                        <a:t>  dimension,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noProof="0" dirty="0"/>
                        <a:t>and features on the 2</a:t>
                      </a:r>
                      <a:r>
                        <a:rPr lang="en-US" sz="1600" b="0" baseline="30000" noProof="0" dirty="0"/>
                        <a:t>nd</a:t>
                      </a:r>
                      <a:r>
                        <a:rPr lang="en-US" sz="1600" b="0" noProof="0" dirty="0"/>
                        <a:t> dimension.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/>
                        <a:t>In addition to the change to using a one-hot matrix, </a:t>
                      </a:r>
                      <a:r>
                        <a:rPr lang="en-US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Vectorizer</a:t>
                      </a:r>
                      <a:r>
                        <a:rPr lang="en-US" sz="1600" b="0" noProof="0" dirty="0"/>
                        <a:t> is modified to compute and save the maximum length of a surname as </a:t>
                      </a:r>
                      <a:r>
                        <a:rPr lang="en-US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max_surname_length</a:t>
                      </a:r>
                      <a:r>
                        <a:rPr lang="en-US" sz="1600" b="0" noProof="0" dirty="0"/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class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SurnameVectorizer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object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def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US" sz="14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init</a:t>
                      </a:r>
                      <a:r>
                        <a:rPr lang="en-US" sz="14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surname_vocab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nationality_vocab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max_surname_length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4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.surname_vocab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surname_vocab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4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.nationality_vocab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nationality_vocab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self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max_surname_length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max_surname_length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vectorize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4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surname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one_hot_matrix_size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(</a:t>
                      </a:r>
                      <a:r>
                        <a:rPr lang="en-US" sz="14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.surname_vocab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),          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 </a:t>
                      </a:r>
                      <a:r>
                        <a:rPr lang="en-US" sz="14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._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max_surname_length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one_hot_matrix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np.zeros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one_hot_matrix_size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dtype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=np.float32)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for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position_index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character </a:t>
                      </a:r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enumerate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(surname):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character_index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.surname_vocab.lookup_token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(character)</a:t>
                      </a: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one_hot_matrix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character_index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][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position_index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 = </a:t>
                      </a:r>
                      <a:r>
                        <a:rPr lang="en-US" sz="14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endParaRPr lang="en-US" sz="1400" b="0" i="0" u="none" strike="noStrike" dirty="0">
                        <a:solidFill>
                          <a:srgbClr val="AF00DB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4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one_hot_matrix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17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sz="3200" dirty="0"/>
              <a:t>A Surname Classifier with Convolutional Networks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3F44A5E-B3CE-3BA0-3C48-A4083A6F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977817"/>
              </p:ext>
            </p:extLst>
          </p:nvPr>
        </p:nvGraphicFramePr>
        <p:xfrm>
          <a:off x="179512" y="548680"/>
          <a:ext cx="8640960" cy="5852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706851558"/>
                    </a:ext>
                  </a:extLst>
                </a:gridCol>
              </a:tblGrid>
              <a:tr h="202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noProof="0" dirty="0"/>
                        <a:t>The number of channels for each of the convolutions is tied with the </a:t>
                      </a:r>
                      <a:r>
                        <a:rPr lang="en-US" sz="20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num_channels</a:t>
                      </a:r>
                      <a:r>
                        <a:rPr lang="en-US" sz="2000" b="0" noProof="0" dirty="0"/>
                        <a:t> hyperparameter. 256 was large enough for the model to achieve a reasonable performance.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1286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l"/>
                      <a:r>
                        <a:rPr lang="en-GB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class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SurnameClassifier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2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nn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GB" sz="12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urier New" panose="02070309020205020404" pitchFamily="49" charset="0"/>
                        </a:rPr>
                        <a:t>Module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algn="l"/>
                      <a:b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2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GB" sz="12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init</a:t>
                      </a:r>
                      <a:r>
                        <a:rPr lang="en-GB" sz="12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2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2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initial_num_channels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2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num_classes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2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num_channels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super(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SurnameClassifier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2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</a:t>
                      </a:r>
                      <a:r>
                        <a:rPr lang="en-GB" sz="12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GB" sz="12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init</a:t>
                      </a:r>
                      <a:r>
                        <a:rPr lang="en-GB" sz="12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__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 algn="l"/>
                      <a:r>
                        <a:rPr lang="en-GB" sz="12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2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.convnet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nn.Sequential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</a:p>
                    <a:p>
                      <a:pPr algn="l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nn.Conv1d(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in_channels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initial_num_channels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pPr algn="l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      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out_channels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num_channels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kernel_size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),</a:t>
                      </a:r>
                    </a:p>
                    <a:p>
                      <a:pPr algn="l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nn.ELU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(),</a:t>
                      </a:r>
                    </a:p>
                    <a:p>
                      <a:pPr algn="l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nn.Conv1d(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in_channels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num_channels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out_channels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num_channels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pPr algn="l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      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kernel_size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stride=</a:t>
                      </a:r>
                      <a:r>
                        <a:rPr lang="en-GB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),</a:t>
                      </a:r>
                    </a:p>
                    <a:p>
                      <a:pPr algn="l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nn.ELU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(),</a:t>
                      </a:r>
                    </a:p>
                    <a:p>
                      <a:pPr algn="l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nn.Conv1d(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in_channels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num_channels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out_channels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num_channels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pPr algn="l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      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kernel_size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stride=</a:t>
                      </a:r>
                      <a:r>
                        <a:rPr lang="en-GB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),</a:t>
                      </a:r>
                    </a:p>
                    <a:p>
                      <a:pPr algn="l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nn.ELU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(),</a:t>
                      </a:r>
                    </a:p>
                    <a:p>
                      <a:pPr algn="l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nn.Conv1d(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in_channels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num_channels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out_channels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num_channels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</a:p>
                    <a:p>
                      <a:pPr algn="l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         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kernel_size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),</a:t>
                      </a:r>
                    </a:p>
                    <a:p>
                      <a:pPr algn="l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              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nn.ELU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())</a:t>
                      </a:r>
                    </a:p>
                    <a:p>
                      <a:pPr algn="l"/>
                      <a:r>
                        <a:rPr lang="en-GB" sz="12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2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.fc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nn.Linear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num_channels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num_classes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b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GB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def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200" b="0" i="0" u="none" strike="noStrike" dirty="0">
                          <a:solidFill>
                            <a:srgbClr val="795E26"/>
                          </a:solidFill>
                          <a:effectLst/>
                          <a:latin typeface="Courier New" panose="02070309020205020404" pitchFamily="49" charset="0"/>
                        </a:rPr>
                        <a:t>forward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200" b="0" i="0" u="none" strike="noStrike" dirty="0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2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x_in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GB" sz="12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apply_softmax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GB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algn="l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features = </a:t>
                      </a:r>
                      <a:r>
                        <a:rPr lang="en-GB" sz="12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.convnet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x_in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).squeeze(dim=</a:t>
                      </a:r>
                      <a:r>
                        <a:rPr lang="en-GB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prediction_vector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2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.fc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(features)</a:t>
                      </a:r>
                      <a:b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2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if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apply_softmax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pPr algn="l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prediction_vector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F.softmax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prediction_vector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dim=</a:t>
                      </a:r>
                      <a:r>
                        <a:rPr lang="en-GB" sz="1200" b="0" i="0" u="none" strike="noStrike" dirty="0">
                          <a:solidFill>
                            <a:srgbClr val="09885A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b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</a:b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GB" sz="1200" b="0" i="0" u="none" strike="noStrike" dirty="0">
                          <a:solidFill>
                            <a:srgbClr val="AF00DB"/>
                          </a:solidFill>
                          <a:effectLst/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prediction_vector</a:t>
                      </a:r>
                      <a:endParaRPr lang="en-US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8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54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1" y="0"/>
            <a:ext cx="9144000" cy="500042"/>
          </a:xfrm>
        </p:spPr>
        <p:txBody>
          <a:bodyPr/>
          <a:lstStyle/>
          <a:p>
            <a:r>
              <a:rPr lang="en-US" sz="3200" dirty="0"/>
              <a:t>A Surname Classifier with Convolutional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93F44A5E-B3CE-3BA0-3C48-A4083A6F3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1468478"/>
                  </p:ext>
                </p:extLst>
              </p:nvPr>
            </p:nvGraphicFramePr>
            <p:xfrm>
              <a:off x="179512" y="548681"/>
              <a:ext cx="8640960" cy="614867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40960">
                      <a:extLst>
                        <a:ext uri="{9D8B030D-6E8A-4147-A177-3AD203B41FA5}">
                          <a16:colId xmlns:a16="http://schemas.microsoft.com/office/drawing/2014/main" val="2706851558"/>
                        </a:ext>
                      </a:extLst>
                    </a:gridCol>
                  </a:tblGrid>
                  <a:tr h="160920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noProof="0" dirty="0"/>
                            <a:t>ELU stands for Exponential Linear Unit. It is defined as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noProof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r-HR" sz="2000" b="0" i="1" noProof="0" smtClean="0">
                                    <a:latin typeface="Cambria Math" panose="02040503050406030204" pitchFamily="18" charset="0"/>
                                  </a:rPr>
                                  <m:t>𝐸𝐿𝑈</m:t>
                                </m:r>
                                <m:d>
                                  <m:d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20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000" b="0" i="1" noProof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2000" b="0" i="1" noProof="0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hr-HR" sz="2000" b="0" i="1" noProof="0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  </m:t>
                                              </m:r>
                                            </m:e>
                                            <m:e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2000" b="0" i="0" noProof="0" smtClean="0">
                                                  <a:latin typeface="Cambria Math" panose="02040503050406030204" pitchFamily="18" charset="0"/>
                                                </a:rPr>
                                                <m:t>if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2000" b="0" i="0" noProof="0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000" b="0" i="1" noProof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hr-HR" sz="2000" b="0" i="1" noProof="0" smtClean="0">
                                                  <a:latin typeface="Cambria Math" panose="02040503050406030204" pitchFamily="18" charset="0"/>
                                                </a:rPr>
                                                <m:t>&gt;</m:t>
                                              </m:r>
                                              <m:r>
                                                <a:rPr lang="en-US" sz="2000" b="0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20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000" b="0" i="1" noProof="0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hr-HR" sz="2000" b="0" i="1" noProof="0" smtClean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hr-HR" sz="2000" b="0" i="1" noProof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hr-HR" sz="2000" b="0" i="1" noProof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hr-HR" sz="2000" b="0" i="1" noProof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hr-HR" sz="2000" b="0" i="1" noProof="0" smtClean="0">
                                                  <a:latin typeface="Cambria Math" panose="02040503050406030204" pitchFamily="18" charset="0"/>
                                                </a:rPr>
                                                <m:t>−1)</m:t>
                                              </m:r>
                                            </m:e>
                                            <m:e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2000" b="0" i="0" noProof="0" smtClean="0">
                                                  <a:latin typeface="Cambria Math" panose="02040503050406030204" pitchFamily="18" charset="0"/>
                                                </a:rPr>
                                                <m:t>if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2000" b="0" i="0" noProof="0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000" b="0" i="1" noProof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2000" b="0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≤</m:t>
                                              </m:r>
                                              <m:r>
                                                <a:rPr lang="en-US" sz="2000" b="0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b="0" noProof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noProof="0" dirty="0"/>
                            <a:t>For negative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brk m:alnAt="7"/>
                                </m:rP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b="0" noProof="0" dirty="0"/>
                            <a:t> this function converges to </a:t>
                          </a:r>
                          <a14:m>
                            <m:oMath xmlns:m="http://schemas.openxmlformats.org/officeDocument/2006/math">
                              <m:r>
                                <a:rPr lang="hr-HR" sz="2000" b="0" i="0" noProof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sz="2000" b="0" noProof="0" dirty="0"/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3612861"/>
                      </a:ext>
                    </a:extLst>
                  </a:tr>
                  <a:tr h="200763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b="0" i="0" u="none" strike="noStrike" dirty="0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import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torch</a:t>
                          </a:r>
                        </a:p>
                        <a:p>
                          <a:pPr algn="l"/>
                          <a:b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</a:br>
                          <a:r>
                            <a:rPr lang="en-GB" sz="1200" b="0" i="0" u="none" strike="noStrike" dirty="0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import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</a:t>
                          </a:r>
                          <a:r>
                            <a:rPr lang="en-GB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matplotlib.pyplot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</a:t>
                          </a:r>
                          <a:r>
                            <a:rPr lang="en-GB" sz="1200" b="0" i="0" u="none" strike="noStrike" dirty="0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as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</a:t>
                          </a:r>
                          <a:r>
                            <a:rPr lang="en-GB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plt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  <a:p>
                          <a:pPr algn="l"/>
                          <a:b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</a:b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x = </a:t>
                          </a:r>
                          <a:r>
                            <a:rPr lang="en-GB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torch.arange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</a:t>
                          </a:r>
                          <a:r>
                            <a:rPr lang="en-GB" sz="1200" b="0" i="0" u="none" strike="noStrike" dirty="0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-5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200" b="0" i="0" u="none" strike="noStrike" dirty="0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5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200" b="0" i="0" u="none" strike="noStrike" dirty="0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0.1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pPr algn="l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y1 = </a:t>
                          </a:r>
                          <a:r>
                            <a:rPr lang="en-GB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torch.nn.ELU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</a:t>
                          </a:r>
                          <a:r>
                            <a:rPr lang="en-GB" sz="1200" b="0" i="0" u="none" strike="noStrike" dirty="0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1.0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)(x)</a:t>
                          </a:r>
                        </a:p>
                        <a:p>
                          <a:pPr algn="l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y2 = </a:t>
                          </a:r>
                          <a:r>
                            <a:rPr lang="en-GB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torch.nn.ELU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</a:t>
                          </a:r>
                          <a:r>
                            <a:rPr lang="en-GB" sz="1200" b="0" i="0" u="none" strike="noStrike" dirty="0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2.0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)(x)</a:t>
                          </a:r>
                        </a:p>
                        <a:p>
                          <a:pPr algn="l"/>
                          <a:b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</a:br>
                          <a:r>
                            <a:rPr lang="en-GB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plt.plot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(x, y1, label=r</a:t>
                          </a:r>
                          <a:r>
                            <a:rPr lang="en-GB" sz="1200" b="0" i="0" u="none" strike="noStrike" dirty="0">
                              <a:solidFill>
                                <a:srgbClr val="A31515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"$\alpha = 1$"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pPr algn="l"/>
                          <a:r>
                            <a:rPr lang="en-GB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plt.plot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(x, y2, label=r</a:t>
                          </a:r>
                          <a:r>
                            <a:rPr lang="en-GB" sz="1200" b="0" i="0" u="none" strike="noStrike" dirty="0">
                              <a:solidFill>
                                <a:srgbClr val="A31515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"$\alpha = 2$"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pPr algn="l"/>
                          <a:r>
                            <a:rPr lang="en-GB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plt.legend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4089395"/>
                      </a:ext>
                    </a:extLst>
                  </a:tr>
                  <a:tr h="2359824">
                    <a:tc>
                      <a:txBody>
                        <a:bodyPr/>
                        <a:lstStyle/>
                        <a:p>
                          <a:pPr algn="l"/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  <a:p>
                          <a:pPr algn="l"/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71110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93F44A5E-B3CE-3BA0-3C48-A4083A6F3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1468478"/>
                  </p:ext>
                </p:extLst>
              </p:nvPr>
            </p:nvGraphicFramePr>
            <p:xfrm>
              <a:off x="179512" y="548681"/>
              <a:ext cx="8640960" cy="614867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40960">
                      <a:extLst>
                        <a:ext uri="{9D8B030D-6E8A-4147-A177-3AD203B41FA5}">
                          <a16:colId xmlns:a16="http://schemas.microsoft.com/office/drawing/2014/main" val="2706851558"/>
                        </a:ext>
                      </a:extLst>
                    </a:gridCol>
                  </a:tblGrid>
                  <a:tr h="1685735">
                    <a:tc>
                      <a:txBody>
                        <a:bodyPr/>
                        <a:lstStyle/>
                        <a:p>
                          <a:endParaRPr lang="en-H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7" t="-54887" r="-147" b="-265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3612861"/>
                      </a:ext>
                    </a:extLst>
                  </a:tr>
                  <a:tr h="21031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b="0" i="0" u="none" strike="noStrike" dirty="0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import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torch</a:t>
                          </a:r>
                        </a:p>
                        <a:p>
                          <a:pPr algn="l"/>
                          <a:b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</a:br>
                          <a:r>
                            <a:rPr lang="en-GB" sz="1200" b="0" i="0" u="none" strike="noStrike" dirty="0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import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</a:t>
                          </a:r>
                          <a:r>
                            <a:rPr lang="en-GB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matplotlib.pyplot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</a:t>
                          </a:r>
                          <a:r>
                            <a:rPr lang="en-GB" sz="1200" b="0" i="0" u="none" strike="noStrike" dirty="0">
                              <a:solidFill>
                                <a:srgbClr val="AF00DB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as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 </a:t>
                          </a:r>
                          <a:r>
                            <a:rPr lang="en-GB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plt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  <a:p>
                          <a:pPr algn="l"/>
                          <a:b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</a:b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x = </a:t>
                          </a:r>
                          <a:r>
                            <a:rPr lang="en-GB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torch.arange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</a:t>
                          </a:r>
                          <a:r>
                            <a:rPr lang="en-GB" sz="1200" b="0" i="0" u="none" strike="noStrike" dirty="0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-5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200" b="0" i="0" u="none" strike="noStrike" dirty="0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5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, </a:t>
                          </a:r>
                          <a:r>
                            <a:rPr lang="en-GB" sz="1200" b="0" i="0" u="none" strike="noStrike" dirty="0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0.1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pPr algn="l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y1 = </a:t>
                          </a:r>
                          <a:r>
                            <a:rPr lang="en-GB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torch.nn.ELU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</a:t>
                          </a:r>
                          <a:r>
                            <a:rPr lang="en-GB" sz="1200" b="0" i="0" u="none" strike="noStrike" dirty="0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1.0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)(x)</a:t>
                          </a:r>
                        </a:p>
                        <a:p>
                          <a:pPr algn="l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y2 = </a:t>
                          </a:r>
                          <a:r>
                            <a:rPr lang="en-GB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torch.nn.ELU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</a:t>
                          </a:r>
                          <a:r>
                            <a:rPr lang="en-GB" sz="1200" b="0" i="0" u="none" strike="noStrike" dirty="0">
                              <a:solidFill>
                                <a:srgbClr val="09885A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2.0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)(x)</a:t>
                          </a:r>
                        </a:p>
                        <a:p>
                          <a:pPr algn="l"/>
                          <a:b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</a:br>
                          <a:r>
                            <a:rPr lang="en-GB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plt.plot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(x, y1, label=r</a:t>
                          </a:r>
                          <a:r>
                            <a:rPr lang="en-GB" sz="1200" b="0" i="0" u="none" strike="noStrike" dirty="0">
                              <a:solidFill>
                                <a:srgbClr val="A31515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"$\alpha = 1$"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pPr algn="l"/>
                          <a:r>
                            <a:rPr lang="en-GB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plt.plot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(x, y2, label=r</a:t>
                          </a:r>
                          <a:r>
                            <a:rPr lang="en-GB" sz="1200" b="0" i="0" u="none" strike="noStrike" dirty="0">
                              <a:solidFill>
                                <a:srgbClr val="A31515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"$\alpha = 2$"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pPr algn="l"/>
                          <a:r>
                            <a:rPr lang="en-GB" sz="12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plt.legend</a:t>
                          </a:r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ourier New" panose="02070309020205020404" pitchFamily="49" charset="0"/>
                            </a:rPr>
                            <a:t>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4089395"/>
                      </a:ext>
                    </a:extLst>
                  </a:tr>
                  <a:tr h="2359824">
                    <a:tc>
                      <a:txBody>
                        <a:bodyPr/>
                        <a:lstStyle/>
                        <a:p>
                          <a:pPr algn="l"/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  <a:p>
                          <a:pPr algn="l"/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711100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A2A8F925-2F8C-FC34-754F-F4160BEAE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07" y="4391725"/>
            <a:ext cx="3495983" cy="234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81024"/>
      </p:ext>
    </p:extLst>
  </p:cSld>
  <p:clrMapOvr>
    <a:masterClrMapping/>
  </p:clrMapOvr>
</p:sld>
</file>

<file path=ppt/theme/theme1.xml><?xml version="1.0" encoding="utf-8"?>
<a:theme xmlns:a="http://schemas.openxmlformats.org/drawingml/2006/main" name="bzitko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bzitko_template</Template>
  <TotalTime>7028</TotalTime>
  <Words>4197</Words>
  <Application>Microsoft Macintosh PowerPoint</Application>
  <PresentationFormat>On-screen Show (4:3)</PresentationFormat>
  <Paragraphs>426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bzitko_template</vt:lpstr>
      <vt:lpstr>NLP Surname Classification with CNN  lecture 03.5</vt:lpstr>
      <vt:lpstr>Contents</vt:lpstr>
      <vt:lpstr>Vocabulary</vt:lpstr>
      <vt:lpstr>Vocabulary</vt:lpstr>
      <vt:lpstr>Vocabulary</vt:lpstr>
      <vt:lpstr>Vectorizer</vt:lpstr>
      <vt:lpstr>Vectorizer</vt:lpstr>
      <vt:lpstr>A Surname Classifier with Convolutional Networks</vt:lpstr>
      <vt:lpstr>A Surname Classifier with Convolutional Networks</vt:lpstr>
      <vt:lpstr>The Training Routine</vt:lpstr>
      <vt:lpstr>The Training Routine</vt:lpstr>
      <vt:lpstr>The Training Routine</vt:lpstr>
      <vt:lpstr>The Training Routine</vt:lpstr>
      <vt:lpstr>The Training Routine</vt:lpstr>
      <vt:lpstr>The Training Routine</vt:lpstr>
      <vt:lpstr>The Training Routine</vt:lpstr>
      <vt:lpstr>Evaluation</vt:lpstr>
      <vt:lpstr>Evaluation</vt:lpstr>
      <vt:lpstr>Evaluation</vt:lpstr>
      <vt:lpstr>Inference</vt:lpstr>
      <vt:lpstr>Inspection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Ekspertni sustavi  predavanje 07</dc:title>
  <dc:creator>kika</dc:creator>
  <cp:lastModifiedBy>Branko Žitko</cp:lastModifiedBy>
  <cp:revision>2400</cp:revision>
  <dcterms:created xsi:type="dcterms:W3CDTF">2009-11-13T22:47:37Z</dcterms:created>
  <dcterms:modified xsi:type="dcterms:W3CDTF">2022-11-10T08:52:27Z</dcterms:modified>
</cp:coreProperties>
</file>