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417" r:id="rId4"/>
    <p:sldId id="419" r:id="rId5"/>
    <p:sldId id="418" r:id="rId6"/>
    <p:sldId id="420" r:id="rId7"/>
    <p:sldId id="421" r:id="rId8"/>
    <p:sldId id="422" r:id="rId9"/>
    <p:sldId id="423" r:id="rId10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7" autoAdjust="0"/>
    <p:restoredTop sz="57415" autoAdjust="0"/>
  </p:normalViewPr>
  <p:slideViewPr>
    <p:cSldViewPr>
      <p:cViewPr>
        <p:scale>
          <a:sx n="102" d="100"/>
          <a:sy n="102" d="100"/>
        </p:scale>
        <p:origin x="2912" y="-1008"/>
      </p:cViewPr>
      <p:guideLst>
        <p:guide orient="horz" pos="2160"/>
        <p:guide pos="2880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0:25:17.1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 13240 14992,'34'8'28,"0"-1"28,5 0-51,-12-2-5,1-1 6,-14-2 0,0 0-1,-1 0 1,1 0-1,5 0 1,-4-2 0,4 2-1,-7-1 1,0 1-1,3 0 1,1 0 0,6 1-1,-9 0 6,0 0-5,-8-2 0,0 3-12,-1-3 12,0 2-6,-1-1 5,-1-2 1,0 1 1557,-1 0-1513,0-5-39,-3 2-11,0-5 0,-4 3 0,0-2 12,-4-5-12,2 1 33,-5-4-33,4 1 6,-7-7-6,5 5 11,-7-9 0,5 6-11,3 3 6,2 3 5,5 8-11,2 2-750,0 1 750,11 9 0,-2-2 0,10 7 0,-5-4 0,0-1 0,-1 1 39,5 3-39,0 1 0,-1-1-6,-3 0 1,-6-6-46,-2-1-10,-1-1 61,-2-1 156,-2 0-150,1-1 140,-1 3 50,0 1-6,-5 10-184,1-2 83,-6 7-27,1-4-17,-1 0-6,0 0-39,-1 1-28,0-1 22,-4 5 12,2-5-1,1-1-5,2-5-61,3-7 61,2-2 45,-1 0-40,3-2 18,-1 1-23,2-1 0,-1 0-538,1 0-308,0 2-1109,0-2 1955,-1 3 0,2-2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0:28:40.8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405 12406 15076,'-1'31'140,"0"-2"-140,1-6 0,0 1 5,0 1 1,0 0 33,0 0-39,0-1-11,0-1 5,0 8 6,0 0 0,0-2-44,0 3 94,0-11-50,-1-3 0,0-4 0,1-9 0,-2-1 0,2-2-2078,-1-1 487,1-11 1591,0-7 0,0 4 0,0-2 0</inkml:trace>
  <inkml:trace contextRef="#ctx0" brushRef="#br0" timeOffset="820">310 12573 13385,'16'-36'414,"-1"5"-274,-6 18-62,1 0-5,-1 1 0,-1 0-28,-1 2 33,-2 1-11,0 2 57,-1 1-124,-2 3-12,1 0-60,-1 3-52,1 0 68,2 0 17,0 0 39,1 3 129,0 2 28,0 2-68,1 2 23,-1 0-22,3 4 39,-1 0-129,1 0-241,0-1-862,0-4-499,3 0 1602,6 0 0,-9-5 0,1 0 0</inkml:trace>
  <inkml:trace contextRef="#ctx0" brushRef="#br0" timeOffset="2029">1833 12335 15020,'4'34'414,"-3"15"-408,-2-25 50,-2 17-51,1-15-5,0 1 45,0 2-45,0-1 0,0 1 18,-1 7 15,1-11 6,0 5-39,1-13 68,-1 3-52,1-4-72,-2 3 0,2-7-23,0-4-72,1-6-1826,0-1 0,0 0 0</inkml:trace>
  <inkml:trace contextRef="#ctx0" brushRef="#br0" timeOffset="2905">1738 12478 14908,'10'-19'229,"3"-3"-212,-3 10 39,1-2-56,0 1 73,-6 6-73,0 0 0,-3 5 0,0 0 11,-2 1-263,1 0 247,3 1 5,-1 1 5,2 1 1,0 1 33,2 5-73,0 2 34,0 2 0,0 0 51,-3-2 27,2 3-44,-1-1-34,0-1-269,-1-2-157,-1-5-492,1 1-639,-1-2-1451,2 1 3008,0-1 0,-2 0 0,-1-2 0</inkml:trace>
  <inkml:trace contextRef="#ctx0" brushRef="#br0" timeOffset="4603">3238 12406 14869,'9'40'145,"-1"-5"18,-8-4-102,0-10-55,0 19-6,-1-20 11,0 6 34,-1-9-45,-1 1 5,0 0-5,0-3 12,-1 6-12,0-7-28,1 5-118,1-6-184,0-2 128,2-5-196,0-4-1433,0-2-465,0-6 161,0-2 2135,3-5 0,-2 5 0,1 2 0</inkml:trace>
  <inkml:trace contextRef="#ctx0" brushRef="#br0" timeOffset="5337">3143 12525 12623,'10'-34'829,"0"4"-566,-4 21-28,0-1-39,0 0-45,0 1-5,1 1-45,-2-1 11,1 2 95,1-3-185,-3 4-22,1 0 0,-3 4-89,0 1-23,-1 1 84,0 0 28,2 0 73,1 1 11,3 2-84,1 2 5,2 4 85,2 0-85,0 2 1,1 0 50,0 0-6,4 3 57,0-1-102,-1-1 7,0-3-46,-7-3-100,-1-3-421,-3 1-1058,-2-4-1770,-2 2 3383,1-1 0,-2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0:30:05.7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857 11454 13217,'-31'-9'856,"6"2"-632,17 5-22,1 1-45,-1-1-51,0 0 90,0 1 95,-1-1-117,0 0 118,-6 0-191,3 1 55,-10 0-116,2 0 21,1 1-16,1 0 56,6 0-96,0 0-5,0 0 68,0 0-57,-1 0-6,2 0 1,-1 0-6,2 0-6,1 0-44,-1 1 11,1 0 39,1 1 0,-2 0 0,-4 3-39,-4 1 33,0 1-11,-7 4 17,9-3 51,-13 7-46,13-6 68,-5 3-62,6-4 28,2-2-22,1 0-17,1-1 6,2 0-6,1-1-34,1 0 34,2-1-11,-1 1-17,1-1-213,-3 3 168,-3 4 90,0 2-11,-5 8 22,7-5-23,-5 5 1,5-5 33,0 0-39,-4 8 0,3-6 0,-3 5 6,4-6 39,-5 8-40,4-6 18,-9 14 10,4-5-33,0 0 0,-2 4 0,8-13 0,-2 5 0,6-9-11,1-4-19</inkml:trace>
  <inkml:trace contextRef="#ctx0" brushRef="#br0">-1 12028 15888,'5'11'0,"5"2"0,1 1-56,6 7 17,4 2 0,1 0 39,8 3-11,-10-11-28,16 7 39,-14-12 5,7 3 34,-9-6-39,-1-1 0,0 1 0,0-2 0,-1 0 0,2-1 0,0 0 6,10 0 0,5 0-1,-1-1-5,9-1 11,-18-2 29,16 1-40,-17-1 5,6 0 29,-9 0-34,-2 0 0,1-1 0,7-2-6,-6 0 12,7-2-6,-1 0 0,-6 1 33,14-2-33,-7 2 0,14-6 6,-12 3 0,1-4-6,-15 3 5,-1 0-5,-1-2 51,1-1-51,-1-2 5,1-3 34,0 0-33,0-3 44,-1 0-44,-1-2 72,4-12 34,-3-19-61,-1-3-51,-4 0 5,-7 15 51,-2 13-39,0-10-11,0 10 39,0-8-1,0 2 24,-2-3-68,-2 0 72,-10-7-4,-9 7-68,-2 0 5,-24-9-5,15 20-37,2 5 1,-2 1-1105,-8-2 967,-14-2-162,17 10-146,2 3-554,-2 5 1036,-9 2 0,22 3 0,-2 0 0</inkml:trace>
  <inkml:trace contextRef="#ctx0" brushRef="#br0" timeOffset="2082">2047 11501 12573,'-37'-11'1293,"5"2"-677,15 8-353,2 1 146,-10-1-168,0 1-185,1 0 28,-9 0-22,15 0 5,-7 2-16,9 0-1,1 1-39,0 1 45,1-1-16,-1 0-40,1 0 0,-2 1-79,-4 3 6,4 0 34,-10 8 0,3 6 39,3-3 0,0 5 0,11-11 50,0 2-16,0 0-28,0-1-6,-2 8-34,3-6 34,-1 5 50,4-7-10,0 1-35,0 5-44,2-1 67,-1 9-28,3-10 0,0 2-6,0-10 34,0 6-22,0-3 0,-1 4-1,2-5-33,-1 5 23,1-3 5,0 4 0,0-4-51,0-1 1,0 0-23,1-1 67,1-1-67,6 4 34,0-3 28,3 2-34,-1-3 39,1-1 1,0 1 5,1-1 33,-1-1-27,1 1-6,0-2 0,-2 0 0,1 0 0,0 0 11,0 0-5,1 1-6,7 4 0,-4-3 0,14 6-84,3-3 78,-5-3 6,4-1 34,-15-6-34,-1 1 0,1 0 0,0 0 0,0 0 0,2-1 0,1 1 0,1-2 5,2 0 29,2-1 5,12 0-28,2 0-5,13-5-34,-13 1 28,-1-5 11,-12 1-5,0-1 5,12-4 51,1-3-62,0 1 6,-3 1-18,-12 4 7,1 1 5,-2-1 0,-1 1 45,0-1-45,8-3 0,-7 5 16,14-8-4,-7 5-12,-2-2-12,-2 2 12,-9 3 12,0 0-12,-2-2 5,1 0 6,-3 1-5,0-2 28,-1 0-29,1-1-5,-1 0 0,0-1 0,5-6 11,-4 3-5,6-11 0,-4 3 27,-1-1 57,-2 1 78,-5 7-34,-2 1 6,-2 0 56,0 0 73,-2-13-235,-3 9 33,-1-10 62,-8 6 61,-5-1-128,-10-6 66,-6 4-116,2 8-12,-15-1 2,11 11 1,-1 2-3,-24-7 0,9 6 0,1 0 0,-4 0-62,18 2 1,0 0-208,-14-3-247,-1-2 7,2-1-343,2 0-2347,11 7 1,1 1 3198,-14-1 0,0 3 0,31 2 0</inkml:trace>
  <inkml:trace contextRef="#ctx0" brushRef="#br0" timeOffset="4078">3714 11454 12567,'-57'1'1389,"-4"0"-1120,37 1-107,-10 1-33,10 1-6,0 0-112,0 1 112,1 0-55,0 1-63,0 0 46,0 0-18,-1 1 62,-10 3-95,-2 2-28,-7 7 28,12-3 6,-4 9 67,10-1-68,1-1-5,-4 8 0,13-13 0,-4 7-5,8-7 10,-5 10-5,6-6-44,-3 6 44,4 1 11,2 2-17,0-2-5,4 5-67,2-15 44,1 7-84,4-8 62,7 9-28,11 2 84,0 1-56,5-3-5,-7-8 33,2-2 28,1-1 0,3-1-45,1-2 45,1-1 45,3-3-45,1-1 45,15-2 100,17-3-100,-10 0-39,6-3 55,-26-1-55,0-2 39,2-1-37,-1-3 0,1 0-2,11-3-3,-11 1 0,1 1 2,20-9 40,1-2-51,-21 8 1,0-1 5,-1 0 0,-1-1 0,19-6 56,8-7 0,-27 8 117,20-16-94,-25 12 5,4-9 11,-15 8 135,-4-1 33,-4 0 73,-6-1 56,-8-12-252,-8 6-44,-28-24-119,2 20-139,-5 4 0,-6 1 72,-11 3 1,-2 4-768,1-1 1,-4 2 652,7 8 1,-4 2-1,6 2-152,10 3 0,1 3-464,-12 3 0,3 3-6091,2 10 6911,-3 9 0,28-8 0,5-1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21.12.22.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HR" dirty="0"/>
              <a:t>GRU dodao vrata kako bi se gubitak podataka smanjio</a:t>
            </a:r>
          </a:p>
          <a:p>
            <a:pPr marL="228600" indent="-228600">
              <a:buAutoNum type="arabicPeriod"/>
            </a:pPr>
            <a:r>
              <a:rPr lang="en-HR" dirty="0"/>
              <a:t>LSTM je dodao još više </a:t>
            </a:r>
          </a:p>
          <a:p>
            <a:pPr marL="228600" indent="-228600">
              <a:buAutoNum type="arabicPeriod"/>
            </a:pPr>
            <a:r>
              <a:rPr lang="en-HR" dirty="0"/>
              <a:t>osnovna čelija postaje kompleksnija, primjenjuje sve više kalkulacija</a:t>
            </a:r>
          </a:p>
          <a:p>
            <a:pPr marL="228600" indent="-228600">
              <a:buAutoNum type="arabicPeriod"/>
            </a:pPr>
            <a:r>
              <a:rPr lang="en-HR" dirty="0"/>
              <a:t>RNN obrađuje podatke slijedno, token po token</a:t>
            </a:r>
          </a:p>
          <a:p>
            <a:pPr marL="0" indent="0">
              <a:buNone/>
            </a:pPr>
            <a:endParaRPr lang="en-HR" dirty="0"/>
          </a:p>
          <a:p>
            <a:pPr marL="0" indent="0">
              <a:buNone/>
            </a:pPr>
            <a:r>
              <a:rPr lang="en-HR" dirty="0"/>
              <a:t>Attention omogućuje paralelno procesiranje cijele sekvence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960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HR" dirty="0"/>
              <a:t>Intuicija transformera se temelji na Attention </a:t>
            </a:r>
            <a:r>
              <a:rPr lang="en-US" dirty="0"/>
              <a:t>I</a:t>
            </a:r>
            <a:r>
              <a:rPr lang="en-HR" dirty="0"/>
              <a:t> CNN</a:t>
            </a:r>
          </a:p>
          <a:p>
            <a:pPr marL="228600" indent="-228600">
              <a:buAutoNum type="arabicPeriod"/>
            </a:pPr>
            <a:r>
              <a:rPr lang="en-HR" dirty="0"/>
              <a:t>RNN objrađuje token po token slijedno</a:t>
            </a:r>
          </a:p>
          <a:p>
            <a:pPr marL="228600" indent="-228600">
              <a:buAutoNum type="arabicPeriod"/>
            </a:pPr>
            <a:r>
              <a:rPr lang="en-HR" dirty="0"/>
              <a:t>Princip CNN-a daje mogućnost da se tokeni obrađuju paralelno</a:t>
            </a:r>
          </a:p>
          <a:p>
            <a:pPr marL="228600" indent="-228600">
              <a:buAutoNum type="arabicPeriod"/>
            </a:pPr>
            <a:r>
              <a:rPr lang="en-HR" dirty="0"/>
              <a:t>Self-Attention arhitektura – clij za 5 riječi izračunati 5 reprezentacija</a:t>
            </a:r>
          </a:p>
          <a:p>
            <a:pPr marL="228600" indent="-228600">
              <a:buAutoNum type="arabicPeriod"/>
            </a:pPr>
            <a:r>
              <a:rPr lang="en-HR" dirty="0"/>
              <a:t>Multi-Head Attention – for loop od Self-attention – multiple versions of 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68835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HR" dirty="0"/>
              <a:t>for each word is calculated representation</a:t>
            </a:r>
          </a:p>
          <a:p>
            <a:pPr marL="228600" indent="-228600">
              <a:buAutoNum type="arabicPeriod"/>
            </a:pPr>
            <a:r>
              <a:rPr lang="en-HR" dirty="0"/>
              <a:t>for our 5 words we have A1, …, A5</a:t>
            </a:r>
          </a:p>
          <a:p>
            <a:pPr marL="228600" indent="-228600">
              <a:buAutoNum type="arabicPeriod"/>
            </a:pPr>
            <a:r>
              <a:rPr lang="en-HR" dirty="0"/>
              <a:t>We'll look at the third word whose repr. is A3</a:t>
            </a:r>
          </a:p>
          <a:p>
            <a:pPr marL="228600" indent="-228600">
              <a:buAutoNum type="arabicPeriod"/>
            </a:pPr>
            <a:r>
              <a:rPr lang="en-HR" dirty="0"/>
              <a:t>Ovisno o kontekstu, da li o africi govorimo s povijesnog gledišta, turističkog, zemljopisnog, … A3 će pogledati okolne riječi da se vidi na koji način se govori o Africi</a:t>
            </a:r>
          </a:p>
          <a:p>
            <a:pPr marL="228600" indent="-228600">
              <a:buAutoNum type="arabicPeriod"/>
            </a:pPr>
            <a:r>
              <a:rPr lang="en-HR" dirty="0"/>
              <a:t>Ovo je bila RNN pažnja</a:t>
            </a:r>
          </a:p>
          <a:p>
            <a:pPr marL="228600" indent="-228600">
              <a:buAutoNum type="arabicPeriod"/>
            </a:pPr>
            <a:r>
              <a:rPr lang="en-HR" dirty="0"/>
              <a:t>Ovo je transformer pažnja</a:t>
            </a:r>
          </a:p>
          <a:p>
            <a:pPr marL="228600" indent="-228600">
              <a:buAutoNum type="arabicPeriod"/>
            </a:pPr>
            <a:r>
              <a:rPr lang="en-HR" dirty="0"/>
              <a:t>očite su sličnosti među njima, kod RNN za sve Tx, kod Attn za sve j</a:t>
            </a:r>
          </a:p>
          <a:p>
            <a:pPr marL="228600" indent="-228600">
              <a:buAutoNum type="arabicPeriod"/>
            </a:pPr>
            <a:r>
              <a:rPr lang="en-HR" dirty="0"/>
              <a:t>Transformer za ulaz ima tri vrijednosti, npr. za treću riječ su to q3, k3, v3 </a:t>
            </a:r>
          </a:p>
          <a:p>
            <a:pPr marL="228600" indent="-228600">
              <a:buAutoNum type="arabicPeriod"/>
            </a:pPr>
            <a:endParaRPr lang="en-HR" dirty="0"/>
          </a:p>
          <a:p>
            <a:pPr marL="228600" indent="-228600"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5624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R" dirty="0"/>
              <a:t>Kompjutacije potrebne da se iz x3 dođe do reprezentacije A3</a:t>
            </a:r>
          </a:p>
          <a:p>
            <a:pPr marL="228600" indent="-228600">
              <a:buAutoNum type="arabicPeriod"/>
            </a:pPr>
            <a:r>
              <a:rPr lang="en-HR" dirty="0"/>
              <a:t>Svakoj riječi se pridjeluju tri vrijednosti q, k, v</a:t>
            </a:r>
          </a:p>
          <a:p>
            <a:pPr marL="228600" indent="-228600">
              <a:buAutoNum type="arabicPeriod"/>
            </a:pPr>
            <a:r>
              <a:rPr lang="en-HR" dirty="0"/>
              <a:t>q3, k3, w3 za treću riječ se računaju preko težina Wq, Wk, Wv</a:t>
            </a:r>
          </a:p>
          <a:p>
            <a:pPr marL="228600" indent="-228600">
              <a:buAutoNum type="arabicPeriod"/>
            </a:pPr>
            <a:r>
              <a:rPr lang="en-HR" dirty="0"/>
              <a:t>Wq, Wk, Wv su naučeni parametri ovog algoritma kako bi došli do q, k, v</a:t>
            </a:r>
          </a:p>
          <a:p>
            <a:pPr marL="228600" indent="-228600">
              <a:buAutoNum type="arabicPeriod"/>
            </a:pPr>
            <a:r>
              <a:rPr lang="en-HR" dirty="0"/>
              <a:t>q3 može predstavljati pitanje "što se događa s afrikom?"</a:t>
            </a:r>
          </a:p>
          <a:p>
            <a:pPr marL="228600" indent="-228600">
              <a:buAutoNum type="arabicPeriod"/>
            </a:pPr>
            <a:r>
              <a:rPr lang="en-HR" dirty="0"/>
              <a:t>Izračunat ćemo q3 k1 pitajući se koliko prva riječ sadrži odgovora na pitanje "što se događa s afrikom"</a:t>
            </a:r>
          </a:p>
          <a:p>
            <a:pPr marL="228600" indent="-228600">
              <a:buAutoNum type="arabicPeriod"/>
            </a:pPr>
            <a:r>
              <a:rPr lang="en-HR" dirty="0"/>
              <a:t>Pogledat će se druga riječ</a:t>
            </a:r>
          </a:p>
          <a:p>
            <a:pPr marL="228600" indent="-228600">
              <a:buAutoNum type="arabicPeriod"/>
            </a:pPr>
            <a:r>
              <a:rPr lang="en-HR" dirty="0"/>
              <a:t>Pa ostale dvije riječi</a:t>
            </a:r>
          </a:p>
          <a:p>
            <a:pPr marL="228600" indent="-228600">
              <a:buAutoNum type="arabicPeriod"/>
            </a:pPr>
            <a:r>
              <a:rPr lang="en-HR" dirty="0"/>
              <a:t>Pošto prva riječ govori o osobi, a druga o akciji, onda će veća pažnja biti na drugoj riječi</a:t>
            </a:r>
          </a:p>
          <a:p>
            <a:pPr marL="228600" indent="-228600">
              <a:buAutoNum type="arabicPeriod"/>
            </a:pPr>
            <a:r>
              <a:rPr lang="en-HR" dirty="0"/>
              <a:t>Nad ovim vrijednostima će se napraviti softmax </a:t>
            </a:r>
            <a:r>
              <a:rPr lang="en-US" dirty="0" err="1"/>
              <a:t>i</a:t>
            </a:r>
            <a:r>
              <a:rPr lang="en-HR" dirty="0"/>
              <a:t> pomnožit će se s vrijednošću v1</a:t>
            </a:r>
          </a:p>
          <a:p>
            <a:pPr marL="228600" indent="-228600">
              <a:buAutoNum type="arabicPeriod"/>
            </a:pPr>
            <a:r>
              <a:rPr lang="en-HR" dirty="0"/>
              <a:t>Zatim v2</a:t>
            </a:r>
          </a:p>
          <a:p>
            <a:pPr marL="228600" indent="-228600">
              <a:buAutoNum type="arabicPeriod"/>
            </a:pPr>
            <a:r>
              <a:rPr lang="en-HR" dirty="0"/>
              <a:t>Zatim ostali v-ovi</a:t>
            </a:r>
          </a:p>
          <a:p>
            <a:pPr marL="228600" indent="-228600">
              <a:buAutoNum type="arabicPeriod"/>
            </a:pPr>
            <a:r>
              <a:rPr lang="en-HR" dirty="0"/>
              <a:t>Dobiveno se zbroji da se reprezentira A3 </a:t>
            </a:r>
          </a:p>
          <a:p>
            <a:pPr marL="228600" indent="-228600">
              <a:buAutoNum type="arabicPeriod"/>
            </a:pPr>
            <a:r>
              <a:rPr lang="en-HR" dirty="0"/>
              <a:t>A3 je zapravo A(q3, K, V)</a:t>
            </a:r>
          </a:p>
          <a:p>
            <a:pPr marL="228600" indent="-228600">
              <a:buAutoNum type="arabicPeriod"/>
            </a:pPr>
            <a:r>
              <a:rPr lang="en-HR" dirty="0"/>
              <a:t>Na isti način se radi za ostale riječi</a:t>
            </a:r>
          </a:p>
          <a:p>
            <a:pPr marL="228600" indent="-228600">
              <a:buAutoNum type="arabicPeriod"/>
            </a:pPr>
            <a:r>
              <a:rPr lang="en-HR" dirty="0"/>
              <a:t>Ovo je grupna matrična formula</a:t>
            </a:r>
          </a:p>
          <a:p>
            <a:pPr marL="228600" indent="-228600">
              <a:buAutoNum type="arabicPeriod"/>
            </a:pPr>
            <a:r>
              <a:rPr lang="en-HR" dirty="0"/>
              <a:t>Normalizira se po dimenciji od K</a:t>
            </a:r>
          </a:p>
          <a:p>
            <a:pPr marL="228600" indent="-228600">
              <a:buAutoNum type="arabicPeriod"/>
            </a:pPr>
            <a:endParaRPr lang="en-HR" dirty="0"/>
          </a:p>
          <a:p>
            <a:pPr marL="228600" indent="-228600">
              <a:buAutoNum type="arabicPeriod"/>
            </a:pPr>
            <a:endParaRPr lang="en-HR" dirty="0"/>
          </a:p>
          <a:p>
            <a:pPr marL="228600" indent="-228600"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51147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HR" dirty="0"/>
              <a:t>q, k, v su dobiveni množenjem ulaza xi s Wq, Wk, Wv.</a:t>
            </a:r>
          </a:p>
          <a:p>
            <a:pPr marL="228600" indent="-228600">
              <a:buAutoNum type="arabicPeriod"/>
            </a:pPr>
            <a:r>
              <a:rPr lang="en-HR" dirty="0"/>
              <a:t>zatim se q, k, v množe s WiQ, WiK, WiV</a:t>
            </a:r>
          </a:p>
          <a:p>
            <a:pPr marL="228600" indent="-228600">
              <a:buAutoNum type="arabicPeriod"/>
            </a:pPr>
            <a:r>
              <a:rPr lang="en-HR" dirty="0"/>
              <a:t>nove vrijednosti daju nove q,k,v vektore</a:t>
            </a:r>
          </a:p>
          <a:p>
            <a:pPr marL="228600" indent="-228600">
              <a:buAutoNum type="arabicPeriod"/>
            </a:pPr>
            <a:r>
              <a:rPr lang="en-US" dirty="0"/>
              <a:t>I</a:t>
            </a:r>
            <a:r>
              <a:rPr lang="en-HR" dirty="0"/>
              <a:t> takko se pomnože vektori za ostale riječi</a:t>
            </a:r>
          </a:p>
          <a:p>
            <a:pPr marL="228600" indent="-228600">
              <a:buAutoNum type="arabicPeriod"/>
            </a:pPr>
            <a:r>
              <a:rPr lang="en-HR" dirty="0"/>
              <a:t>WiQ, WiK, WiV recimo da predstavljaju pitanje "što se tu događa" izgleda da "visit" predstavlja najbolji odgovor (plava stranica)</a:t>
            </a:r>
          </a:p>
          <a:p>
            <a:pPr marL="228600" indent="-228600">
              <a:buAutoNum type="arabicPeriod"/>
            </a:pPr>
            <a:r>
              <a:rPr lang="en-HR" dirty="0"/>
              <a:t>to smo napravili za l'Afrique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radimo</a:t>
            </a:r>
            <a:r>
              <a:rPr lang="en-US" dirty="0"/>
              <a:t> za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riječi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tako</a:t>
            </a:r>
            <a:r>
              <a:rPr lang="en-US" dirty="0"/>
              <a:t> se </a:t>
            </a:r>
            <a:r>
              <a:rPr lang="en-US" dirty="0" err="1"/>
              <a:t>napravio</a:t>
            </a:r>
            <a:r>
              <a:rPr lang="en-US" dirty="0"/>
              <a:t> </a:t>
            </a:r>
            <a:r>
              <a:rPr lang="en-US" dirty="0" err="1"/>
              <a:t>proračun</a:t>
            </a:r>
            <a:r>
              <a:rPr lang="en-US" dirty="0"/>
              <a:t> za </a:t>
            </a:r>
            <a:r>
              <a:rPr lang="en-US" dirty="0" err="1"/>
              <a:t>prvu</a:t>
            </a:r>
            <a:r>
              <a:rPr lang="en-US" dirty="0"/>
              <a:t> "</a:t>
            </a:r>
            <a:r>
              <a:rPr lang="en-US" dirty="0" err="1"/>
              <a:t>glavu</a:t>
            </a:r>
            <a:r>
              <a:rPr lang="en-US" dirty="0"/>
              <a:t>" I </a:t>
            </a:r>
            <a:r>
              <a:rPr lang="en-US" dirty="0" err="1"/>
              <a:t>dobivamo</a:t>
            </a:r>
            <a:r>
              <a:rPr lang="en-US" dirty="0"/>
              <a:t> A1 do A5 </a:t>
            </a:r>
            <a:r>
              <a:rPr lang="en-US" dirty="0" err="1"/>
              <a:t>kao</a:t>
            </a:r>
            <a:r>
              <a:rPr lang="en-US" dirty="0"/>
              <a:t> I </a:t>
            </a:r>
            <a:r>
              <a:rPr lang="en-US" dirty="0" err="1"/>
              <a:t>prije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umjesto</a:t>
            </a:r>
            <a:r>
              <a:rPr lang="en-US" dirty="0"/>
              <a:t>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glave</a:t>
            </a:r>
            <a:r>
              <a:rPr lang="en-US" dirty="0"/>
              <a:t> </a:t>
            </a:r>
            <a:r>
              <a:rPr lang="en-US" dirty="0" err="1"/>
              <a:t>imat</a:t>
            </a:r>
            <a:r>
              <a:rPr lang="en-US" dirty="0"/>
              <a:t>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glava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 </a:t>
            </a:r>
            <a:r>
              <a:rPr lang="en-US" dirty="0" err="1"/>
              <a:t>izračun</a:t>
            </a:r>
            <a:r>
              <a:rPr lang="en-US" dirty="0"/>
              <a:t> je </a:t>
            </a:r>
            <a:r>
              <a:rPr lang="en-US" dirty="0" err="1"/>
              <a:t>prikazan</a:t>
            </a:r>
            <a:r>
              <a:rPr lang="en-US" dirty="0"/>
              <a:t> </a:t>
            </a:r>
            <a:r>
              <a:rPr lang="en-US" dirty="0" err="1"/>
              <a:t>lijevom</a:t>
            </a:r>
            <a:r>
              <a:rPr lang="en-US" dirty="0"/>
              <a:t> </a:t>
            </a:r>
            <a:r>
              <a:rPr lang="en-US" dirty="0" err="1"/>
              <a:t>formulom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za </a:t>
            </a:r>
            <a:r>
              <a:rPr lang="en-US" dirty="0" err="1"/>
              <a:t>drugu</a:t>
            </a:r>
            <a:r>
              <a:rPr lang="en-US" dirty="0"/>
              <a:t> </a:t>
            </a:r>
            <a:r>
              <a:rPr lang="en-US" dirty="0" err="1"/>
              <a:t>glavu</a:t>
            </a:r>
            <a:r>
              <a:rPr lang="en-US" dirty="0"/>
              <a:t> </a:t>
            </a:r>
            <a:r>
              <a:rPr lang="en-US" dirty="0" err="1"/>
              <a:t>težine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možda</a:t>
            </a:r>
            <a:r>
              <a:rPr lang="en-US" dirty="0"/>
              <a:t> </a:t>
            </a:r>
            <a:r>
              <a:rPr lang="en-US" dirty="0" err="1"/>
              <a:t>postavljene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se </a:t>
            </a:r>
            <a:r>
              <a:rPr lang="en-US" dirty="0" err="1"/>
              <a:t>pitamo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nešto</a:t>
            </a:r>
            <a:r>
              <a:rPr lang="en-US" dirty="0"/>
              <a:t> </a:t>
            </a:r>
            <a:r>
              <a:rPr lang="en-US" dirty="0" err="1"/>
              <a:t>dogodilo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 err="1"/>
              <a:t>stoga</a:t>
            </a:r>
            <a:r>
              <a:rPr lang="en-US" dirty="0"/>
              <a:t> se </a:t>
            </a:r>
            <a:r>
              <a:rPr lang="en-US" dirty="0" err="1"/>
              <a:t>ponovno</a:t>
            </a:r>
            <a:r>
              <a:rPr lang="en-US" dirty="0"/>
              <a:t> </a:t>
            </a:r>
            <a:r>
              <a:rPr lang="en-US" dirty="0" err="1"/>
              <a:t>izračunavaju</a:t>
            </a:r>
            <a:r>
              <a:rPr lang="en-US" dirty="0"/>
              <a:t> q, k, v</a:t>
            </a:r>
          </a:p>
          <a:p>
            <a:pPr marL="228600" indent="-228600">
              <a:buAutoNum type="arabicPeriod"/>
            </a:pPr>
            <a:r>
              <a:rPr lang="en-US" dirty="0"/>
              <a:t>I </a:t>
            </a:r>
            <a:r>
              <a:rPr lang="en-US" dirty="0" err="1"/>
              <a:t>možda</a:t>
            </a:r>
            <a:r>
              <a:rPr lang="en-US" dirty="0"/>
              <a:t> je </a:t>
            </a:r>
            <a:r>
              <a:rPr lang="en-US" dirty="0" err="1"/>
              <a:t>september</a:t>
            </a:r>
            <a:r>
              <a:rPr lang="en-US" dirty="0"/>
              <a:t> </a:t>
            </a:r>
            <a:r>
              <a:rPr lang="en-US" dirty="0" err="1"/>
              <a:t>odgovor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pitanje</a:t>
            </a:r>
            <a:r>
              <a:rPr lang="en-US" dirty="0"/>
              <a:t> (</a:t>
            </a:r>
            <a:r>
              <a:rPr lang="en-US" dirty="0" err="1"/>
              <a:t>crvena</a:t>
            </a:r>
            <a:r>
              <a:rPr lang="en-US" dirty="0"/>
              <a:t> </a:t>
            </a:r>
            <a:r>
              <a:rPr lang="en-US" dirty="0" err="1"/>
              <a:t>strelica</a:t>
            </a:r>
            <a:r>
              <a:rPr lang="en-US" dirty="0"/>
              <a:t>)</a:t>
            </a:r>
          </a:p>
          <a:p>
            <a:pPr marL="228600" indent="-228600">
              <a:buAutoNum type="arabicPeriod"/>
            </a:pPr>
            <a:r>
              <a:rPr lang="en-US" dirty="0" err="1"/>
              <a:t>možda</a:t>
            </a:r>
            <a:r>
              <a:rPr lang="en-US" dirty="0"/>
              <a:t> je </a:t>
            </a:r>
            <a:r>
              <a:rPr lang="en-US" dirty="0" err="1"/>
              <a:t>treće</a:t>
            </a:r>
            <a:r>
              <a:rPr lang="en-US" dirty="0"/>
              <a:t> </a:t>
            </a:r>
            <a:r>
              <a:rPr lang="en-US" dirty="0" err="1"/>
              <a:t>pitanje</a:t>
            </a:r>
            <a:r>
              <a:rPr lang="en-US" dirty="0"/>
              <a:t>, </a:t>
            </a:r>
            <a:r>
              <a:rPr lang="en-US" dirty="0" err="1"/>
              <a:t>predstavljeno</a:t>
            </a:r>
            <a:r>
              <a:rPr lang="en-US" dirty="0"/>
              <a:t> s W3Q, W3K, W3V, </a:t>
            </a:r>
            <a:r>
              <a:rPr lang="en-US" dirty="0" err="1"/>
              <a:t>tko</a:t>
            </a:r>
            <a:r>
              <a:rPr lang="en-US" dirty="0"/>
              <a:t> je </a:t>
            </a:r>
            <a:r>
              <a:rPr lang="en-US" dirty="0" err="1"/>
              <a:t>nešto</a:t>
            </a:r>
            <a:r>
              <a:rPr lang="en-US" dirty="0"/>
              <a:t> </a:t>
            </a:r>
            <a:r>
              <a:rPr lang="en-US" dirty="0" err="1"/>
              <a:t>napravio</a:t>
            </a:r>
            <a:r>
              <a:rPr lang="en-US" dirty="0"/>
              <a:t>?</a:t>
            </a:r>
          </a:p>
          <a:p>
            <a:pPr marL="228600" indent="-228600">
              <a:buAutoNum type="arabicPeriod"/>
            </a:pPr>
            <a:r>
              <a:rPr lang="en-US" dirty="0"/>
              <a:t> U </a:t>
            </a:r>
            <a:r>
              <a:rPr lang="en-US" dirty="0" err="1"/>
              <a:t>novoj</a:t>
            </a:r>
            <a:r>
              <a:rPr lang="en-US" dirty="0"/>
              <a:t> </a:t>
            </a:r>
            <a:r>
              <a:rPr lang="en-US" dirty="0" err="1"/>
              <a:t>glavi</a:t>
            </a:r>
            <a:r>
              <a:rPr lang="en-US" dirty="0"/>
              <a:t> se </a:t>
            </a:r>
            <a:r>
              <a:rPr lang="en-US" dirty="0" err="1"/>
              <a:t>izračunaju</a:t>
            </a:r>
            <a:r>
              <a:rPr lang="en-US" dirty="0"/>
              <a:t> </a:t>
            </a:r>
            <a:r>
              <a:rPr lang="en-US" dirty="0" err="1"/>
              <a:t>vrijednosti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prva</a:t>
            </a:r>
            <a:r>
              <a:rPr lang="en-US" dirty="0"/>
              <a:t> </a:t>
            </a:r>
            <a:r>
              <a:rPr lang="en-US" dirty="0" err="1"/>
              <a:t>riječ</a:t>
            </a:r>
            <a:r>
              <a:rPr lang="en-US" dirty="0"/>
              <a:t> </a:t>
            </a:r>
            <a:r>
              <a:rPr lang="en-US" dirty="0" err="1"/>
              <a:t>najviše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odgovoru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to </a:t>
            </a:r>
            <a:r>
              <a:rPr lang="en-US" dirty="0" err="1"/>
              <a:t>pitanje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Dobivamo</a:t>
            </a:r>
            <a:r>
              <a:rPr lang="en-US" dirty="0"/>
              <a:t>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reprezantaciju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h je </a:t>
            </a:r>
            <a:r>
              <a:rPr lang="en-US" dirty="0" err="1"/>
              <a:t>oznaka</a:t>
            </a:r>
            <a:r>
              <a:rPr lang="en-US" dirty="0"/>
              <a:t> za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glava</a:t>
            </a:r>
            <a:r>
              <a:rPr lang="en-US" dirty="0"/>
              <a:t> I mi </a:t>
            </a:r>
            <a:r>
              <a:rPr lang="en-US" dirty="0" err="1"/>
              <a:t>ovdje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3, a </a:t>
            </a:r>
            <a:r>
              <a:rPr lang="en-US" dirty="0" err="1"/>
              <a:t>obično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8</a:t>
            </a:r>
          </a:p>
          <a:p>
            <a:pPr marL="228600" indent="-228600">
              <a:buAutoNum type="arabicPeriod"/>
            </a:pPr>
            <a:r>
              <a:rPr lang="en-US" dirty="0" err="1"/>
              <a:t>Nakon</a:t>
            </a:r>
            <a:r>
              <a:rPr lang="en-US" dirty="0"/>
              <a:t> toga </a:t>
            </a:r>
            <a:r>
              <a:rPr lang="en-US" dirty="0" err="1"/>
              <a:t>konkatenacija</a:t>
            </a:r>
            <a:r>
              <a:rPr lang="en-US" dirty="0"/>
              <a:t> </a:t>
            </a:r>
            <a:r>
              <a:rPr lang="en-US" dirty="0" err="1"/>
              <a:t>ovih</a:t>
            </a:r>
            <a:r>
              <a:rPr lang="en-US" dirty="0"/>
              <a:t> </a:t>
            </a:r>
            <a:r>
              <a:rPr lang="en-US" dirty="0" err="1"/>
              <a:t>triju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služi</a:t>
            </a:r>
            <a:r>
              <a:rPr lang="en-US" dirty="0"/>
              <a:t> za </a:t>
            </a:r>
            <a:r>
              <a:rPr lang="en-US" dirty="0" err="1"/>
              <a:t>izračun</a:t>
            </a:r>
            <a:r>
              <a:rPr lang="en-US" dirty="0"/>
              <a:t> </a:t>
            </a:r>
            <a:r>
              <a:rPr lang="en-US" dirty="0" err="1"/>
              <a:t>konačnog</a:t>
            </a:r>
            <a:r>
              <a:rPr lang="en-US" dirty="0"/>
              <a:t> </a:t>
            </a:r>
            <a:r>
              <a:rPr lang="en-US" dirty="0" err="1"/>
              <a:t>conteksta</a:t>
            </a:r>
            <a:r>
              <a:rPr lang="en-US" dirty="0"/>
              <a:t> I </a:t>
            </a:r>
            <a:r>
              <a:rPr lang="en-US" dirty="0" err="1"/>
              <a:t>još</a:t>
            </a:r>
            <a:r>
              <a:rPr lang="en-US" dirty="0"/>
              <a:t> se </a:t>
            </a:r>
            <a:r>
              <a:rPr lang="en-US" dirty="0" err="1"/>
              <a:t>množi</a:t>
            </a:r>
            <a:r>
              <a:rPr lang="en-US" dirty="0"/>
              <a:t> s WO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14743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HR" dirty="0"/>
              <a:t> Ulazna rečenica s oznakama &lt;SOS&gt; </a:t>
            </a:r>
            <a:r>
              <a:rPr lang="en-GB" dirty="0" err="1"/>
              <a:t>i</a:t>
            </a:r>
            <a:r>
              <a:rPr lang="en-GB" dirty="0"/>
              <a:t> &lt;EOS&gt; </a:t>
            </a:r>
            <a:r>
              <a:rPr lang="en-GB" dirty="0" err="1"/>
              <a:t>će</a:t>
            </a:r>
            <a:r>
              <a:rPr lang="en-GB" dirty="0"/>
              <a:t> se </a:t>
            </a:r>
            <a:r>
              <a:rPr lang="en-GB" dirty="0" err="1"/>
              <a:t>prevoditi</a:t>
            </a:r>
            <a:r>
              <a:rPr lang="en-GB" dirty="0"/>
              <a:t> s </a:t>
            </a:r>
            <a:r>
              <a:rPr lang="en-GB" dirty="0" err="1"/>
              <a:t>engleskog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francuski</a:t>
            </a:r>
            <a:r>
              <a:rPr lang="en-GB" dirty="0"/>
              <a:t>. </a:t>
            </a:r>
            <a:r>
              <a:rPr lang="en-GB" dirty="0" err="1"/>
              <a:t>Prvi</a:t>
            </a:r>
            <a:r>
              <a:rPr lang="en-GB" dirty="0"/>
              <a:t> </a:t>
            </a:r>
            <a:r>
              <a:rPr lang="en-GB" dirty="0" err="1"/>
              <a:t>korak</a:t>
            </a:r>
            <a:r>
              <a:rPr lang="en-GB" dirty="0"/>
              <a:t> je </a:t>
            </a:r>
            <a:r>
              <a:rPr lang="en-GB" dirty="0" err="1"/>
              <a:t>ulaz</a:t>
            </a:r>
            <a:r>
              <a:rPr lang="en-GB" dirty="0"/>
              <a:t> u encoder</a:t>
            </a:r>
          </a:p>
          <a:p>
            <a:pPr marL="228600" indent="-228600">
              <a:buAutoNum type="arabicPeriod"/>
            </a:pPr>
            <a:r>
              <a:rPr lang="en-GB" dirty="0"/>
              <a:t>On </a:t>
            </a:r>
            <a:r>
              <a:rPr lang="en-GB" dirty="0" err="1"/>
              <a:t>ima</a:t>
            </a:r>
            <a:r>
              <a:rPr lang="en-GB" dirty="0"/>
              <a:t> Multi-Head Attention </a:t>
            </a:r>
            <a:r>
              <a:rPr lang="en-GB" dirty="0" err="1"/>
              <a:t>sloj</a:t>
            </a: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U </a:t>
            </a:r>
            <a:r>
              <a:rPr lang="en-GB" dirty="0" err="1"/>
              <a:t>njega</a:t>
            </a:r>
            <a:r>
              <a:rPr lang="en-GB" dirty="0"/>
              <a:t> </a:t>
            </a:r>
            <a:r>
              <a:rPr lang="en-GB" dirty="0" err="1"/>
              <a:t>ulaze</a:t>
            </a:r>
            <a:r>
              <a:rPr lang="en-GB" dirty="0"/>
              <a:t> Q, K, V </a:t>
            </a:r>
            <a:r>
              <a:rPr lang="en-GB" dirty="0" err="1"/>
              <a:t>dobiveni</a:t>
            </a:r>
            <a:r>
              <a:rPr lang="en-GB" dirty="0"/>
              <a:t> od </a:t>
            </a:r>
            <a:r>
              <a:rPr lang="en-GB" dirty="0" err="1"/>
              <a:t>embeddinga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težinskih</a:t>
            </a:r>
            <a:r>
              <a:rPr lang="en-GB" dirty="0"/>
              <a:t> </a:t>
            </a:r>
            <a:r>
              <a:rPr lang="en-GB" dirty="0" err="1"/>
              <a:t>matrica</a:t>
            </a:r>
            <a:endParaRPr lang="en-GB" dirty="0"/>
          </a:p>
          <a:p>
            <a:pPr marL="228600" indent="-228600">
              <a:buAutoNum type="arabicPeriod"/>
            </a:pPr>
            <a:r>
              <a:rPr lang="en-GB" dirty="0" err="1"/>
              <a:t>Rezultat</a:t>
            </a:r>
            <a:r>
              <a:rPr lang="en-GB" dirty="0"/>
              <a:t> ide u Feed Forward NN koji </a:t>
            </a:r>
            <a:r>
              <a:rPr lang="en-GB" dirty="0" err="1"/>
              <a:t>pomaže</a:t>
            </a:r>
            <a:r>
              <a:rPr lang="en-GB" dirty="0"/>
              <a:t> </a:t>
            </a:r>
            <a:r>
              <a:rPr lang="en-GB" dirty="0" err="1"/>
              <a:t>otkrivanju</a:t>
            </a:r>
            <a:r>
              <a:rPr lang="en-GB" dirty="0"/>
              <a:t> </a:t>
            </a:r>
            <a:r>
              <a:rPr lang="en-GB" dirty="0" err="1"/>
              <a:t>zanimljivih</a:t>
            </a:r>
            <a:r>
              <a:rPr lang="en-GB" dirty="0"/>
              <a:t> </a:t>
            </a:r>
            <a:r>
              <a:rPr lang="en-GB" dirty="0" err="1"/>
              <a:t>osobina</a:t>
            </a:r>
            <a:r>
              <a:rPr lang="en-GB" dirty="0"/>
              <a:t> u </a:t>
            </a:r>
            <a:r>
              <a:rPr lang="en-GB" dirty="0" err="1"/>
              <a:t>rečenici</a:t>
            </a:r>
            <a:endParaRPr lang="en-GB" dirty="0"/>
          </a:p>
          <a:p>
            <a:pPr marL="228600" indent="-228600">
              <a:buAutoNum type="arabicPeriod"/>
            </a:pPr>
            <a:r>
              <a:rPr lang="en-GB" dirty="0" err="1"/>
              <a:t>Ovaj</a:t>
            </a:r>
            <a:r>
              <a:rPr lang="en-GB" dirty="0"/>
              <a:t> encoding </a:t>
            </a:r>
            <a:r>
              <a:rPr lang="en-GB" dirty="0" err="1"/>
              <a:t>blok</a:t>
            </a:r>
            <a:r>
              <a:rPr lang="en-GB" dirty="0"/>
              <a:t> se </a:t>
            </a:r>
            <a:r>
              <a:rPr lang="en-GB" dirty="0" err="1"/>
              <a:t>ponovi</a:t>
            </a:r>
            <a:r>
              <a:rPr lang="en-GB" dirty="0"/>
              <a:t> N puta, </a:t>
            </a:r>
            <a:r>
              <a:rPr lang="en-GB" dirty="0" err="1"/>
              <a:t>tipično</a:t>
            </a:r>
            <a:r>
              <a:rPr lang="en-GB" dirty="0"/>
              <a:t> 6</a:t>
            </a:r>
          </a:p>
          <a:p>
            <a:pPr marL="228600" indent="-228600">
              <a:buAutoNum type="arabicPeriod"/>
            </a:pPr>
            <a:r>
              <a:rPr lang="en-GB" dirty="0" err="1"/>
              <a:t>Nakon</a:t>
            </a:r>
            <a:r>
              <a:rPr lang="en-GB" dirty="0"/>
              <a:t> 6 </a:t>
            </a:r>
            <a:r>
              <a:rPr lang="en-GB" dirty="0" err="1"/>
              <a:t>ponavljanja</a:t>
            </a:r>
            <a:r>
              <a:rPr lang="en-GB" dirty="0"/>
              <a:t> </a:t>
            </a:r>
            <a:r>
              <a:rPr lang="en-GB" dirty="0" err="1"/>
              <a:t>rezultat</a:t>
            </a:r>
            <a:r>
              <a:rPr lang="en-GB" dirty="0"/>
              <a:t> </a:t>
            </a:r>
            <a:r>
              <a:rPr lang="en-GB" dirty="0" err="1"/>
              <a:t>ulazi</a:t>
            </a:r>
            <a:r>
              <a:rPr lang="en-GB" dirty="0"/>
              <a:t> u </a:t>
            </a:r>
            <a:r>
              <a:rPr lang="en-GB" dirty="0" err="1"/>
              <a:t>dekoder</a:t>
            </a:r>
            <a:r>
              <a:rPr lang="en-GB" dirty="0"/>
              <a:t> </a:t>
            </a:r>
            <a:r>
              <a:rPr lang="en-GB" dirty="0" err="1"/>
              <a:t>čiji</a:t>
            </a:r>
            <a:r>
              <a:rPr lang="en-GB" dirty="0"/>
              <a:t> je </a:t>
            </a:r>
            <a:r>
              <a:rPr lang="en-GB" dirty="0" err="1"/>
              <a:t>zadatak</a:t>
            </a:r>
            <a:r>
              <a:rPr lang="en-GB" dirty="0"/>
              <a:t> </a:t>
            </a:r>
            <a:r>
              <a:rPr lang="en-GB" dirty="0" err="1"/>
              <a:t>generirati</a:t>
            </a:r>
            <a:r>
              <a:rPr lang="en-GB" dirty="0"/>
              <a:t> </a:t>
            </a:r>
            <a:r>
              <a:rPr lang="en-GB" dirty="0" err="1"/>
              <a:t>rečenicu</a:t>
            </a:r>
            <a:r>
              <a:rPr lang="en-GB" dirty="0"/>
              <a:t>,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prvo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</a:t>
            </a:r>
            <a:r>
              <a:rPr lang="en-GB" dirty="0" err="1"/>
              <a:t>generirati</a:t>
            </a:r>
            <a:r>
              <a:rPr lang="en-GB" dirty="0"/>
              <a:t> &lt;SOS&gt;</a:t>
            </a:r>
          </a:p>
          <a:p>
            <a:pPr marL="228600" indent="-228600">
              <a:buAutoNum type="arabicPeriod"/>
            </a:pPr>
            <a:r>
              <a:rPr lang="en-GB" dirty="0" err="1"/>
              <a:t>Ulaz</a:t>
            </a:r>
            <a:r>
              <a:rPr lang="en-GB" dirty="0"/>
              <a:t> u decoder </a:t>
            </a:r>
            <a:r>
              <a:rPr lang="en-GB" dirty="0" err="1"/>
              <a:t>će</a:t>
            </a:r>
            <a:r>
              <a:rPr lang="en-GB" dirty="0"/>
              <a:t> </a:t>
            </a:r>
            <a:r>
              <a:rPr lang="en-GB" dirty="0" err="1"/>
              <a:t>prvo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&lt;SOS&gt; </a:t>
            </a:r>
            <a:r>
              <a:rPr lang="en-GB" dirty="0" err="1"/>
              <a:t>jer</a:t>
            </a:r>
            <a:r>
              <a:rPr lang="en-GB" dirty="0"/>
              <a:t> je to </a:t>
            </a:r>
            <a:r>
              <a:rPr lang="en-GB" dirty="0" err="1"/>
              <a:t>prvo</a:t>
            </a:r>
            <a:r>
              <a:rPr lang="en-GB" dirty="0"/>
              <a:t> </a:t>
            </a:r>
            <a:r>
              <a:rPr lang="en-GB" dirty="0" err="1"/>
              <a:t>generirano</a:t>
            </a:r>
            <a:r>
              <a:rPr lang="en-GB" dirty="0"/>
              <a:t> I </a:t>
            </a:r>
            <a:r>
              <a:rPr lang="en-GB" dirty="0" err="1"/>
              <a:t>ulazi</a:t>
            </a:r>
            <a:r>
              <a:rPr lang="en-GB" dirty="0"/>
              <a:t> u </a:t>
            </a:r>
            <a:r>
              <a:rPr lang="en-GB" dirty="0" err="1"/>
              <a:t>MultiHead</a:t>
            </a:r>
            <a:r>
              <a:rPr lang="en-GB" dirty="0"/>
              <a:t> Attn</a:t>
            </a:r>
          </a:p>
          <a:p>
            <a:pPr marL="228600" indent="-228600">
              <a:buAutoNum type="arabicPeriod"/>
            </a:pPr>
            <a:r>
              <a:rPr lang="en-GB" dirty="0" err="1"/>
              <a:t>Izlaz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MH </a:t>
            </a:r>
            <a:r>
              <a:rPr lang="en-GB" dirty="0" err="1"/>
              <a:t>bloka</a:t>
            </a:r>
            <a:r>
              <a:rPr lang="en-GB" dirty="0"/>
              <a:t> je Q </a:t>
            </a:r>
            <a:r>
              <a:rPr lang="en-GB" dirty="0" err="1"/>
              <a:t>matrica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ulazi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MH </a:t>
            </a:r>
            <a:r>
              <a:rPr lang="en-GB" dirty="0" err="1"/>
              <a:t>blok</a:t>
            </a:r>
            <a:endParaRPr lang="en-GB" dirty="0"/>
          </a:p>
          <a:p>
            <a:pPr marL="228600" indent="-228600">
              <a:buAutoNum type="arabicPeriod"/>
            </a:pPr>
            <a:r>
              <a:rPr lang="en-GB" dirty="0" err="1"/>
              <a:t>Izlaz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encodera</a:t>
            </a:r>
            <a:r>
              <a:rPr lang="en-GB" dirty="0"/>
              <a:t> </a:t>
            </a:r>
            <a:r>
              <a:rPr lang="en-GB" dirty="0" err="1"/>
              <a:t>služi</a:t>
            </a:r>
            <a:r>
              <a:rPr lang="en-GB" dirty="0"/>
              <a:t> za </a:t>
            </a:r>
            <a:r>
              <a:rPr lang="en-GB" dirty="0" err="1"/>
              <a:t>generiranje</a:t>
            </a:r>
            <a:r>
              <a:rPr lang="en-GB" dirty="0"/>
              <a:t> K </a:t>
            </a:r>
            <a:r>
              <a:rPr lang="en-GB" dirty="0" err="1"/>
              <a:t>i</a:t>
            </a:r>
            <a:r>
              <a:rPr lang="en-GB" dirty="0"/>
              <a:t> V</a:t>
            </a:r>
            <a:br>
              <a:rPr lang="en-GB" dirty="0"/>
            </a:br>
            <a:r>
              <a:rPr lang="en-GB" dirty="0"/>
              <a:t>* </a:t>
            </a:r>
            <a:r>
              <a:rPr lang="en-GB" dirty="0" err="1"/>
              <a:t>Zašto</a:t>
            </a:r>
            <a:r>
              <a:rPr lang="en-GB" dirty="0"/>
              <a:t> je to </a:t>
            </a:r>
            <a:r>
              <a:rPr lang="en-GB" dirty="0" err="1"/>
              <a:t>tako</a:t>
            </a:r>
            <a:r>
              <a:rPr lang="en-GB" dirty="0"/>
              <a:t>, </a:t>
            </a:r>
            <a:r>
              <a:rPr lang="en-GB" dirty="0" err="1"/>
              <a:t>prvi</a:t>
            </a:r>
            <a:r>
              <a:rPr lang="en-GB" dirty="0"/>
              <a:t> </a:t>
            </a:r>
            <a:r>
              <a:rPr lang="en-GB" dirty="0" err="1"/>
              <a:t>ulaz</a:t>
            </a:r>
            <a:r>
              <a:rPr lang="en-GB" dirty="0"/>
              <a:t> u </a:t>
            </a:r>
            <a:r>
              <a:rPr lang="en-GB" dirty="0" err="1"/>
              <a:t>dekoder</a:t>
            </a:r>
            <a:r>
              <a:rPr lang="en-GB" dirty="0"/>
              <a:t> je &lt;SOS&gt; </a:t>
            </a:r>
            <a:r>
              <a:rPr lang="en-GB" dirty="0" err="1"/>
              <a:t>i</a:t>
            </a:r>
            <a:r>
              <a:rPr lang="en-GB" dirty="0"/>
              <a:t> on </a:t>
            </a:r>
            <a:r>
              <a:rPr lang="en-GB" dirty="0" err="1"/>
              <a:t>će</a:t>
            </a:r>
            <a:r>
              <a:rPr lang="en-GB" dirty="0"/>
              <a:t> </a:t>
            </a:r>
            <a:r>
              <a:rPr lang="en-GB" dirty="0" err="1"/>
              <a:t>poslužiti</a:t>
            </a:r>
            <a:r>
              <a:rPr lang="en-GB" dirty="0"/>
              <a:t> za </a:t>
            </a:r>
            <a:r>
              <a:rPr lang="en-GB" dirty="0" err="1"/>
              <a:t>generiranje</a:t>
            </a:r>
            <a:r>
              <a:rPr lang="en-GB" dirty="0"/>
              <a:t> </a:t>
            </a:r>
            <a:r>
              <a:rPr lang="en-GB" dirty="0" err="1"/>
              <a:t>pitanja</a:t>
            </a:r>
            <a:r>
              <a:rPr lang="en-GB" dirty="0"/>
              <a:t> "</a:t>
            </a:r>
            <a:r>
              <a:rPr lang="en-GB" dirty="0" err="1"/>
              <a:t>što</a:t>
            </a:r>
            <a:r>
              <a:rPr lang="en-GB" dirty="0"/>
              <a:t> </a:t>
            </a:r>
            <a:r>
              <a:rPr lang="en-GB" dirty="0" err="1"/>
              <a:t>nakon</a:t>
            </a:r>
            <a:r>
              <a:rPr lang="en-GB" dirty="0"/>
              <a:t> &lt;SOS&gt;", A K I V koji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kontekst</a:t>
            </a:r>
            <a:r>
              <a:rPr lang="en-GB" dirty="0"/>
              <a:t> </a:t>
            </a:r>
            <a:r>
              <a:rPr lang="en-GB" dirty="0" err="1"/>
              <a:t>ulazne</a:t>
            </a:r>
            <a:r>
              <a:rPr lang="en-GB" dirty="0"/>
              <a:t> </a:t>
            </a:r>
            <a:r>
              <a:rPr lang="en-GB" dirty="0" err="1"/>
              <a:t>rečenice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</a:t>
            </a:r>
            <a:r>
              <a:rPr lang="en-GB" dirty="0" err="1"/>
              <a:t>služiti</a:t>
            </a:r>
            <a:r>
              <a:rPr lang="en-GB" dirty="0"/>
              <a:t> da se </a:t>
            </a: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njih</a:t>
            </a:r>
            <a:r>
              <a:rPr lang="en-GB" dirty="0"/>
              <a:t> </a:t>
            </a:r>
            <a:r>
              <a:rPr lang="en-GB" dirty="0" err="1"/>
              <a:t>odgovori</a:t>
            </a:r>
            <a:r>
              <a:rPr lang="en-GB" dirty="0"/>
              <a:t> </a:t>
            </a:r>
            <a:r>
              <a:rPr lang="en-GB" dirty="0" err="1"/>
              <a:t>što</a:t>
            </a:r>
            <a:r>
              <a:rPr lang="en-GB" dirty="0"/>
              <a:t> bi </a:t>
            </a:r>
            <a:r>
              <a:rPr lang="en-GB" dirty="0" err="1"/>
              <a:t>bila</a:t>
            </a:r>
            <a:r>
              <a:rPr lang="en-GB" dirty="0"/>
              <a:t> </a:t>
            </a:r>
            <a:r>
              <a:rPr lang="en-GB" dirty="0" err="1"/>
              <a:t>sljedeća</a:t>
            </a:r>
            <a:r>
              <a:rPr lang="en-GB" dirty="0"/>
              <a:t> </a:t>
            </a:r>
            <a:r>
              <a:rPr lang="en-GB" dirty="0" err="1"/>
              <a:t>riječ</a:t>
            </a: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Za </a:t>
            </a:r>
            <a:r>
              <a:rPr lang="en-GB" dirty="0" err="1"/>
              <a:t>kraj</a:t>
            </a:r>
            <a:r>
              <a:rPr lang="en-GB" dirty="0"/>
              <a:t> </a:t>
            </a:r>
            <a:r>
              <a:rPr lang="en-GB" dirty="0" err="1"/>
              <a:t>dekodiranja</a:t>
            </a:r>
            <a:r>
              <a:rPr lang="en-GB" dirty="0"/>
              <a:t> MH </a:t>
            </a:r>
            <a:r>
              <a:rPr lang="en-GB" dirty="0" err="1"/>
              <a:t>blok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rezultat</a:t>
            </a:r>
            <a:r>
              <a:rPr lang="en-GB" dirty="0"/>
              <a:t> u </a:t>
            </a:r>
            <a:r>
              <a:rPr lang="en-GB" dirty="0" err="1"/>
              <a:t>FeedForward</a:t>
            </a:r>
            <a:r>
              <a:rPr lang="en-GB" dirty="0"/>
              <a:t> NN.</a:t>
            </a:r>
          </a:p>
          <a:p>
            <a:pPr marL="228600" indent="-228600">
              <a:buAutoNum type="arabicPeriod"/>
            </a:pPr>
            <a:r>
              <a:rPr lang="en-GB" dirty="0"/>
              <a:t>I </a:t>
            </a:r>
            <a:r>
              <a:rPr lang="en-GB" dirty="0" err="1"/>
              <a:t>ovaj</a:t>
            </a:r>
            <a:r>
              <a:rPr lang="en-GB" dirty="0"/>
              <a:t> </a:t>
            </a:r>
            <a:r>
              <a:rPr lang="en-GB" dirty="0" err="1"/>
              <a:t>dekoder</a:t>
            </a:r>
            <a:r>
              <a:rPr lang="en-GB" dirty="0"/>
              <a:t> </a:t>
            </a:r>
            <a:r>
              <a:rPr lang="en-GB" dirty="0" err="1"/>
              <a:t>blok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se </a:t>
            </a:r>
            <a:r>
              <a:rPr lang="en-GB" dirty="0" err="1"/>
              <a:t>ponoviti</a:t>
            </a:r>
            <a:r>
              <a:rPr lang="en-GB" dirty="0"/>
              <a:t> N puta</a:t>
            </a:r>
          </a:p>
          <a:p>
            <a:pPr marL="228600" indent="-228600">
              <a:buAutoNum type="arabicPeriod"/>
            </a:pPr>
            <a:r>
              <a:rPr lang="en-GB" dirty="0" err="1"/>
              <a:t>Recimo</a:t>
            </a:r>
            <a:r>
              <a:rPr lang="en-GB" dirty="0"/>
              <a:t> da je </a:t>
            </a:r>
            <a:r>
              <a:rPr lang="en-GB" dirty="0" err="1"/>
              <a:t>odlučio</a:t>
            </a:r>
            <a:r>
              <a:rPr lang="en-GB" dirty="0"/>
              <a:t> </a:t>
            </a:r>
            <a:r>
              <a:rPr lang="en-GB" dirty="0" err="1"/>
              <a:t>kako</a:t>
            </a:r>
            <a:r>
              <a:rPr lang="en-GB" dirty="0"/>
              <a:t> je </a:t>
            </a:r>
            <a:r>
              <a:rPr lang="en-GB" dirty="0" err="1"/>
              <a:t>sljedeća</a:t>
            </a:r>
            <a:r>
              <a:rPr lang="en-GB" dirty="0"/>
              <a:t> </a:t>
            </a:r>
            <a:r>
              <a:rPr lang="en-GB" dirty="0" err="1"/>
              <a:t>riječ</a:t>
            </a:r>
            <a:r>
              <a:rPr lang="en-GB" dirty="0"/>
              <a:t> Jane</a:t>
            </a:r>
          </a:p>
          <a:p>
            <a:pPr marL="228600" indent="-228600">
              <a:buAutoNum type="arabicPeriod"/>
            </a:pPr>
            <a:r>
              <a:rPr lang="en-GB" dirty="0"/>
              <a:t>I Jane </a:t>
            </a:r>
            <a:r>
              <a:rPr lang="en-GB" dirty="0" err="1"/>
              <a:t>zajedno</a:t>
            </a:r>
            <a:r>
              <a:rPr lang="en-GB" dirty="0"/>
              <a:t> s &lt;SOS&gt; </a:t>
            </a:r>
            <a:r>
              <a:rPr lang="en-GB" dirty="0" err="1"/>
              <a:t>ponovno</a:t>
            </a:r>
            <a:r>
              <a:rPr lang="en-GB" dirty="0"/>
              <a:t> </a:t>
            </a:r>
            <a:r>
              <a:rPr lang="en-GB" dirty="0" err="1"/>
              <a:t>ulazi</a:t>
            </a:r>
            <a:r>
              <a:rPr lang="en-GB" dirty="0"/>
              <a:t> u </a:t>
            </a:r>
            <a:r>
              <a:rPr lang="en-GB" dirty="0" err="1"/>
              <a:t>dekoder</a:t>
            </a:r>
            <a:r>
              <a:rPr lang="en-GB" dirty="0"/>
              <a:t> </a:t>
            </a:r>
            <a:r>
              <a:rPr lang="en-GB" dirty="0" err="1"/>
              <a:t>kako</a:t>
            </a:r>
            <a:r>
              <a:rPr lang="en-GB" dirty="0"/>
              <a:t> bi se </a:t>
            </a:r>
            <a:r>
              <a:rPr lang="en-GB" dirty="0" err="1"/>
              <a:t>generiralo</a:t>
            </a:r>
            <a:r>
              <a:rPr lang="en-GB" dirty="0"/>
              <a:t> </a:t>
            </a:r>
            <a:r>
              <a:rPr lang="en-GB" dirty="0" err="1"/>
              <a:t>pitanje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je </a:t>
            </a:r>
            <a:r>
              <a:rPr lang="en-GB" dirty="0" err="1"/>
              <a:t>sljedeća</a:t>
            </a:r>
            <a:r>
              <a:rPr lang="en-GB" dirty="0"/>
              <a:t> </a:t>
            </a:r>
            <a:r>
              <a:rPr lang="en-GB" dirty="0" err="1"/>
              <a:t>riječ</a:t>
            </a: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Pa se </a:t>
            </a:r>
            <a:r>
              <a:rPr lang="en-GB" dirty="0" err="1"/>
              <a:t>generira</a:t>
            </a:r>
            <a:r>
              <a:rPr lang="en-GB" dirty="0"/>
              <a:t> visits</a:t>
            </a:r>
          </a:p>
          <a:p>
            <a:pPr marL="228600" indent="-228600">
              <a:buAutoNum type="arabicPeriod"/>
            </a:pPr>
            <a:r>
              <a:rPr lang="en-GB" dirty="0"/>
              <a:t>visits </a:t>
            </a:r>
            <a:r>
              <a:rPr lang="en-GB" dirty="0" err="1"/>
              <a:t>ponovno</a:t>
            </a:r>
            <a:r>
              <a:rPr lang="en-GB" dirty="0"/>
              <a:t> </a:t>
            </a:r>
            <a:r>
              <a:rPr lang="en-GB" dirty="0" err="1"/>
              <a:t>ulazi</a:t>
            </a:r>
            <a:r>
              <a:rPr lang="en-GB" dirty="0"/>
              <a:t> u </a:t>
            </a:r>
            <a:r>
              <a:rPr lang="en-GB" dirty="0" err="1"/>
              <a:t>dekoder</a:t>
            </a:r>
            <a:r>
              <a:rPr lang="en-GB" dirty="0"/>
              <a:t> </a:t>
            </a:r>
          </a:p>
          <a:p>
            <a:pPr marL="228600" indent="-228600">
              <a:buAutoNum type="arabicPeriod"/>
            </a:pP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 </a:t>
            </a:r>
            <a:r>
              <a:rPr lang="en-GB" dirty="0" err="1"/>
              <a:t>dalje</a:t>
            </a:r>
            <a:r>
              <a:rPr lang="en-GB" dirty="0"/>
              <a:t> se </a:t>
            </a:r>
            <a:r>
              <a:rPr lang="en-GB" dirty="0" err="1"/>
              <a:t>generiraju</a:t>
            </a:r>
            <a:r>
              <a:rPr lang="en-GB" dirty="0"/>
              <a:t> </a:t>
            </a:r>
            <a:r>
              <a:rPr lang="en-GB" dirty="0" err="1"/>
              <a:t>ostale</a:t>
            </a:r>
            <a:r>
              <a:rPr lang="en-GB" dirty="0"/>
              <a:t> </a:t>
            </a:r>
            <a:r>
              <a:rPr lang="en-GB" dirty="0" err="1"/>
              <a:t>riječi</a:t>
            </a: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HR" dirty="0"/>
          </a:p>
          <a:p>
            <a:pPr marL="228600" indent="-228600"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22890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noProof="0" dirty="0"/>
              <a:t>Dodaci koji </a:t>
            </a:r>
            <a:r>
              <a:rPr lang="hr-HR" noProof="0" dirty="0" err="1"/>
              <a:t>Transformer</a:t>
            </a:r>
            <a:r>
              <a:rPr lang="hr-HR" noProof="0" dirty="0"/>
              <a:t> mrežu čini još boljom</a:t>
            </a:r>
          </a:p>
          <a:p>
            <a:pPr marL="228600" indent="-228600">
              <a:buAutoNum type="arabicPeriod"/>
            </a:pPr>
            <a:r>
              <a:rPr lang="hr-HR" noProof="0" dirty="0"/>
              <a:t>prvo je pozicijsko </a:t>
            </a:r>
            <a:r>
              <a:rPr lang="hr-HR" noProof="0" dirty="0" err="1"/>
              <a:t>enkodiranje</a:t>
            </a:r>
            <a:r>
              <a:rPr lang="hr-HR" noProof="0" dirty="0"/>
              <a:t> rečenice (nigdje se ne govori o tome koja je pozicija riječi u rečenicu, ali ona može puno značiti mreži I ono koristi sinus i </a:t>
            </a:r>
            <a:r>
              <a:rPr lang="hr-HR" noProof="0" dirty="0" err="1"/>
              <a:t>cosinus</a:t>
            </a:r>
            <a:r>
              <a:rPr lang="hr-HR" noProof="0" dirty="0"/>
              <a:t> simultano)</a:t>
            </a:r>
          </a:p>
          <a:p>
            <a:pPr marL="228600" indent="-228600">
              <a:buAutoNum type="arabicPeriod"/>
            </a:pPr>
            <a:r>
              <a:rPr lang="hr-HR" noProof="0" dirty="0" err="1"/>
              <a:t>pp</a:t>
            </a:r>
            <a:r>
              <a:rPr lang="hr-HR" noProof="0" dirty="0"/>
              <a:t>. da </a:t>
            </a:r>
            <a:r>
              <a:rPr lang="hr-HR" noProof="0" dirty="0" err="1"/>
              <a:t>embedding</a:t>
            </a:r>
            <a:r>
              <a:rPr lang="hr-HR" noProof="0" dirty="0"/>
              <a:t> riječi je veličine 4. </a:t>
            </a:r>
            <a:r>
              <a:rPr lang="hr-HR" noProof="0" dirty="0" err="1"/>
              <a:t>tj</a:t>
            </a:r>
            <a:r>
              <a:rPr lang="hr-HR" noProof="0" dirty="0"/>
              <a:t> X1, X2, X3 imaju 4-dim </a:t>
            </a:r>
            <a:r>
              <a:rPr lang="hr-HR" noProof="0" dirty="0" err="1"/>
              <a:t>embedding</a:t>
            </a:r>
            <a:r>
              <a:rPr lang="hr-HR" noProof="0" dirty="0"/>
              <a:t> vektor</a:t>
            </a:r>
          </a:p>
          <a:p>
            <a:pPr marL="228600" indent="-228600">
              <a:buAutoNum type="arabicPeriod"/>
            </a:pPr>
            <a:r>
              <a:rPr lang="hr-HR" noProof="0" dirty="0"/>
              <a:t>Zatim se kreira pozicijski </a:t>
            </a:r>
            <a:r>
              <a:rPr lang="hr-HR" noProof="0" dirty="0" err="1"/>
              <a:t>embedding</a:t>
            </a:r>
            <a:r>
              <a:rPr lang="hr-HR" noProof="0" dirty="0"/>
              <a:t> vektor također 4-dimenzionalni I neka je ovo p1 pozicijsko </a:t>
            </a:r>
            <a:r>
              <a:rPr lang="hr-HR" noProof="0" dirty="0" err="1"/>
              <a:t>enkodiranje</a:t>
            </a:r>
            <a:r>
              <a:rPr lang="hr-HR" noProof="0" dirty="0"/>
              <a:t> prve riječi Jane</a:t>
            </a:r>
          </a:p>
          <a:p>
            <a:pPr marL="228600" indent="-228600">
              <a:buAutoNum type="arabicPeriod"/>
            </a:pPr>
            <a:r>
              <a:rPr lang="hr-HR" noProof="0" dirty="0"/>
              <a:t>Jane je prva riječ I njeni </a:t>
            </a:r>
            <a:r>
              <a:rPr lang="hr-HR" noProof="0" dirty="0" err="1"/>
              <a:t>pos</a:t>
            </a:r>
            <a:r>
              <a:rPr lang="hr-HR" noProof="0" dirty="0"/>
              <a:t> = 1, a i se odnosi na dimenziju </a:t>
            </a:r>
          </a:p>
          <a:p>
            <a:pPr marL="228600" indent="-228600">
              <a:buAutoNum type="arabicPeriod"/>
            </a:pPr>
            <a:r>
              <a:rPr lang="hr-HR" noProof="0" dirty="0"/>
              <a:t>p3 je </a:t>
            </a:r>
            <a:r>
              <a:rPr lang="hr-HR" noProof="0" dirty="0" err="1"/>
              <a:t>encoding</a:t>
            </a:r>
            <a:r>
              <a:rPr lang="hr-HR" noProof="0" dirty="0"/>
              <a:t> od 3-će riječi i imat će drugačije </a:t>
            </a:r>
            <a:r>
              <a:rPr lang="hr-HR" noProof="0" dirty="0" err="1"/>
              <a:t>enkodiranje</a:t>
            </a:r>
            <a:r>
              <a:rPr lang="hr-HR" noProof="0" dirty="0"/>
              <a:t> od p1, </a:t>
            </a:r>
          </a:p>
          <a:p>
            <a:pPr marL="228600" indent="-228600">
              <a:buAutoNum type="arabicPeriod"/>
            </a:pPr>
            <a:r>
              <a:rPr lang="hr-HR" noProof="0" dirty="0"/>
              <a:t>za i=0 imamo sinusoidu, i=1 je </a:t>
            </a:r>
            <a:r>
              <a:rPr lang="hr-HR" noProof="0" dirty="0" err="1"/>
              <a:t>kosinusoida</a:t>
            </a:r>
            <a:r>
              <a:rPr lang="hr-HR" noProof="0" dirty="0"/>
              <a:t>, I=2 je širi sinus, i=3 daje kosinus.</a:t>
            </a:r>
          </a:p>
          <a:p>
            <a:pPr marL="228600" indent="-228600">
              <a:buAutoNum type="arabicPeriod"/>
            </a:pPr>
            <a:r>
              <a:rPr lang="hr-HR" noProof="0" dirty="0"/>
              <a:t>za prvu riječ imamo ove vrijednosti</a:t>
            </a:r>
          </a:p>
          <a:p>
            <a:pPr marL="228600" indent="-228600">
              <a:buAutoNum type="arabicPeriod"/>
            </a:pPr>
            <a:r>
              <a:rPr lang="hr-HR" noProof="0" dirty="0"/>
              <a:t>za treću riječ imamo ove vrijednosti i sada su p1 I p3 zapravo različiti vektori</a:t>
            </a:r>
          </a:p>
          <a:p>
            <a:pPr marL="228600" indent="-228600">
              <a:buAutoNum type="arabicPeriod"/>
            </a:pPr>
            <a:r>
              <a:rPr lang="hr-HR" noProof="0" dirty="0"/>
              <a:t>pozicijsko </a:t>
            </a:r>
            <a:r>
              <a:rPr lang="hr-HR" noProof="0" dirty="0" err="1"/>
              <a:t>enkodiranje</a:t>
            </a:r>
            <a:r>
              <a:rPr lang="hr-HR" noProof="0" dirty="0"/>
              <a:t> je dodano </a:t>
            </a:r>
            <a:r>
              <a:rPr lang="hr-HR" noProof="0" dirty="0" err="1"/>
              <a:t>embedding</a:t>
            </a:r>
            <a:r>
              <a:rPr lang="hr-HR" noProof="0" dirty="0"/>
              <a:t> vektoru riječi</a:t>
            </a:r>
          </a:p>
          <a:p>
            <a:pPr marL="228600" indent="-228600">
              <a:buAutoNum type="arabicPeriod"/>
            </a:pPr>
            <a:r>
              <a:rPr lang="hr-HR" noProof="0" dirty="0"/>
              <a:t>uz pozicijsko </a:t>
            </a:r>
            <a:r>
              <a:rPr lang="hr-HR" noProof="0" dirty="0" err="1"/>
              <a:t>enkodiranje</a:t>
            </a:r>
            <a:r>
              <a:rPr lang="hr-HR" noProof="0" dirty="0"/>
              <a:t>, još se dodaje rezidualne konekcije i normalizacija (tako nešto se koristilo kod CNN)</a:t>
            </a:r>
          </a:p>
          <a:p>
            <a:pPr marL="228600" indent="-228600">
              <a:buAutoNum type="arabicPeriod"/>
            </a:pPr>
            <a:r>
              <a:rPr lang="hr-HR" noProof="0" dirty="0"/>
              <a:t>Ovaj sloj se provlači kod cijelu osnovnu arhitekturu</a:t>
            </a:r>
          </a:p>
          <a:p>
            <a:pPr marL="228600" indent="-228600">
              <a:buAutoNum type="arabicPeriod"/>
            </a:pPr>
            <a:r>
              <a:rPr lang="hr-HR" noProof="0" dirty="0"/>
              <a:t>Na izlazu iz dekoder sloja su dodani linearni sloj i </a:t>
            </a:r>
            <a:r>
              <a:rPr lang="hr-HR" noProof="0" dirty="0" err="1"/>
              <a:t>softmax</a:t>
            </a:r>
            <a:r>
              <a:rPr lang="hr-HR" noProof="0" dirty="0"/>
              <a:t> za predviđanje sljedeće riječi</a:t>
            </a:r>
          </a:p>
          <a:p>
            <a:pPr marL="228600" indent="-228600">
              <a:buAutoNum type="arabicPeriod"/>
            </a:pPr>
            <a:r>
              <a:rPr lang="hr-HR" noProof="0" dirty="0"/>
              <a:t>Još jedan dodatak je </a:t>
            </a:r>
            <a:r>
              <a:rPr lang="hr-HR" noProof="0" dirty="0" err="1"/>
              <a:t>masked</a:t>
            </a:r>
            <a:r>
              <a:rPr lang="hr-HR" noProof="0" dirty="0"/>
              <a:t> MH </a:t>
            </a:r>
            <a:r>
              <a:rPr lang="hr-HR" noProof="0" dirty="0" err="1"/>
              <a:t>attention</a:t>
            </a:r>
            <a:r>
              <a:rPr lang="hr-HR" noProof="0" dirty="0"/>
              <a:t>. On se zapravo koristi kod treniranja mreže. </a:t>
            </a:r>
          </a:p>
          <a:p>
            <a:pPr marL="228600" indent="-228600">
              <a:buAutoNum type="arabicPeriod"/>
            </a:pPr>
            <a:r>
              <a:rPr lang="hr-HR" noProof="0" dirty="0"/>
              <a:t>Uz točan ulaz i izlaz </a:t>
            </a:r>
            <a:r>
              <a:rPr lang="hr-HR" noProof="0" dirty="0" err="1"/>
              <a:t>mask</a:t>
            </a:r>
            <a:r>
              <a:rPr lang="hr-HR" noProof="0" dirty="0"/>
              <a:t> se pretvara da je točno preveo recimo par prvih riječi</a:t>
            </a:r>
          </a:p>
          <a:p>
            <a:pPr marL="228600" indent="-228600">
              <a:buAutoNum type="arabicPeriod"/>
            </a:pPr>
            <a:r>
              <a:rPr lang="hr-HR" noProof="0" dirty="0"/>
              <a:t>i skriva preostale riječi kako bi </a:t>
            </a:r>
            <a:r>
              <a:rPr lang="hr-HR" noProof="0" dirty="0" err="1"/>
              <a:t>omogučio</a:t>
            </a:r>
            <a:r>
              <a:rPr lang="hr-HR" noProof="0" dirty="0"/>
              <a:t> generiranje sljedeće riječi.</a:t>
            </a:r>
          </a:p>
          <a:p>
            <a:pPr marL="228600" indent="-228600">
              <a:buAutoNum type="arabicPeriod"/>
            </a:pPr>
            <a:endParaRPr lang="hr-HR" noProof="0" dirty="0"/>
          </a:p>
          <a:p>
            <a:pPr marL="228600" indent="-228600">
              <a:buAutoNum type="arabicPeriod"/>
            </a:pPr>
            <a:endParaRPr lang="hr-HR" noProof="0" dirty="0"/>
          </a:p>
          <a:p>
            <a:pPr marL="228600" indent="-228600">
              <a:buAutoNum type="arabicPeriod"/>
            </a:pPr>
            <a:endParaRPr lang="hr-HR" noProof="0" dirty="0"/>
          </a:p>
          <a:p>
            <a:pPr marL="228600" indent="-228600">
              <a:buAutoNum type="arabicPeriod"/>
            </a:pPr>
            <a:endParaRPr lang="hr-HR" noProof="0" dirty="0"/>
          </a:p>
          <a:p>
            <a:pPr marL="228600" indent="-228600">
              <a:buAutoNum type="arabicPeriod"/>
            </a:pP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0742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F55E-9F4F-AC48-9CDA-1EFFC9BF4731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1023-476A-8641-A30D-836A04227EFA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5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5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12AC-5017-D641-8034-7B3D4F3EBE55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D9C3-3E27-8048-943D-C4244D4EBF9D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D8E5-9132-CB49-8951-2B37C8545450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F413-8537-6548-B621-9BF7EC96EF4A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3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571480"/>
            <a:ext cx="4427569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214423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727A6-E52A-9040-835E-FB904DC8A764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B79E-3265-9D4D-B58F-5682B53DA6B4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B2DD-4A63-8846-838F-D0E72B45DAB2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7" y="71414"/>
            <a:ext cx="3394107" cy="1363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5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7" y="1435100"/>
            <a:ext cx="3394107" cy="506573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55DC-CBAC-0646-B9FD-7045B32FF0EA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5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7"/>
            <a:ext cx="9001188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8656-9517-074E-BA60-27118054E22D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5967-AC52-1F4B-A2E8-C2737AF22D64}" type="datetime1">
              <a:rPr lang="hr-HR" smtClean="0"/>
              <a:t>21.12.2022.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21" Type="http://schemas.openxmlformats.org/officeDocument/2006/relationships/image" Target="../media/image23.png"/><Relationship Id="rId34" Type="http://schemas.openxmlformats.org/officeDocument/2006/relationships/image" Target="../media/image34.png"/><Relationship Id="rId7" Type="http://schemas.openxmlformats.org/officeDocument/2006/relationships/image" Target="../media/image610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25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8.png"/><Relationship Id="rId24" Type="http://schemas.openxmlformats.org/officeDocument/2006/relationships/image" Target="../media/image26.png"/><Relationship Id="rId32" Type="http://schemas.openxmlformats.org/officeDocument/2006/relationships/image" Target="../media/image33.png"/><Relationship Id="rId5" Type="http://schemas.openxmlformats.org/officeDocument/2006/relationships/image" Target="../media/image410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29.png"/><Relationship Id="rId36" Type="http://schemas.openxmlformats.org/officeDocument/2006/relationships/image" Target="../media/image36.png"/><Relationship Id="rId19" Type="http://schemas.openxmlformats.org/officeDocument/2006/relationships/image" Target="../media/image21.png"/><Relationship Id="rId31" Type="http://schemas.openxmlformats.org/officeDocument/2006/relationships/image" Target="../media/image32.png"/><Relationship Id="rId9" Type="http://schemas.openxmlformats.org/officeDocument/2006/relationships/image" Target="../media/image1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190.png"/><Relationship Id="rId30" Type="http://schemas.openxmlformats.org/officeDocument/2006/relationships/image" Target="../media/image31.png"/><Relationship Id="rId35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2.png"/><Relationship Id="rId3" Type="http://schemas.openxmlformats.org/officeDocument/2006/relationships/image" Target="../media/image290.png"/><Relationship Id="rId21" Type="http://schemas.openxmlformats.org/officeDocument/2006/relationships/customXml" Target="../ink/ink1.xml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1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customXml" Target="../ink/ink2.xml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300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0.png"/><Relationship Id="rId35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34" Type="http://schemas.openxmlformats.org/officeDocument/2006/relationships/image" Target="../media/image75.png"/><Relationship Id="rId33" Type="http://schemas.openxmlformats.org/officeDocument/2006/relationships/image" Target="../media/image7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/>
            </a:br>
            <a:r>
              <a:rPr lang="en-US"/>
              <a:t>Transformers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05.2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F01B6-6017-F45A-1F83-E5C7330D07BF}"/>
              </a:ext>
            </a:extLst>
          </p:cNvPr>
          <p:cNvSpPr txBox="1"/>
          <p:nvPr/>
        </p:nvSpPr>
        <p:spPr>
          <a:xfrm>
            <a:off x="3324928" y="6381328"/>
            <a:ext cx="24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Source: DeepLearning.AI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E0A88-8507-5201-ECE9-D20164C6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1</a:t>
            </a:fld>
            <a:endParaRPr lang="hr-H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Transformers intuition</a:t>
            </a:r>
          </a:p>
          <a:p>
            <a:r>
              <a:rPr lang="en-US" dirty="0"/>
              <a:t>Self-attention</a:t>
            </a:r>
          </a:p>
          <a:p>
            <a:r>
              <a:rPr lang="en-US" dirty="0"/>
              <a:t>Multi-head attention</a:t>
            </a:r>
          </a:p>
          <a:p>
            <a:r>
              <a:rPr lang="en-US" dirty="0"/>
              <a:t>Transformers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41654-A55E-1BB0-3DD3-9718D13F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2</a:t>
            </a:fld>
            <a:endParaRPr lang="hr-H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Transformers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F761-59BA-C841-5D9D-97FD7D8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3</a:t>
            </a:fld>
            <a:endParaRPr lang="hr-HR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162E68-62F6-E29F-7856-5C1C414E54D9}"/>
              </a:ext>
            </a:extLst>
          </p:cNvPr>
          <p:cNvGrpSpPr/>
          <p:nvPr/>
        </p:nvGrpSpPr>
        <p:grpSpPr>
          <a:xfrm>
            <a:off x="6012160" y="3645024"/>
            <a:ext cx="2915975" cy="2411503"/>
            <a:chOff x="70051" y="3964529"/>
            <a:chExt cx="2915975" cy="2411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7A1995-B43F-E1D2-D8F6-DA9499DF6DC6}"/>
                    </a:ext>
                  </a:extLst>
                </p:cNvPr>
                <p:cNvSpPr txBox="1"/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7A1995-B43F-E1D2-D8F6-DA9499DF6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7D845C-86F0-E7CD-2D91-9E3E07F1ED75}"/>
                </a:ext>
              </a:extLst>
            </p:cNvPr>
            <p:cNvSpPr/>
            <p:nvPr/>
          </p:nvSpPr>
          <p:spPr>
            <a:xfrm>
              <a:off x="964707" y="5461721"/>
              <a:ext cx="244616" cy="1264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l-GR" sz="900" dirty="0">
                  <a:solidFill>
                    <a:schemeClr val="tx1"/>
                  </a:solidFill>
                </a:rPr>
                <a:t>σ</a:t>
              </a:r>
              <a:endParaRPr lang="en-HR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0ED564-CC1B-1B5C-3A56-9E609BE13649}"/>
                </a:ext>
              </a:extLst>
            </p:cNvPr>
            <p:cNvSpPr/>
            <p:nvPr/>
          </p:nvSpPr>
          <p:spPr>
            <a:xfrm>
              <a:off x="1294777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l-GR" sz="900" dirty="0">
                  <a:solidFill>
                    <a:schemeClr val="tx1"/>
                  </a:solidFill>
                </a:rPr>
                <a:t>σ</a:t>
              </a:r>
              <a:endParaRPr lang="en-H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47EB2B-D8AA-6E85-FDDD-2272DD0AF3F5}"/>
                </a:ext>
              </a:extLst>
            </p:cNvPr>
            <p:cNvGrpSpPr/>
            <p:nvPr/>
          </p:nvGrpSpPr>
          <p:grpSpPr>
            <a:xfrm>
              <a:off x="1351218" y="5145070"/>
              <a:ext cx="127845" cy="230832"/>
              <a:chOff x="1313181" y="5045954"/>
              <a:chExt cx="127845" cy="23083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7762EE-260A-4A5B-1832-CE717587FB5C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52E0997-35C4-048D-2F52-C3B53B6E100C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2303BA-2F50-FA79-A762-9DDA6D1665E5}"/>
                </a:ext>
              </a:extLst>
            </p:cNvPr>
            <p:cNvCxnSpPr>
              <a:cxnSpLocks/>
              <a:stCxn id="8" idx="0"/>
              <a:endCxn id="45" idx="4"/>
            </p:cNvCxnSpPr>
            <p:nvPr/>
          </p:nvCxnSpPr>
          <p:spPr>
            <a:xfrm flipV="1">
              <a:off x="1414861" y="5298443"/>
              <a:ext cx="280" cy="166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8E9863-03BC-3092-331E-0D16A818CE32}"/>
                </a:ext>
              </a:extLst>
            </p:cNvPr>
            <p:cNvCxnSpPr>
              <a:cxnSpLocks/>
              <a:stCxn id="7" idx="0"/>
              <a:endCxn id="43" idx="4"/>
            </p:cNvCxnSpPr>
            <p:nvPr/>
          </p:nvCxnSpPr>
          <p:spPr>
            <a:xfrm flipV="1">
              <a:off x="1087015" y="4950525"/>
              <a:ext cx="2908" cy="5111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F33EDAD9-C4DD-7322-5AAA-BC4C67F1015B}"/>
                </a:ext>
              </a:extLst>
            </p:cNvPr>
            <p:cNvCxnSpPr>
              <a:cxnSpLocks/>
              <a:stCxn id="19" idx="0"/>
              <a:endCxn id="45" idx="6"/>
            </p:cNvCxnSpPr>
            <p:nvPr/>
          </p:nvCxnSpPr>
          <p:spPr>
            <a:xfrm rot="16200000" flipV="1">
              <a:off x="1484467" y="5229117"/>
              <a:ext cx="230058" cy="240866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F854FE8-9E3B-11AA-2B34-B51E54E70731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1477497" y="4883984"/>
              <a:ext cx="13764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C66212-7652-6A86-544B-41486C35B4B9}"/>
                </a:ext>
              </a:extLst>
            </p:cNvPr>
            <p:cNvSpPr/>
            <p:nvPr/>
          </p:nvSpPr>
          <p:spPr>
            <a:xfrm>
              <a:off x="801678" y="4722511"/>
              <a:ext cx="1570050" cy="12026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175686-0E6D-130E-5CD4-40F08AD075A4}"/>
                </a:ext>
              </a:extLst>
            </p:cNvPr>
            <p:cNvSpPr/>
            <p:nvPr/>
          </p:nvSpPr>
          <p:spPr>
            <a:xfrm>
              <a:off x="2051720" y="4437112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9E44CE-CE51-6E83-2969-1AF6B854F354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689818" y="4886603"/>
              <a:ext cx="3361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4351F296-41B2-4DC7-81AB-5654EFB0961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381" y="5413137"/>
              <a:ext cx="539169" cy="218295"/>
            </a:xfrm>
            <a:prstGeom prst="bentConnector3">
              <a:avLst>
                <a:gd name="adj1" fmla="val 1006"/>
              </a:avLst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07FEC1C-C110-5D12-D354-04092BD5DB91}"/>
                </a:ext>
              </a:extLst>
            </p:cNvPr>
            <p:cNvGrpSpPr/>
            <p:nvPr/>
          </p:nvGrpSpPr>
          <p:grpSpPr>
            <a:xfrm>
              <a:off x="1026000" y="4797152"/>
              <a:ext cx="127845" cy="230832"/>
              <a:chOff x="1313181" y="5045954"/>
              <a:chExt cx="127845" cy="2308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EE62F2-4B31-C379-34E2-6E8C29AF058A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F8A8879-1518-B356-4204-E15A89E94DDD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C5FEB8-375C-8977-24C2-D49CFD6CF630}"/>
                </a:ext>
              </a:extLst>
            </p:cNvPr>
            <p:cNvSpPr/>
            <p:nvPr/>
          </p:nvSpPr>
          <p:spPr>
            <a:xfrm>
              <a:off x="1599845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713ABA-525B-DAD7-A032-FF1E87082A7F}"/>
                </a:ext>
              </a:extLst>
            </p:cNvPr>
            <p:cNvSpPr/>
            <p:nvPr/>
          </p:nvSpPr>
          <p:spPr>
            <a:xfrm>
              <a:off x="1904913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l-GR" sz="900" dirty="0">
                  <a:solidFill>
                    <a:schemeClr val="tx1"/>
                  </a:solidFill>
                </a:rPr>
                <a:t>σ</a:t>
              </a:r>
              <a:endParaRPr lang="en-HR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FD0B8D-F8AE-C6D8-020E-6F17015F5D01}"/>
                </a:ext>
              </a:extLst>
            </p:cNvPr>
            <p:cNvSpPr/>
            <p:nvPr/>
          </p:nvSpPr>
          <p:spPr>
            <a:xfrm>
              <a:off x="1349652" y="4820061"/>
              <a:ext cx="127845" cy="127845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R" sz="900" dirty="0"/>
                <a:t>+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131F683-D7FC-336B-83B3-815AEF89D50D}"/>
                </a:ext>
              </a:extLst>
            </p:cNvPr>
            <p:cNvGrpSpPr/>
            <p:nvPr/>
          </p:nvGrpSpPr>
          <p:grpSpPr>
            <a:xfrm>
              <a:off x="1961073" y="5163251"/>
              <a:ext cx="127845" cy="230832"/>
              <a:chOff x="1313181" y="5045954"/>
              <a:chExt cx="127845" cy="23083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A60116-C724-8D14-4204-E14C5F2CD1AE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8673CC0-AF04-B29E-3A6D-B1C36581DC39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7BE883C-3AB8-C62F-C306-E1AACCD2E98D}"/>
                </a:ext>
              </a:extLst>
            </p:cNvPr>
            <p:cNvCxnSpPr>
              <a:cxnSpLocks/>
              <a:stCxn id="20" idx="0"/>
              <a:endCxn id="41" idx="4"/>
            </p:cNvCxnSpPr>
            <p:nvPr/>
          </p:nvCxnSpPr>
          <p:spPr>
            <a:xfrm flipH="1" flipV="1">
              <a:off x="2024996" y="5316624"/>
              <a:ext cx="1" cy="1479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EF38F0-5234-F417-10BA-B72A57D555B6}"/>
                </a:ext>
              </a:extLst>
            </p:cNvPr>
            <p:cNvSpPr/>
            <p:nvPr/>
          </p:nvSpPr>
          <p:spPr>
            <a:xfrm>
              <a:off x="1904911" y="5015441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921C314-116F-27DE-78DF-FC0058CB3C91}"/>
                </a:ext>
              </a:extLst>
            </p:cNvPr>
            <p:cNvCxnSpPr>
              <a:cxnSpLocks/>
              <a:stCxn id="41" idx="0"/>
              <a:endCxn id="24" idx="2"/>
            </p:cNvCxnSpPr>
            <p:nvPr/>
          </p:nvCxnSpPr>
          <p:spPr>
            <a:xfrm flipH="1" flipV="1">
              <a:off x="2024995" y="5140102"/>
              <a:ext cx="1" cy="486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B9C4F93-48B7-3340-8AA2-057B5CC18CAA}"/>
                </a:ext>
              </a:extLst>
            </p:cNvPr>
            <p:cNvCxnSpPr>
              <a:cxnSpLocks/>
              <a:stCxn id="43" idx="6"/>
              <a:endCxn id="21" idx="2"/>
            </p:cNvCxnSpPr>
            <p:nvPr/>
          </p:nvCxnSpPr>
          <p:spPr>
            <a:xfrm flipV="1">
              <a:off x="1153845" y="4883984"/>
              <a:ext cx="195807" cy="2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0E2B82D-33AA-296E-862C-87AE207AD203}"/>
                </a:ext>
              </a:extLst>
            </p:cNvPr>
            <p:cNvCxnSpPr>
              <a:cxnSpLocks/>
              <a:stCxn id="45" idx="0"/>
              <a:endCxn id="21" idx="4"/>
            </p:cNvCxnSpPr>
            <p:nvPr/>
          </p:nvCxnSpPr>
          <p:spPr>
            <a:xfrm flipH="1" flipV="1">
              <a:off x="1413575" y="4947906"/>
              <a:ext cx="1566" cy="2226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0F43349-F743-7AA6-B6A1-34AF89E205BA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2024995" y="4879309"/>
              <a:ext cx="0" cy="1361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5F0256DD-ED22-10AF-E7A4-D9473B9363AC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902984" y="5589240"/>
              <a:ext cx="1122013" cy="196958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77DF4B5-A260-0192-B882-594B6E7F39B4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2088918" y="5252702"/>
              <a:ext cx="7650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FE1D810-9EBA-50EB-D941-F71F2C0D2B0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1719929" y="5589240"/>
              <a:ext cx="0" cy="1969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C81E096-B554-0306-889C-3259114AA4E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1414861" y="5589240"/>
              <a:ext cx="0" cy="204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A4DD96-AEB8-62D6-9131-9E158D169A0F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1087015" y="5588178"/>
              <a:ext cx="0" cy="206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060AA9C-4CAB-6E32-EE92-39AF85391E96}"/>
                    </a:ext>
                  </a:extLst>
                </p:cNvPr>
                <p:cNvSpPr txBox="1"/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060AA9C-4CAB-6E32-EE92-39AF85391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01E0FBE-C667-F78A-1DAB-A0FC907D30F5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2249720" y="4580863"/>
              <a:ext cx="0" cy="6698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5CF16B0-3698-DED1-2ED5-22C66CFA2B1F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2249720" y="4221088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B67C788-E22A-3F04-2F6B-0A1C577C448B}"/>
                    </a:ext>
                  </a:extLst>
                </p:cNvPr>
                <p:cNvSpPr txBox="1"/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B67C788-E22A-3F04-2F6B-0A1C577C4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CB8FA6C-E987-E87D-C250-C5A79DA5E093}"/>
                    </a:ext>
                  </a:extLst>
                </p:cNvPr>
                <p:cNvSpPr txBox="1"/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CB8FA6C-E987-E87D-C250-C5A79DA5E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0493FD7-F042-3639-34A3-402567920EDB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974833" y="5786198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7AC3BAA-F728-848E-F3FD-897AC95F641F}"/>
                    </a:ext>
                  </a:extLst>
                </p:cNvPr>
                <p:cNvSpPr txBox="1"/>
                <p:nvPr/>
              </p:nvSpPr>
              <p:spPr>
                <a:xfrm>
                  <a:off x="70051" y="4584707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−1&gt;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7AC3BAA-F728-848E-F3FD-897AC95F6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51" y="4584707"/>
                  <a:ext cx="657436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9434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2266E5C-3F16-83D8-0902-D9C7FDDBB018}"/>
                    </a:ext>
                  </a:extLst>
                </p:cNvPr>
                <p:cNvSpPr txBox="1"/>
                <p:nvPr/>
              </p:nvSpPr>
              <p:spPr>
                <a:xfrm>
                  <a:off x="79415" y="5282159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−1&gt;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2266E5C-3F16-83D8-0902-D9C7FDDBB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15" y="5282159"/>
                  <a:ext cx="619385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2040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B326DE7-58D5-E80D-2029-BECE54FCAC15}"/>
              </a:ext>
            </a:extLst>
          </p:cNvPr>
          <p:cNvGrpSpPr/>
          <p:nvPr/>
        </p:nvGrpSpPr>
        <p:grpSpPr>
          <a:xfrm>
            <a:off x="286818" y="4152350"/>
            <a:ext cx="2268959" cy="1904177"/>
            <a:chOff x="1659644" y="1519864"/>
            <a:chExt cx="2268959" cy="1904177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9296081-6CFA-6816-A1F4-330EA2CA49C7}"/>
                </a:ext>
              </a:extLst>
            </p:cNvPr>
            <p:cNvSpPr/>
            <p:nvPr/>
          </p:nvSpPr>
          <p:spPr>
            <a:xfrm>
              <a:off x="2404268" y="2277847"/>
              <a:ext cx="800310" cy="7187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1935A25-FC8C-AD94-26D0-577D9A88BFBC}"/>
                </a:ext>
              </a:extLst>
            </p:cNvPr>
            <p:cNvSpPr/>
            <p:nvPr/>
          </p:nvSpPr>
          <p:spPr>
            <a:xfrm>
              <a:off x="2884570" y="1992447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FF8A9580-6FEE-30DC-2909-D8D3792396B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75614" y="2602135"/>
              <a:ext cx="242082" cy="228635"/>
            </a:xfrm>
            <a:prstGeom prst="bentConnector3">
              <a:avLst>
                <a:gd name="adj1" fmla="val 1926"/>
              </a:avLst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638E948-CA9D-DC67-FABC-816A471BAD77}"/>
                </a:ext>
              </a:extLst>
            </p:cNvPr>
            <p:cNvSpPr/>
            <p:nvPr/>
          </p:nvSpPr>
          <p:spPr>
            <a:xfrm>
              <a:off x="2708973" y="2533083"/>
              <a:ext cx="26895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tanh</a:t>
              </a:r>
            </a:p>
          </p:txBody>
        </p:sp>
        <p:cxnSp>
          <p:nvCxnSpPr>
            <p:cNvPr id="127" name="Elbow Connector 126">
              <a:extLst>
                <a:ext uri="{FF2B5EF4-FFF2-40B4-BE49-F238E27FC236}">
                  <a16:creationId xmlns:a16="http://schemas.microsoft.com/office/drawing/2014/main" id="{E85BB826-42D8-AD4E-8235-929D3640AABA}"/>
                </a:ext>
              </a:extLst>
            </p:cNvPr>
            <p:cNvCxnSpPr>
              <a:cxnSpLocks/>
              <a:endCxn id="122" idx="2"/>
            </p:cNvCxnSpPr>
            <p:nvPr/>
          </p:nvCxnSpPr>
          <p:spPr>
            <a:xfrm flipV="1">
              <a:off x="2498785" y="2657744"/>
              <a:ext cx="344667" cy="184455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26CB1EC-63FD-4E91-240A-48542B5B4138}"/>
                </a:ext>
              </a:extLst>
            </p:cNvPr>
            <p:cNvCxnSpPr>
              <a:cxnSpLocks/>
              <a:stCxn id="122" idx="3"/>
            </p:cNvCxnSpPr>
            <p:nvPr/>
          </p:nvCxnSpPr>
          <p:spPr>
            <a:xfrm>
              <a:off x="2977930" y="2595414"/>
              <a:ext cx="7770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D9262CD-6484-CE3E-8DD9-0A51976345E8}"/>
                    </a:ext>
                  </a:extLst>
                </p:cNvPr>
                <p:cNvSpPr txBox="1"/>
                <p:nvPr/>
              </p:nvSpPr>
              <p:spPr>
                <a:xfrm>
                  <a:off x="3309218" y="2250813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D9262CD-6484-CE3E-8DD9-0A5197634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218" y="2250813"/>
                  <a:ext cx="619385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87BB287-C478-9D31-035F-235CADCE5A83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 flipV="1">
              <a:off x="3082570" y="2136198"/>
              <a:ext cx="0" cy="4531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3306E84E-2F78-D5F3-82AE-F28BD2CCBE54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3082570" y="1776423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AAC827-2D8A-158F-0CE6-BBD4B9D70537}"/>
                    </a:ext>
                  </a:extLst>
                </p:cNvPr>
                <p:cNvSpPr txBox="1"/>
                <p:nvPr/>
              </p:nvSpPr>
              <p:spPr>
                <a:xfrm>
                  <a:off x="2753852" y="1519864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EAAC827-2D8A-158F-0CE6-BBD4B9D705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3852" y="1519864"/>
                  <a:ext cx="657436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11B635B0-5911-4323-3F0C-06E3F18F55E7}"/>
                    </a:ext>
                  </a:extLst>
                </p:cNvPr>
                <p:cNvSpPr txBox="1"/>
                <p:nvPr/>
              </p:nvSpPr>
              <p:spPr>
                <a:xfrm>
                  <a:off x="2514734" y="3085487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11B635B0-5911-4323-3F0C-06E3F18F5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734" y="3085487"/>
                  <a:ext cx="657436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6E84281-306D-2344-5CDB-78472C0EA39C}"/>
                </a:ext>
              </a:extLst>
            </p:cNvPr>
            <p:cNvCxnSpPr>
              <a:cxnSpLocks/>
              <a:stCxn id="136" idx="0"/>
            </p:cNvCxnSpPr>
            <p:nvPr/>
          </p:nvCxnSpPr>
          <p:spPr>
            <a:xfrm flipV="1">
              <a:off x="2843452" y="2834207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086AA75-C731-18F1-02E8-DBD1AD5A1ACD}"/>
                    </a:ext>
                  </a:extLst>
                </p:cNvPr>
                <p:cNvSpPr txBox="1"/>
                <p:nvPr/>
              </p:nvSpPr>
              <p:spPr>
                <a:xfrm>
                  <a:off x="1659644" y="2294138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−1&gt;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086AA75-C731-18F1-02E8-DBD1AD5A1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644" y="2294138"/>
                  <a:ext cx="619385" cy="338554"/>
                </a:xfrm>
                <a:prstGeom prst="rect">
                  <a:avLst/>
                </a:prstGeom>
                <a:blipFill>
                  <a:blip r:embed="rId12"/>
                  <a:stretch>
                    <a:fillRect r="-18000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4A3C1E4-14C6-3A8A-1337-368B262931E6}"/>
              </a:ext>
            </a:extLst>
          </p:cNvPr>
          <p:cNvGrpSpPr/>
          <p:nvPr/>
        </p:nvGrpSpPr>
        <p:grpSpPr>
          <a:xfrm>
            <a:off x="3062898" y="4006812"/>
            <a:ext cx="2363119" cy="2091528"/>
            <a:chOff x="2943957" y="2407991"/>
            <a:chExt cx="2363119" cy="2091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8F6A10A5-4F5C-6878-29C6-978FBAE4F81B}"/>
                    </a:ext>
                  </a:extLst>
                </p:cNvPr>
                <p:cNvSpPr txBox="1"/>
                <p:nvPr/>
              </p:nvSpPr>
              <p:spPr>
                <a:xfrm>
                  <a:off x="4649640" y="2989077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8F6A10A5-4F5C-6878-29C6-978FBAE4F8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640" y="2989077"/>
                  <a:ext cx="657436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852BCFF-82D0-715B-A414-E9B833469511}"/>
                </a:ext>
              </a:extLst>
            </p:cNvPr>
            <p:cNvSpPr/>
            <p:nvPr/>
          </p:nvSpPr>
          <p:spPr>
            <a:xfrm>
              <a:off x="3889009" y="3581795"/>
              <a:ext cx="244616" cy="1264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  <a:endParaRPr lang="en-HR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847C912-7384-804E-1520-6C6710B31D5E}"/>
                </a:ext>
              </a:extLst>
            </p:cNvPr>
            <p:cNvSpPr/>
            <p:nvPr/>
          </p:nvSpPr>
          <p:spPr>
            <a:xfrm>
              <a:off x="4219079" y="3584653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l-GR" sz="900" dirty="0">
                  <a:solidFill>
                    <a:schemeClr val="tx1"/>
                  </a:solidFill>
                </a:rPr>
                <a:t>σ</a:t>
              </a:r>
              <a:endParaRPr lang="en-HR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7179478-BB78-1154-A7E3-4FC4D42CFE94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 flipV="1">
              <a:off x="4339163" y="3393644"/>
              <a:ext cx="0" cy="1910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E4A3B58A-C2D9-FC0D-621C-5D320D76E986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V="1">
              <a:off x="4011317" y="3396489"/>
              <a:ext cx="0" cy="185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30F85ADB-ED4E-410C-4441-749DD8A83241}"/>
                </a:ext>
              </a:extLst>
            </p:cNvPr>
            <p:cNvCxnSpPr>
              <a:cxnSpLocks/>
              <a:stCxn id="213" idx="3"/>
            </p:cNvCxnSpPr>
            <p:nvPr/>
          </p:nvCxnSpPr>
          <p:spPr>
            <a:xfrm>
              <a:off x="4400605" y="3322085"/>
              <a:ext cx="67545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BFBC192-E7D6-D936-8032-53A3ABF0C9A5}"/>
                </a:ext>
              </a:extLst>
            </p:cNvPr>
            <p:cNvSpPr/>
            <p:nvPr/>
          </p:nvSpPr>
          <p:spPr>
            <a:xfrm>
              <a:off x="3677747" y="3165974"/>
              <a:ext cx="1038269" cy="8390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B003A53-66B0-0BD3-2EDB-E56CC05BC429}"/>
                </a:ext>
              </a:extLst>
            </p:cNvPr>
            <p:cNvSpPr/>
            <p:nvPr/>
          </p:nvSpPr>
          <p:spPr>
            <a:xfrm>
              <a:off x="4357774" y="2880574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C8872F15-CA8E-9A61-DA33-94354A6FF1D1}"/>
                </a:ext>
              </a:extLst>
            </p:cNvPr>
            <p:cNvCxnSpPr>
              <a:cxnSpLocks/>
              <a:endCxn id="213" idx="1"/>
            </p:cNvCxnSpPr>
            <p:nvPr/>
          </p:nvCxnSpPr>
          <p:spPr>
            <a:xfrm>
              <a:off x="3570417" y="3322085"/>
              <a:ext cx="3185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Elbow Connector 190">
              <a:extLst>
                <a:ext uri="{FF2B5EF4-FFF2-40B4-BE49-F238E27FC236}">
                  <a16:creationId xmlns:a16="http://schemas.microsoft.com/office/drawing/2014/main" id="{32559823-6A22-3EA1-B487-B7847800A8C5}"/>
                </a:ext>
              </a:extLst>
            </p:cNvPr>
            <p:cNvCxnSpPr>
              <a:cxnSpLocks/>
              <a:endCxn id="170" idx="2"/>
            </p:cNvCxnSpPr>
            <p:nvPr/>
          </p:nvCxnSpPr>
          <p:spPr>
            <a:xfrm flipV="1">
              <a:off x="3774028" y="3709314"/>
              <a:ext cx="565135" cy="196958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244F978A-697B-BBB3-9B74-07FEC86F457B}"/>
                </a:ext>
              </a:extLst>
            </p:cNvPr>
            <p:cNvCxnSpPr>
              <a:cxnSpLocks/>
              <a:endCxn id="169" idx="2"/>
            </p:cNvCxnSpPr>
            <p:nvPr/>
          </p:nvCxnSpPr>
          <p:spPr>
            <a:xfrm flipV="1">
              <a:off x="4011317" y="3708252"/>
              <a:ext cx="0" cy="1980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4504EAB8-6A13-4377-9D66-CF5C4C29598E}"/>
                </a:ext>
              </a:extLst>
            </p:cNvPr>
            <p:cNvCxnSpPr>
              <a:cxnSpLocks/>
              <a:endCxn id="177" idx="2"/>
            </p:cNvCxnSpPr>
            <p:nvPr/>
          </p:nvCxnSpPr>
          <p:spPr>
            <a:xfrm flipV="1">
              <a:off x="4555774" y="3024325"/>
              <a:ext cx="0" cy="297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3A025248-0FB1-EE82-3CC6-B0D1C9060432}"/>
                </a:ext>
              </a:extLst>
            </p:cNvPr>
            <p:cNvCxnSpPr>
              <a:cxnSpLocks/>
              <a:stCxn id="177" idx="0"/>
            </p:cNvCxnSpPr>
            <p:nvPr/>
          </p:nvCxnSpPr>
          <p:spPr>
            <a:xfrm flipV="1">
              <a:off x="4555774" y="2664550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9ABCE8E-C70A-E1AD-A325-17A2228A5F07}"/>
                    </a:ext>
                  </a:extLst>
                </p:cNvPr>
                <p:cNvSpPr txBox="1"/>
                <p:nvPr/>
              </p:nvSpPr>
              <p:spPr>
                <a:xfrm>
                  <a:off x="4227056" y="2407991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9ABCE8E-C70A-E1AD-A325-17A2228A5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056" y="2407991"/>
                  <a:ext cx="657436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8B55F0E3-FF9C-0147-74A1-D9A664D9B912}"/>
                    </a:ext>
                  </a:extLst>
                </p:cNvPr>
                <p:cNvSpPr txBox="1"/>
                <p:nvPr/>
              </p:nvSpPr>
              <p:spPr>
                <a:xfrm>
                  <a:off x="3570417" y="4160965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8B55F0E3-FF9C-0147-74A1-D9A664D9B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0417" y="4160965"/>
                  <a:ext cx="657436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4A0946B0-4E5C-5305-859C-5BFD7C745062}"/>
                </a:ext>
              </a:extLst>
            </p:cNvPr>
            <p:cNvCxnSpPr>
              <a:cxnSpLocks/>
              <a:stCxn id="200" idx="0"/>
            </p:cNvCxnSpPr>
            <p:nvPr/>
          </p:nvCxnSpPr>
          <p:spPr>
            <a:xfrm flipV="1">
              <a:off x="3899135" y="3909685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1511554-B141-DE7D-831D-C0195A7E7F79}"/>
                    </a:ext>
                  </a:extLst>
                </p:cNvPr>
                <p:cNvSpPr txBox="1"/>
                <p:nvPr/>
              </p:nvSpPr>
              <p:spPr>
                <a:xfrm>
                  <a:off x="2943957" y="3021787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−1&gt;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1511554-B141-DE7D-831D-C0195A7E7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957" y="3021787"/>
                  <a:ext cx="657436" cy="338554"/>
                </a:xfrm>
                <a:prstGeom prst="rect">
                  <a:avLst/>
                </a:prstGeom>
                <a:blipFill>
                  <a:blip r:embed="rId16"/>
                  <a:stretch>
                    <a:fillRect r="-1320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6673B44-F9E0-E845-B178-3971F2A6A080}"/>
                </a:ext>
              </a:extLst>
            </p:cNvPr>
            <p:cNvSpPr/>
            <p:nvPr/>
          </p:nvSpPr>
          <p:spPr>
            <a:xfrm>
              <a:off x="3889009" y="3240819"/>
              <a:ext cx="511596" cy="1625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DA3D040F-5A6F-2783-54F8-3658912B0C82}"/>
                </a:ext>
              </a:extLst>
            </p:cNvPr>
            <p:cNvCxnSpPr>
              <a:cxnSpLocks/>
            </p:cNvCxnSpPr>
            <p:nvPr/>
          </p:nvCxnSpPr>
          <p:spPr>
            <a:xfrm>
              <a:off x="3779912" y="3322085"/>
              <a:ext cx="0" cy="5876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91F4D044-1E1D-B319-5E68-5746099E762D}"/>
              </a:ext>
            </a:extLst>
          </p:cNvPr>
          <p:cNvSpPr txBox="1"/>
          <p:nvPr/>
        </p:nvSpPr>
        <p:spPr>
          <a:xfrm>
            <a:off x="1155829" y="329142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RNN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92E95E4-E0EA-45ED-1838-E81F1603DF4B}"/>
              </a:ext>
            </a:extLst>
          </p:cNvPr>
          <p:cNvSpPr txBox="1"/>
          <p:nvPr/>
        </p:nvSpPr>
        <p:spPr>
          <a:xfrm>
            <a:off x="4007950" y="328820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GRU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48A9C6F-6FB7-CB29-C387-911C3B7BD2DF}"/>
              </a:ext>
            </a:extLst>
          </p:cNvPr>
          <p:cNvSpPr txBox="1"/>
          <p:nvPr/>
        </p:nvSpPr>
        <p:spPr>
          <a:xfrm>
            <a:off x="7164288" y="328498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LSTM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68B73C-A0DA-9302-53EC-5D185923C4E1}"/>
              </a:ext>
            </a:extLst>
          </p:cNvPr>
          <p:cNvGrpSpPr/>
          <p:nvPr/>
        </p:nvGrpSpPr>
        <p:grpSpPr>
          <a:xfrm>
            <a:off x="1336147" y="832405"/>
            <a:ext cx="6153614" cy="724387"/>
            <a:chOff x="1336147" y="832405"/>
            <a:chExt cx="6153614" cy="724387"/>
          </a:xfrm>
        </p:grpSpPr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7C1AE208-0155-4E7F-3D98-B020E59C4E93}"/>
                </a:ext>
              </a:extLst>
            </p:cNvPr>
            <p:cNvCxnSpPr/>
            <p:nvPr/>
          </p:nvCxnSpPr>
          <p:spPr>
            <a:xfrm>
              <a:off x="1336147" y="1556792"/>
              <a:ext cx="6153614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2B9E1B1-DCA9-3156-92A2-8F0FEA158D74}"/>
                </a:ext>
              </a:extLst>
            </p:cNvPr>
            <p:cNvSpPr txBox="1"/>
            <p:nvPr/>
          </p:nvSpPr>
          <p:spPr>
            <a:xfrm>
              <a:off x="3308741" y="832405"/>
              <a:ext cx="22084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>
                  <a:solidFill>
                    <a:schemeClr val="accent1"/>
                  </a:solidFill>
                </a:rPr>
                <a:t>Increased complexity,</a:t>
              </a:r>
            </a:p>
            <a:p>
              <a:r>
                <a:rPr lang="en-HR" dirty="0">
                  <a:solidFill>
                    <a:schemeClr val="accent1"/>
                  </a:solidFill>
                </a:rPr>
                <a:t>sequential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703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Transformers Intuition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F761-59BA-C841-5D9D-97FD7D8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4</a:t>
            </a:fld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E83B6-D451-211D-6145-B7580A164BED}"/>
              </a:ext>
            </a:extLst>
          </p:cNvPr>
          <p:cNvSpPr txBox="1"/>
          <p:nvPr/>
        </p:nvSpPr>
        <p:spPr>
          <a:xfrm>
            <a:off x="359764" y="1161738"/>
            <a:ext cx="3138231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Attention + CNN</a:t>
            </a:r>
          </a:p>
          <a:p>
            <a:endParaRPr lang="en-H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R" sz="2400" dirty="0"/>
              <a:t>Self-Attention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R" sz="2400" dirty="0"/>
              <a:t>Multi-Head Attention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0D641D-363F-EF79-2883-9BF6091B3518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[</a:t>
            </a:r>
            <a:r>
              <a:rPr lang="en-GB" sz="1600" dirty="0">
                <a:effectLst/>
              </a:rPr>
              <a:t>Vaswani et al. 2017, Attention Is All You Need</a:t>
            </a:r>
            <a:r>
              <a:rPr lang="en-US" sz="1600" dirty="0">
                <a:effectLst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93701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Self-Attention Intuition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F761-59BA-C841-5D9D-97FD7D8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5</a:t>
            </a:fld>
            <a:endParaRPr lang="hr-H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0D641D-363F-EF79-2883-9BF6091B3518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[</a:t>
            </a:r>
            <a:r>
              <a:rPr lang="en-GB" sz="1600" dirty="0">
                <a:effectLst/>
              </a:rPr>
              <a:t>Vaswani et al. 2017, Attention Is All You Need</a:t>
            </a:r>
            <a:r>
              <a:rPr lang="en-US" sz="1600" dirty="0">
                <a:effectLst/>
              </a:rPr>
              <a:t>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82F0C4D-0CA2-4CE4-7B71-A9B8A3B73FFC}"/>
                  </a:ext>
                </a:extLst>
              </p:cNvPr>
              <p:cNvSpPr txBox="1"/>
              <p:nvPr/>
            </p:nvSpPr>
            <p:spPr>
              <a:xfrm>
                <a:off x="148072" y="874883"/>
                <a:ext cx="77512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hr-H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HR" sz="2400" dirty="0"/>
                  <a:t> = </a:t>
                </a:r>
                <a:r>
                  <a:rPr lang="hr-HR" sz="2400" dirty="0" err="1"/>
                  <a:t>attention-based</a:t>
                </a:r>
                <a:r>
                  <a:rPr lang="hr-HR" sz="2400" dirty="0"/>
                  <a:t> </a:t>
                </a:r>
                <a:r>
                  <a:rPr lang="hr-HR" sz="2400" dirty="0" err="1"/>
                  <a:t>vector</a:t>
                </a:r>
                <a:r>
                  <a:rPr lang="hr-HR" sz="2400" dirty="0"/>
                  <a:t> </a:t>
                </a:r>
                <a:r>
                  <a:rPr lang="hr-HR" sz="2400" dirty="0" err="1"/>
                  <a:t>representation</a:t>
                </a:r>
                <a:r>
                  <a:rPr lang="hr-HR" sz="2400" dirty="0"/>
                  <a:t> </a:t>
                </a:r>
                <a:r>
                  <a:rPr lang="hr-HR" sz="2400" dirty="0" err="1"/>
                  <a:t>of</a:t>
                </a:r>
                <a:r>
                  <a:rPr lang="hr-HR" sz="2400" dirty="0"/>
                  <a:t> a word</a:t>
                </a:r>
                <a:endParaRPr lang="en-HR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82F0C4D-0CA2-4CE4-7B71-A9B8A3B73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72" y="874883"/>
                <a:ext cx="7751279" cy="461665"/>
              </a:xfrm>
              <a:prstGeom prst="rect">
                <a:avLst/>
              </a:prstGeom>
              <a:blipFill>
                <a:blip r:embed="rId3"/>
                <a:stretch>
                  <a:fillRect l="-163" t="-10811" r="-490" b="-2973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8D5330A-8433-3DEF-554A-BF174B0B8385}"/>
              </a:ext>
            </a:extLst>
          </p:cNvPr>
          <p:cNvGrpSpPr/>
          <p:nvPr/>
        </p:nvGrpSpPr>
        <p:grpSpPr>
          <a:xfrm>
            <a:off x="167220" y="2234125"/>
            <a:ext cx="3132609" cy="1338891"/>
            <a:chOff x="167220" y="2234125"/>
            <a:chExt cx="3132609" cy="13388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129E7F4-8588-8164-AF11-AD7970C46B8E}"/>
                    </a:ext>
                  </a:extLst>
                </p:cNvPr>
                <p:cNvSpPr txBox="1"/>
                <p:nvPr/>
              </p:nvSpPr>
              <p:spPr>
                <a:xfrm>
                  <a:off x="167220" y="2758626"/>
                  <a:ext cx="3132609" cy="8143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hr-H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r-HR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a14:m>
                  <a:r>
                    <a:rPr lang="en-HR" sz="2000" dirty="0"/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r-HR" sz="2000" b="0" i="0" dirty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r-H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r-HR" sz="2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hr-HR" sz="2000" i="1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hr-HR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hr-HR" sz="20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hr-HR" sz="2000" i="1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H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r-HR" sz="2000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hr-H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hr-H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hr-HR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hr-HR" sz="20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a14:m>
                  <a:endParaRPr lang="en-HR" sz="2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129E7F4-8588-8164-AF11-AD7970C46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20" y="2758626"/>
                  <a:ext cx="3132609" cy="814390"/>
                </a:xfrm>
                <a:prstGeom prst="rect">
                  <a:avLst/>
                </a:prstGeom>
                <a:blipFill>
                  <a:blip r:embed="rId4"/>
                  <a:stretch>
                    <a:fillRect b="-6153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12DE29A-BEA0-4D82-C34A-F6F52588FFF1}"/>
                </a:ext>
              </a:extLst>
            </p:cNvPr>
            <p:cNvSpPr txBox="1"/>
            <p:nvPr/>
          </p:nvSpPr>
          <p:spPr>
            <a:xfrm>
              <a:off x="220349" y="2234125"/>
              <a:ext cx="1544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/>
                <a:t>RNN Attention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F0F01A-6104-7EBD-2EBC-28DFC4EC533B}"/>
              </a:ext>
            </a:extLst>
          </p:cNvPr>
          <p:cNvGrpSpPr/>
          <p:nvPr/>
        </p:nvGrpSpPr>
        <p:grpSpPr>
          <a:xfrm>
            <a:off x="4823767" y="2234125"/>
            <a:ext cx="3708673" cy="1357037"/>
            <a:chOff x="4823767" y="2234125"/>
            <a:chExt cx="3708673" cy="1357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E027B0C-E7B4-1CAC-9C84-98A3D37EABF8}"/>
                    </a:ext>
                  </a:extLst>
                </p:cNvPr>
                <p:cNvSpPr txBox="1"/>
                <p:nvPr/>
              </p:nvSpPr>
              <p:spPr>
                <a:xfrm>
                  <a:off x="4823767" y="2758626"/>
                  <a:ext cx="3708673" cy="8325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HR" sz="2000" dirty="0"/>
                    <a:t>=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HR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r-HR" sz="2000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hr-H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hr-H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hr-H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hr-H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hr-H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&lt;</m:t>
                                              </m:r>
                                              <m:r>
                                                <a:rPr lang="hr-H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hr-H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&gt;</m:t>
                                              </m:r>
                                            </m:sup>
                                          </m:sSup>
                                          <m:r>
                                            <a:rPr lang="hr-HR" sz="2000" i="1"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hr-H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hr-HR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hr-HR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hr-HR" sz="2000" dirty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hr-HR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hr-H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hr-HR" sz="20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hr-HR" sz="2000" i="1">
                                                  <a:latin typeface="Cambria Math" panose="02040503050406030204" pitchFamily="18" charset="0"/>
                                                </a:rPr>
                                                <m:t>&lt;</m:t>
                                              </m:r>
                                              <m:r>
                                                <a:rPr lang="hr-HR" sz="2000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hr-HR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hr-H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hr-H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hr-H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&lt;</m:t>
                                                  </m:r>
                                                  <m:r>
                                                    <a:rPr lang="hr-HR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hr-H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&gt;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hr-HR" sz="2000" i="1">
                                                  <a:latin typeface="Cambria Math" panose="02040503050406030204" pitchFamily="18" charset="0"/>
                                                </a:rPr>
                                                <m:t>&gt;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  <m:sSup>
                            <m:sSupPr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endParaRPr lang="en-HR" sz="20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E027B0C-E7B4-1CAC-9C84-98A3D37EA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767" y="2758626"/>
                  <a:ext cx="3708673" cy="832536"/>
                </a:xfrm>
                <a:prstGeom prst="rect">
                  <a:avLst/>
                </a:prstGeom>
                <a:blipFill>
                  <a:blip r:embed="rId5"/>
                  <a:stretch>
                    <a:fillRect t="-30303" b="-62121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3457CF-FE24-9685-F275-4A743D5AD1F9}"/>
                </a:ext>
              </a:extLst>
            </p:cNvPr>
            <p:cNvSpPr txBox="1"/>
            <p:nvPr/>
          </p:nvSpPr>
          <p:spPr>
            <a:xfrm>
              <a:off x="4876896" y="2234125"/>
              <a:ext cx="2348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/>
                <a:t>Transformers Attention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95D82D-2F1C-90F0-1B12-22BDA6BD03A4}"/>
                  </a:ext>
                </a:extLst>
              </p:cNvPr>
              <p:cNvSpPr txBox="1"/>
              <p:nvPr/>
            </p:nvSpPr>
            <p:spPr>
              <a:xfrm>
                <a:off x="576064" y="5283205"/>
                <a:ext cx="658822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</m:oMath>
                </a14:m>
                <a:r>
                  <a:rPr lang="hr-HR" sz="2800" b="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</a:t>
                </a:r>
                <a:r>
                  <a:rPr lang="en-US" sz="28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hr-HR" sz="2800" b="0" dirty="0">
                    <a:solidFill>
                      <a:schemeClr val="bg1">
                        <a:lumMod val="75000"/>
                      </a:schemeClr>
                    </a:solidFill>
                  </a:rPr>
                  <a:t>       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hr-HR" sz="28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endParaRPr lang="hr-HR" sz="2800" b="0" dirty="0"/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Jane   </a:t>
                </a:r>
                <a:r>
                  <a:rPr lang="en-US" sz="2800" dirty="0" err="1">
                    <a:solidFill>
                      <a:schemeClr val="bg1">
                        <a:lumMod val="75000"/>
                      </a:schemeClr>
                    </a:solidFill>
                  </a:rPr>
                  <a:t>visite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 </a:t>
                </a:r>
                <a:r>
                  <a:rPr lang="en-US" sz="2800" dirty="0" err="1"/>
                  <a:t>l'Afrique</a:t>
                </a:r>
                <a:r>
                  <a:rPr lang="en-US" sz="2800" dirty="0"/>
                  <a:t>    </a:t>
                </a:r>
                <a:r>
                  <a:rPr lang="en-US" sz="2800" dirty="0" err="1">
                    <a:solidFill>
                      <a:schemeClr val="bg1">
                        <a:lumMod val="75000"/>
                      </a:schemeClr>
                    </a:solidFill>
                  </a:rPr>
                  <a:t>en</a:t>
                </a:r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     </a:t>
                </a:r>
                <a:r>
                  <a:rPr lang="en-US" sz="2800" dirty="0" err="1">
                    <a:solidFill>
                      <a:schemeClr val="bg1">
                        <a:lumMod val="75000"/>
                      </a:schemeClr>
                    </a:solidFill>
                  </a:rPr>
                  <a:t>septembre</a:t>
                </a:r>
                <a:endParaRPr lang="en-US" sz="2800" dirty="0"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95D82D-2F1C-90F0-1B12-22BDA6BD0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4" y="5283205"/>
                <a:ext cx="6588224" cy="954107"/>
              </a:xfrm>
              <a:prstGeom prst="rect">
                <a:avLst/>
              </a:prstGeom>
              <a:blipFill>
                <a:blip r:embed="rId6"/>
                <a:stretch>
                  <a:fillRect l="-1927" b="-1710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1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Self-Attention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0D641D-363F-EF79-2883-9BF6091B3518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[</a:t>
            </a:r>
            <a:r>
              <a:rPr lang="en-GB" sz="1600" dirty="0">
                <a:effectLst/>
              </a:rPr>
              <a:t>Vaswani et al. 2017, Attention Is All You Need</a:t>
            </a:r>
            <a:r>
              <a:rPr lang="en-US" sz="1600" dirty="0">
                <a:effectLst/>
              </a:rPr>
              <a:t>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95D82D-2F1C-90F0-1B12-22BDA6BD03A4}"/>
                  </a:ext>
                </a:extLst>
              </p:cNvPr>
              <p:cNvSpPr txBox="1"/>
              <p:nvPr/>
            </p:nvSpPr>
            <p:spPr>
              <a:xfrm>
                <a:off x="146956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Jane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95D82D-2F1C-90F0-1B12-22BDA6BD0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6" y="5144981"/>
                <a:ext cx="1140056" cy="647421"/>
              </a:xfrm>
              <a:prstGeom prst="rect">
                <a:avLst/>
              </a:prstGeom>
              <a:blipFill>
                <a:blip r:embed="rId5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724600-2BA5-06BE-ECF1-CFC0EDA2D5DB}"/>
                  </a:ext>
                </a:extLst>
              </p:cNvPr>
              <p:cNvSpPr txBox="1"/>
              <p:nvPr/>
            </p:nvSpPr>
            <p:spPr>
              <a:xfrm>
                <a:off x="1475656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&lt;2&gt;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visite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724600-2BA5-06BE-ECF1-CFC0EDA2D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144981"/>
                <a:ext cx="1140056" cy="647421"/>
              </a:xfrm>
              <a:prstGeom prst="rect">
                <a:avLst/>
              </a:prstGeom>
              <a:blipFill>
                <a:blip r:embed="rId7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A251D08-3F28-3556-89D4-77339E94DA91}"/>
                  </a:ext>
                </a:extLst>
              </p:cNvPr>
              <p:cNvSpPr txBox="1"/>
              <p:nvPr/>
            </p:nvSpPr>
            <p:spPr>
              <a:xfrm>
                <a:off x="2804356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&lt;3&gt;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l'Afrique</a:t>
                </a:r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A251D08-3F28-3556-89D4-77339E94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56" y="5144981"/>
                <a:ext cx="1140056" cy="647421"/>
              </a:xfrm>
              <a:prstGeom prst="rect">
                <a:avLst/>
              </a:prstGeom>
              <a:blipFill>
                <a:blip r:embed="rId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EF813A-BC7B-BBFF-8026-8A49229AA279}"/>
                  </a:ext>
                </a:extLst>
              </p:cNvPr>
              <p:cNvSpPr txBox="1"/>
              <p:nvPr/>
            </p:nvSpPr>
            <p:spPr>
              <a:xfrm>
                <a:off x="4133056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&lt;4&gt;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en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EF813A-BC7B-BBFF-8026-8A49229AA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56" y="5144981"/>
                <a:ext cx="1140056" cy="647421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4D7893E-18B7-E162-CCA0-433E5194DFA3}"/>
                  </a:ext>
                </a:extLst>
              </p:cNvPr>
              <p:cNvSpPr txBox="1"/>
              <p:nvPr/>
            </p:nvSpPr>
            <p:spPr>
              <a:xfrm>
                <a:off x="5461756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&lt;5&gt;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septembre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4D7893E-18B7-E162-CCA0-433E5194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756" y="5144981"/>
                <a:ext cx="1140056" cy="647421"/>
              </a:xfrm>
              <a:prstGeom prst="rect">
                <a:avLst/>
              </a:prstGeom>
              <a:blipFill>
                <a:blip r:embed="rId13"/>
                <a:stretch>
                  <a:fillRect l="-6667" r="-6667" b="-1538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B73EF7C-766D-CCCC-F2C4-879ADF34AB35}"/>
              </a:ext>
            </a:extLst>
          </p:cNvPr>
          <p:cNvGrpSpPr/>
          <p:nvPr/>
        </p:nvGrpSpPr>
        <p:grpSpPr>
          <a:xfrm>
            <a:off x="148072" y="4607340"/>
            <a:ext cx="6454856" cy="537641"/>
            <a:chOff x="148072" y="4607340"/>
            <a:chExt cx="6454856" cy="5376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5485B0C-A531-AF5B-67B2-8EFF4A047805}"/>
                    </a:ext>
                  </a:extLst>
                </p:cNvPr>
                <p:cNvSpPr txBox="1"/>
                <p:nvPr/>
              </p:nvSpPr>
              <p:spPr>
                <a:xfrm>
                  <a:off x="148072" y="4607340"/>
                  <a:ext cx="1140056" cy="278089"/>
                </a:xfrm>
                <a:prstGeom prst="rect">
                  <a:avLst/>
                </a:prstGeom>
                <a:noFill/>
              </p:spPr>
              <p:txBody>
                <a:bodyPr wrap="none" lIns="0" tIns="4680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2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5485B0C-A531-AF5B-67B2-8EFF4A047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72" y="4607340"/>
                  <a:ext cx="1140056" cy="278089"/>
                </a:xfrm>
                <a:prstGeom prst="rect">
                  <a:avLst/>
                </a:prstGeom>
                <a:blipFill>
                  <a:blip r:embed="rId14"/>
                  <a:stretch>
                    <a:fillRect l="-3297" r="-1099" b="-434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8BE8518-D8A5-00C0-BE2C-1C80DE548BC6}"/>
                </a:ext>
              </a:extLst>
            </p:cNvPr>
            <p:cNvCxnSpPr>
              <a:cxnSpLocks/>
              <a:stCxn id="54" idx="0"/>
              <a:endCxn id="3" idx="2"/>
            </p:cNvCxnSpPr>
            <p:nvPr/>
          </p:nvCxnSpPr>
          <p:spPr>
            <a:xfrm flipV="1">
              <a:off x="716984" y="4885429"/>
              <a:ext cx="1116" cy="259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AB1CBF9-181F-03E9-771D-F0F14B8C7AB5}"/>
                    </a:ext>
                  </a:extLst>
                </p:cNvPr>
                <p:cNvSpPr txBox="1"/>
                <p:nvPr/>
              </p:nvSpPr>
              <p:spPr>
                <a:xfrm>
                  <a:off x="1476772" y="4607340"/>
                  <a:ext cx="1140056" cy="278089"/>
                </a:xfrm>
                <a:prstGeom prst="rect">
                  <a:avLst/>
                </a:prstGeom>
                <a:noFill/>
              </p:spPr>
              <p:txBody>
                <a:bodyPr wrap="none" lIns="0" tIns="4680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2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AB1CBF9-181F-03E9-771D-F0F14B8C7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6772" y="4607340"/>
                  <a:ext cx="1140056" cy="278089"/>
                </a:xfrm>
                <a:prstGeom prst="rect">
                  <a:avLst/>
                </a:prstGeom>
                <a:blipFill>
                  <a:blip r:embed="rId15"/>
                  <a:stretch>
                    <a:fillRect l="-3333" r="-1111" b="-434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61D91C1-F334-B64B-2330-072D2147A860}"/>
                </a:ext>
              </a:extLst>
            </p:cNvPr>
            <p:cNvCxnSpPr>
              <a:cxnSpLocks/>
              <a:stCxn id="71" idx="0"/>
              <a:endCxn id="72" idx="2"/>
            </p:cNvCxnSpPr>
            <p:nvPr/>
          </p:nvCxnSpPr>
          <p:spPr>
            <a:xfrm flipV="1">
              <a:off x="2045684" y="4885429"/>
              <a:ext cx="1116" cy="259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1F03820-44C5-F02A-B81C-DFE26A73F1BC}"/>
                    </a:ext>
                  </a:extLst>
                </p:cNvPr>
                <p:cNvSpPr txBox="1"/>
                <p:nvPr/>
              </p:nvSpPr>
              <p:spPr>
                <a:xfrm>
                  <a:off x="2805472" y="4607340"/>
                  <a:ext cx="1140056" cy="278089"/>
                </a:xfrm>
                <a:prstGeom prst="rect">
                  <a:avLst/>
                </a:prstGeom>
                <a:noFill/>
              </p:spPr>
              <p:txBody>
                <a:bodyPr wrap="none" lIns="0" tIns="4680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2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1F03820-44C5-F02A-B81C-DFE26A73F1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472" y="4607340"/>
                  <a:ext cx="1140056" cy="278089"/>
                </a:xfrm>
                <a:prstGeom prst="rect">
                  <a:avLst/>
                </a:prstGeom>
                <a:blipFill>
                  <a:blip r:embed="rId16"/>
                  <a:stretch>
                    <a:fillRect l="-3297" r="-1099" b="-434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49603B3-BF36-4427-3650-FAF848A25F75}"/>
                </a:ext>
              </a:extLst>
            </p:cNvPr>
            <p:cNvCxnSpPr>
              <a:cxnSpLocks/>
              <a:stCxn id="74" idx="0"/>
              <a:endCxn id="75" idx="2"/>
            </p:cNvCxnSpPr>
            <p:nvPr/>
          </p:nvCxnSpPr>
          <p:spPr>
            <a:xfrm flipV="1">
              <a:off x="3374384" y="4885429"/>
              <a:ext cx="1116" cy="259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B1CACA2-10EF-60D6-7B3B-378D21CA3C82}"/>
                    </a:ext>
                  </a:extLst>
                </p:cNvPr>
                <p:cNvSpPr txBox="1"/>
                <p:nvPr/>
              </p:nvSpPr>
              <p:spPr>
                <a:xfrm>
                  <a:off x="4134172" y="4607340"/>
                  <a:ext cx="1140056" cy="278089"/>
                </a:xfrm>
                <a:prstGeom prst="rect">
                  <a:avLst/>
                </a:prstGeom>
                <a:noFill/>
              </p:spPr>
              <p:txBody>
                <a:bodyPr wrap="none" lIns="0" tIns="4680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2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B1CACA2-10EF-60D6-7B3B-378D21CA3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172" y="4607340"/>
                  <a:ext cx="1140056" cy="278089"/>
                </a:xfrm>
                <a:prstGeom prst="rect">
                  <a:avLst/>
                </a:prstGeom>
                <a:blipFill>
                  <a:blip r:embed="rId17"/>
                  <a:stretch>
                    <a:fillRect l="-3297" r="-1099" b="-434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D3544D2-ACA3-321A-E10A-011C30689489}"/>
                </a:ext>
              </a:extLst>
            </p:cNvPr>
            <p:cNvCxnSpPr>
              <a:cxnSpLocks/>
              <a:stCxn id="77" idx="0"/>
              <a:endCxn id="78" idx="2"/>
            </p:cNvCxnSpPr>
            <p:nvPr/>
          </p:nvCxnSpPr>
          <p:spPr>
            <a:xfrm flipV="1">
              <a:off x="4703084" y="4885429"/>
              <a:ext cx="1116" cy="259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0D89142-D25F-6EA2-80EF-020E81EBC387}"/>
                    </a:ext>
                  </a:extLst>
                </p:cNvPr>
                <p:cNvSpPr txBox="1"/>
                <p:nvPr/>
              </p:nvSpPr>
              <p:spPr>
                <a:xfrm>
                  <a:off x="5462872" y="4607340"/>
                  <a:ext cx="1140056" cy="280206"/>
                </a:xfrm>
                <a:prstGeom prst="rect">
                  <a:avLst/>
                </a:prstGeom>
                <a:noFill/>
              </p:spPr>
              <p:txBody>
                <a:bodyPr wrap="none" lIns="0" tIns="4680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&lt;5&gt;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0D89142-D25F-6EA2-80EF-020E81EBC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2872" y="4607340"/>
                  <a:ext cx="1140056" cy="280206"/>
                </a:xfrm>
                <a:prstGeom prst="rect">
                  <a:avLst/>
                </a:prstGeom>
                <a:blipFill>
                  <a:blip r:embed="rId18"/>
                  <a:stretch>
                    <a:fillRect l="-3333" r="-1111" b="-8696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A9138A0-DB0D-9B18-EC85-EF1B294C09FD}"/>
                </a:ext>
              </a:extLst>
            </p:cNvPr>
            <p:cNvCxnSpPr>
              <a:cxnSpLocks/>
              <a:stCxn id="80" idx="0"/>
              <a:endCxn id="81" idx="2"/>
            </p:cNvCxnSpPr>
            <p:nvPr/>
          </p:nvCxnSpPr>
          <p:spPr>
            <a:xfrm flipV="1">
              <a:off x="6031784" y="4887546"/>
              <a:ext cx="1116" cy="257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EC6B7B-BFC8-08EE-4345-C6D3968C9486}"/>
              </a:ext>
            </a:extLst>
          </p:cNvPr>
          <p:cNvGrpSpPr/>
          <p:nvPr/>
        </p:nvGrpSpPr>
        <p:grpSpPr>
          <a:xfrm>
            <a:off x="718100" y="3950477"/>
            <a:ext cx="2657400" cy="656863"/>
            <a:chOff x="718100" y="3950477"/>
            <a:chExt cx="2657400" cy="6568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4D63A23-8BB2-A172-85D5-98C214DC721D}"/>
                    </a:ext>
                  </a:extLst>
                </p:cNvPr>
                <p:cNvSpPr/>
                <p:nvPr/>
              </p:nvSpPr>
              <p:spPr>
                <a:xfrm>
                  <a:off x="899592" y="3950477"/>
                  <a:ext cx="936000" cy="324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sz="1200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4D63A23-8BB2-A172-85D5-98C214DC7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92" y="3950477"/>
                  <a:ext cx="936000" cy="324000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FF8A376-A33B-797E-B00A-868153DAFFB3}"/>
                </a:ext>
              </a:extLst>
            </p:cNvPr>
            <p:cNvCxnSpPr>
              <a:cxnSpLocks/>
              <a:stCxn id="75" idx="0"/>
              <a:endCxn id="5" idx="2"/>
            </p:cNvCxnSpPr>
            <p:nvPr/>
          </p:nvCxnSpPr>
          <p:spPr>
            <a:xfrm flipH="1" flipV="1">
              <a:off x="1367592" y="4274477"/>
              <a:ext cx="2007908" cy="332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067985B-1190-BA52-8C61-535C0EE549AE}"/>
                </a:ext>
              </a:extLst>
            </p:cNvPr>
            <p:cNvCxnSpPr>
              <a:cxnSpLocks/>
              <a:stCxn id="3" idx="0"/>
              <a:endCxn id="5" idx="2"/>
            </p:cNvCxnSpPr>
            <p:nvPr/>
          </p:nvCxnSpPr>
          <p:spPr>
            <a:xfrm flipV="1">
              <a:off x="718100" y="4274477"/>
              <a:ext cx="649492" cy="332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3C4796-4C00-2EC0-CEFD-114283C2DE0C}"/>
              </a:ext>
            </a:extLst>
          </p:cNvPr>
          <p:cNvGrpSpPr/>
          <p:nvPr/>
        </p:nvGrpSpPr>
        <p:grpSpPr>
          <a:xfrm>
            <a:off x="2046800" y="3939061"/>
            <a:ext cx="1328700" cy="668279"/>
            <a:chOff x="2046800" y="3939061"/>
            <a:chExt cx="1328700" cy="668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698672B5-B73E-9B8F-C9D7-F3CDBC2D9EB9}"/>
                    </a:ext>
                  </a:extLst>
                </p:cNvPr>
                <p:cNvSpPr/>
                <p:nvPr/>
              </p:nvSpPr>
              <p:spPr>
                <a:xfrm>
                  <a:off x="2256514" y="3939061"/>
                  <a:ext cx="936000" cy="324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sz="1200" dirty="0"/>
                </a:p>
              </p:txBody>
            </p:sp>
          </mc:Choice>
          <mc:Fallback xmlns=""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698672B5-B73E-9B8F-C9D7-F3CDBC2D9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6514" y="3939061"/>
                  <a:ext cx="936000" cy="324000"/>
                </a:xfrm>
                <a:prstGeom prst="round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0C93418-3E21-3CC4-B822-238D4C506DA7}"/>
                </a:ext>
              </a:extLst>
            </p:cNvPr>
            <p:cNvCxnSpPr>
              <a:cxnSpLocks/>
              <a:stCxn id="75" idx="0"/>
              <a:endCxn id="36" idx="2"/>
            </p:cNvCxnSpPr>
            <p:nvPr/>
          </p:nvCxnSpPr>
          <p:spPr>
            <a:xfrm flipH="1" flipV="1">
              <a:off x="2724514" y="4263061"/>
              <a:ext cx="650986" cy="344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EF3D42D-405E-5038-1ABC-B215B1AB15AC}"/>
                </a:ext>
              </a:extLst>
            </p:cNvPr>
            <p:cNvCxnSpPr>
              <a:cxnSpLocks/>
              <a:stCxn id="72" idx="0"/>
              <a:endCxn id="36" idx="2"/>
            </p:cNvCxnSpPr>
            <p:nvPr/>
          </p:nvCxnSpPr>
          <p:spPr>
            <a:xfrm flipV="1">
              <a:off x="2046800" y="4263061"/>
              <a:ext cx="677714" cy="344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89E395-D30F-2457-78F8-658AB078FBAD}"/>
              </a:ext>
            </a:extLst>
          </p:cNvPr>
          <p:cNvGrpSpPr/>
          <p:nvPr/>
        </p:nvGrpSpPr>
        <p:grpSpPr>
          <a:xfrm>
            <a:off x="3375500" y="3939061"/>
            <a:ext cx="2657400" cy="668279"/>
            <a:chOff x="3375500" y="3939061"/>
            <a:chExt cx="2657400" cy="668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518A50B1-56F2-F26F-E4C4-F4FE384BD4AE}"/>
                    </a:ext>
                  </a:extLst>
                </p:cNvPr>
                <p:cNvSpPr/>
                <p:nvPr/>
              </p:nvSpPr>
              <p:spPr>
                <a:xfrm>
                  <a:off x="3541144" y="3939061"/>
                  <a:ext cx="936000" cy="324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sz="1200" dirty="0"/>
                </a:p>
              </p:txBody>
            </p:sp>
          </mc:Choice>
          <mc:Fallback xmlns="">
            <p:sp>
              <p:nvSpPr>
                <p:cNvPr id="39" name="Rounded Rectangle 38">
                  <a:extLst>
                    <a:ext uri="{FF2B5EF4-FFF2-40B4-BE49-F238E27FC236}">
                      <a16:creationId xmlns:a16="http://schemas.microsoft.com/office/drawing/2014/main" id="{518A50B1-56F2-F26F-E4C4-F4FE384BD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144" y="3939061"/>
                  <a:ext cx="936000" cy="324000"/>
                </a:xfrm>
                <a:prstGeom prst="round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85BB08BB-1441-732E-8807-94827930EAF0}"/>
                    </a:ext>
                  </a:extLst>
                </p:cNvPr>
                <p:cNvSpPr/>
                <p:nvPr/>
              </p:nvSpPr>
              <p:spPr>
                <a:xfrm>
                  <a:off x="4825774" y="3939061"/>
                  <a:ext cx="936000" cy="324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&lt;5&gt;</m:t>
                            </m:r>
                          </m:sup>
                        </m:sSup>
                        <m:r>
                          <a:rPr lang="hr-H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sz="1200" dirty="0"/>
                </a:p>
              </p:txBody>
            </p:sp>
          </mc:Choice>
          <mc:Fallback xmlns=""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85BB08BB-1441-732E-8807-94827930EA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5774" y="3939061"/>
                  <a:ext cx="936000" cy="324000"/>
                </a:xfrm>
                <a:prstGeom prst="round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B3689D4-D0FE-1524-E31C-C09A83A0D7E7}"/>
                </a:ext>
              </a:extLst>
            </p:cNvPr>
            <p:cNvCxnSpPr>
              <a:cxnSpLocks/>
              <a:stCxn id="75" idx="0"/>
              <a:endCxn id="39" idx="2"/>
            </p:cNvCxnSpPr>
            <p:nvPr/>
          </p:nvCxnSpPr>
          <p:spPr>
            <a:xfrm flipV="1">
              <a:off x="3375500" y="4263061"/>
              <a:ext cx="633644" cy="344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79A9F3A-82A5-60AC-94A9-3FADF1198407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 flipV="1">
              <a:off x="3375500" y="4263061"/>
              <a:ext cx="1962344" cy="344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202AB71-6064-A4BB-400E-5E46A11A8A87}"/>
                </a:ext>
              </a:extLst>
            </p:cNvPr>
            <p:cNvCxnSpPr>
              <a:cxnSpLocks/>
              <a:stCxn id="81" idx="0"/>
              <a:endCxn id="42" idx="2"/>
            </p:cNvCxnSpPr>
            <p:nvPr/>
          </p:nvCxnSpPr>
          <p:spPr>
            <a:xfrm flipH="1" flipV="1">
              <a:off x="5293774" y="4263061"/>
              <a:ext cx="739126" cy="344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ED92F5C-C686-4572-3BF5-F89CB8DB5E63}"/>
                </a:ext>
              </a:extLst>
            </p:cNvPr>
            <p:cNvCxnSpPr>
              <a:cxnSpLocks/>
              <a:stCxn id="78" idx="0"/>
              <a:endCxn id="39" idx="2"/>
            </p:cNvCxnSpPr>
            <p:nvPr/>
          </p:nvCxnSpPr>
          <p:spPr>
            <a:xfrm flipH="1" flipV="1">
              <a:off x="4009144" y="4263061"/>
              <a:ext cx="695056" cy="344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2A939E-987D-0271-5FB4-6C8F96910C2F}"/>
              </a:ext>
            </a:extLst>
          </p:cNvPr>
          <p:cNvGrpSpPr/>
          <p:nvPr/>
        </p:nvGrpSpPr>
        <p:grpSpPr>
          <a:xfrm>
            <a:off x="556401" y="3364893"/>
            <a:ext cx="977951" cy="1242447"/>
            <a:chOff x="556401" y="3364893"/>
            <a:chExt cx="977951" cy="124244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64396C-7C83-1BFF-4AFB-0080F3E0F06A}"/>
                </a:ext>
              </a:extLst>
            </p:cNvPr>
            <p:cNvSpPr/>
            <p:nvPr/>
          </p:nvSpPr>
          <p:spPr>
            <a:xfrm>
              <a:off x="1200832" y="3364893"/>
              <a:ext cx="333520" cy="3335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R" dirty="0"/>
                <a:t>×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E2B3B4-B082-A132-B045-59F58AE0C029}"/>
                </a:ext>
              </a:extLst>
            </p:cNvPr>
            <p:cNvCxnSpPr>
              <a:cxnSpLocks/>
              <a:stCxn id="5" idx="0"/>
              <a:endCxn id="11" idx="4"/>
            </p:cNvCxnSpPr>
            <p:nvPr/>
          </p:nvCxnSpPr>
          <p:spPr>
            <a:xfrm flipV="1">
              <a:off x="1367592" y="3698413"/>
              <a:ext cx="0" cy="25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99">
              <a:extLst>
                <a:ext uri="{FF2B5EF4-FFF2-40B4-BE49-F238E27FC236}">
                  <a16:creationId xmlns:a16="http://schemas.microsoft.com/office/drawing/2014/main" id="{2A372CD2-3CC2-3B02-9FAE-7C64CDF314A4}"/>
                </a:ext>
              </a:extLst>
            </p:cNvPr>
            <p:cNvCxnSpPr>
              <a:cxnSpLocks/>
              <a:stCxn id="3" idx="0"/>
              <a:endCxn id="11" idx="2"/>
            </p:cNvCxnSpPr>
            <p:nvPr/>
          </p:nvCxnSpPr>
          <p:spPr>
            <a:xfrm rot="5400000" flipH="1" flipV="1">
              <a:off x="421623" y="3828131"/>
              <a:ext cx="1075687" cy="48273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AC7452F-02CE-057B-0AAA-5DDC2E34642B}"/>
                    </a:ext>
                  </a:extLst>
                </p:cNvPr>
                <p:cNvSpPr txBox="1"/>
                <p:nvPr/>
              </p:nvSpPr>
              <p:spPr>
                <a:xfrm>
                  <a:off x="556401" y="3440566"/>
                  <a:ext cx="57238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200" i="1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2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AC7452F-02CE-057B-0AAA-5DDC2E346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01" y="3440566"/>
                  <a:ext cx="572382" cy="27699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36CBBD-1DC6-DD74-7469-B7019B179F98}"/>
              </a:ext>
            </a:extLst>
          </p:cNvPr>
          <p:cNvGrpSpPr/>
          <p:nvPr/>
        </p:nvGrpSpPr>
        <p:grpSpPr>
          <a:xfrm>
            <a:off x="1892219" y="3353477"/>
            <a:ext cx="999055" cy="1253863"/>
            <a:chOff x="1892219" y="3353477"/>
            <a:chExt cx="999055" cy="1253863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D86E0D-4A13-AAFC-6510-D60E52C4CC7A}"/>
                </a:ext>
              </a:extLst>
            </p:cNvPr>
            <p:cNvCxnSpPr>
              <a:cxnSpLocks/>
              <a:stCxn id="36" idx="0"/>
              <a:endCxn id="37" idx="4"/>
            </p:cNvCxnSpPr>
            <p:nvPr/>
          </p:nvCxnSpPr>
          <p:spPr>
            <a:xfrm flipV="1">
              <a:off x="2724514" y="3686997"/>
              <a:ext cx="0" cy="25206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8C05ECF-C962-485B-7D9D-C2CF467E13AE}"/>
                </a:ext>
              </a:extLst>
            </p:cNvPr>
            <p:cNvGrpSpPr/>
            <p:nvPr/>
          </p:nvGrpSpPr>
          <p:grpSpPr>
            <a:xfrm>
              <a:off x="1892219" y="3353477"/>
              <a:ext cx="999055" cy="1253863"/>
              <a:chOff x="1892219" y="3353477"/>
              <a:chExt cx="999055" cy="125386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3FD6567-84A5-6ECE-A90D-43BA2211CB94}"/>
                  </a:ext>
                </a:extLst>
              </p:cNvPr>
              <p:cNvSpPr/>
              <p:nvPr/>
            </p:nvSpPr>
            <p:spPr>
              <a:xfrm>
                <a:off x="2557754" y="3353477"/>
                <a:ext cx="333520" cy="33352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HR" dirty="0"/>
                  <a:t>×</a:t>
                </a: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0F2FD1F-686C-1B38-0E0D-83E413FEB6FF}"/>
                  </a:ext>
                </a:extLst>
              </p:cNvPr>
              <p:cNvCxnSpPr>
                <a:cxnSpLocks/>
                <a:stCxn id="72" idx="0"/>
                <a:endCxn id="37" idx="2"/>
              </p:cNvCxnSpPr>
              <p:nvPr/>
            </p:nvCxnSpPr>
            <p:spPr>
              <a:xfrm rot="5400000" flipH="1" flipV="1">
                <a:off x="1758726" y="3808312"/>
                <a:ext cx="1087103" cy="510954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D941AEE4-833B-5A92-CE0E-E9162261299B}"/>
                      </a:ext>
                    </a:extLst>
                  </p:cNvPr>
                  <p:cNvSpPr txBox="1"/>
                  <p:nvPr/>
                </p:nvSpPr>
                <p:spPr>
                  <a:xfrm>
                    <a:off x="1892219" y="3418501"/>
                    <a:ext cx="572382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hr-HR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hr-HR" sz="12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r-HR" sz="12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HR" sz="1200" dirty="0"/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D941AEE4-833B-5A92-CE0E-E916226129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219" y="3418501"/>
                    <a:ext cx="57238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H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7D0074-3CF6-5E9A-EFB0-E2D60CE59CF6}"/>
              </a:ext>
            </a:extLst>
          </p:cNvPr>
          <p:cNvGrpSpPr/>
          <p:nvPr/>
        </p:nvGrpSpPr>
        <p:grpSpPr>
          <a:xfrm>
            <a:off x="3842384" y="3353477"/>
            <a:ext cx="2385800" cy="1253863"/>
            <a:chOff x="3842384" y="3353477"/>
            <a:chExt cx="2385800" cy="1253863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804CE2F-E9CD-ABDC-CA2F-2B181A005BE8}"/>
                </a:ext>
              </a:extLst>
            </p:cNvPr>
            <p:cNvCxnSpPr>
              <a:cxnSpLocks/>
              <a:stCxn id="42" idx="0"/>
              <a:endCxn id="43" idx="4"/>
            </p:cNvCxnSpPr>
            <p:nvPr/>
          </p:nvCxnSpPr>
          <p:spPr>
            <a:xfrm flipV="1">
              <a:off x="5293774" y="3686997"/>
              <a:ext cx="0" cy="252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1461540-937F-85E6-AA2A-64510E857F72}"/>
                </a:ext>
              </a:extLst>
            </p:cNvPr>
            <p:cNvGrpSpPr/>
            <p:nvPr/>
          </p:nvGrpSpPr>
          <p:grpSpPr>
            <a:xfrm>
              <a:off x="3842384" y="3353477"/>
              <a:ext cx="2385800" cy="1253863"/>
              <a:chOff x="3842384" y="3353477"/>
              <a:chExt cx="2385800" cy="1253863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13C6B93-0962-A712-5811-1EBB7E5FC45C}"/>
                  </a:ext>
                </a:extLst>
              </p:cNvPr>
              <p:cNvCxnSpPr>
                <a:cxnSpLocks/>
                <a:stCxn id="39" idx="0"/>
                <a:endCxn id="40" idx="4"/>
              </p:cNvCxnSpPr>
              <p:nvPr/>
            </p:nvCxnSpPr>
            <p:spPr>
              <a:xfrm flipV="1">
                <a:off x="4009144" y="3686997"/>
                <a:ext cx="0" cy="252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5D4F903-D2BE-A543-70E1-BE35D0463AE4}"/>
                  </a:ext>
                </a:extLst>
              </p:cNvPr>
              <p:cNvGrpSpPr/>
              <p:nvPr/>
            </p:nvGrpSpPr>
            <p:grpSpPr>
              <a:xfrm>
                <a:off x="3842384" y="3353477"/>
                <a:ext cx="2385800" cy="1253863"/>
                <a:chOff x="3842384" y="3353477"/>
                <a:chExt cx="2385800" cy="1253863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0E48310F-C86E-DB11-CD35-413514C6AD70}"/>
                    </a:ext>
                  </a:extLst>
                </p:cNvPr>
                <p:cNvGrpSpPr/>
                <p:nvPr/>
              </p:nvGrpSpPr>
              <p:grpSpPr>
                <a:xfrm>
                  <a:off x="3842384" y="3353477"/>
                  <a:ext cx="1049982" cy="1253863"/>
                  <a:chOff x="3842384" y="3353477"/>
                  <a:chExt cx="1049982" cy="1253863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6D6FF6D5-EAC2-E10A-0493-B825BB3E4E55}"/>
                      </a:ext>
                    </a:extLst>
                  </p:cNvPr>
                  <p:cNvSpPr/>
                  <p:nvPr/>
                </p:nvSpPr>
                <p:spPr>
                  <a:xfrm>
                    <a:off x="3842384" y="3353477"/>
                    <a:ext cx="333520" cy="33352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HR" dirty="0"/>
                      <a:t>×</a:t>
                    </a:r>
                  </a:p>
                </p:txBody>
              </p:sp>
              <p:cxnSp>
                <p:nvCxnSpPr>
                  <p:cNvPr id="106" name="Straight Arrow Connector 99">
                    <a:extLst>
                      <a:ext uri="{FF2B5EF4-FFF2-40B4-BE49-F238E27FC236}">
                        <a16:creationId xmlns:a16="http://schemas.microsoft.com/office/drawing/2014/main" id="{DD5BF0A8-ACD8-E702-E08E-9BD637E6CCF1}"/>
                      </a:ext>
                    </a:extLst>
                  </p:cNvPr>
                  <p:cNvCxnSpPr>
                    <a:cxnSpLocks/>
                    <a:stCxn id="78" idx="0"/>
                    <a:endCxn id="40" idx="6"/>
                  </p:cNvCxnSpPr>
                  <p:nvPr/>
                </p:nvCxnSpPr>
                <p:spPr>
                  <a:xfrm rot="16200000" flipV="1">
                    <a:off x="3896501" y="3799641"/>
                    <a:ext cx="1087103" cy="528296"/>
                  </a:xfrm>
                  <a:prstGeom prst="curved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518CA714-5D5E-5A56-24AA-EAFB05FCB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19984" y="3396436"/>
                        <a:ext cx="57238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hr-H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1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hr-HR" sz="1200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hr-HR" sz="1200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HR" sz="1200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518CA714-5D5E-5A56-24AA-EAFB05FCBC1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19984" y="3396436"/>
                        <a:ext cx="572382" cy="276999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H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17CCF79E-3233-731F-0057-86146B6E850C}"/>
                    </a:ext>
                  </a:extLst>
                </p:cNvPr>
                <p:cNvGrpSpPr/>
                <p:nvPr/>
              </p:nvGrpSpPr>
              <p:grpSpPr>
                <a:xfrm>
                  <a:off x="5127014" y="3353477"/>
                  <a:ext cx="1101170" cy="1253863"/>
                  <a:chOff x="5127014" y="3353477"/>
                  <a:chExt cx="1101170" cy="1253863"/>
                </a:xfrm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89B5FC58-1D67-E571-9B28-7BB554B8591E}"/>
                      </a:ext>
                    </a:extLst>
                  </p:cNvPr>
                  <p:cNvSpPr/>
                  <p:nvPr/>
                </p:nvSpPr>
                <p:spPr>
                  <a:xfrm>
                    <a:off x="5127014" y="3353477"/>
                    <a:ext cx="333520" cy="333520"/>
                  </a:xfrm>
                  <a:prstGeom prst="ellips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HR" dirty="0"/>
                      <a:t>×</a:t>
                    </a:r>
                  </a:p>
                </p:txBody>
              </p:sp>
              <p:cxnSp>
                <p:nvCxnSpPr>
                  <p:cNvPr id="109" name="Straight Arrow Connector 99">
                    <a:extLst>
                      <a:ext uri="{FF2B5EF4-FFF2-40B4-BE49-F238E27FC236}">
                        <a16:creationId xmlns:a16="http://schemas.microsoft.com/office/drawing/2014/main" id="{22038ACA-07AA-08B7-AF4B-5F273D60C63A}"/>
                      </a:ext>
                    </a:extLst>
                  </p:cNvPr>
                  <p:cNvCxnSpPr>
                    <a:cxnSpLocks/>
                    <a:stCxn id="81" idx="0"/>
                    <a:endCxn id="43" idx="6"/>
                  </p:cNvCxnSpPr>
                  <p:nvPr/>
                </p:nvCxnSpPr>
                <p:spPr>
                  <a:xfrm rot="16200000" flipV="1">
                    <a:off x="5203166" y="3777606"/>
                    <a:ext cx="1087103" cy="572366"/>
                  </a:xfrm>
                  <a:prstGeom prst="curved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C61A3349-AB46-BE5B-B4D8-0A6B64963F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55802" y="3374371"/>
                        <a:ext cx="57238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hr-H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1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hr-HR" sz="1200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hr-HR" sz="1200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HR" sz="1200" dirty="0"/>
                      </a:p>
                    </p:txBody>
                  </p:sp>
                </mc:Choice>
                <mc:Fallback xmlns="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C61A3349-AB46-BE5B-B4D8-0A6B64963F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55802" y="3374371"/>
                        <a:ext cx="572382" cy="276999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H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EE02EE7B-FE2E-CB69-F4DC-B246B6B98F00}"/>
                  </a:ext>
                </a:extLst>
              </p:cNvPr>
              <p:cNvSpPr/>
              <p:nvPr/>
            </p:nvSpPr>
            <p:spPr>
              <a:xfrm>
                <a:off x="422056" y="1346802"/>
                <a:ext cx="5904656" cy="5315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r-HR" sz="1200">
                          <a:latin typeface="Cambria Math" panose="02040503050406030204" pitchFamily="18" charset="0"/>
                        </a:rPr>
                        <m:t>Attention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hr-HR" sz="12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HR" sz="1200" dirty="0"/>
                        <m:t> = </m:t>
                      </m:r>
                      <m:r>
                        <m:rPr>
                          <m:nor/>
                        </m:rPr>
                        <a:rPr lang="hr-HR" sz="1200" dirty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hr-HR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r-HR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r-HR" sz="1200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hr-H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1200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hr-HR" sz="12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hr-H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hr-HR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sz="12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hr-HR" sz="12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hr-HR" sz="1200" i="1" dirty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EE02EE7B-FE2E-CB69-F4DC-B246B6B98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56" y="1346802"/>
                <a:ext cx="5904656" cy="531562"/>
              </a:xfrm>
              <a:prstGeom prst="round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375B254-4518-082A-B75C-DB7DBF82FF15}"/>
                  </a:ext>
                </a:extLst>
              </p:cNvPr>
              <p:cNvSpPr txBox="1"/>
              <p:nvPr/>
            </p:nvSpPr>
            <p:spPr>
              <a:xfrm>
                <a:off x="2804356" y="2132856"/>
                <a:ext cx="1140056" cy="370422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&lt;3&gt;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375B254-4518-082A-B75C-DB7DBF82F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56" y="2132856"/>
                <a:ext cx="1140056" cy="37042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BE448CE-951A-0C3B-CD29-5914D9642950}"/>
              </a:ext>
            </a:extLst>
          </p:cNvPr>
          <p:cNvGrpSpPr/>
          <p:nvPr/>
        </p:nvGrpSpPr>
        <p:grpSpPr>
          <a:xfrm>
            <a:off x="1485509" y="2503278"/>
            <a:ext cx="3690348" cy="2104062"/>
            <a:chOff x="1485509" y="2503278"/>
            <a:chExt cx="3690348" cy="210406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294E03-37EB-D3F9-F60A-D646C95659B3}"/>
                </a:ext>
              </a:extLst>
            </p:cNvPr>
            <p:cNvSpPr/>
            <p:nvPr/>
          </p:nvSpPr>
          <p:spPr>
            <a:xfrm>
              <a:off x="3207624" y="2780928"/>
              <a:ext cx="333520" cy="33352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R" dirty="0"/>
                <a:t>+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88DA5B9-0E4A-42EF-7CF5-19214492D661}"/>
                </a:ext>
              </a:extLst>
            </p:cNvPr>
            <p:cNvCxnSpPr>
              <a:cxnSpLocks/>
              <a:stCxn id="75" idx="0"/>
              <a:endCxn id="10" idx="4"/>
            </p:cNvCxnSpPr>
            <p:nvPr/>
          </p:nvCxnSpPr>
          <p:spPr>
            <a:xfrm flipH="1" flipV="1">
              <a:off x="3374384" y="3114448"/>
              <a:ext cx="1116" cy="149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3917B7C-F777-4D62-1289-8D53B48E8215}"/>
                </a:ext>
              </a:extLst>
            </p:cNvPr>
            <p:cNvCxnSpPr>
              <a:cxnSpLocks/>
              <a:stCxn id="40" idx="0"/>
              <a:endCxn id="10" idx="5"/>
            </p:cNvCxnSpPr>
            <p:nvPr/>
          </p:nvCxnSpPr>
          <p:spPr>
            <a:xfrm flipH="1" flipV="1">
              <a:off x="3492301" y="3065605"/>
              <a:ext cx="516843" cy="287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DC7F75-7AB9-F1E6-894D-9CAC9D684F87}"/>
                </a:ext>
              </a:extLst>
            </p:cNvPr>
            <p:cNvCxnSpPr>
              <a:cxnSpLocks/>
              <a:stCxn id="43" idx="1"/>
              <a:endCxn id="10" idx="6"/>
            </p:cNvCxnSpPr>
            <p:nvPr/>
          </p:nvCxnSpPr>
          <p:spPr>
            <a:xfrm flipH="1" flipV="1">
              <a:off x="3541144" y="2947688"/>
              <a:ext cx="1634713" cy="454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E9469B6-31B1-FAA6-97A1-EDBFABC44504}"/>
                </a:ext>
              </a:extLst>
            </p:cNvPr>
            <p:cNvCxnSpPr>
              <a:cxnSpLocks/>
              <a:stCxn id="37" idx="0"/>
              <a:endCxn id="10" idx="3"/>
            </p:cNvCxnSpPr>
            <p:nvPr/>
          </p:nvCxnSpPr>
          <p:spPr>
            <a:xfrm flipV="1">
              <a:off x="2724514" y="3065605"/>
              <a:ext cx="531953" cy="28787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5C10A8D-2825-52FF-A121-6280819148FE}"/>
                </a:ext>
              </a:extLst>
            </p:cNvPr>
            <p:cNvCxnSpPr>
              <a:cxnSpLocks/>
              <a:stCxn id="11" idx="7"/>
              <a:endCxn id="10" idx="2"/>
            </p:cNvCxnSpPr>
            <p:nvPr/>
          </p:nvCxnSpPr>
          <p:spPr>
            <a:xfrm flipV="1">
              <a:off x="1485509" y="2947688"/>
              <a:ext cx="1722115" cy="466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9AFB89D-E750-66D3-686F-735D545E0A02}"/>
                </a:ext>
              </a:extLst>
            </p:cNvPr>
            <p:cNvCxnSpPr>
              <a:cxnSpLocks/>
              <a:stCxn id="10" idx="0"/>
              <a:endCxn id="120" idx="2"/>
            </p:cNvCxnSpPr>
            <p:nvPr/>
          </p:nvCxnSpPr>
          <p:spPr>
            <a:xfrm flipV="1">
              <a:off x="3374384" y="2503278"/>
              <a:ext cx="0" cy="277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7B2320-A6DD-F292-8DB3-B6BF5DBBD5F8}"/>
              </a:ext>
            </a:extLst>
          </p:cNvPr>
          <p:cNvGrpSpPr/>
          <p:nvPr/>
        </p:nvGrpSpPr>
        <p:grpSpPr>
          <a:xfrm>
            <a:off x="146956" y="2132856"/>
            <a:ext cx="6454856" cy="647622"/>
            <a:chOff x="146956" y="2132856"/>
            <a:chExt cx="6454856" cy="64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467B368E-7C10-2146-4792-24AC834E020D}"/>
                    </a:ext>
                  </a:extLst>
                </p:cNvPr>
                <p:cNvSpPr txBox="1"/>
                <p:nvPr/>
              </p:nvSpPr>
              <p:spPr>
                <a:xfrm>
                  <a:off x="146956" y="2132856"/>
                  <a:ext cx="1140056" cy="370422"/>
                </a:xfrm>
                <a:prstGeom prst="rect">
                  <a:avLst/>
                </a:prstGeom>
                <a:noFill/>
              </p:spPr>
              <p:txBody>
                <a:bodyPr wrap="square" lIns="0" tIns="46800" rIns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a14:m>
                  <a:endParaRPr lang="hr-HR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467B368E-7C10-2146-4792-24AC834E0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56" y="2132856"/>
                  <a:ext cx="1140056" cy="37042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F4095E0-AA55-3DD1-2962-1DE4CC14A46D}"/>
                    </a:ext>
                  </a:extLst>
                </p:cNvPr>
                <p:cNvSpPr txBox="1"/>
                <p:nvPr/>
              </p:nvSpPr>
              <p:spPr>
                <a:xfrm>
                  <a:off x="1475656" y="2132856"/>
                  <a:ext cx="1140056" cy="370422"/>
                </a:xfrm>
                <a:prstGeom prst="rect">
                  <a:avLst/>
                </a:prstGeom>
                <a:noFill/>
              </p:spPr>
              <p:txBody>
                <a:bodyPr wrap="square" lIns="0" tIns="46800" rIns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a14:m>
                  <a:endParaRPr lang="hr-HR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0F4095E0-AA55-3DD1-2962-1DE4CC14A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2132856"/>
                  <a:ext cx="1140056" cy="37042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D9D052F-1553-68DF-AA0D-F56B62659074}"/>
                    </a:ext>
                  </a:extLst>
                </p:cNvPr>
                <p:cNvSpPr txBox="1"/>
                <p:nvPr/>
              </p:nvSpPr>
              <p:spPr>
                <a:xfrm>
                  <a:off x="4133056" y="2132856"/>
                  <a:ext cx="1140056" cy="370422"/>
                </a:xfrm>
                <a:prstGeom prst="rect">
                  <a:avLst/>
                </a:prstGeom>
                <a:noFill/>
              </p:spPr>
              <p:txBody>
                <a:bodyPr wrap="square" lIns="0" tIns="46800" rIns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</m:oMath>
                  </a14:m>
                  <a:endParaRPr lang="hr-HR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D9D052F-1553-68DF-AA0D-F56B62659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3056" y="2132856"/>
                  <a:ext cx="1140056" cy="37042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CDFED9D-FE2D-A13E-2645-E6BE2679DACC}"/>
                    </a:ext>
                  </a:extLst>
                </p:cNvPr>
                <p:cNvSpPr txBox="1"/>
                <p:nvPr/>
              </p:nvSpPr>
              <p:spPr>
                <a:xfrm>
                  <a:off x="5461756" y="2132856"/>
                  <a:ext cx="1140056" cy="373500"/>
                </a:xfrm>
                <a:prstGeom prst="rect">
                  <a:avLst/>
                </a:prstGeom>
                <a:noFill/>
              </p:spPr>
              <p:txBody>
                <a:bodyPr wrap="square" lIns="0" tIns="46800" rIns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hr-H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&lt;5&gt;</m:t>
                          </m:r>
                        </m:sup>
                      </m:sSup>
                    </m:oMath>
                  </a14:m>
                  <a:endParaRPr lang="hr-HR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CDFED9D-FE2D-A13E-2645-E6BE2679D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756" y="2132856"/>
                  <a:ext cx="1140056" cy="37350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8027D91-6740-1756-1D76-BFB2CF439377}"/>
                </a:ext>
              </a:extLst>
            </p:cNvPr>
            <p:cNvCxnSpPr>
              <a:cxnSpLocks/>
              <a:endCxn id="119" idx="2"/>
            </p:cNvCxnSpPr>
            <p:nvPr/>
          </p:nvCxnSpPr>
          <p:spPr>
            <a:xfrm flipV="1">
              <a:off x="2045684" y="2503278"/>
              <a:ext cx="0" cy="27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AEBCD631-8ED3-9020-5309-930020C2A35F}"/>
                </a:ext>
              </a:extLst>
            </p:cNvPr>
            <p:cNvCxnSpPr>
              <a:cxnSpLocks/>
              <a:endCxn id="118" idx="2"/>
            </p:cNvCxnSpPr>
            <p:nvPr/>
          </p:nvCxnSpPr>
          <p:spPr>
            <a:xfrm flipV="1">
              <a:off x="716984" y="2503278"/>
              <a:ext cx="0" cy="271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D2D0BAC0-68E1-3247-3123-AFA54928FAE7}"/>
                </a:ext>
              </a:extLst>
            </p:cNvPr>
            <p:cNvCxnSpPr>
              <a:cxnSpLocks/>
              <a:endCxn id="121" idx="2"/>
            </p:cNvCxnSpPr>
            <p:nvPr/>
          </p:nvCxnSpPr>
          <p:spPr>
            <a:xfrm flipH="1" flipV="1">
              <a:off x="4703084" y="2503278"/>
              <a:ext cx="0" cy="271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33EDE11-A56E-3ADF-28E0-2B58420250A2}"/>
                </a:ext>
              </a:extLst>
            </p:cNvPr>
            <p:cNvCxnSpPr>
              <a:cxnSpLocks/>
              <a:endCxn id="122" idx="2"/>
            </p:cNvCxnSpPr>
            <p:nvPr/>
          </p:nvCxnSpPr>
          <p:spPr>
            <a:xfrm flipV="1">
              <a:off x="6031784" y="2506356"/>
              <a:ext cx="0" cy="257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D03D5D5-1ECA-EF92-386F-03679C92B10F}"/>
                  </a:ext>
                </a:extLst>
              </p:cNvPr>
              <p:cNvSpPr txBox="1"/>
              <p:nvPr/>
            </p:nvSpPr>
            <p:spPr>
              <a:xfrm>
                <a:off x="5337844" y="545667"/>
                <a:ext cx="3708673" cy="832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R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H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r-H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HR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hr-H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r-HR" sz="2000" dirty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hr-H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hr-HR" sz="20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p>
                                          <m:sSupPr>
                                            <m:ctrlP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&gt;</m:t>
                                            </m:r>
                                          </m:sup>
                                        </m:sSup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hr-H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hr-H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hr-HR" sz="2000" dirty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hr-HR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hr-H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hr-H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hr-H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&lt;</m:t>
                                                </m:r>
                                                <m:r>
                                                  <a:rPr lang="hr-H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hr-H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&gt;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  <m:t>&gt;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  <m:sSup>
                          <m:sSupPr>
                            <m:ctrlP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HR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D03D5D5-1ECA-EF92-386F-03679C92B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844" y="545667"/>
                <a:ext cx="3708673" cy="832536"/>
              </a:xfrm>
              <a:prstGeom prst="rect">
                <a:avLst/>
              </a:prstGeom>
              <a:blipFill>
                <a:blip r:embed="rId33"/>
                <a:stretch>
                  <a:fillRect t="-30303" b="-6212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9B18FD3-236A-43FD-C0CA-B611D3F7449E}"/>
              </a:ext>
            </a:extLst>
          </p:cNvPr>
          <p:cNvGrpSpPr/>
          <p:nvPr/>
        </p:nvGrpSpPr>
        <p:grpSpPr>
          <a:xfrm>
            <a:off x="6342098" y="2794733"/>
            <a:ext cx="2739207" cy="1639852"/>
            <a:chOff x="6342098" y="2794733"/>
            <a:chExt cx="2739207" cy="1639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BCEB20F7-75E4-E054-F499-EDFBB62B9957}"/>
                    </a:ext>
                  </a:extLst>
                </p:cNvPr>
                <p:cNvSpPr txBox="1"/>
                <p:nvPr/>
              </p:nvSpPr>
              <p:spPr>
                <a:xfrm>
                  <a:off x="6342098" y="2800291"/>
                  <a:ext cx="1015663" cy="163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HR" sz="1600" dirty="0"/>
                    <a:t>Query (</a:t>
                  </a:r>
                  <a14:m>
                    <m:oMath xmlns:m="http://schemas.openxmlformats.org/officeDocument/2006/math">
                      <m:r>
                        <a:rPr lang="hr-HR" sz="1600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lang="en-HR" sz="1600" dirty="0"/>
                    <a:t>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&lt;5&gt;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BCEB20F7-75E4-E054-F499-EDFBB62B9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2098" y="2800291"/>
                  <a:ext cx="1015663" cy="1634294"/>
                </a:xfrm>
                <a:prstGeom prst="rect">
                  <a:avLst/>
                </a:prstGeom>
                <a:blipFill>
                  <a:blip r:embed="rId34"/>
                  <a:stretch>
                    <a:fillRect l="-2469" t="-1550" r="-2469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CF85E04-A83B-91C2-C7B8-1A2929059665}"/>
                    </a:ext>
                  </a:extLst>
                </p:cNvPr>
                <p:cNvSpPr txBox="1"/>
                <p:nvPr/>
              </p:nvSpPr>
              <p:spPr>
                <a:xfrm>
                  <a:off x="7321587" y="2794733"/>
                  <a:ext cx="803040" cy="163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HR" sz="1600" dirty="0"/>
                    <a:t>Key (</a:t>
                  </a:r>
                  <a14:m>
                    <m:oMath xmlns:m="http://schemas.openxmlformats.org/officeDocument/2006/math">
                      <m:r>
                        <a:rPr lang="hr-HR" sz="16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a14:m>
                  <a:r>
                    <a:rPr lang="en-HR" sz="1600" dirty="0"/>
                    <a:t>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&lt;5&gt;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CF85E04-A83B-91C2-C7B8-1A29290596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587" y="2794733"/>
                  <a:ext cx="803040" cy="1634294"/>
                </a:xfrm>
                <a:prstGeom prst="rect">
                  <a:avLst/>
                </a:prstGeom>
                <a:blipFill>
                  <a:blip r:embed="rId35"/>
                  <a:stretch>
                    <a:fillRect l="-3125" t="-769" r="-3125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D33112A-E8D8-A911-18DF-BF80180822A0}"/>
                    </a:ext>
                  </a:extLst>
                </p:cNvPr>
                <p:cNvSpPr txBox="1"/>
                <p:nvPr/>
              </p:nvSpPr>
              <p:spPr>
                <a:xfrm>
                  <a:off x="8130468" y="2794733"/>
                  <a:ext cx="950837" cy="1634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HR" sz="1600" dirty="0"/>
                    <a:t>Value (</a:t>
                  </a:r>
                  <a14:m>
                    <m:oMath xmlns:m="http://schemas.openxmlformats.org/officeDocument/2006/math">
                      <m:r>
                        <a:rPr lang="hr-HR" sz="16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HR" sz="1600" dirty="0"/>
                    <a:t>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&lt;5&gt;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D33112A-E8D8-A911-18DF-BF80180822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468" y="2794733"/>
                  <a:ext cx="950837" cy="1634294"/>
                </a:xfrm>
                <a:prstGeom prst="rect">
                  <a:avLst/>
                </a:prstGeom>
                <a:blipFill>
                  <a:blip r:embed="rId36"/>
                  <a:stretch>
                    <a:fillRect l="-3947" t="-769" r="-263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110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32F568C-D16F-5268-2AC1-945CA0EA7A60}"/>
              </a:ext>
            </a:extLst>
          </p:cNvPr>
          <p:cNvGrpSpPr/>
          <p:nvPr/>
        </p:nvGrpSpPr>
        <p:grpSpPr>
          <a:xfrm>
            <a:off x="611807" y="2142570"/>
            <a:ext cx="7483770" cy="1048453"/>
            <a:chOff x="611807" y="2142570"/>
            <a:chExt cx="7483770" cy="1048453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D61288FC-D4A1-1C1C-E4FC-A792EBF0A516}"/>
                </a:ext>
              </a:extLst>
            </p:cNvPr>
            <p:cNvSpPr/>
            <p:nvPr/>
          </p:nvSpPr>
          <p:spPr>
            <a:xfrm>
              <a:off x="3500521" y="2142570"/>
              <a:ext cx="2411834" cy="531562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200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5A2F7EE-6ABE-DDE0-9AA9-A9AD9D70BF2D}"/>
                </a:ext>
              </a:extLst>
            </p:cNvPr>
            <p:cNvGrpSpPr/>
            <p:nvPr/>
          </p:nvGrpSpPr>
          <p:grpSpPr>
            <a:xfrm>
              <a:off x="611807" y="2856017"/>
              <a:ext cx="7483770" cy="335006"/>
              <a:chOff x="611807" y="2856017"/>
              <a:chExt cx="7483770" cy="335006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AEC7BDC-48FA-06A1-EB93-280D0B8D7C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807" y="2931236"/>
                <a:ext cx="210873" cy="259787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095EE60-217E-3C16-8184-3BE6DAFB1F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6857" y="2911009"/>
                <a:ext cx="210873" cy="259787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49294FE7-3A00-4F88-E702-558C3CEA26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04496" y="2871659"/>
                <a:ext cx="210873" cy="259787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AE4A7E87-701E-2AD8-4606-99D3F10E1C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84704" y="2856017"/>
                <a:ext cx="210873" cy="259787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1BE03D1-46DF-FE1B-51C8-79964E707B45}"/>
              </a:ext>
            </a:extLst>
          </p:cNvPr>
          <p:cNvGrpSpPr/>
          <p:nvPr/>
        </p:nvGrpSpPr>
        <p:grpSpPr>
          <a:xfrm>
            <a:off x="819672" y="2245959"/>
            <a:ext cx="7481560" cy="956185"/>
            <a:chOff x="819672" y="2245959"/>
            <a:chExt cx="7481560" cy="956185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1540E041-C8EA-5368-A41E-12B37B7C0288}"/>
                </a:ext>
              </a:extLst>
            </p:cNvPr>
            <p:cNvSpPr/>
            <p:nvPr/>
          </p:nvSpPr>
          <p:spPr>
            <a:xfrm>
              <a:off x="3365224" y="2245959"/>
              <a:ext cx="2411834" cy="53156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200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569AFF6-EA56-FD0A-C6DC-867CE274B31C}"/>
                </a:ext>
              </a:extLst>
            </p:cNvPr>
            <p:cNvGrpSpPr/>
            <p:nvPr/>
          </p:nvGrpSpPr>
          <p:grpSpPr>
            <a:xfrm>
              <a:off x="819672" y="2851290"/>
              <a:ext cx="7481560" cy="350854"/>
              <a:chOff x="819672" y="2851290"/>
              <a:chExt cx="7481560" cy="350854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D6E0964-FDAD-00D5-8903-14DDD1FF9C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89438" y="2913823"/>
                <a:ext cx="199376" cy="27720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B5202F6-13EB-3ABE-A154-CDC38F8F8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01657" y="2874983"/>
                <a:ext cx="199376" cy="27720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03E33A7-CF96-2466-ECE6-67DD0326E6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01856" y="2851290"/>
                <a:ext cx="199376" cy="27720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F6AF4A3-1E0C-1778-4989-B16D1FFEFC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9672" y="2924944"/>
                <a:ext cx="199376" cy="27720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Multi-Head Attention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0D641D-363F-EF79-2883-9BF6091B3518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[</a:t>
            </a:r>
            <a:r>
              <a:rPr lang="en-GB" sz="1600" dirty="0">
                <a:effectLst/>
              </a:rPr>
              <a:t>Vaswani et al. 2017, Attention Is All You Need</a:t>
            </a:r>
            <a:r>
              <a:rPr lang="en-US" sz="1600" dirty="0">
                <a:effectLst/>
              </a:rPr>
              <a:t>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D03D5D5-1ECA-EF92-386F-03679C92B10F}"/>
                  </a:ext>
                </a:extLst>
              </p:cNvPr>
              <p:cNvSpPr txBox="1"/>
              <p:nvPr/>
            </p:nvSpPr>
            <p:spPr>
              <a:xfrm>
                <a:off x="2686689" y="658485"/>
                <a:ext cx="676224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MultiHead</m:t>
                      </m:r>
                      <m:d>
                        <m:d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hr-H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hr-HR" sz="2000" b="0" i="0" smtClean="0">
                          <a:latin typeface="Cambria Math" panose="02040503050406030204" pitchFamily="18" charset="0"/>
                        </a:rPr>
                        <m:t>concat</m:t>
                      </m:r>
                      <m:d>
                        <m:d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hr-H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hr-H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D03D5D5-1ECA-EF92-386F-03679C92B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689" y="658485"/>
                <a:ext cx="6762243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F0A7F0-4045-623E-78FD-BECE6AEF2AA7}"/>
                  </a:ext>
                </a:extLst>
              </p:cNvPr>
              <p:cNvSpPr txBox="1"/>
              <p:nvPr/>
            </p:nvSpPr>
            <p:spPr>
              <a:xfrm>
                <a:off x="0" y="1125176"/>
                <a:ext cx="4056590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r-HR" sz="1800" smtClean="0">
                          <a:latin typeface="Cambria Math" panose="02040503050406030204" pitchFamily="18" charset="0"/>
                        </a:rPr>
                        <m:t>Attention</m:t>
                      </m:r>
                      <m:r>
                        <a:rPr lang="hr-HR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r-HR" sz="1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hr-HR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r-HR" sz="18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hr-HR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r-HR" sz="18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hr-HR" sz="1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HR" sz="1800" dirty="0"/>
                        <m:t> = </m:t>
                      </m:r>
                      <m:r>
                        <m:rPr>
                          <m:nor/>
                        </m:rPr>
                        <a:rPr lang="hr-HR" sz="1800" dirty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hr-HR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r-HR" sz="1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r-HR" sz="1800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hr-H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1800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hr-HR" sz="1800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hr-H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hr-H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r-HR" sz="1800" i="1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hr-HR" sz="18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hr-HR" sz="1800" i="1" dirty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HR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F0A7F0-4045-623E-78FD-BECE6AEF2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5176"/>
                <a:ext cx="4056590" cy="7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95D82D-2F1C-90F0-1B12-22BDA6BD03A4}"/>
                  </a:ext>
                </a:extLst>
              </p:cNvPr>
              <p:cNvSpPr txBox="1"/>
              <p:nvPr/>
            </p:nvSpPr>
            <p:spPr>
              <a:xfrm>
                <a:off x="249644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Jane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95D82D-2F1C-90F0-1B12-22BDA6BD0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44" y="5144981"/>
                <a:ext cx="1140056" cy="647421"/>
              </a:xfrm>
              <a:prstGeom prst="rect">
                <a:avLst/>
              </a:prstGeom>
              <a:blipFill>
                <a:blip r:embed="rId5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485B0C-A531-AF5B-67B2-8EFF4A047805}"/>
                  </a:ext>
                </a:extLst>
              </p:cNvPr>
              <p:cNvSpPr txBox="1"/>
              <p:nvPr/>
            </p:nvSpPr>
            <p:spPr>
              <a:xfrm>
                <a:off x="250760" y="4607340"/>
                <a:ext cx="1140056" cy="278089"/>
              </a:xfrm>
              <a:prstGeom prst="rect">
                <a:avLst/>
              </a:prstGeom>
              <a:noFill/>
            </p:spPr>
            <p:txBody>
              <a:bodyPr wrap="none" lIns="0" tIns="468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485B0C-A531-AF5B-67B2-8EFF4A047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60" y="4607340"/>
                <a:ext cx="1140056" cy="278089"/>
              </a:xfrm>
              <a:prstGeom prst="rect">
                <a:avLst/>
              </a:prstGeom>
              <a:blipFill>
                <a:blip r:embed="rId6"/>
                <a:stretch>
                  <a:fillRect l="-3297" r="-1099" b="-434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BE8518-D8A5-00C0-BE2C-1C80DE548BC6}"/>
              </a:ext>
            </a:extLst>
          </p:cNvPr>
          <p:cNvCxnSpPr>
            <a:cxnSpLocks/>
            <a:stCxn id="54" idx="0"/>
            <a:endCxn id="3" idx="2"/>
          </p:cNvCxnSpPr>
          <p:nvPr/>
        </p:nvCxnSpPr>
        <p:spPr>
          <a:xfrm flipV="1">
            <a:off x="819672" y="4885429"/>
            <a:ext cx="1116" cy="25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840-41C4-1EB3-A49C-4EB0D6E850D4}"/>
                  </a:ext>
                </a:extLst>
              </p:cNvPr>
              <p:cNvSpPr txBox="1"/>
              <p:nvPr/>
            </p:nvSpPr>
            <p:spPr>
              <a:xfrm>
                <a:off x="2075964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&lt;2&gt;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visite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840-41C4-1EB3-A49C-4EB0D6E85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964" y="5144981"/>
                <a:ext cx="1140056" cy="647421"/>
              </a:xfrm>
              <a:prstGeom prst="rect">
                <a:avLst/>
              </a:prstGeom>
              <a:blipFill>
                <a:blip r:embed="rId7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95EDF6-9CAA-43ED-A792-6D13A06C3B9E}"/>
                  </a:ext>
                </a:extLst>
              </p:cNvPr>
              <p:cNvSpPr txBox="1"/>
              <p:nvPr/>
            </p:nvSpPr>
            <p:spPr>
              <a:xfrm>
                <a:off x="2077080" y="4607340"/>
                <a:ext cx="1140056" cy="278089"/>
              </a:xfrm>
              <a:prstGeom prst="rect">
                <a:avLst/>
              </a:prstGeom>
              <a:noFill/>
            </p:spPr>
            <p:txBody>
              <a:bodyPr wrap="none" lIns="0" tIns="468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95EDF6-9CAA-43ED-A792-6D13A06C3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80" y="4607340"/>
                <a:ext cx="1140056" cy="278089"/>
              </a:xfrm>
              <a:prstGeom prst="rect">
                <a:avLst/>
              </a:prstGeom>
              <a:blipFill>
                <a:blip r:embed="rId8"/>
                <a:stretch>
                  <a:fillRect l="-3297" r="-1099" b="-434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EAB2B5-E896-8535-661E-4E46FFD89FF6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V="1">
            <a:off x="2645992" y="4885429"/>
            <a:ext cx="1116" cy="25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3B4B14A-40EF-770F-66A9-D5D414D88816}"/>
                  </a:ext>
                </a:extLst>
              </p:cNvPr>
              <p:cNvSpPr txBox="1"/>
              <p:nvPr/>
            </p:nvSpPr>
            <p:spPr>
              <a:xfrm>
                <a:off x="3902284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&lt;3&gt;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tx1"/>
                    </a:solidFill>
                    <a:effectLst/>
                  </a:rPr>
                  <a:t>l'Afrique</a:t>
                </a:r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3B4B14A-40EF-770F-66A9-D5D414D88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284" y="5144981"/>
                <a:ext cx="1140056" cy="647421"/>
              </a:xfrm>
              <a:prstGeom prst="rect">
                <a:avLst/>
              </a:prstGeom>
              <a:blipFill>
                <a:blip r:embed="rId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FBA9B03-5D71-A356-55F7-8C5CE9857280}"/>
                  </a:ext>
                </a:extLst>
              </p:cNvPr>
              <p:cNvSpPr txBox="1"/>
              <p:nvPr/>
            </p:nvSpPr>
            <p:spPr>
              <a:xfrm>
                <a:off x="3903400" y="4607340"/>
                <a:ext cx="1140056" cy="278089"/>
              </a:xfrm>
              <a:prstGeom prst="rect">
                <a:avLst/>
              </a:prstGeom>
              <a:noFill/>
            </p:spPr>
            <p:txBody>
              <a:bodyPr wrap="none" lIns="0" tIns="468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FBA9B03-5D71-A356-55F7-8C5CE9857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400" y="4607340"/>
                <a:ext cx="1140056" cy="278089"/>
              </a:xfrm>
              <a:prstGeom prst="rect">
                <a:avLst/>
              </a:prstGeom>
              <a:blipFill>
                <a:blip r:embed="rId10"/>
                <a:stretch>
                  <a:fillRect l="-3333" r="-1111" b="-434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30C27D-9B71-8416-04F1-E73DAA88C507}"/>
              </a:ext>
            </a:extLst>
          </p:cNvPr>
          <p:cNvCxnSpPr>
            <a:cxnSpLocks/>
            <a:stCxn id="47" idx="0"/>
            <a:endCxn id="49" idx="2"/>
          </p:cNvCxnSpPr>
          <p:nvPr/>
        </p:nvCxnSpPr>
        <p:spPr>
          <a:xfrm flipV="1">
            <a:off x="4472312" y="4885429"/>
            <a:ext cx="1116" cy="25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5E4C78-CD7A-07AE-8C8B-81C0DEDE657E}"/>
                  </a:ext>
                </a:extLst>
              </p:cNvPr>
              <p:cNvSpPr txBox="1"/>
              <p:nvPr/>
            </p:nvSpPr>
            <p:spPr>
              <a:xfrm>
                <a:off x="5728604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&lt;4&gt;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en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5E4C78-CD7A-07AE-8C8B-81C0DEDE6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604" y="5144981"/>
                <a:ext cx="1140056" cy="647421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BEB9D0-74DC-58BF-0642-7F2F7DECD790}"/>
                  </a:ext>
                </a:extLst>
              </p:cNvPr>
              <p:cNvSpPr txBox="1"/>
              <p:nvPr/>
            </p:nvSpPr>
            <p:spPr>
              <a:xfrm>
                <a:off x="5729720" y="4607340"/>
                <a:ext cx="1140056" cy="278089"/>
              </a:xfrm>
              <a:prstGeom prst="rect">
                <a:avLst/>
              </a:prstGeom>
              <a:noFill/>
            </p:spPr>
            <p:txBody>
              <a:bodyPr wrap="none" lIns="0" tIns="468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BEB9D0-74DC-58BF-0642-7F2F7DECD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720" y="4607340"/>
                <a:ext cx="1140056" cy="278089"/>
              </a:xfrm>
              <a:prstGeom prst="rect">
                <a:avLst/>
              </a:prstGeom>
              <a:blipFill>
                <a:blip r:embed="rId12"/>
                <a:stretch>
                  <a:fillRect l="-3333" r="-1111" b="-434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F890712-E872-5E7A-6BA2-A0BFA33C35B9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V="1">
            <a:off x="6298632" y="4885429"/>
            <a:ext cx="1116" cy="25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5960D52-A25B-4FC4-B6FC-2FB17A863C60}"/>
                  </a:ext>
                </a:extLst>
              </p:cNvPr>
              <p:cNvSpPr txBox="1"/>
              <p:nvPr/>
            </p:nvSpPr>
            <p:spPr>
              <a:xfrm>
                <a:off x="7554924" y="5144981"/>
                <a:ext cx="1140056" cy="647421"/>
              </a:xfrm>
              <a:prstGeom prst="rect">
                <a:avLst/>
              </a:prstGeom>
              <a:noFill/>
            </p:spPr>
            <p:txBody>
              <a:bodyPr wrap="square" lIns="0" tIns="46800" rIns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&lt;5&gt;</m:t>
                        </m:r>
                      </m:sup>
                    </m:sSup>
                  </m:oMath>
                </a14:m>
                <a:endParaRPr lang="hr-HR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septembre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5960D52-A25B-4FC4-B6FC-2FB17A863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924" y="5144981"/>
                <a:ext cx="1140056" cy="647421"/>
              </a:xfrm>
              <a:prstGeom prst="rect">
                <a:avLst/>
              </a:prstGeom>
              <a:blipFill>
                <a:blip r:embed="rId13"/>
                <a:stretch>
                  <a:fillRect l="-6593" r="-6593" b="-1538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E212032-7EC7-EA56-A42D-12293DAA85B0}"/>
                  </a:ext>
                </a:extLst>
              </p:cNvPr>
              <p:cNvSpPr txBox="1"/>
              <p:nvPr/>
            </p:nvSpPr>
            <p:spPr>
              <a:xfrm>
                <a:off x="7556040" y="4607340"/>
                <a:ext cx="1140056" cy="280206"/>
              </a:xfrm>
              <a:prstGeom prst="rect">
                <a:avLst/>
              </a:prstGeom>
              <a:noFill/>
            </p:spPr>
            <p:txBody>
              <a:bodyPr wrap="none" lIns="0" tIns="4680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&lt;5&gt;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hr-H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hr-HR" sz="1200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E212032-7EC7-EA56-A42D-12293DAA8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040" y="4607340"/>
                <a:ext cx="1140056" cy="280206"/>
              </a:xfrm>
              <a:prstGeom prst="rect">
                <a:avLst/>
              </a:prstGeom>
              <a:blipFill>
                <a:blip r:embed="rId14"/>
                <a:stretch>
                  <a:fillRect l="-4444" r="-1111" b="-869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00B172-A704-E05E-C187-8109B7F9935F}"/>
              </a:ext>
            </a:extLst>
          </p:cNvPr>
          <p:cNvCxnSpPr>
            <a:cxnSpLocks/>
            <a:stCxn id="69" idx="0"/>
            <a:endCxn id="70" idx="2"/>
          </p:cNvCxnSpPr>
          <p:nvPr/>
        </p:nvCxnSpPr>
        <p:spPr>
          <a:xfrm flipV="1">
            <a:off x="8124952" y="4887546"/>
            <a:ext cx="1116" cy="25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CA4E471-AAED-924C-8E84-0D47B236E434}"/>
              </a:ext>
            </a:extLst>
          </p:cNvPr>
          <p:cNvGrpSpPr/>
          <p:nvPr/>
        </p:nvGrpSpPr>
        <p:grpSpPr>
          <a:xfrm>
            <a:off x="180856" y="3977090"/>
            <a:ext cx="8927648" cy="630250"/>
            <a:chOff x="180856" y="3977090"/>
            <a:chExt cx="8927648" cy="63025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F5DD20-74A3-35F0-8D78-F1637A48A5DE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H="1" flipV="1">
              <a:off x="454712" y="4389028"/>
              <a:ext cx="366076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FD75800-6C2D-2D07-5778-9A1778A215D7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H="1" flipV="1">
              <a:off x="2281032" y="4389028"/>
              <a:ext cx="366076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16C43B1-78E2-6004-F3D3-B114CD94CCF6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H="1" flipV="1">
              <a:off x="4107352" y="4389028"/>
              <a:ext cx="366076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C4F6307-A57E-F465-7480-31D3CACD6361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H="1" flipV="1">
              <a:off x="5933672" y="4389028"/>
              <a:ext cx="366076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E0E140B-B4AD-ADE1-0EAE-A92CFA73E624}"/>
                </a:ext>
              </a:extLst>
            </p:cNvPr>
            <p:cNvGrpSpPr/>
            <p:nvPr/>
          </p:nvGrpSpPr>
          <p:grpSpPr>
            <a:xfrm>
              <a:off x="180856" y="3977090"/>
              <a:ext cx="8927648" cy="278090"/>
              <a:chOff x="180856" y="3977090"/>
              <a:chExt cx="8927648" cy="278090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B254AE6C-027C-3BB1-799A-ABF78C820675}"/>
                  </a:ext>
                </a:extLst>
              </p:cNvPr>
              <p:cNvSpPr/>
              <p:nvPr/>
            </p:nvSpPr>
            <p:spPr>
              <a:xfrm>
                <a:off x="180856" y="3977090"/>
                <a:ext cx="1622368" cy="278090"/>
              </a:xfrm>
              <a:prstGeom prst="roundRect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000" dirty="0"/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5F807DA5-5E1D-4605-6DA9-EC0A28D4A3DD}"/>
                  </a:ext>
                </a:extLst>
              </p:cNvPr>
              <p:cNvSpPr/>
              <p:nvPr/>
            </p:nvSpPr>
            <p:spPr>
              <a:xfrm>
                <a:off x="2007176" y="3977090"/>
                <a:ext cx="1622368" cy="278090"/>
              </a:xfrm>
              <a:prstGeom prst="roundRect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000" dirty="0"/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8381DEAA-EB96-0722-2893-485AD6E901AC}"/>
                  </a:ext>
                </a:extLst>
              </p:cNvPr>
              <p:cNvSpPr/>
              <p:nvPr/>
            </p:nvSpPr>
            <p:spPr>
              <a:xfrm>
                <a:off x="3833496" y="3977090"/>
                <a:ext cx="1622368" cy="278090"/>
              </a:xfrm>
              <a:prstGeom prst="roundRect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000" dirty="0"/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C10F6249-BD44-3015-0097-C920FA4D612B}"/>
                  </a:ext>
                </a:extLst>
              </p:cNvPr>
              <p:cNvSpPr/>
              <p:nvPr/>
            </p:nvSpPr>
            <p:spPr>
              <a:xfrm>
                <a:off x="5659816" y="3977090"/>
                <a:ext cx="1622368" cy="278090"/>
              </a:xfrm>
              <a:prstGeom prst="roundRect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000" dirty="0"/>
              </a:p>
            </p:txBody>
          </p:sp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0D8A2C37-B444-CB32-E612-8B45C8E324A8}"/>
                  </a:ext>
                </a:extLst>
              </p:cNvPr>
              <p:cNvSpPr/>
              <p:nvPr/>
            </p:nvSpPr>
            <p:spPr>
              <a:xfrm>
                <a:off x="7486136" y="3977090"/>
                <a:ext cx="1622368" cy="278090"/>
              </a:xfrm>
              <a:prstGeom prst="roundRect">
                <a:avLst/>
              </a:prstGeom>
              <a:ln w="1905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000" dirty="0"/>
              </a:p>
            </p:txBody>
          </p:sp>
        </p:grp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33601D4-E7E5-F676-577A-F47DB88A8FA8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H="1" flipV="1">
              <a:off x="7759992" y="4389028"/>
              <a:ext cx="366076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53B1E2-EC76-67D4-E47C-35EF62C6A751}"/>
              </a:ext>
            </a:extLst>
          </p:cNvPr>
          <p:cNvGrpSpPr/>
          <p:nvPr/>
        </p:nvGrpSpPr>
        <p:grpSpPr>
          <a:xfrm>
            <a:off x="94672" y="4044014"/>
            <a:ext cx="8927648" cy="563326"/>
            <a:chOff x="94672" y="4044014"/>
            <a:chExt cx="8927648" cy="563326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E835F58-A290-A032-922F-AB6AA2161FF6}"/>
                </a:ext>
              </a:extLst>
            </p:cNvPr>
            <p:cNvSpPr/>
            <p:nvPr/>
          </p:nvSpPr>
          <p:spPr>
            <a:xfrm>
              <a:off x="94672" y="4044014"/>
              <a:ext cx="1622368" cy="278090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0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D427C2C-BADC-85FF-187E-FD7053CA0C53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820788" y="4389028"/>
              <a:ext cx="354004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E9FB5C9-5A37-597B-93E2-EAF84AECD700}"/>
                </a:ext>
              </a:extLst>
            </p:cNvPr>
            <p:cNvSpPr/>
            <p:nvPr/>
          </p:nvSpPr>
          <p:spPr>
            <a:xfrm>
              <a:off x="1920992" y="4044014"/>
              <a:ext cx="1622368" cy="278090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0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FB44B74-3FDB-A09D-75E5-65B7B13CE995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2647108" y="4389028"/>
              <a:ext cx="354004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8AE8B2B-847A-12E2-DF75-F32024BB77CE}"/>
                </a:ext>
              </a:extLst>
            </p:cNvPr>
            <p:cNvSpPr/>
            <p:nvPr/>
          </p:nvSpPr>
          <p:spPr>
            <a:xfrm>
              <a:off x="3747312" y="4044014"/>
              <a:ext cx="1622368" cy="278090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000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F84DC2-63B5-24A1-50F6-D24F14B1D5FE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4473428" y="4389028"/>
              <a:ext cx="354004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2D759F04-05E9-44BC-9BA0-024C7873566F}"/>
                </a:ext>
              </a:extLst>
            </p:cNvPr>
            <p:cNvSpPr/>
            <p:nvPr/>
          </p:nvSpPr>
          <p:spPr>
            <a:xfrm>
              <a:off x="5573632" y="4044014"/>
              <a:ext cx="1622368" cy="278090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000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21618D-AA34-5C4F-1C6A-828852DD02B3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6299748" y="4389028"/>
              <a:ext cx="354004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B6D0DBB0-4BF9-C587-F7A3-839DCF771F60}"/>
                </a:ext>
              </a:extLst>
            </p:cNvPr>
            <p:cNvSpPr/>
            <p:nvPr/>
          </p:nvSpPr>
          <p:spPr>
            <a:xfrm>
              <a:off x="7399952" y="4044014"/>
              <a:ext cx="1622368" cy="278090"/>
            </a:xfrm>
            <a:prstGeom prst="round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0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5F4E463-EAA9-122E-842A-6D465235DAC0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V="1">
              <a:off x="8126068" y="4389028"/>
              <a:ext cx="354004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0EFB5D5-4082-93CD-4D84-FD19AE64CC32}"/>
              </a:ext>
            </a:extLst>
          </p:cNvPr>
          <p:cNvGrpSpPr/>
          <p:nvPr/>
        </p:nvGrpSpPr>
        <p:grpSpPr>
          <a:xfrm>
            <a:off x="1834808" y="4110938"/>
            <a:ext cx="7101328" cy="496402"/>
            <a:chOff x="1834808" y="4110938"/>
            <a:chExt cx="7101328" cy="496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ounded Rectangle 39">
                  <a:extLst>
                    <a:ext uri="{FF2B5EF4-FFF2-40B4-BE49-F238E27FC236}">
                      <a16:creationId xmlns:a16="http://schemas.microsoft.com/office/drawing/2014/main" id="{80C78605-C9E9-F3CD-5BA4-ABC5411AE405}"/>
                    </a:ext>
                  </a:extLst>
                </p:cNvPr>
                <p:cNvSpPr/>
                <p:nvPr/>
              </p:nvSpPr>
              <p:spPr>
                <a:xfrm>
                  <a:off x="1834808" y="4110938"/>
                  <a:ext cx="1622368" cy="27809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  <m:r>
                          <a:rPr lang="hr-H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000" dirty="0"/>
                </a:p>
              </p:txBody>
            </p:sp>
          </mc:Choice>
          <mc:Fallback xmlns="">
            <p:sp>
              <p:nvSpPr>
                <p:cNvPr id="40" name="Rounded Rectangle 39">
                  <a:extLst>
                    <a:ext uri="{FF2B5EF4-FFF2-40B4-BE49-F238E27FC236}">
                      <a16:creationId xmlns:a16="http://schemas.microsoft.com/office/drawing/2014/main" id="{80C78605-C9E9-F3CD-5BA4-ABC5411AE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4808" y="4110938"/>
                  <a:ext cx="1622368" cy="278090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10C9E4E-BB7B-2881-429E-3880A5F3DBDA}"/>
                </a:ext>
              </a:extLst>
            </p:cNvPr>
            <p:cNvCxnSpPr>
              <a:cxnSpLocks/>
              <a:stCxn id="38" idx="0"/>
              <a:endCxn id="40" idx="2"/>
            </p:cNvCxnSpPr>
            <p:nvPr/>
          </p:nvCxnSpPr>
          <p:spPr>
            <a:xfrm flipH="1" flipV="1">
              <a:off x="2645992" y="4389028"/>
              <a:ext cx="1116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7D516661-A6EE-5963-28AD-E4C7B69C114A}"/>
                    </a:ext>
                  </a:extLst>
                </p:cNvPr>
                <p:cNvSpPr/>
                <p:nvPr/>
              </p:nvSpPr>
              <p:spPr>
                <a:xfrm>
                  <a:off x="3661128" y="4110938"/>
                  <a:ext cx="1622368" cy="27809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000" dirty="0"/>
                </a:p>
              </p:txBody>
            </p:sp>
          </mc:Choice>
          <mc:Fallback xmlns=""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7D516661-A6EE-5963-28AD-E4C7B69C11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1128" y="4110938"/>
                  <a:ext cx="1622368" cy="278090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143122B-A60F-FD25-C2E5-3CD45EEF33A0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>
            <a:xfrm flipH="1" flipV="1">
              <a:off x="4472312" y="4389028"/>
              <a:ext cx="1116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ounded Rectangle 61">
                  <a:extLst>
                    <a:ext uri="{FF2B5EF4-FFF2-40B4-BE49-F238E27FC236}">
                      <a16:creationId xmlns:a16="http://schemas.microsoft.com/office/drawing/2014/main" id="{A983391F-AAC3-BB44-D49B-A2622271A4D3}"/>
                    </a:ext>
                  </a:extLst>
                </p:cNvPr>
                <p:cNvSpPr/>
                <p:nvPr/>
              </p:nvSpPr>
              <p:spPr>
                <a:xfrm>
                  <a:off x="5487448" y="4110938"/>
                  <a:ext cx="1622368" cy="27809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  <m:r>
                          <a:rPr lang="hr-H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000" dirty="0"/>
                </a:p>
              </p:txBody>
            </p:sp>
          </mc:Choice>
          <mc:Fallback xmlns="">
            <p:sp>
              <p:nvSpPr>
                <p:cNvPr id="62" name="Rounded Rectangle 61">
                  <a:extLst>
                    <a:ext uri="{FF2B5EF4-FFF2-40B4-BE49-F238E27FC236}">
                      <a16:creationId xmlns:a16="http://schemas.microsoft.com/office/drawing/2014/main" id="{A983391F-AAC3-BB44-D49B-A2622271A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7448" y="4110938"/>
                  <a:ext cx="1622368" cy="278090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40C4E83-B914-9E91-A043-5FFAD4ECA8AB}"/>
                </a:ext>
              </a:extLst>
            </p:cNvPr>
            <p:cNvCxnSpPr>
              <a:cxnSpLocks/>
              <a:stCxn id="60" idx="0"/>
              <a:endCxn id="62" idx="2"/>
            </p:cNvCxnSpPr>
            <p:nvPr/>
          </p:nvCxnSpPr>
          <p:spPr>
            <a:xfrm flipH="1" flipV="1">
              <a:off x="6298632" y="4389028"/>
              <a:ext cx="1116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9FAA6254-B789-897C-48B3-A3CE01720175}"/>
                    </a:ext>
                  </a:extLst>
                </p:cNvPr>
                <p:cNvSpPr/>
                <p:nvPr/>
              </p:nvSpPr>
              <p:spPr>
                <a:xfrm>
                  <a:off x="7313768" y="4110938"/>
                  <a:ext cx="1622368" cy="27809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&lt;5&gt;</m:t>
                            </m:r>
                          </m:sup>
                        </m:sSup>
                        <m:r>
                          <a:rPr lang="hr-H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hr-H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000" dirty="0"/>
                </a:p>
              </p:txBody>
            </p:sp>
          </mc:Choice>
          <mc:Fallback xmlns=""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9FAA6254-B789-897C-48B3-A3CE017201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768" y="4110938"/>
                  <a:ext cx="1622368" cy="278090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B3D7423-05C9-0142-EBC6-C2C359A6324D}"/>
                </a:ext>
              </a:extLst>
            </p:cNvPr>
            <p:cNvCxnSpPr>
              <a:cxnSpLocks/>
              <a:stCxn id="70" idx="0"/>
              <a:endCxn id="72" idx="2"/>
            </p:cNvCxnSpPr>
            <p:nvPr/>
          </p:nvCxnSpPr>
          <p:spPr>
            <a:xfrm flipH="1" flipV="1">
              <a:off x="8124952" y="4389028"/>
              <a:ext cx="1116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5D6199-664B-BABA-B47D-F3383368BDD2}"/>
              </a:ext>
            </a:extLst>
          </p:cNvPr>
          <p:cNvGrpSpPr/>
          <p:nvPr/>
        </p:nvGrpSpPr>
        <p:grpSpPr>
          <a:xfrm>
            <a:off x="1302953" y="2898661"/>
            <a:ext cx="6908183" cy="1145353"/>
            <a:chOff x="1302953" y="2898661"/>
            <a:chExt cx="6908183" cy="1145353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A74F00C-AD54-17E3-55C4-FED609613E30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H="1" flipV="1">
              <a:off x="4773671" y="2916694"/>
              <a:ext cx="3437465" cy="1127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3CF4D82-518B-B6C7-9189-EDB77172EED3}"/>
                </a:ext>
              </a:extLst>
            </p:cNvPr>
            <p:cNvCxnSpPr>
              <a:cxnSpLocks/>
              <a:endCxn id="117" idx="2"/>
            </p:cNvCxnSpPr>
            <p:nvPr/>
          </p:nvCxnSpPr>
          <p:spPr>
            <a:xfrm flipV="1">
              <a:off x="1302953" y="2907297"/>
              <a:ext cx="3171723" cy="113671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A1B9C76-E960-C2E6-E61D-1D4FB8D273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7738" y="2911233"/>
              <a:ext cx="1664706" cy="1132781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8ECC123-783E-927A-4EE4-CE438A053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2108" y="2898661"/>
              <a:ext cx="0" cy="114217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9ABB752D-1D04-13FD-1780-7E900BC656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55976" y="2907297"/>
              <a:ext cx="1636471" cy="113671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CEB6CF-EA03-A52F-EEC8-E611FA0F9E5A}"/>
              </a:ext>
            </a:extLst>
          </p:cNvPr>
          <p:cNvGrpSpPr/>
          <p:nvPr/>
        </p:nvGrpSpPr>
        <p:grpSpPr>
          <a:xfrm>
            <a:off x="819672" y="2907297"/>
            <a:ext cx="7305280" cy="1203641"/>
            <a:chOff x="819672" y="2907297"/>
            <a:chExt cx="7305280" cy="1203641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AC051D7-8B52-63CB-4CF1-B1B93554042D}"/>
                </a:ext>
              </a:extLst>
            </p:cNvPr>
            <p:cNvCxnSpPr>
              <a:cxnSpLocks/>
              <a:stCxn id="40" idx="0"/>
              <a:endCxn id="117" idx="2"/>
            </p:cNvCxnSpPr>
            <p:nvPr/>
          </p:nvCxnSpPr>
          <p:spPr>
            <a:xfrm flipV="1">
              <a:off x="2645992" y="2907297"/>
              <a:ext cx="1828684" cy="120364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C92F6BA9-57F1-A105-6D01-7C60D66B7ACD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819672" y="2907297"/>
              <a:ext cx="3536304" cy="1203641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C7E9F64D-D1F1-C83A-9625-6DA7BE886EFA}"/>
                </a:ext>
              </a:extLst>
            </p:cNvPr>
            <p:cNvCxnSpPr>
              <a:cxnSpLocks/>
              <a:stCxn id="51" idx="0"/>
              <a:endCxn id="117" idx="2"/>
            </p:cNvCxnSpPr>
            <p:nvPr/>
          </p:nvCxnSpPr>
          <p:spPr>
            <a:xfrm flipV="1">
              <a:off x="4472312" y="2907297"/>
              <a:ext cx="2364" cy="1203641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0B314A7-9B08-5FFB-FB12-FB537250791A}"/>
                </a:ext>
              </a:extLst>
            </p:cNvPr>
            <p:cNvCxnSpPr>
              <a:cxnSpLocks/>
              <a:stCxn id="62" idx="0"/>
              <a:endCxn id="117" idx="2"/>
            </p:cNvCxnSpPr>
            <p:nvPr/>
          </p:nvCxnSpPr>
          <p:spPr>
            <a:xfrm flipH="1" flipV="1">
              <a:off x="4474676" y="2907297"/>
              <a:ext cx="1823956" cy="1203641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2633956-8BD6-CB02-3E29-03A9637A0FAD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flipH="1" flipV="1">
              <a:off x="4664451" y="2910472"/>
              <a:ext cx="3460501" cy="120046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9C34E65-0E09-AF18-76BF-3155A2B15907}"/>
              </a:ext>
            </a:extLst>
          </p:cNvPr>
          <p:cNvGrpSpPr/>
          <p:nvPr/>
        </p:nvGrpSpPr>
        <p:grpSpPr>
          <a:xfrm>
            <a:off x="992040" y="2907297"/>
            <a:ext cx="6604296" cy="1069793"/>
            <a:chOff x="992040" y="2907297"/>
            <a:chExt cx="6604296" cy="1069793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9410902-3EFD-876D-F1EF-3EF0A0F47BD6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992040" y="2921392"/>
              <a:ext cx="3219920" cy="10556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502345C-AD0B-835A-1D86-A51B3EE0C9FA}"/>
                </a:ext>
              </a:extLst>
            </p:cNvPr>
            <p:cNvCxnSpPr>
              <a:cxnSpLocks/>
              <a:endCxn id="117" idx="2"/>
            </p:cNvCxnSpPr>
            <p:nvPr/>
          </p:nvCxnSpPr>
          <p:spPr>
            <a:xfrm flipV="1">
              <a:off x="2645992" y="2907297"/>
              <a:ext cx="1828684" cy="1069793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884858D3-4C7C-220D-2A4F-C03BD2D85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3968" y="2911233"/>
              <a:ext cx="0" cy="106585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95B8693-4D20-CCF0-51E8-394C3EDD42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92444" y="2915933"/>
              <a:ext cx="1707748" cy="106115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A5B66157-15CB-252B-2DC8-878A9501605C}"/>
                </a:ext>
              </a:extLst>
            </p:cNvPr>
            <p:cNvCxnSpPr>
              <a:cxnSpLocks/>
              <a:endCxn id="117" idx="2"/>
            </p:cNvCxnSpPr>
            <p:nvPr/>
          </p:nvCxnSpPr>
          <p:spPr>
            <a:xfrm flipH="1" flipV="1">
              <a:off x="4474676" y="2907297"/>
              <a:ext cx="3121660" cy="1069793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5B60D7E-A62F-6720-7CED-BDBBA949CDBD}"/>
              </a:ext>
            </a:extLst>
          </p:cNvPr>
          <p:cNvGrpSpPr/>
          <p:nvPr/>
        </p:nvGrpSpPr>
        <p:grpSpPr>
          <a:xfrm>
            <a:off x="4399840" y="1036182"/>
            <a:ext cx="4872338" cy="1336378"/>
            <a:chOff x="4399840" y="1036182"/>
            <a:chExt cx="4872338" cy="1336378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F4DBD44-4CD5-BA02-E626-9536B286BD05}"/>
                </a:ext>
              </a:extLst>
            </p:cNvPr>
            <p:cNvSpPr/>
            <p:nvPr/>
          </p:nvSpPr>
          <p:spPr>
            <a:xfrm>
              <a:off x="4535137" y="1700808"/>
              <a:ext cx="72008" cy="720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091998F-DA8B-251D-A24B-8F4DFF524840}"/>
                </a:ext>
              </a:extLst>
            </p:cNvPr>
            <p:cNvCxnSpPr>
              <a:cxnSpLocks/>
              <a:stCxn id="76" idx="0"/>
              <a:endCxn id="140" idx="4"/>
            </p:cNvCxnSpPr>
            <p:nvPr/>
          </p:nvCxnSpPr>
          <p:spPr>
            <a:xfrm flipV="1">
              <a:off x="4571141" y="1772816"/>
              <a:ext cx="0" cy="473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CB86F1C9-0F6E-90DA-9543-85FC26538320}"/>
                </a:ext>
              </a:extLst>
            </p:cNvPr>
            <p:cNvCxnSpPr>
              <a:cxnSpLocks/>
              <a:endCxn id="140" idx="4"/>
            </p:cNvCxnSpPr>
            <p:nvPr/>
          </p:nvCxnSpPr>
          <p:spPr>
            <a:xfrm flipH="1" flipV="1">
              <a:off x="4571141" y="1772816"/>
              <a:ext cx="256291" cy="5997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75E4E70-D170-84D6-1C01-99C3AF6CAA2E}"/>
                </a:ext>
              </a:extLst>
            </p:cNvPr>
            <p:cNvCxnSpPr>
              <a:cxnSpLocks/>
              <a:endCxn id="140" idx="4"/>
            </p:cNvCxnSpPr>
            <p:nvPr/>
          </p:nvCxnSpPr>
          <p:spPr>
            <a:xfrm flipV="1">
              <a:off x="4399840" y="1772816"/>
              <a:ext cx="171301" cy="3785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45E1D07-73FF-ADDF-AD87-F0A1CC07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780" y="1299673"/>
              <a:ext cx="0" cy="4731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FFDC01F6-2773-55A3-A63E-B6D345F36BBB}"/>
                    </a:ext>
                  </a:extLst>
                </p:cNvPr>
                <p:cNvSpPr txBox="1"/>
                <p:nvPr/>
              </p:nvSpPr>
              <p:spPr>
                <a:xfrm>
                  <a:off x="4512054" y="1036182"/>
                  <a:ext cx="4760124" cy="4605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h𝑒𝑎</m:t>
                        </m:r>
                        <m:sSub>
                          <m:sSubPr>
                            <m:ctrlP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r-H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hr-HR" sz="2000" b="0" i="0" smtClean="0">
                            <a:latin typeface="Cambria Math" panose="02040503050406030204" pitchFamily="18" charset="0"/>
                          </a:rPr>
                          <m:t>Attention</m:t>
                        </m:r>
                        <m:d>
                          <m:dPr>
                            <m:ctrlP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  <m:r>
                              <a:rPr lang="hr-H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oMath>
                    </m:oMathPara>
                  </a14:m>
                  <a:endParaRPr lang="en-HR" sz="2000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FFDC01F6-2773-55A3-A63E-B6D345F36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054" y="1036182"/>
                  <a:ext cx="4760124" cy="460511"/>
                </a:xfrm>
                <a:prstGeom prst="rect">
                  <a:avLst/>
                </a:prstGeom>
                <a:blipFill>
                  <a:blip r:embed="rId19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9FB7D0-EE18-4582-B2CC-EF84344F5A4C}"/>
              </a:ext>
            </a:extLst>
          </p:cNvPr>
          <p:cNvGrpSpPr/>
          <p:nvPr/>
        </p:nvGrpSpPr>
        <p:grpSpPr>
          <a:xfrm>
            <a:off x="8488" y="4110938"/>
            <a:ext cx="1622368" cy="496402"/>
            <a:chOff x="8488" y="4110938"/>
            <a:chExt cx="1622368" cy="496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4D63A23-8BB2-A172-85D5-98C214DC721D}"/>
                    </a:ext>
                  </a:extLst>
                </p:cNvPr>
                <p:cNvSpPr/>
                <p:nvPr/>
              </p:nvSpPr>
              <p:spPr>
                <a:xfrm>
                  <a:off x="8488" y="4110938"/>
                  <a:ext cx="1622368" cy="27809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r-HR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hr-HR" sz="1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hr-HR" sz="1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1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  <m:r>
                              <a:rPr lang="hr-HR" sz="1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hr-HR" sz="1000" i="1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000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C4D63A23-8BB2-A172-85D5-98C214DC7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" y="4110938"/>
                  <a:ext cx="1622368" cy="278090"/>
                </a:xfrm>
                <a:prstGeom prst="round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C75B9A3-7DCF-20A8-F7B5-6AF40E585EE2}"/>
                </a:ext>
              </a:extLst>
            </p:cNvPr>
            <p:cNvCxnSpPr>
              <a:cxnSpLocks/>
              <a:stCxn id="3" idx="0"/>
              <a:endCxn id="5" idx="2"/>
            </p:cNvCxnSpPr>
            <p:nvPr/>
          </p:nvCxnSpPr>
          <p:spPr>
            <a:xfrm flipH="1" flipV="1">
              <a:off x="819672" y="4389028"/>
              <a:ext cx="1116" cy="21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CCB2EC-DC5A-AE5A-F6C5-099E4FDC8B17}"/>
              </a:ext>
            </a:extLst>
          </p:cNvPr>
          <p:cNvGrpSpPr/>
          <p:nvPr/>
        </p:nvGrpSpPr>
        <p:grpSpPr>
          <a:xfrm>
            <a:off x="822372" y="2854356"/>
            <a:ext cx="7278020" cy="347788"/>
            <a:chOff x="822372" y="2854356"/>
            <a:chExt cx="7278020" cy="34778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6C7459-9C66-FA86-2D12-BF649B1B1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372" y="2924944"/>
              <a:ext cx="0" cy="2772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79CEBC6-1ACC-28E6-818E-A24D50D3D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396" y="2907297"/>
              <a:ext cx="0" cy="2772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2D17BD-FC10-AB60-9D6F-5451BCE10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0192" y="2872003"/>
              <a:ext cx="0" cy="2772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AE734C8-0235-8308-03BF-C25465F20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0392" y="2854356"/>
              <a:ext cx="0" cy="2772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951B8FA-3355-2DD9-D245-73286778526F}"/>
                  </a:ext>
                </a:extLst>
              </p14:cNvPr>
              <p14:cNvContentPartPr/>
              <p14:nvPr/>
            </p14:nvContentPartPr>
            <p14:xfrm>
              <a:off x="51480" y="4726800"/>
              <a:ext cx="151200" cy="1285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951B8FA-3355-2DD9-D245-73286778526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120" y="4717440"/>
                <a:ext cx="1699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08B3508-1A0A-4CE4-8C58-E8BE9A9B38C0}"/>
                  </a:ext>
                </a:extLst>
              </p14:cNvPr>
              <p14:cNvContentPartPr/>
              <p14:nvPr/>
            </p14:nvContentPartPr>
            <p14:xfrm>
              <a:off x="111600" y="4440600"/>
              <a:ext cx="1113840" cy="176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08B3508-1A0A-4CE4-8C58-E8BE9A9B38C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2240" y="4431240"/>
                <a:ext cx="1132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FB2E33C-8BC6-D8FD-5C3E-8345152D3B79}"/>
                  </a:ext>
                </a:extLst>
              </p14:cNvPr>
              <p14:cNvContentPartPr/>
              <p14:nvPr/>
            </p14:nvContentPartPr>
            <p14:xfrm>
              <a:off x="-360" y="4070160"/>
              <a:ext cx="1576800" cy="347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FB2E33C-8BC6-D8FD-5C3E-8345152D3B7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9720" y="4060800"/>
                <a:ext cx="15955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EE02EE7B-FE2E-CB69-F4DC-B246B6B98F00}"/>
                  </a:ext>
                </a:extLst>
              </p:cNvPr>
              <p:cNvSpPr/>
              <p:nvPr/>
            </p:nvSpPr>
            <p:spPr>
              <a:xfrm>
                <a:off x="3268759" y="2375735"/>
                <a:ext cx="2411834" cy="5315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r-HR" sz="1400" smtClean="0">
                          <a:latin typeface="Cambria Math" panose="02040503050406030204" pitchFamily="18" charset="0"/>
                        </a:rPr>
                        <m:t>Attention</m:t>
                      </m:r>
                      <m:r>
                        <a:rPr lang="hr-HR" sz="14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hr-HR" sz="14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hr-HR" sz="14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r>
                        <a:rPr lang="hr-HR" sz="1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hr-HR" sz="14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hr-HR" sz="1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hr-HR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R" sz="1400" dirty="0"/>
              </a:p>
            </p:txBody>
          </p:sp>
        </mc:Choice>
        <mc:Fallback xmlns=""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EE02EE7B-FE2E-CB69-F4DC-B246B6B98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59" y="2375735"/>
                <a:ext cx="2411834" cy="531562"/>
              </a:xfrm>
              <a:prstGeom prst="round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2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6640130D-5A85-CBB6-CD2D-4BD3B14518D2}"/>
              </a:ext>
            </a:extLst>
          </p:cNvPr>
          <p:cNvGrpSpPr/>
          <p:nvPr/>
        </p:nvGrpSpPr>
        <p:grpSpPr>
          <a:xfrm>
            <a:off x="5281654" y="473802"/>
            <a:ext cx="2894291" cy="5115438"/>
            <a:chOff x="5281654" y="473802"/>
            <a:chExt cx="2894291" cy="51154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0316FE0-2280-8951-3549-4F3502D9AD54}"/>
                </a:ext>
              </a:extLst>
            </p:cNvPr>
            <p:cNvGrpSpPr/>
            <p:nvPr/>
          </p:nvGrpSpPr>
          <p:grpSpPr>
            <a:xfrm>
              <a:off x="5281654" y="1211628"/>
              <a:ext cx="2894291" cy="4377612"/>
              <a:chOff x="5281654" y="1211628"/>
              <a:chExt cx="2894291" cy="4377612"/>
            </a:xfrm>
          </p:grpSpPr>
          <p:sp>
            <p:nvSpPr>
              <p:cNvPr id="193" name="Rounded Rectangle 192">
                <a:extLst>
                  <a:ext uri="{FF2B5EF4-FFF2-40B4-BE49-F238E27FC236}">
                    <a16:creationId xmlns:a16="http://schemas.microsoft.com/office/drawing/2014/main" id="{C7B3DADE-F4C1-90FF-4A58-CC552834A3C2}"/>
                  </a:ext>
                </a:extLst>
              </p:cNvPr>
              <p:cNvSpPr/>
              <p:nvPr/>
            </p:nvSpPr>
            <p:spPr>
              <a:xfrm>
                <a:off x="6147146" y="1484784"/>
                <a:ext cx="2028799" cy="4104456"/>
              </a:xfrm>
              <a:prstGeom prst="roundRect">
                <a:avLst>
                  <a:gd name="adj" fmla="val 6573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400" dirty="0"/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265D3013-B2A9-FB4B-75CE-09222547B47A}"/>
                  </a:ext>
                </a:extLst>
              </p:cNvPr>
              <p:cNvSpPr txBox="1"/>
              <p:nvPr/>
            </p:nvSpPr>
            <p:spPr>
              <a:xfrm>
                <a:off x="5281654" y="1211628"/>
                <a:ext cx="977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R" dirty="0"/>
                  <a:t>Decoder</a:t>
                </a:r>
              </a:p>
            </p:txBody>
          </p: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5F64DC6-11A0-29A5-63C6-30A9782192D0}"/>
                </a:ext>
              </a:extLst>
            </p:cNvPr>
            <p:cNvSpPr txBox="1"/>
            <p:nvPr/>
          </p:nvSpPr>
          <p:spPr>
            <a:xfrm>
              <a:off x="5425468" y="473802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&lt;SOS&gt;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4604F8-23B0-0C7B-B2E1-943BDB04EFA1}"/>
              </a:ext>
            </a:extLst>
          </p:cNvPr>
          <p:cNvGrpSpPr/>
          <p:nvPr/>
        </p:nvGrpSpPr>
        <p:grpSpPr>
          <a:xfrm>
            <a:off x="298927" y="1769020"/>
            <a:ext cx="2413440" cy="3082975"/>
            <a:chOff x="298927" y="1769020"/>
            <a:chExt cx="2413440" cy="3082975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8E3E7007-BAEB-5014-EF68-34FA3C343AE3}"/>
                </a:ext>
              </a:extLst>
            </p:cNvPr>
            <p:cNvSpPr/>
            <p:nvPr/>
          </p:nvSpPr>
          <p:spPr>
            <a:xfrm>
              <a:off x="683568" y="2160401"/>
              <a:ext cx="2028799" cy="2691594"/>
            </a:xfrm>
            <a:prstGeom prst="roundRect">
              <a:avLst>
                <a:gd name="adj" fmla="val 6573"/>
              </a:avLst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4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1B292F3-4647-E6DA-7390-572D4C1B50B3}"/>
                </a:ext>
              </a:extLst>
            </p:cNvPr>
            <p:cNvSpPr txBox="1"/>
            <p:nvPr/>
          </p:nvSpPr>
          <p:spPr>
            <a:xfrm>
              <a:off x="298927" y="1769020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/>
                <a:t>Encoder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Transformer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2BE2E-043F-2DF9-1B3F-92F29A904495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[</a:t>
            </a:r>
            <a:r>
              <a:rPr lang="en-GB" sz="1600" dirty="0">
                <a:effectLst/>
              </a:rPr>
              <a:t>Vaswani et al. 2017, Attention Is All You Need</a:t>
            </a:r>
            <a:r>
              <a:rPr lang="en-US" sz="1600" dirty="0">
                <a:effectLst/>
              </a:rPr>
              <a:t>]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945D5C-2B44-AD06-72E6-40234FA1314B}"/>
              </a:ext>
            </a:extLst>
          </p:cNvPr>
          <p:cNvGrpSpPr/>
          <p:nvPr/>
        </p:nvGrpSpPr>
        <p:grpSpPr>
          <a:xfrm>
            <a:off x="1128191" y="2588277"/>
            <a:ext cx="1362843" cy="1235119"/>
            <a:chOff x="1128191" y="2588277"/>
            <a:chExt cx="1362843" cy="123511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569203D-B697-EB16-59C3-7F9CC9DE4D9B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H="1" flipV="1">
              <a:off x="1809613" y="3051795"/>
              <a:ext cx="1539" cy="771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35741A4-EA58-54B0-9E5A-B860505291D4}"/>
                </a:ext>
              </a:extLst>
            </p:cNvPr>
            <p:cNvSpPr/>
            <p:nvPr/>
          </p:nvSpPr>
          <p:spPr>
            <a:xfrm>
              <a:off x="1128191" y="2588277"/>
              <a:ext cx="1362843" cy="4635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Feed Forward Neural Network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852A462-A47C-145A-175E-712D61DB5F31}"/>
              </a:ext>
            </a:extLst>
          </p:cNvPr>
          <p:cNvGrpSpPr/>
          <p:nvPr/>
        </p:nvGrpSpPr>
        <p:grpSpPr>
          <a:xfrm>
            <a:off x="1128191" y="3739531"/>
            <a:ext cx="1275097" cy="1616520"/>
            <a:chOff x="1128191" y="3739531"/>
            <a:chExt cx="1275097" cy="161652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FC36BF1-A8BA-4ECF-12F5-D4E21E7E1611}"/>
                </a:ext>
              </a:extLst>
            </p:cNvPr>
            <p:cNvGrpSpPr/>
            <p:nvPr/>
          </p:nvGrpSpPr>
          <p:grpSpPr>
            <a:xfrm>
              <a:off x="1128191" y="3739531"/>
              <a:ext cx="1275097" cy="680416"/>
              <a:chOff x="1043608" y="4553622"/>
              <a:chExt cx="1275097" cy="680416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D61288FC-D4A1-1C1C-E4FC-A792EBF0A516}"/>
                  </a:ext>
                </a:extLst>
              </p:cNvPr>
              <p:cNvSpPr/>
              <p:nvPr/>
            </p:nvSpPr>
            <p:spPr>
              <a:xfrm>
                <a:off x="1187624" y="4553622"/>
                <a:ext cx="1131081" cy="53156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200" dirty="0"/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1540E041-C8EA-5368-A41E-12B37B7C0288}"/>
                  </a:ext>
                </a:extLst>
              </p:cNvPr>
              <p:cNvSpPr/>
              <p:nvPr/>
            </p:nvSpPr>
            <p:spPr>
              <a:xfrm>
                <a:off x="1115616" y="4625630"/>
                <a:ext cx="1131081" cy="531562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200" dirty="0"/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EE02EE7B-FE2E-CB69-F4DC-B246B6B98F00}"/>
                  </a:ext>
                </a:extLst>
              </p:cNvPr>
              <p:cNvSpPr/>
              <p:nvPr/>
            </p:nvSpPr>
            <p:spPr>
              <a:xfrm>
                <a:off x="1043608" y="4702476"/>
                <a:ext cx="1131081" cy="5315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HR" sz="1400" dirty="0"/>
                  <a:t>Multi-Head</a:t>
                </a:r>
              </a:p>
              <a:p>
                <a:pPr algn="ctr"/>
                <a:r>
                  <a:rPr lang="en-HR" sz="1400" dirty="0"/>
                  <a:t>Attention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5606B0-25E2-ED80-0AA0-0B1FE9C1069F}"/>
                </a:ext>
              </a:extLst>
            </p:cNvPr>
            <p:cNvGrpSpPr/>
            <p:nvPr/>
          </p:nvGrpSpPr>
          <p:grpSpPr>
            <a:xfrm>
              <a:off x="1554931" y="4415111"/>
              <a:ext cx="509364" cy="940940"/>
              <a:chOff x="1554931" y="4415111"/>
              <a:chExt cx="509364" cy="94094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F6167D5-8A79-B4EC-9E97-906333BFF9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7136" y="4419947"/>
                <a:ext cx="2475" cy="9361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64353F1E-7155-7E6D-83FC-AED1E272FA6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82507" y="4542215"/>
                <a:ext cx="508892" cy="254684"/>
              </a:xfrm>
              <a:prstGeom prst="bentConnector3">
                <a:avLst>
                  <a:gd name="adj1" fmla="val 5015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83">
                <a:extLst>
                  <a:ext uri="{FF2B5EF4-FFF2-40B4-BE49-F238E27FC236}">
                    <a16:creationId xmlns:a16="http://schemas.microsoft.com/office/drawing/2014/main" id="{03DAF5A5-F3B2-61AF-0CB1-48BD044D8D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32662" y="4547054"/>
                <a:ext cx="499218" cy="25468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17FE7BD-E414-4A37-BF0A-2CF0DC3431E6}"/>
              </a:ext>
            </a:extLst>
          </p:cNvPr>
          <p:cNvGrpSpPr/>
          <p:nvPr/>
        </p:nvGrpSpPr>
        <p:grpSpPr>
          <a:xfrm>
            <a:off x="6451991" y="1890737"/>
            <a:ext cx="1362843" cy="1162529"/>
            <a:chOff x="6451991" y="1890737"/>
            <a:chExt cx="1362843" cy="1162529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5C959302-AB33-1606-D4B1-0E50FBFE706F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 flipH="1" flipV="1">
              <a:off x="7133413" y="2354255"/>
              <a:ext cx="454" cy="6990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ED255E6E-6A2C-8659-946E-C4B2E8C8B017}"/>
                </a:ext>
              </a:extLst>
            </p:cNvPr>
            <p:cNvSpPr/>
            <p:nvPr/>
          </p:nvSpPr>
          <p:spPr>
            <a:xfrm>
              <a:off x="6451991" y="1890737"/>
              <a:ext cx="1362843" cy="4635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Feed Forward Neural Network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B64AA3-351B-FB10-A801-9351DC95338B}"/>
              </a:ext>
            </a:extLst>
          </p:cNvPr>
          <p:cNvGrpSpPr/>
          <p:nvPr/>
        </p:nvGrpSpPr>
        <p:grpSpPr>
          <a:xfrm>
            <a:off x="338033" y="5382000"/>
            <a:ext cx="3202030" cy="509946"/>
            <a:chOff x="338033" y="5382000"/>
            <a:chExt cx="3202030" cy="509946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161AD0D-2CB0-D44A-EAF1-30A1B94DEC0D}"/>
                </a:ext>
              </a:extLst>
            </p:cNvPr>
            <p:cNvSpPr txBox="1"/>
            <p:nvPr/>
          </p:nvSpPr>
          <p:spPr>
            <a:xfrm>
              <a:off x="605204" y="5584169"/>
              <a:ext cx="2655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J</a:t>
              </a:r>
              <a:r>
                <a:rPr lang="en-GB" sz="1400" dirty="0"/>
                <a:t>a</a:t>
              </a:r>
              <a:r>
                <a:rPr lang="en-HR" sz="1400" dirty="0"/>
                <a:t>ne visite l'Afrique en septembre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FE445192-E896-5AE8-B386-B515099C8BEC}"/>
                    </a:ext>
                  </a:extLst>
                </p:cNvPr>
                <p:cNvSpPr txBox="1"/>
                <p:nvPr/>
              </p:nvSpPr>
              <p:spPr>
                <a:xfrm>
                  <a:off x="338033" y="5382000"/>
                  <a:ext cx="32020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HR" sz="1400" dirty="0"/>
                    <a:t>&lt;SOS&gt;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sz="1400" b="0" i="1" smtClean="0">
                          <a:latin typeface="Cambria Math" panose="02040503050406030204" pitchFamily="18" charset="0"/>
                        </a:rPr>
                        <m:t>… </m:t>
                      </m:r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a14:m>
                  <a:r>
                    <a:rPr lang="en-HR" sz="1400" dirty="0"/>
                    <a:t>&lt;EOS&gt;</a:t>
                  </a:r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FE445192-E896-5AE8-B386-B515099C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33" y="5382000"/>
                  <a:ext cx="320203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91" t="-4000" b="-24000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53A1BF8-5BB3-BC58-91E8-0A7C38532836}"/>
              </a:ext>
            </a:extLst>
          </p:cNvPr>
          <p:cNvGrpSpPr/>
          <p:nvPr/>
        </p:nvGrpSpPr>
        <p:grpSpPr>
          <a:xfrm>
            <a:off x="5659737" y="4476776"/>
            <a:ext cx="2067350" cy="1949001"/>
            <a:chOff x="5659737" y="4476776"/>
            <a:chExt cx="2067350" cy="1949001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03A446B5-67CD-157C-EE95-92A2F13041E8}"/>
                </a:ext>
              </a:extLst>
            </p:cNvPr>
            <p:cNvGrpSpPr/>
            <p:nvPr/>
          </p:nvGrpSpPr>
          <p:grpSpPr>
            <a:xfrm>
              <a:off x="6451990" y="4476776"/>
              <a:ext cx="1275097" cy="680416"/>
              <a:chOff x="1043608" y="4553622"/>
              <a:chExt cx="1275097" cy="680416"/>
            </a:xfrm>
          </p:grpSpPr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160DFBDD-E719-3B65-1D39-5389839F9712}"/>
                  </a:ext>
                </a:extLst>
              </p:cNvPr>
              <p:cNvSpPr/>
              <p:nvPr/>
            </p:nvSpPr>
            <p:spPr>
              <a:xfrm>
                <a:off x="1187624" y="4553622"/>
                <a:ext cx="1131081" cy="53156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200" dirty="0"/>
              </a:p>
            </p:txBody>
          </p:sp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65B67266-3FF1-0B5D-4EDD-EA414ADBC1B4}"/>
                  </a:ext>
                </a:extLst>
              </p:cNvPr>
              <p:cNvSpPr/>
              <p:nvPr/>
            </p:nvSpPr>
            <p:spPr>
              <a:xfrm>
                <a:off x="1115616" y="4625630"/>
                <a:ext cx="1131081" cy="531562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200" dirty="0"/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92866E59-DB89-5E09-20BE-74BD7D1FB238}"/>
                  </a:ext>
                </a:extLst>
              </p:cNvPr>
              <p:cNvSpPr/>
              <p:nvPr/>
            </p:nvSpPr>
            <p:spPr>
              <a:xfrm>
                <a:off x="1043608" y="4702476"/>
                <a:ext cx="1131081" cy="5315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HR" sz="1400" dirty="0"/>
                  <a:t>Multi-Head</a:t>
                </a:r>
              </a:p>
              <a:p>
                <a:pPr algn="ctr"/>
                <a:r>
                  <a:rPr lang="en-HR" sz="1400" dirty="0"/>
                  <a:t>Attention</a:t>
                </a:r>
              </a:p>
            </p:txBody>
          </p:sp>
        </p:grp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021DD6D-8BC0-CACC-7B2C-A9216B8021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0935" y="5157192"/>
              <a:ext cx="2475" cy="9361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83">
              <a:extLst>
                <a:ext uri="{FF2B5EF4-FFF2-40B4-BE49-F238E27FC236}">
                  <a16:creationId xmlns:a16="http://schemas.microsoft.com/office/drawing/2014/main" id="{5DAA84B1-AB8D-CE56-91FD-68FB591DF83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006306" y="5279460"/>
              <a:ext cx="508892" cy="254684"/>
            </a:xfrm>
            <a:prstGeom prst="bentConnector3">
              <a:avLst>
                <a:gd name="adj1" fmla="val 4902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83">
              <a:extLst>
                <a:ext uri="{FF2B5EF4-FFF2-40B4-BE49-F238E27FC236}">
                  <a16:creationId xmlns:a16="http://schemas.microsoft.com/office/drawing/2014/main" id="{560FCA75-591A-709C-D381-31B93894FF3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56461" y="5284299"/>
              <a:ext cx="499218" cy="2546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F8916C35-EAFF-57AF-AB7A-247AE40B7962}"/>
                </a:ext>
              </a:extLst>
            </p:cNvPr>
            <p:cNvSpPr txBox="1"/>
            <p:nvPr/>
          </p:nvSpPr>
          <p:spPr>
            <a:xfrm>
              <a:off x="5659737" y="6118000"/>
              <a:ext cx="646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&lt;SOS&gt;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2633239-51FA-6CA6-CFBD-6BD46920FFCC}"/>
              </a:ext>
            </a:extLst>
          </p:cNvPr>
          <p:cNvGrpSpPr/>
          <p:nvPr/>
        </p:nvGrpSpPr>
        <p:grpSpPr>
          <a:xfrm>
            <a:off x="6451991" y="3041991"/>
            <a:ext cx="1275097" cy="1437959"/>
            <a:chOff x="6451991" y="3041991"/>
            <a:chExt cx="1275097" cy="1437959"/>
          </a:xfrm>
        </p:grpSpPr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15029FD9-4378-AC44-C334-C56EEFD0F5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3410" y="3726582"/>
              <a:ext cx="457" cy="7533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2C90CCF-F513-0FA2-1F68-40C3B7F3D026}"/>
                </a:ext>
              </a:extLst>
            </p:cNvPr>
            <p:cNvGrpSpPr/>
            <p:nvPr/>
          </p:nvGrpSpPr>
          <p:grpSpPr>
            <a:xfrm>
              <a:off x="6451991" y="3041991"/>
              <a:ext cx="1275097" cy="680416"/>
              <a:chOff x="1043608" y="4553622"/>
              <a:chExt cx="1275097" cy="680416"/>
            </a:xfrm>
          </p:grpSpPr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8F8387CE-D37F-D3BA-075A-7F7BC2D1A851}"/>
                  </a:ext>
                </a:extLst>
              </p:cNvPr>
              <p:cNvSpPr/>
              <p:nvPr/>
            </p:nvSpPr>
            <p:spPr>
              <a:xfrm>
                <a:off x="1187624" y="4553622"/>
                <a:ext cx="1131081" cy="53156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200" dirty="0"/>
              </a:p>
            </p:txBody>
          </p:sp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3B7F004F-12FF-86B1-2CE9-1DC11FBC6042}"/>
                  </a:ext>
                </a:extLst>
              </p:cNvPr>
              <p:cNvSpPr/>
              <p:nvPr/>
            </p:nvSpPr>
            <p:spPr>
              <a:xfrm>
                <a:off x="1115616" y="4625630"/>
                <a:ext cx="1131081" cy="531562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200" dirty="0"/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212CAFD-3462-A3C1-5512-14EEA60393D7}"/>
                  </a:ext>
                </a:extLst>
              </p:cNvPr>
              <p:cNvSpPr/>
              <p:nvPr/>
            </p:nvSpPr>
            <p:spPr>
              <a:xfrm>
                <a:off x="1043608" y="4702476"/>
                <a:ext cx="1131081" cy="5315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HR" sz="1400" dirty="0"/>
                  <a:t>Multi-Head</a:t>
                </a:r>
              </a:p>
              <a:p>
                <a:pPr algn="ctr"/>
                <a:r>
                  <a:rPr lang="en-HR" sz="1400" dirty="0"/>
                  <a:t>Attention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DA91896-4722-9F68-EBBD-7816AEDBB7E0}"/>
              </a:ext>
            </a:extLst>
          </p:cNvPr>
          <p:cNvGrpSpPr/>
          <p:nvPr/>
        </p:nvGrpSpPr>
        <p:grpSpPr>
          <a:xfrm>
            <a:off x="1809612" y="2588278"/>
            <a:ext cx="5207919" cy="1365769"/>
            <a:chOff x="1809612" y="2588278"/>
            <a:chExt cx="5207919" cy="1365769"/>
          </a:xfrm>
        </p:grpSpPr>
        <p:cxnSp>
          <p:nvCxnSpPr>
            <p:cNvPr id="185" name="Straight Arrow Connector 83">
              <a:extLst>
                <a:ext uri="{FF2B5EF4-FFF2-40B4-BE49-F238E27FC236}">
                  <a16:creationId xmlns:a16="http://schemas.microsoft.com/office/drawing/2014/main" id="{D0066E6D-45C8-6574-C8A2-EA72B0EB3614}"/>
                </a:ext>
              </a:extLst>
            </p:cNvPr>
            <p:cNvCxnSpPr>
              <a:cxnSpLocks/>
              <a:stCxn id="12" idx="0"/>
              <a:endCxn id="127" idx="2"/>
            </p:cNvCxnSpPr>
            <p:nvPr/>
          </p:nvCxnSpPr>
          <p:spPr>
            <a:xfrm rot="16200000" flipH="1">
              <a:off x="3846507" y="551383"/>
              <a:ext cx="1134130" cy="5207919"/>
            </a:xfrm>
            <a:prstGeom prst="bentConnector5">
              <a:avLst>
                <a:gd name="adj1" fmla="val -49937"/>
                <a:gd name="adj2" fmla="val 79585"/>
                <a:gd name="adj3" fmla="val 1201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A489DE57-1AB0-813B-74D5-8E6B8858EA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9498" y="3731170"/>
              <a:ext cx="0" cy="222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B6810F-61A6-3613-E712-412789F1F9B5}"/>
              </a:ext>
            </a:extLst>
          </p:cNvPr>
          <p:cNvGrpSpPr/>
          <p:nvPr/>
        </p:nvGrpSpPr>
        <p:grpSpPr>
          <a:xfrm>
            <a:off x="5925288" y="475632"/>
            <a:ext cx="1208125" cy="1415105"/>
            <a:chOff x="5925288" y="475632"/>
            <a:chExt cx="1208125" cy="1415105"/>
          </a:xfrm>
        </p:grpSpPr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7559CDF6-4E74-60B6-E49A-0E0D76AC0D8D}"/>
                </a:ext>
              </a:extLst>
            </p:cNvPr>
            <p:cNvCxnSpPr>
              <a:cxnSpLocks/>
              <a:stCxn id="130" idx="0"/>
            </p:cNvCxnSpPr>
            <p:nvPr/>
          </p:nvCxnSpPr>
          <p:spPr>
            <a:xfrm flipH="1" flipV="1">
              <a:off x="7130935" y="772228"/>
              <a:ext cx="2478" cy="11185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931F754-5D64-2C34-EE5F-91AA144E4F13}"/>
                </a:ext>
              </a:extLst>
            </p:cNvPr>
            <p:cNvSpPr txBox="1"/>
            <p:nvPr/>
          </p:nvSpPr>
          <p:spPr>
            <a:xfrm>
              <a:off x="5925288" y="475632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HR" sz="1400" dirty="0"/>
                <a:t>Jane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BF86BE5-4964-3DDE-78C0-036428F58376}"/>
              </a:ext>
            </a:extLst>
          </p:cNvPr>
          <p:cNvSpPr txBox="1"/>
          <p:nvPr/>
        </p:nvSpPr>
        <p:spPr>
          <a:xfrm>
            <a:off x="6288792" y="474513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sz="1400" dirty="0"/>
              <a:t>visits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BA9D10-05C8-6E47-2C08-65D2D071BF48}"/>
              </a:ext>
            </a:extLst>
          </p:cNvPr>
          <p:cNvSpPr txBox="1"/>
          <p:nvPr/>
        </p:nvSpPr>
        <p:spPr>
          <a:xfrm>
            <a:off x="6145326" y="610783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sz="1400" dirty="0"/>
              <a:t>Jane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F104D0-BA14-C1CC-AF23-03228B5C3C39}"/>
              </a:ext>
            </a:extLst>
          </p:cNvPr>
          <p:cNvSpPr txBox="1"/>
          <p:nvPr/>
        </p:nvSpPr>
        <p:spPr>
          <a:xfrm>
            <a:off x="6539040" y="6104040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R" sz="1400" dirty="0"/>
              <a:t>visits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D8CAC36-999B-6D94-C624-0773EEF8E389}"/>
              </a:ext>
            </a:extLst>
          </p:cNvPr>
          <p:cNvGrpSpPr/>
          <p:nvPr/>
        </p:nvGrpSpPr>
        <p:grpSpPr>
          <a:xfrm>
            <a:off x="6677341" y="476412"/>
            <a:ext cx="2466658" cy="5931340"/>
            <a:chOff x="6677341" y="476412"/>
            <a:chExt cx="2466658" cy="593134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E6451A-159A-113B-2977-CA1E760F1D06}"/>
                </a:ext>
              </a:extLst>
            </p:cNvPr>
            <p:cNvSpPr txBox="1"/>
            <p:nvPr/>
          </p:nvSpPr>
          <p:spPr>
            <a:xfrm>
              <a:off x="6677341" y="476412"/>
              <a:ext cx="2173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Africa in September &lt;EOS&gt;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0C21CBC-1D36-80EE-5B91-1216B1D802B4}"/>
                </a:ext>
              </a:extLst>
            </p:cNvPr>
            <p:cNvSpPr txBox="1"/>
            <p:nvPr/>
          </p:nvSpPr>
          <p:spPr>
            <a:xfrm>
              <a:off x="6970584" y="6099975"/>
              <a:ext cx="2173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Africa in September &lt;EOS&gt;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99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0316FE0-2280-8951-3549-4F3502D9AD54}"/>
              </a:ext>
            </a:extLst>
          </p:cNvPr>
          <p:cNvGrpSpPr/>
          <p:nvPr/>
        </p:nvGrpSpPr>
        <p:grpSpPr>
          <a:xfrm>
            <a:off x="5281654" y="1211628"/>
            <a:ext cx="2894291" cy="4377612"/>
            <a:chOff x="5281654" y="1211628"/>
            <a:chExt cx="2894291" cy="4377612"/>
          </a:xfrm>
        </p:grpSpPr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C7B3DADE-F4C1-90FF-4A58-CC552834A3C2}"/>
                </a:ext>
              </a:extLst>
            </p:cNvPr>
            <p:cNvSpPr/>
            <p:nvPr/>
          </p:nvSpPr>
          <p:spPr>
            <a:xfrm>
              <a:off x="6147146" y="1484784"/>
              <a:ext cx="2028799" cy="4104456"/>
            </a:xfrm>
            <a:prstGeom prst="roundRect">
              <a:avLst>
                <a:gd name="adj" fmla="val 6573"/>
              </a:avLst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4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65D3013-B2A9-FB4B-75CE-09222547B47A}"/>
                </a:ext>
              </a:extLst>
            </p:cNvPr>
            <p:cNvSpPr txBox="1"/>
            <p:nvPr/>
          </p:nvSpPr>
          <p:spPr>
            <a:xfrm>
              <a:off x="5281654" y="1211628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/>
                <a:t>Decoder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4604F8-23B0-0C7B-B2E1-943BDB04EFA1}"/>
              </a:ext>
            </a:extLst>
          </p:cNvPr>
          <p:cNvGrpSpPr/>
          <p:nvPr/>
        </p:nvGrpSpPr>
        <p:grpSpPr>
          <a:xfrm>
            <a:off x="298927" y="1769020"/>
            <a:ext cx="2413440" cy="3082975"/>
            <a:chOff x="298927" y="1769020"/>
            <a:chExt cx="2413440" cy="3082975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8E3E7007-BAEB-5014-EF68-34FA3C343AE3}"/>
                </a:ext>
              </a:extLst>
            </p:cNvPr>
            <p:cNvSpPr/>
            <p:nvPr/>
          </p:nvSpPr>
          <p:spPr>
            <a:xfrm>
              <a:off x="683568" y="2160401"/>
              <a:ext cx="2028799" cy="2691594"/>
            </a:xfrm>
            <a:prstGeom prst="roundRect">
              <a:avLst>
                <a:gd name="adj" fmla="val 6573"/>
              </a:avLst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4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1B292F3-4647-E6DA-7390-572D4C1B50B3}"/>
                </a:ext>
              </a:extLst>
            </p:cNvPr>
            <p:cNvSpPr txBox="1"/>
            <p:nvPr/>
          </p:nvSpPr>
          <p:spPr>
            <a:xfrm>
              <a:off x="298927" y="1769020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/>
                <a:t>Encoder</a:t>
              </a:r>
            </a:p>
          </p:txBody>
        </p:sp>
      </p:grp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559CDF6-4E74-60B6-E49A-0E0D76AC0D8D}"/>
              </a:ext>
            </a:extLst>
          </p:cNvPr>
          <p:cNvCxnSpPr>
            <a:cxnSpLocks/>
            <a:stCxn id="130" idx="0"/>
          </p:cNvCxnSpPr>
          <p:nvPr/>
        </p:nvCxnSpPr>
        <p:spPr>
          <a:xfrm flipH="1" flipV="1">
            <a:off x="7130935" y="772228"/>
            <a:ext cx="2478" cy="111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C959302-AB33-1606-D4B1-0E50FBFE706F}"/>
              </a:ext>
            </a:extLst>
          </p:cNvPr>
          <p:cNvCxnSpPr>
            <a:cxnSpLocks/>
            <a:endCxn id="130" idx="2"/>
          </p:cNvCxnSpPr>
          <p:nvPr/>
        </p:nvCxnSpPr>
        <p:spPr>
          <a:xfrm flipH="1" flipV="1">
            <a:off x="7133413" y="2354255"/>
            <a:ext cx="454" cy="699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5029FD9-4378-AC44-C334-C56EEFD0F593}"/>
              </a:ext>
            </a:extLst>
          </p:cNvPr>
          <p:cNvCxnSpPr>
            <a:cxnSpLocks/>
          </p:cNvCxnSpPr>
          <p:nvPr/>
        </p:nvCxnSpPr>
        <p:spPr>
          <a:xfrm flipH="1" flipV="1">
            <a:off x="7133410" y="3726582"/>
            <a:ext cx="457" cy="75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9578D3-0145-A434-BDBA-0C578228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Transformer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2BE2E-043F-2DF9-1B3F-92F29A904495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[</a:t>
            </a:r>
            <a:r>
              <a:rPr lang="en-GB" sz="1600" dirty="0">
                <a:effectLst/>
              </a:rPr>
              <a:t>Vaswani et al. 2017, Attention Is All You Need</a:t>
            </a:r>
            <a:r>
              <a:rPr lang="en-US" sz="1600" dirty="0">
                <a:effectLst/>
              </a:rPr>
              <a:t>]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945D5C-2B44-AD06-72E6-40234FA1314B}"/>
              </a:ext>
            </a:extLst>
          </p:cNvPr>
          <p:cNvGrpSpPr/>
          <p:nvPr/>
        </p:nvGrpSpPr>
        <p:grpSpPr>
          <a:xfrm>
            <a:off x="1128191" y="2588277"/>
            <a:ext cx="1362843" cy="1235119"/>
            <a:chOff x="1128191" y="2588277"/>
            <a:chExt cx="1362843" cy="123511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569203D-B697-EB16-59C3-7F9CC9DE4D9B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H="1" flipV="1">
              <a:off x="1809613" y="3051795"/>
              <a:ext cx="1539" cy="771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35741A4-EA58-54B0-9E5A-B860505291D4}"/>
                </a:ext>
              </a:extLst>
            </p:cNvPr>
            <p:cNvSpPr/>
            <p:nvPr/>
          </p:nvSpPr>
          <p:spPr>
            <a:xfrm>
              <a:off x="1128191" y="2588277"/>
              <a:ext cx="1362843" cy="4635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Feed Forward Neural Network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852A462-A47C-145A-175E-712D61DB5F31}"/>
              </a:ext>
            </a:extLst>
          </p:cNvPr>
          <p:cNvGrpSpPr/>
          <p:nvPr/>
        </p:nvGrpSpPr>
        <p:grpSpPr>
          <a:xfrm>
            <a:off x="1128191" y="3739531"/>
            <a:ext cx="1275097" cy="1616520"/>
            <a:chOff x="1128191" y="3739531"/>
            <a:chExt cx="1275097" cy="161652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FC36BF1-A8BA-4ECF-12F5-D4E21E7E1611}"/>
                </a:ext>
              </a:extLst>
            </p:cNvPr>
            <p:cNvGrpSpPr/>
            <p:nvPr/>
          </p:nvGrpSpPr>
          <p:grpSpPr>
            <a:xfrm>
              <a:off x="1128191" y="3739531"/>
              <a:ext cx="1275097" cy="680416"/>
              <a:chOff x="1043608" y="4553622"/>
              <a:chExt cx="1275097" cy="680416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D61288FC-D4A1-1C1C-E4FC-A792EBF0A516}"/>
                  </a:ext>
                </a:extLst>
              </p:cNvPr>
              <p:cNvSpPr/>
              <p:nvPr/>
            </p:nvSpPr>
            <p:spPr>
              <a:xfrm>
                <a:off x="1187624" y="4553622"/>
                <a:ext cx="1131081" cy="53156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200" dirty="0"/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1540E041-C8EA-5368-A41E-12B37B7C0288}"/>
                  </a:ext>
                </a:extLst>
              </p:cNvPr>
              <p:cNvSpPr/>
              <p:nvPr/>
            </p:nvSpPr>
            <p:spPr>
              <a:xfrm>
                <a:off x="1115616" y="4625630"/>
                <a:ext cx="1131081" cy="531562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en-HR" sz="1200" dirty="0"/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EE02EE7B-FE2E-CB69-F4DC-B246B6B98F00}"/>
                  </a:ext>
                </a:extLst>
              </p:cNvPr>
              <p:cNvSpPr/>
              <p:nvPr/>
            </p:nvSpPr>
            <p:spPr>
              <a:xfrm>
                <a:off x="1043608" y="4702476"/>
                <a:ext cx="1131081" cy="5315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HR" sz="1400" dirty="0"/>
                  <a:t>Multi-Head</a:t>
                </a:r>
              </a:p>
              <a:p>
                <a:pPr algn="ctr"/>
                <a:r>
                  <a:rPr lang="en-HR" sz="1400" dirty="0"/>
                  <a:t>Attention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5606B0-25E2-ED80-0AA0-0B1FE9C1069F}"/>
                </a:ext>
              </a:extLst>
            </p:cNvPr>
            <p:cNvGrpSpPr/>
            <p:nvPr/>
          </p:nvGrpSpPr>
          <p:grpSpPr>
            <a:xfrm>
              <a:off x="1554931" y="4415111"/>
              <a:ext cx="509364" cy="940940"/>
              <a:chOff x="1554931" y="4415111"/>
              <a:chExt cx="509364" cy="94094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F6167D5-8A79-B4EC-9E97-906333BFF9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7136" y="4419947"/>
                <a:ext cx="2475" cy="9361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64353F1E-7155-7E6D-83FC-AED1E272FA6B}"/>
                  </a:ext>
                </a:extLst>
              </p:cNvPr>
              <p:cNvCxnSpPr>
                <a:cxnSpLocks/>
                <a:stCxn id="25" idx="0"/>
              </p:cNvCxnSpPr>
              <p:nvPr/>
            </p:nvCxnSpPr>
            <p:spPr>
              <a:xfrm rot="5400000" flipH="1" flipV="1">
                <a:off x="1682507" y="4542215"/>
                <a:ext cx="508892" cy="254684"/>
              </a:xfrm>
              <a:prstGeom prst="bentConnector3">
                <a:avLst>
                  <a:gd name="adj1" fmla="val 5015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83">
                <a:extLst>
                  <a:ext uri="{FF2B5EF4-FFF2-40B4-BE49-F238E27FC236}">
                    <a16:creationId xmlns:a16="http://schemas.microsoft.com/office/drawing/2014/main" id="{03DAF5A5-F3B2-61AF-0CB1-48BD044D8D36}"/>
                  </a:ext>
                </a:extLst>
              </p:cNvPr>
              <p:cNvCxnSpPr>
                <a:cxnSpLocks/>
                <a:stCxn id="25" idx="0"/>
              </p:cNvCxnSpPr>
              <p:nvPr/>
            </p:nvCxnSpPr>
            <p:spPr>
              <a:xfrm rot="16200000" flipV="1">
                <a:off x="1432662" y="4547054"/>
                <a:ext cx="499218" cy="25468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6CDD6-95C1-1509-853F-6F20BB6D43CF}"/>
              </a:ext>
            </a:extLst>
          </p:cNvPr>
          <p:cNvGrpSpPr/>
          <p:nvPr/>
        </p:nvGrpSpPr>
        <p:grpSpPr>
          <a:xfrm>
            <a:off x="1128191" y="3385740"/>
            <a:ext cx="1362843" cy="1538263"/>
            <a:chOff x="1128191" y="3385740"/>
            <a:chExt cx="1362843" cy="153826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294DF46-140C-F4A9-1932-7CA4CA523A01}"/>
                </a:ext>
              </a:extLst>
            </p:cNvPr>
            <p:cNvSpPr/>
            <p:nvPr/>
          </p:nvSpPr>
          <p:spPr>
            <a:xfrm>
              <a:off x="1128191" y="3385740"/>
              <a:ext cx="1362843" cy="2498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Add &amp; Norm</a:t>
              </a:r>
            </a:p>
          </p:txBody>
        </p:sp>
        <p:cxnSp>
          <p:nvCxnSpPr>
            <p:cNvPr id="100" name="Straight Arrow Connector 83">
              <a:extLst>
                <a:ext uri="{FF2B5EF4-FFF2-40B4-BE49-F238E27FC236}">
                  <a16:creationId xmlns:a16="http://schemas.microsoft.com/office/drawing/2014/main" id="{80C84B7D-EA84-1763-572D-0038A072148E}"/>
                </a:ext>
              </a:extLst>
            </p:cNvPr>
            <p:cNvCxnSpPr>
              <a:cxnSpLocks/>
              <a:stCxn id="25" idx="0"/>
              <a:endCxn id="11" idx="1"/>
            </p:cNvCxnSpPr>
            <p:nvPr/>
          </p:nvCxnSpPr>
          <p:spPr>
            <a:xfrm rot="16200000" flipV="1">
              <a:off x="762224" y="3876616"/>
              <a:ext cx="1413355" cy="681420"/>
            </a:xfrm>
            <a:prstGeom prst="bentConnector4">
              <a:avLst>
                <a:gd name="adj1" fmla="val 10537"/>
                <a:gd name="adj2" fmla="val 1335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2C90CCF-F513-0FA2-1F68-40C3B7F3D026}"/>
              </a:ext>
            </a:extLst>
          </p:cNvPr>
          <p:cNvGrpSpPr/>
          <p:nvPr/>
        </p:nvGrpSpPr>
        <p:grpSpPr>
          <a:xfrm>
            <a:off x="6451991" y="3041991"/>
            <a:ext cx="1275097" cy="680416"/>
            <a:chOff x="1043608" y="4553622"/>
            <a:chExt cx="1275097" cy="680416"/>
          </a:xfrm>
        </p:grpSpPr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8F8387CE-D37F-D3BA-075A-7F7BC2D1A851}"/>
                </a:ext>
              </a:extLst>
            </p:cNvPr>
            <p:cNvSpPr/>
            <p:nvPr/>
          </p:nvSpPr>
          <p:spPr>
            <a:xfrm>
              <a:off x="1187624" y="4553622"/>
              <a:ext cx="1131081" cy="531562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200" dirty="0"/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3B7F004F-12FF-86B1-2CE9-1DC11FBC6042}"/>
                </a:ext>
              </a:extLst>
            </p:cNvPr>
            <p:cNvSpPr/>
            <p:nvPr/>
          </p:nvSpPr>
          <p:spPr>
            <a:xfrm>
              <a:off x="1115616" y="4625630"/>
              <a:ext cx="1131081" cy="53156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200" dirty="0"/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E212CAFD-3462-A3C1-5512-14EEA60393D7}"/>
                </a:ext>
              </a:extLst>
            </p:cNvPr>
            <p:cNvSpPr/>
            <p:nvPr/>
          </p:nvSpPr>
          <p:spPr>
            <a:xfrm>
              <a:off x="1043608" y="4702476"/>
              <a:ext cx="1131081" cy="5315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Multi-Head</a:t>
              </a:r>
            </a:p>
            <a:p>
              <a:pPr algn="ctr"/>
              <a:r>
                <a:rPr lang="en-HR" sz="1400" dirty="0"/>
                <a:t>Attention</a:t>
              </a:r>
            </a:p>
          </p:txBody>
        </p:sp>
      </p:grp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ED255E6E-6A2C-8659-946E-C4B2E8C8B017}"/>
              </a:ext>
            </a:extLst>
          </p:cNvPr>
          <p:cNvSpPr/>
          <p:nvPr/>
        </p:nvSpPr>
        <p:spPr>
          <a:xfrm>
            <a:off x="6451991" y="1890737"/>
            <a:ext cx="1362843" cy="4635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HR" sz="1400" dirty="0"/>
              <a:t>Feed Forward Neural Network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3A446B5-67CD-157C-EE95-92A2F13041E8}"/>
              </a:ext>
            </a:extLst>
          </p:cNvPr>
          <p:cNvGrpSpPr/>
          <p:nvPr/>
        </p:nvGrpSpPr>
        <p:grpSpPr>
          <a:xfrm>
            <a:off x="6451990" y="4476776"/>
            <a:ext cx="1275097" cy="680416"/>
            <a:chOff x="1043608" y="4553622"/>
            <a:chExt cx="1275097" cy="680416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160DFBDD-E719-3B65-1D39-5389839F9712}"/>
                </a:ext>
              </a:extLst>
            </p:cNvPr>
            <p:cNvSpPr/>
            <p:nvPr/>
          </p:nvSpPr>
          <p:spPr>
            <a:xfrm>
              <a:off x="1187624" y="4553622"/>
              <a:ext cx="1131081" cy="531562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200" dirty="0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65B67266-3FF1-0B5D-4EDD-EA414ADBC1B4}"/>
                </a:ext>
              </a:extLst>
            </p:cNvPr>
            <p:cNvSpPr/>
            <p:nvPr/>
          </p:nvSpPr>
          <p:spPr>
            <a:xfrm>
              <a:off x="1115616" y="4625630"/>
              <a:ext cx="1131081" cy="53156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en-HR" sz="1200" dirty="0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92866E59-DB89-5E09-20BE-74BD7D1FB238}"/>
                </a:ext>
              </a:extLst>
            </p:cNvPr>
            <p:cNvSpPr/>
            <p:nvPr/>
          </p:nvSpPr>
          <p:spPr>
            <a:xfrm>
              <a:off x="1043608" y="4702476"/>
              <a:ext cx="1131081" cy="5315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Multi-Head</a:t>
              </a:r>
            </a:p>
            <a:p>
              <a:pPr algn="ctr"/>
              <a:r>
                <a:rPr lang="en-HR" sz="1400" dirty="0"/>
                <a:t>Attention</a:t>
              </a: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021DD6D-8BC0-CACC-7B2C-A9216B8021FB}"/>
              </a:ext>
            </a:extLst>
          </p:cNvPr>
          <p:cNvCxnSpPr>
            <a:cxnSpLocks/>
          </p:cNvCxnSpPr>
          <p:nvPr/>
        </p:nvCxnSpPr>
        <p:spPr>
          <a:xfrm flipV="1">
            <a:off x="7130935" y="5157192"/>
            <a:ext cx="2475" cy="93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83">
            <a:extLst>
              <a:ext uri="{FF2B5EF4-FFF2-40B4-BE49-F238E27FC236}">
                <a16:creationId xmlns:a16="http://schemas.microsoft.com/office/drawing/2014/main" id="{5DAA84B1-AB8D-CE56-91FD-68FB591DF831}"/>
              </a:ext>
            </a:extLst>
          </p:cNvPr>
          <p:cNvCxnSpPr>
            <a:cxnSpLocks/>
            <a:stCxn id="151" idx="0"/>
          </p:cNvCxnSpPr>
          <p:nvPr/>
        </p:nvCxnSpPr>
        <p:spPr>
          <a:xfrm rot="5400000" flipH="1" flipV="1">
            <a:off x="7006306" y="5279460"/>
            <a:ext cx="508892" cy="254684"/>
          </a:xfrm>
          <a:prstGeom prst="bentConnector3">
            <a:avLst>
              <a:gd name="adj1" fmla="val 490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83">
            <a:extLst>
              <a:ext uri="{FF2B5EF4-FFF2-40B4-BE49-F238E27FC236}">
                <a16:creationId xmlns:a16="http://schemas.microsoft.com/office/drawing/2014/main" id="{560FCA75-591A-709C-D381-31B93894FF38}"/>
              </a:ext>
            </a:extLst>
          </p:cNvPr>
          <p:cNvCxnSpPr>
            <a:cxnSpLocks/>
            <a:stCxn id="151" idx="0"/>
          </p:cNvCxnSpPr>
          <p:nvPr/>
        </p:nvCxnSpPr>
        <p:spPr>
          <a:xfrm rot="16200000" flipV="1">
            <a:off x="6756461" y="5284299"/>
            <a:ext cx="499218" cy="2546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6E90B32-F4D1-CFB3-AD72-8F652F7CCAB0}"/>
              </a:ext>
            </a:extLst>
          </p:cNvPr>
          <p:cNvGrpSpPr/>
          <p:nvPr/>
        </p:nvGrpSpPr>
        <p:grpSpPr>
          <a:xfrm>
            <a:off x="1128190" y="1556792"/>
            <a:ext cx="6686645" cy="4104457"/>
            <a:chOff x="1128190" y="1556792"/>
            <a:chExt cx="6686645" cy="4104457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7071A1D-DF60-8504-BC3B-2046F7F5C7FF}"/>
                </a:ext>
              </a:extLst>
            </p:cNvPr>
            <p:cNvSpPr/>
            <p:nvPr/>
          </p:nvSpPr>
          <p:spPr>
            <a:xfrm>
              <a:off x="1128190" y="2254332"/>
              <a:ext cx="1362843" cy="2498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Add &amp; Norm</a:t>
              </a:r>
            </a:p>
          </p:txBody>
        </p:sp>
        <p:cxnSp>
          <p:nvCxnSpPr>
            <p:cNvPr id="105" name="Straight Arrow Connector 83">
              <a:extLst>
                <a:ext uri="{FF2B5EF4-FFF2-40B4-BE49-F238E27FC236}">
                  <a16:creationId xmlns:a16="http://schemas.microsoft.com/office/drawing/2014/main" id="{06495868-5FFB-CC9F-C040-88321F6E1413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rot="16200000" flipV="1">
              <a:off x="1015191" y="2492239"/>
              <a:ext cx="904944" cy="678945"/>
            </a:xfrm>
            <a:prstGeom prst="bentConnector4">
              <a:avLst>
                <a:gd name="adj1" fmla="val 760"/>
                <a:gd name="adj2" fmla="val 13367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3E15F8F6-23B6-ED43-64DF-740A0B4533B8}"/>
                </a:ext>
              </a:extLst>
            </p:cNvPr>
            <p:cNvSpPr/>
            <p:nvPr/>
          </p:nvSpPr>
          <p:spPr>
            <a:xfrm>
              <a:off x="6451991" y="2688200"/>
              <a:ext cx="1362843" cy="2498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Add &amp; Norm</a:t>
              </a:r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5FFB2A06-05E8-5FB6-6B2D-A6E523655093}"/>
                </a:ext>
              </a:extLst>
            </p:cNvPr>
            <p:cNvSpPr/>
            <p:nvPr/>
          </p:nvSpPr>
          <p:spPr>
            <a:xfrm>
              <a:off x="6451990" y="1556792"/>
              <a:ext cx="1362843" cy="2498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Add &amp; Norm</a:t>
              </a:r>
            </a:p>
          </p:txBody>
        </p:sp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DC31C0C2-172F-6121-4F73-D4284D1DD4D0}"/>
                </a:ext>
              </a:extLst>
            </p:cNvPr>
            <p:cNvSpPr/>
            <p:nvPr/>
          </p:nvSpPr>
          <p:spPr>
            <a:xfrm>
              <a:off x="6451990" y="4122985"/>
              <a:ext cx="1362843" cy="2498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Add &amp; Norm</a:t>
              </a:r>
            </a:p>
          </p:txBody>
        </p:sp>
        <p:cxnSp>
          <p:nvCxnSpPr>
            <p:cNvPr id="166" name="Straight Arrow Connector 83">
              <a:extLst>
                <a:ext uri="{FF2B5EF4-FFF2-40B4-BE49-F238E27FC236}">
                  <a16:creationId xmlns:a16="http://schemas.microsoft.com/office/drawing/2014/main" id="{E2631ED8-1395-E918-A977-96074F8452C9}"/>
                </a:ext>
              </a:extLst>
            </p:cNvPr>
            <p:cNvCxnSpPr>
              <a:cxnSpLocks/>
              <a:stCxn id="149" idx="0"/>
              <a:endCxn id="129" idx="3"/>
            </p:cNvCxnSpPr>
            <p:nvPr/>
          </p:nvCxnSpPr>
          <p:spPr>
            <a:xfrm rot="5400000" flipH="1" flipV="1">
              <a:off x="6819185" y="3127336"/>
              <a:ext cx="1309877" cy="681422"/>
            </a:xfrm>
            <a:prstGeom prst="bentConnector4">
              <a:avLst>
                <a:gd name="adj1" fmla="val 12010"/>
                <a:gd name="adj2" fmla="val 13354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83">
              <a:extLst>
                <a:ext uri="{FF2B5EF4-FFF2-40B4-BE49-F238E27FC236}">
                  <a16:creationId xmlns:a16="http://schemas.microsoft.com/office/drawing/2014/main" id="{FEBCA660-C250-1FCF-2304-53122755F239}"/>
                </a:ext>
              </a:extLst>
            </p:cNvPr>
            <p:cNvCxnSpPr>
              <a:cxnSpLocks/>
              <a:stCxn id="129" idx="0"/>
              <a:endCxn id="132" idx="3"/>
            </p:cNvCxnSpPr>
            <p:nvPr/>
          </p:nvCxnSpPr>
          <p:spPr>
            <a:xfrm rot="5400000" flipH="1" flipV="1">
              <a:off x="6970873" y="1844240"/>
              <a:ext cx="1006500" cy="681420"/>
            </a:xfrm>
            <a:prstGeom prst="bentConnector4">
              <a:avLst>
                <a:gd name="adj1" fmla="val 10411"/>
                <a:gd name="adj2" fmla="val 1335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83">
              <a:extLst>
                <a:ext uri="{FF2B5EF4-FFF2-40B4-BE49-F238E27FC236}">
                  <a16:creationId xmlns:a16="http://schemas.microsoft.com/office/drawing/2014/main" id="{097EFF3C-1587-40C5-191D-F913F0549980}"/>
                </a:ext>
              </a:extLst>
            </p:cNvPr>
            <p:cNvCxnSpPr>
              <a:cxnSpLocks/>
              <a:stCxn id="151" idx="0"/>
              <a:endCxn id="149" idx="3"/>
            </p:cNvCxnSpPr>
            <p:nvPr/>
          </p:nvCxnSpPr>
          <p:spPr>
            <a:xfrm rot="5400000" flipH="1" flipV="1">
              <a:off x="6767444" y="4613860"/>
              <a:ext cx="1413355" cy="681423"/>
            </a:xfrm>
            <a:prstGeom prst="bentConnector4">
              <a:avLst>
                <a:gd name="adj1" fmla="val 9725"/>
                <a:gd name="adj2" fmla="val 13354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Straight Arrow Connector 83">
            <a:extLst>
              <a:ext uri="{FF2B5EF4-FFF2-40B4-BE49-F238E27FC236}">
                <a16:creationId xmlns:a16="http://schemas.microsoft.com/office/drawing/2014/main" id="{D0066E6D-45C8-6574-C8A2-EA72B0EB3614}"/>
              </a:ext>
            </a:extLst>
          </p:cNvPr>
          <p:cNvCxnSpPr>
            <a:cxnSpLocks/>
            <a:stCxn id="14" idx="0"/>
            <a:endCxn id="127" idx="2"/>
          </p:cNvCxnSpPr>
          <p:nvPr/>
        </p:nvCxnSpPr>
        <p:spPr>
          <a:xfrm rot="16200000" flipH="1">
            <a:off x="3679534" y="384409"/>
            <a:ext cx="1468075" cy="5207920"/>
          </a:xfrm>
          <a:prstGeom prst="bentConnector5">
            <a:avLst>
              <a:gd name="adj1" fmla="val -15571"/>
              <a:gd name="adj2" fmla="val 79682"/>
              <a:gd name="adj3" fmla="val 1155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489DE57-1AB0-813B-74D5-8E6B8858EA6A}"/>
              </a:ext>
            </a:extLst>
          </p:cNvPr>
          <p:cNvCxnSpPr>
            <a:cxnSpLocks/>
          </p:cNvCxnSpPr>
          <p:nvPr/>
        </p:nvCxnSpPr>
        <p:spPr>
          <a:xfrm flipV="1">
            <a:off x="6729498" y="3731170"/>
            <a:ext cx="0" cy="222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68224-FB37-9FE8-6879-5B46D24864D6}"/>
              </a:ext>
            </a:extLst>
          </p:cNvPr>
          <p:cNvGrpSpPr/>
          <p:nvPr/>
        </p:nvGrpSpPr>
        <p:grpSpPr>
          <a:xfrm>
            <a:off x="6451990" y="932726"/>
            <a:ext cx="1362843" cy="463568"/>
            <a:chOff x="6451990" y="932726"/>
            <a:chExt cx="1362843" cy="463568"/>
          </a:xfrm>
        </p:grpSpPr>
        <p:sp>
          <p:nvSpPr>
            <p:cNvPr id="200" name="Rounded Rectangle 199">
              <a:extLst>
                <a:ext uri="{FF2B5EF4-FFF2-40B4-BE49-F238E27FC236}">
                  <a16:creationId xmlns:a16="http://schemas.microsoft.com/office/drawing/2014/main" id="{AD0925F0-CF89-C195-632A-EF9A0A76FBFF}"/>
                </a:ext>
              </a:extLst>
            </p:cNvPr>
            <p:cNvSpPr/>
            <p:nvPr/>
          </p:nvSpPr>
          <p:spPr>
            <a:xfrm>
              <a:off x="6451990" y="1204276"/>
              <a:ext cx="1362843" cy="19201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Linear</a:t>
              </a:r>
            </a:p>
          </p:txBody>
        </p:sp>
        <p:sp>
          <p:nvSpPr>
            <p:cNvPr id="201" name="Rounded Rectangle 200">
              <a:extLst>
                <a:ext uri="{FF2B5EF4-FFF2-40B4-BE49-F238E27FC236}">
                  <a16:creationId xmlns:a16="http://schemas.microsoft.com/office/drawing/2014/main" id="{A3D41437-84A7-C354-FA96-182F8BF3A94A}"/>
                </a:ext>
              </a:extLst>
            </p:cNvPr>
            <p:cNvSpPr/>
            <p:nvPr/>
          </p:nvSpPr>
          <p:spPr>
            <a:xfrm>
              <a:off x="6451990" y="932726"/>
              <a:ext cx="1362843" cy="19201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HR" sz="1400" dirty="0"/>
                <a:t>Softmax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45F64DC6-11A0-29A5-63C6-30A9782192D0}"/>
              </a:ext>
            </a:extLst>
          </p:cNvPr>
          <p:cNvSpPr txBox="1"/>
          <p:nvPr/>
        </p:nvSpPr>
        <p:spPr>
          <a:xfrm>
            <a:off x="5425468" y="473802"/>
            <a:ext cx="3410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1400" dirty="0"/>
              <a:t>&lt;SOS&gt; J</a:t>
            </a:r>
            <a:r>
              <a:rPr lang="en-GB" sz="1400" dirty="0"/>
              <a:t>a</a:t>
            </a:r>
            <a:r>
              <a:rPr lang="en-HR" sz="1400" dirty="0"/>
              <a:t>ne visits Africa in September &lt;EOS&gt;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B64AA3-351B-FB10-A801-9351DC95338B}"/>
              </a:ext>
            </a:extLst>
          </p:cNvPr>
          <p:cNvGrpSpPr/>
          <p:nvPr/>
        </p:nvGrpSpPr>
        <p:grpSpPr>
          <a:xfrm>
            <a:off x="338033" y="5382000"/>
            <a:ext cx="3202030" cy="509946"/>
            <a:chOff x="338033" y="5382000"/>
            <a:chExt cx="3202030" cy="509946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161AD0D-2CB0-D44A-EAF1-30A1B94DEC0D}"/>
                </a:ext>
              </a:extLst>
            </p:cNvPr>
            <p:cNvSpPr txBox="1"/>
            <p:nvPr/>
          </p:nvSpPr>
          <p:spPr>
            <a:xfrm>
              <a:off x="605204" y="5584169"/>
              <a:ext cx="2695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1400" dirty="0"/>
                <a:t>J</a:t>
              </a:r>
              <a:r>
                <a:rPr lang="en-GB" sz="1400" dirty="0"/>
                <a:t>a</a:t>
              </a:r>
              <a:r>
                <a:rPr lang="en-HR" sz="1400" dirty="0"/>
                <a:t>ne visite l'Afrique en septembre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FE445192-E896-5AE8-B386-B515099C8BEC}"/>
                    </a:ext>
                  </a:extLst>
                </p:cNvPr>
                <p:cNvSpPr txBox="1"/>
                <p:nvPr/>
              </p:nvSpPr>
              <p:spPr>
                <a:xfrm>
                  <a:off x="338033" y="5382000"/>
                  <a:ext cx="32020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HR" sz="1400" dirty="0"/>
                    <a:t>&lt;SOS&gt;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sz="1400" b="0" i="1" smtClean="0">
                          <a:latin typeface="Cambria Math" panose="02040503050406030204" pitchFamily="18" charset="0"/>
                        </a:rPr>
                        <m:t>… </m:t>
                      </m:r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a14:m>
                  <a:r>
                    <a:rPr lang="en-HR" sz="1400" dirty="0"/>
                    <a:t>&lt;EOS&gt;</a:t>
                  </a:r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FE445192-E896-5AE8-B386-B515099C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33" y="5382000"/>
                  <a:ext cx="320203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91" t="-4000" b="-24000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F8916C35-EAFF-57AF-AB7A-247AE40B7962}"/>
              </a:ext>
            </a:extLst>
          </p:cNvPr>
          <p:cNvSpPr txBox="1"/>
          <p:nvPr/>
        </p:nvSpPr>
        <p:spPr>
          <a:xfrm>
            <a:off x="5659737" y="6118000"/>
            <a:ext cx="3410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1400" dirty="0"/>
              <a:t>&lt;SOS&gt; Jane visits Africa in September &lt;EOS&gt;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9D6342-8047-0B89-B482-D56162DE6AFD}"/>
              </a:ext>
            </a:extLst>
          </p:cNvPr>
          <p:cNvSpPr txBox="1"/>
          <p:nvPr/>
        </p:nvSpPr>
        <p:spPr>
          <a:xfrm>
            <a:off x="8188337" y="3167680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1400" dirty="0"/>
              <a:t>N times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57353E-FE52-16DB-22E0-293ED49E7D74}"/>
              </a:ext>
            </a:extLst>
          </p:cNvPr>
          <p:cNvSpPr txBox="1"/>
          <p:nvPr/>
        </p:nvSpPr>
        <p:spPr>
          <a:xfrm>
            <a:off x="-54494" y="3188132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1400" dirty="0"/>
              <a:t>N times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A502FAF-146E-0F62-50F5-D62DD1B6FA6C}"/>
              </a:ext>
            </a:extLst>
          </p:cNvPr>
          <p:cNvGrpSpPr/>
          <p:nvPr/>
        </p:nvGrpSpPr>
        <p:grpSpPr>
          <a:xfrm>
            <a:off x="1701599" y="4807463"/>
            <a:ext cx="5539823" cy="1430161"/>
            <a:chOff x="1701599" y="4807463"/>
            <a:chExt cx="5539823" cy="1430161"/>
          </a:xfrm>
        </p:grpSpPr>
        <p:sp>
          <p:nvSpPr>
            <p:cNvPr id="25" name="Or 24">
              <a:extLst>
                <a:ext uri="{FF2B5EF4-FFF2-40B4-BE49-F238E27FC236}">
                  <a16:creationId xmlns:a16="http://schemas.microsoft.com/office/drawing/2014/main" id="{37E52D7A-61F1-389D-08F3-AAC810C52E2A}"/>
                </a:ext>
              </a:extLst>
            </p:cNvPr>
            <p:cNvSpPr/>
            <p:nvPr/>
          </p:nvSpPr>
          <p:spPr>
            <a:xfrm>
              <a:off x="1701599" y="4924003"/>
              <a:ext cx="216024" cy="216024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51" name="Or 150">
              <a:extLst>
                <a:ext uri="{FF2B5EF4-FFF2-40B4-BE49-F238E27FC236}">
                  <a16:creationId xmlns:a16="http://schemas.microsoft.com/office/drawing/2014/main" id="{D4DE9FB4-14A3-3ED0-0A8C-AF484755D41E}"/>
                </a:ext>
              </a:extLst>
            </p:cNvPr>
            <p:cNvSpPr/>
            <p:nvPr/>
          </p:nvSpPr>
          <p:spPr>
            <a:xfrm>
              <a:off x="7025398" y="5661248"/>
              <a:ext cx="216024" cy="216024"/>
            </a:xfrm>
            <a:prstGeom prst="flowChar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7A8BD370-ABF0-C6D8-2C91-4369951C8996}"/>
                </a:ext>
              </a:extLst>
            </p:cNvPr>
            <p:cNvCxnSpPr>
              <a:cxnSpLocks/>
              <a:endCxn id="25" idx="6"/>
            </p:cNvCxnSpPr>
            <p:nvPr/>
          </p:nvCxnSpPr>
          <p:spPr>
            <a:xfrm flipH="1">
              <a:off x="1917623" y="5032015"/>
              <a:ext cx="9981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9F2B369-E16D-237D-EABA-462D4E1BA1C1}"/>
                </a:ext>
              </a:extLst>
            </p:cNvPr>
            <p:cNvSpPr txBox="1"/>
            <p:nvPr/>
          </p:nvSpPr>
          <p:spPr>
            <a:xfrm>
              <a:off x="2972371" y="4807463"/>
              <a:ext cx="2010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dirty="0"/>
                <a:t>Positional Encoding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78586ADC-7DF4-0FDD-C9A3-F9D8F6CE830B}"/>
                    </a:ext>
                  </a:extLst>
                </p:cNvPr>
                <p:cNvSpPr txBox="1"/>
                <p:nvPr/>
              </p:nvSpPr>
              <p:spPr>
                <a:xfrm>
                  <a:off x="3445371" y="5098418"/>
                  <a:ext cx="2176429" cy="576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r-H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hr-H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ctrlP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  <m: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  <m: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hr-H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hr-HR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r-HR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hr-H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r-HR" sz="1400" b="0" i="1" smtClean="0">
                                        <a:latin typeface="Cambria Math" panose="02040503050406030204" pitchFamily="18" charset="0"/>
                                      </a:rPr>
                                      <m:t>𝑝𝑜𝑠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hr-H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1400" b="0" i="1" smtClean="0"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hr-H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hr-H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hr-H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num>
                                          <m:den>
                                            <m:r>
                                              <a:rPr lang="hr-H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HR" sz="1400" dirty="0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78586ADC-7DF4-0FDD-C9A3-F9D8F6CE8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371" y="5098418"/>
                  <a:ext cx="2176429" cy="576376"/>
                </a:xfrm>
                <a:prstGeom prst="rect">
                  <a:avLst/>
                </a:prstGeom>
                <a:blipFill>
                  <a:blip r:embed="rId33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DB7CC648-7CE7-BDD6-C8FE-29F78ED79359}"/>
                    </a:ext>
                  </a:extLst>
                </p:cNvPr>
                <p:cNvSpPr txBox="1"/>
                <p:nvPr/>
              </p:nvSpPr>
              <p:spPr>
                <a:xfrm>
                  <a:off x="3355339" y="5661248"/>
                  <a:ext cx="2368789" cy="576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r-H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hr-H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d>
                              <m:dPr>
                                <m:ctrlP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  <m: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  <m: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b>
                        </m:sSub>
                        <m:r>
                          <a:rPr lang="hr-H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hr-HR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r-HR" sz="1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hr-H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hr-H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r-HR" sz="1400" b="0" i="1" smtClean="0">
                                        <a:latin typeface="Cambria Math" panose="02040503050406030204" pitchFamily="18" charset="0"/>
                                      </a:rPr>
                                      <m:t>𝑝𝑜𝑠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hr-H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hr-HR" sz="1400" b="0" i="1" smtClean="0">
                                            <a:latin typeface="Cambria Math" panose="02040503050406030204" pitchFamily="18" charset="0"/>
                                          </a:rPr>
                                          <m:t>1000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hr-H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hr-H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hr-H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num>
                                          <m:den>
                                            <m:r>
                                              <a:rPr lang="hr-H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HR" sz="1400" dirty="0"/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DB7CC648-7CE7-BDD6-C8FE-29F78ED79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339" y="5661248"/>
                  <a:ext cx="2368789" cy="57637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BDAEE33-B7F1-9EE2-CD8F-3F174FECFA94}"/>
                </a:ext>
              </a:extLst>
            </p:cNvPr>
            <p:cNvCxnSpPr>
              <a:cxnSpLocks/>
              <a:endCxn id="151" idx="2"/>
            </p:cNvCxnSpPr>
            <p:nvPr/>
          </p:nvCxnSpPr>
          <p:spPr>
            <a:xfrm>
              <a:off x="5724128" y="5769260"/>
              <a:ext cx="13012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B61D9A3-FB46-1B58-E188-703A86843080}"/>
              </a:ext>
            </a:extLst>
          </p:cNvPr>
          <p:cNvSpPr txBox="1"/>
          <p:nvPr/>
        </p:nvSpPr>
        <p:spPr>
          <a:xfrm>
            <a:off x="1287868" y="4419444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1400" dirty="0"/>
              <a:t>Q    K    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B818D1-B600-AFAE-19E9-945D7C8C100E}"/>
              </a:ext>
            </a:extLst>
          </p:cNvPr>
          <p:cNvSpPr txBox="1"/>
          <p:nvPr/>
        </p:nvSpPr>
        <p:spPr>
          <a:xfrm>
            <a:off x="6468200" y="3695738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1400" dirty="0"/>
              <a:t>K    V        Q</a:t>
            </a:r>
          </a:p>
        </p:txBody>
      </p:sp>
    </p:spTree>
    <p:extLst>
      <p:ext uri="{BB962C8B-B14F-4D97-AF65-F5344CB8AC3E}">
        <p14:creationId xmlns:p14="http://schemas.microsoft.com/office/powerpoint/2010/main" val="150947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15237</TotalTime>
  <Words>1650</Words>
  <Application>Microsoft Macintosh PowerPoint</Application>
  <PresentationFormat>On-screen Show (4:3)</PresentationFormat>
  <Paragraphs>307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bzitko_template</vt:lpstr>
      <vt:lpstr>NLP Transformers  lecture 05.2</vt:lpstr>
      <vt:lpstr>Contents</vt:lpstr>
      <vt:lpstr>Transformers Motivation</vt:lpstr>
      <vt:lpstr>Transformers Intuition</vt:lpstr>
      <vt:lpstr>Self-Attention Intuition</vt:lpstr>
      <vt:lpstr>Self-Attention</vt:lpstr>
      <vt:lpstr>Multi-Head Attention</vt:lpstr>
      <vt:lpstr>Transformer</vt:lpstr>
      <vt:lpstr>Transformer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2489</cp:revision>
  <dcterms:created xsi:type="dcterms:W3CDTF">2009-11-13T22:47:37Z</dcterms:created>
  <dcterms:modified xsi:type="dcterms:W3CDTF">2022-12-21T10:03:14Z</dcterms:modified>
</cp:coreProperties>
</file>