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0" r:id="rId3"/>
    <p:sldId id="297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298" r:id="rId13"/>
    <p:sldId id="307" r:id="rId14"/>
    <p:sldId id="308" r:id="rId15"/>
    <p:sldId id="309" r:id="rId16"/>
    <p:sldId id="310" r:id="rId17"/>
    <p:sldId id="311" r:id="rId18"/>
    <p:sldId id="312" r:id="rId19"/>
    <p:sldId id="313" r:id="rId20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85A"/>
    <a:srgbClr val="267F99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85850" autoAdjust="0"/>
  </p:normalViewPr>
  <p:slideViewPr>
    <p:cSldViewPr>
      <p:cViewPr varScale="1">
        <p:scale>
          <a:sx n="109" d="100"/>
          <a:sy n="109" d="100"/>
        </p:scale>
        <p:origin x="22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2CC2B-07F5-486B-80F8-D7AC8876AF81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57EA-DA71-4ED8-87D5-FA09C51B6AFA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86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4772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26859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0032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99253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93459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3491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394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R" dirty="0"/>
              <a:t>Smooth IDF with L2 normalization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3291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2500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9240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2396" y="71414"/>
            <a:ext cx="1485896" cy="6429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06" y="71414"/>
            <a:ext cx="7429552" cy="6429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6" y="571480"/>
            <a:ext cx="4424394" cy="5929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480"/>
            <a:ext cx="4424394" cy="5929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44259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06" y="1214422"/>
            <a:ext cx="4425982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571480"/>
            <a:ext cx="44275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214422"/>
            <a:ext cx="4427569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71414"/>
            <a:ext cx="3394107" cy="13636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1414"/>
            <a:ext cx="5497544" cy="6429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1435100"/>
            <a:ext cx="3394107" cy="50657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5143512"/>
            <a:ext cx="90011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06" y="71414"/>
            <a:ext cx="9001188" cy="50006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5715016"/>
            <a:ext cx="90011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9001188" cy="5929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071538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5C48-E28F-491B-A6FC-AD0BFE4ABDB2}" type="datetimeFigureOut">
              <a:rPr lang="sr-Latn-CS" smtClean="0"/>
              <a:pPr/>
              <a:t>14.10.22.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976" y="6572272"/>
            <a:ext cx="707236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572272"/>
            <a:ext cx="85722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lyticsvidhya.com/blog/2021/11/how-sklearns-tfidfvectorizer-calculates-tf-idf-values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NLP</a:t>
            </a:r>
            <a:br>
              <a:rPr lang="en-US"/>
            </a:br>
            <a:r>
              <a:rPr lang="en-US"/>
              <a:t>Introduction</a:t>
            </a:r>
            <a:br>
              <a:rPr lang="en-US"/>
            </a:br>
            <a:br>
              <a:rPr lang="en-US"/>
            </a:br>
            <a:r>
              <a:rPr lang="en-US" sz="2000"/>
              <a:t>lecture 01.1</a:t>
            </a:r>
            <a:endParaRPr lang="en-US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Branko Žitko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One-hot representation starts with a zero vector and sets as 1 the corresponding entry in the vector if the word is present in the sentence or document.</a:t>
                </a:r>
              </a:p>
              <a:p>
                <a:endParaRPr lang="en-US" dirty="0"/>
              </a:p>
              <a:p>
                <a:r>
                  <a:rPr lang="en-US" dirty="0"/>
                  <a:t>Example, two sentences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Monaco" pitchFamily="2" charset="77"/>
                  </a:rPr>
                  <a:t>	Time flies like an arrow.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Monaco" pitchFamily="2" charset="77"/>
                  </a:rPr>
                  <a:t>	Fruit flies like a banana.</a:t>
                </a:r>
                <a:endParaRPr lang="en-US" sz="1800" dirty="0"/>
              </a:p>
              <a:p>
                <a:r>
                  <a:rPr lang="en-US" dirty="0"/>
                  <a:t>tokenization with ignoring punctuation and changing case to lower will yield vocabulary of size 8: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Monaco" pitchFamily="2" charset="77"/>
                  </a:rPr>
                  <a:t>	{time, fruit, flies, like, a, an, arrow, banana}</a:t>
                </a:r>
              </a:p>
              <a:p>
                <a:r>
                  <a:rPr lang="en-US" dirty="0"/>
                  <a:t>represent each word with an 8-dimensional one-hot vector.</a:t>
                </a:r>
              </a:p>
              <a:p>
                <a:r>
                  <a:rPr lang="en-US" dirty="0"/>
                  <a:t>Notation,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is one-hot representation for a token/word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hr-HR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m:rPr>
                            <m:nor/>
                          </m:rPr>
                          <a:rPr lang="hr-HR" sz="1800" b="0" i="0" dirty="0" smtClean="0">
                            <a:latin typeface="Cambria Math" panose="02040503050406030204" pitchFamily="18" charset="0"/>
                          </a:rPr>
                          <m:t>time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1, 0, 0, 0, 0, 0, 0, 0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hr-HR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m:rPr>
                            <m:nor/>
                          </m:rPr>
                          <a:rPr lang="hr-HR" sz="1800" b="0" i="0" dirty="0" smtClean="0">
                            <a:latin typeface="Cambria Math" panose="02040503050406030204" pitchFamily="18" charset="0"/>
                          </a:rPr>
                          <m:t>fruit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</a:rPr>
                      <m:t> = [</m:t>
                    </m:r>
                    <m:r>
                      <a:rPr lang="hr-HR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hr-HR" sz="18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 0, 0, 0, 0, 0, 0]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5" t="-85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47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One-hot representation for encoding the sentences </a:t>
                </a:r>
                <a:br>
                  <a:rPr lang="en-US" dirty="0"/>
                </a:br>
                <a:r>
                  <a:rPr lang="en-US" dirty="0"/>
                  <a:t>"Time flies like an arrow" and "Fruit flies like a banana."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binary encoding for phrase "like a banana" would be: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8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5" t="-85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mounted&#10;&#10;Description automatically generated">
            <a:extLst>
              <a:ext uri="{FF2B5EF4-FFF2-40B4-BE49-F238E27FC236}">
                <a16:creationId xmlns:a16="http://schemas.microsoft.com/office/drawing/2014/main" id="{5C06A0AB-7504-78FA-8FA0-67E1062809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84784"/>
            <a:ext cx="5669632" cy="331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0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representation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DC10DF-4A7E-490A-3142-D1A9A213E8E8}"/>
              </a:ext>
            </a:extLst>
          </p:cNvPr>
          <p:cNvSpPr/>
          <p:nvPr/>
        </p:nvSpPr>
        <p:spPr>
          <a:xfrm>
            <a:off x="179512" y="620689"/>
            <a:ext cx="8784976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noProof="1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  <a:t> sklearn.feature_extraction.text </a:t>
            </a:r>
            <a:r>
              <a:rPr lang="en-GB" sz="1600" noProof="1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  <a:t> CountVectorizer</a:t>
            </a:r>
          </a:p>
          <a:p>
            <a:r>
              <a:rPr lang="en-GB" sz="1600" noProof="1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  <a:t> seaborn </a:t>
            </a:r>
            <a:r>
              <a:rPr lang="en-GB" sz="1600" noProof="1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  <a:t> sns</a:t>
            </a:r>
          </a:p>
          <a:p>
            <a:b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  <a:t>corpus = [</a:t>
            </a:r>
            <a:r>
              <a:rPr lang="en-GB" sz="1600" noProof="1">
                <a:solidFill>
                  <a:srgbClr val="A31515"/>
                </a:solidFill>
                <a:latin typeface="Courier New" panose="02070309020205020404" pitchFamily="49" charset="0"/>
              </a:rPr>
              <a:t>'Time flies like an arrow.'</a:t>
            </a:r>
            <a: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GB" sz="1600" noProof="1">
                <a:solidFill>
                  <a:srgbClr val="A31515"/>
                </a:solidFill>
                <a:latin typeface="Courier New" panose="02070309020205020404" pitchFamily="49" charset="0"/>
              </a:rPr>
              <a:t>          'Fruit flies like a banana.'</a:t>
            </a:r>
            <a: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b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  <a:t>one_hot_vectorizer = CountVectorizer(binary=</a:t>
            </a:r>
            <a:r>
              <a:rPr lang="en-GB" sz="1600" noProof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  <a:t>, lowercase=</a:t>
            </a:r>
            <a:r>
              <a:rPr lang="en-GB" sz="1600" noProof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  <a:t>one_hot = one_hot_vectorizer.fit_transform(corpus).toarray()</a:t>
            </a:r>
          </a:p>
          <a:p>
            <a: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  <a:t>vocab = one_hot_vectorizer.get_feature_names_out()</a:t>
            </a:r>
          </a:p>
          <a:p>
            <a:b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  <a:t>sns.heatmap(one_hot, annot=</a:t>
            </a:r>
            <a:r>
              <a:rPr lang="en-GB" sz="1600" noProof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  <a:t>, cbar=</a:t>
            </a:r>
            <a:r>
              <a:rPr lang="en-GB" sz="1600" noProof="1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  <a:t>            xticklabels=vocab, yticklabels=corpus)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18EB9890-7234-85F0-3A5B-C3DD91557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861048"/>
            <a:ext cx="5328592" cy="276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term-frequency (TF)</a:t>
                </a:r>
                <a:r>
                  <a:rPr lang="en-US" dirty="0"/>
                  <a:t> representation of a phrase, sentence, or document is the sum of the one-hot representations of its constituent words.</a:t>
                </a:r>
              </a:p>
              <a:p>
                <a:endParaRPr lang="en-US" dirty="0"/>
              </a:p>
              <a:p>
                <a:r>
                  <a:rPr lang="en-US" dirty="0"/>
                  <a:t>Example, TF representation of the sentence</a:t>
                </a:r>
              </a:p>
              <a:p>
                <a:pPr marL="0" indent="0">
                  <a:buNone/>
                </a:pPr>
                <a:r>
                  <a:rPr lang="en-US" dirty="0"/>
                  <a:t>	"Fruit flies like time flies a fruit."</a:t>
                </a:r>
              </a:p>
              <a:p>
                <a:r>
                  <a:rPr lang="en-US" dirty="0"/>
                  <a:t>is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1,2,2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0,0,0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Notation,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TF representation for a token/word w.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5" t="-85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98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a collection of patent documents. </a:t>
            </a:r>
          </a:p>
          <a:p>
            <a:r>
              <a:rPr lang="en-US" dirty="0"/>
              <a:t>You would expect most of them to contain words like "claim", "system", "method", "procedure", and so on, often repeated multiple times. </a:t>
            </a:r>
          </a:p>
          <a:p>
            <a:r>
              <a:rPr lang="en-US" dirty="0"/>
              <a:t>The TF representation weights words proportionally to their frequency. </a:t>
            </a:r>
          </a:p>
          <a:p>
            <a:r>
              <a:rPr lang="en-US" dirty="0"/>
              <a:t>However, common words such as "claim" do not add anything to our understanding of a specific patent. </a:t>
            </a:r>
          </a:p>
          <a:p>
            <a:r>
              <a:rPr lang="en-US" dirty="0"/>
              <a:t>Conversely, if a rare word (such as "tetrafluoroethylene") occurs less frequently but is quite likely to be indicative of the nature of the patent document, we would want to give it a larger weight in our representation.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Inverse-Document-Frequency</a:t>
            </a:r>
            <a:r>
              <a:rPr lang="en-US" dirty="0"/>
              <a:t> (IDF) is a heuristic to do exactly that.</a:t>
            </a:r>
          </a:p>
        </p:txBody>
      </p:sp>
    </p:spTree>
    <p:extLst>
      <p:ext uri="{BB962C8B-B14F-4D97-AF65-F5344CB8AC3E}">
        <p14:creationId xmlns:p14="http://schemas.microsoft.com/office/powerpoint/2010/main" val="2223001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IDF representation </a:t>
                </a:r>
                <a:br>
                  <a:rPr lang="en-US" dirty="0"/>
                </a:br>
                <a:r>
                  <a:rPr lang="en-US" dirty="0"/>
                  <a:t>penalizes common tokens and rewards rare tokens </a:t>
                </a:r>
                <a:br>
                  <a:rPr lang="en-US" dirty="0"/>
                </a:br>
                <a:r>
                  <a:rPr lang="en-US" dirty="0"/>
                  <a:t>in the vector representation. 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𝐼𝐷𝐹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a token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defined with respect to a corpus as: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𝐼𝐷𝐹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r-HR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hr-HR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sSub>
                              <m:sSubPr>
                                <m:ctrlPr>
                                  <a:rPr lang="hr-H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hr-HR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number of documents, and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is the number of documents containing the word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5" t="-85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713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If a word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common and occurs in every document, </a:t>
                </a:r>
                <a:br>
                  <a:rPr lang="en-US" dirty="0"/>
                </a:br>
                <a:r>
                  <a:rPr lang="en-US" dirty="0"/>
                  <a:t>its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𝐼𝐷𝐹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endParaRPr lang="hr-HR" dirty="0"/>
              </a:p>
              <a:p>
                <a:r>
                  <a:rPr lang="en-US" dirty="0"/>
                  <a:t>if a word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rare and occurs in only one document, </a:t>
                </a:r>
                <a:br>
                  <a:rPr lang="en-US" dirty="0"/>
                </a:br>
                <a:r>
                  <a:rPr lang="en-US" dirty="0"/>
                  <a:t>its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𝐼𝐷𝐹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hr-HR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hr-HR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r-HR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hr-H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r-HR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will be the maximum possible value.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The TF-IDF score is simply the product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∗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𝐼𝐷𝐹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5" t="-149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5041889-3C37-CE5B-C5A8-F5B53EB1B832}"/>
              </a:ext>
            </a:extLst>
          </p:cNvPr>
          <p:cNvGrpSpPr/>
          <p:nvPr/>
        </p:nvGrpSpPr>
        <p:grpSpPr>
          <a:xfrm>
            <a:off x="611560" y="2204864"/>
            <a:ext cx="6846960" cy="3207619"/>
            <a:chOff x="578176" y="2453629"/>
            <a:chExt cx="6846960" cy="4231871"/>
          </a:xfrm>
        </p:grpSpPr>
        <p:pic>
          <p:nvPicPr>
            <p:cNvPr id="5" name="Picture 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7ACECE88-4304-FF92-6ACD-7F97E194A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200" y="2453629"/>
              <a:ext cx="5689600" cy="37846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F859BBE-59A2-3B35-D33F-2BE8F42CB7FA}"/>
                    </a:ext>
                  </a:extLst>
                </p:cNvPr>
                <p:cNvSpPr txBox="1"/>
                <p:nvPr/>
              </p:nvSpPr>
              <p:spPr>
                <a:xfrm>
                  <a:off x="578176" y="2564904"/>
                  <a:ext cx="115212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𝐼𝐷𝐹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F859BBE-59A2-3B35-D33F-2BE8F42CB7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76" y="2564904"/>
                  <a:ext cx="115212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1439596-5B5C-1A3E-3A60-33FC0E2053E1}"/>
                    </a:ext>
                  </a:extLst>
                </p:cNvPr>
                <p:cNvSpPr txBox="1"/>
                <p:nvPr/>
              </p:nvSpPr>
              <p:spPr>
                <a:xfrm>
                  <a:off x="6273008" y="6316168"/>
                  <a:ext cx="115212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r-H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hr-HR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1439596-5B5C-1A3E-3A60-33FC0E2053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3008" y="6316168"/>
                  <a:ext cx="115212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7105ABD-AB14-C5C2-B2A1-154847C95EE3}"/>
                    </a:ext>
                  </a:extLst>
                </p:cNvPr>
                <p:cNvSpPr txBox="1"/>
                <p:nvPr/>
              </p:nvSpPr>
              <p:spPr>
                <a:xfrm>
                  <a:off x="5940152" y="5589240"/>
                  <a:ext cx="12961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hr-HR" dirty="0">
                      <a:solidFill>
                        <a:schemeClr val="tx2"/>
                      </a:solidFill>
                    </a:rPr>
                    <a:t>common </a:t>
                  </a:r>
                  <a14:m>
                    <m:oMath xmlns:m="http://schemas.openxmlformats.org/officeDocument/2006/math">
                      <m:r>
                        <a:rPr lang="hr-HR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HR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7105ABD-AB14-C5C2-B2A1-154847C95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152" y="5589240"/>
                  <a:ext cx="129614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83" t="-8696" b="-6521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B8340B2-673D-63F5-2D7C-FF63005DFBC8}"/>
                    </a:ext>
                  </a:extLst>
                </p:cNvPr>
                <p:cNvSpPr txBox="1"/>
                <p:nvPr/>
              </p:nvSpPr>
              <p:spPr>
                <a:xfrm>
                  <a:off x="2128546" y="2564904"/>
                  <a:ext cx="12961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hr-HR" dirty="0">
                      <a:solidFill>
                        <a:schemeClr val="tx2"/>
                      </a:solidFill>
                    </a:rPr>
                    <a:t>rare </a:t>
                  </a:r>
                  <a14:m>
                    <m:oMath xmlns:m="http://schemas.openxmlformats.org/officeDocument/2006/math">
                      <m:r>
                        <a:rPr lang="hr-HR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HR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B8340B2-673D-63F5-2D7C-FF63005DFB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8546" y="2564904"/>
                  <a:ext cx="1296144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883" t="-8696" b="-60870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4515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representation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0A7B2A-5349-45BB-95E0-EDD7CDACBCCD}"/>
              </a:ext>
            </a:extLst>
          </p:cNvPr>
          <p:cNvSpPr/>
          <p:nvPr/>
        </p:nvSpPr>
        <p:spPr>
          <a:xfrm>
            <a:off x="179512" y="692696"/>
            <a:ext cx="8784976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noProof="1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  <a:t> sklearn.feature_extraction.text </a:t>
            </a:r>
            <a:r>
              <a:rPr lang="en-GB" sz="1600" noProof="1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  <a:t> TfidfVectorizer</a:t>
            </a:r>
          </a:p>
          <a:p>
            <a:r>
              <a:rPr lang="en-GB" sz="1600" noProof="1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  <a:t> seaborn </a:t>
            </a:r>
            <a:r>
              <a:rPr lang="en-GB" sz="1600" noProof="1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  <a:t> sns</a:t>
            </a:r>
          </a:p>
          <a:p>
            <a:b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  <a:t>corpus = [</a:t>
            </a:r>
            <a:r>
              <a:rPr lang="en-GB" sz="1600" noProof="1">
                <a:solidFill>
                  <a:srgbClr val="A31515"/>
                </a:solidFill>
                <a:latin typeface="Courier New" panose="02070309020205020404" pitchFamily="49" charset="0"/>
              </a:rPr>
              <a:t>'Time flies like an arrow.'</a:t>
            </a:r>
            <a: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GB" sz="1600" noProof="1">
                <a:solidFill>
                  <a:srgbClr val="A31515"/>
                </a:solidFill>
                <a:latin typeface="Courier New" panose="02070309020205020404" pitchFamily="49" charset="0"/>
              </a:rPr>
              <a:t>          'Fruit flies like a banana.'</a:t>
            </a:r>
            <a: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b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  <a:t>tfidf_vectorizer = TfidfVectorizer(lowercase=</a:t>
            </a:r>
            <a:r>
              <a:rPr lang="en-GB" sz="1600" noProof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  <a:t>tfidf = tfidf_vectorizer.fit_transform(corpus).toarray()</a:t>
            </a:r>
          </a:p>
          <a:p>
            <a: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  <a:t>vocab = tfidf_vectorizer.get_feature_names_out()</a:t>
            </a:r>
          </a:p>
          <a:p>
            <a:b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  <a:t>sns.heatmap(tfidf, annot=</a:t>
            </a:r>
            <a:r>
              <a:rPr lang="en-GB" sz="1600" noProof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  <a:t>, cbar=</a:t>
            </a:r>
            <a:r>
              <a:rPr lang="en-GB" sz="1600" noProof="1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600" noProof="1">
                <a:solidFill>
                  <a:srgbClr val="000000"/>
                </a:solidFill>
                <a:latin typeface="Courier New" panose="02070309020205020404" pitchFamily="49" charset="0"/>
              </a:rPr>
              <a:t>            xticklabels=vocab, yticklabels=corpus)</a:t>
            </a:r>
            <a:endParaRPr lang="en-GB" sz="1600" noProof="1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1EB79B-BFC6-6EAA-7506-F43852312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32338"/>
            <a:ext cx="5256584" cy="26951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913AD6-DF87-BF3A-C609-1BB9DC81E335}"/>
              </a:ext>
            </a:extLst>
          </p:cNvPr>
          <p:cNvSpPr txBox="1"/>
          <p:nvPr/>
        </p:nvSpPr>
        <p:spPr>
          <a:xfrm>
            <a:off x="5686324" y="5981120"/>
            <a:ext cx="3287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How sklearn’s Tfidfvectorizer Calculates tf-idf Values</a:t>
            </a: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535030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exact nature of the target variable can depend on the NLP task being solved. </a:t>
            </a:r>
          </a:p>
          <a:p>
            <a:r>
              <a:rPr lang="en-US"/>
              <a:t>In </a:t>
            </a:r>
            <a:r>
              <a:rPr lang="en-US" dirty="0"/>
              <a:t>cases of machine translation, summarization, and question answering</a:t>
            </a:r>
          </a:p>
          <a:p>
            <a:pPr lvl="1"/>
            <a:r>
              <a:rPr lang="en-US" dirty="0"/>
              <a:t>the target is also text and is encoded using approaches such as one-hot encoding.</a:t>
            </a:r>
          </a:p>
          <a:p>
            <a:r>
              <a:rPr lang="en-US" dirty="0"/>
              <a:t>Predicting one of a fixed set of categorical labels</a:t>
            </a:r>
          </a:p>
          <a:p>
            <a:pPr lvl="1"/>
            <a:r>
              <a:rPr lang="en-US" dirty="0"/>
              <a:t>usage a unique index per label, </a:t>
            </a:r>
          </a:p>
          <a:p>
            <a:pPr lvl="1"/>
            <a:r>
              <a:rPr lang="en-US" dirty="0"/>
              <a:t>can become problematic when the number of output labels is too large.</a:t>
            </a:r>
          </a:p>
          <a:p>
            <a:r>
              <a:rPr lang="en-US" dirty="0"/>
              <a:t>Predicting a numerical value from a given text.</a:t>
            </a:r>
          </a:p>
          <a:p>
            <a:pPr lvl="1"/>
            <a:r>
              <a:rPr lang="en-US" dirty="0"/>
              <a:t>assign a numeric grade for English essay</a:t>
            </a:r>
          </a:p>
          <a:p>
            <a:pPr lvl="1"/>
            <a:r>
              <a:rPr lang="en-US" dirty="0"/>
              <a:t>predict a numerical star rating for a given restaurant review snippet</a:t>
            </a:r>
          </a:p>
          <a:p>
            <a:pPr lvl="1"/>
            <a:r>
              <a:rPr lang="en-US" dirty="0"/>
              <a:t>predict the user’s age group for a given user’s tweets</a:t>
            </a:r>
          </a:p>
          <a:p>
            <a:r>
              <a:rPr lang="en-US" dirty="0"/>
              <a:t>Several approaches exist to encode numerical targets</a:t>
            </a:r>
          </a:p>
          <a:p>
            <a:r>
              <a:rPr lang="en-US" dirty="0"/>
              <a:t>Placing the targets into categorical "bins" - for example, 0-18, 19-25, 25-30, and so on for ages is a reasonable approach.</a:t>
            </a:r>
          </a:p>
        </p:txBody>
      </p:sp>
    </p:spTree>
    <p:extLst>
      <p:ext uri="{BB962C8B-B14F-4D97-AF65-F5344CB8AC3E}">
        <p14:creationId xmlns:p14="http://schemas.microsoft.com/office/powerpoint/2010/main" val="3342368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expression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hr-HR" dirty="0"/>
              </a:p>
              <a:p>
                <a:r>
                  <a:rPr lang="en-US" dirty="0"/>
                  <a:t>can be written as two subexpressions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hr-HR" dirty="0"/>
              </a:p>
              <a:p>
                <a:r>
                  <a:rPr lang="en-US" dirty="0"/>
                  <a:t>Representation of computational graph using a direct acyclic graph (DAG)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5" t="-85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208F830-793E-568D-BEB5-9F9E9E45B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254512"/>
            <a:ext cx="5524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3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Products derived from the application of </a:t>
            </a:r>
            <a:br>
              <a:rPr lang="en-US" dirty="0"/>
            </a:br>
            <a:r>
              <a:rPr lang="en-US" dirty="0"/>
              <a:t>Natural Language Processing (NLP)</a:t>
            </a:r>
          </a:p>
          <a:p>
            <a:pPr lvl="1"/>
            <a:r>
              <a:rPr lang="en-US" dirty="0"/>
              <a:t>Alexa</a:t>
            </a:r>
          </a:p>
          <a:p>
            <a:pPr lvl="1"/>
            <a:r>
              <a:rPr lang="en-US" dirty="0"/>
              <a:t>Siri</a:t>
            </a:r>
          </a:p>
          <a:p>
            <a:pPr lvl="1"/>
            <a:r>
              <a:rPr lang="en-US" dirty="0"/>
              <a:t>Google Translate</a:t>
            </a:r>
          </a:p>
          <a:p>
            <a:pPr lvl="1"/>
            <a:endParaRPr lang="en-US" dirty="0"/>
          </a:p>
          <a:p>
            <a:r>
              <a:rPr lang="en-US" b="1" dirty="0"/>
              <a:t>NLP</a:t>
            </a:r>
            <a:r>
              <a:rPr lang="en-US" dirty="0"/>
              <a:t> is mostly currently based on </a:t>
            </a:r>
            <a:r>
              <a:rPr lang="en-US" b="1" dirty="0"/>
              <a:t>statistical methods </a:t>
            </a:r>
            <a:r>
              <a:rPr lang="en-US" dirty="0"/>
              <a:t>with or without insights from </a:t>
            </a:r>
            <a:r>
              <a:rPr lang="en-US" b="1" dirty="0"/>
              <a:t>linguistics</a:t>
            </a:r>
            <a:r>
              <a:rPr lang="en-US" dirty="0"/>
              <a:t> to </a:t>
            </a:r>
            <a:r>
              <a:rPr lang="en-US" b="1" dirty="0"/>
              <a:t>understand text </a:t>
            </a:r>
            <a:r>
              <a:rPr lang="en-US" dirty="0"/>
              <a:t>for the sake of solving real-world tasks.</a:t>
            </a:r>
          </a:p>
          <a:p>
            <a:endParaRPr lang="en-US" dirty="0"/>
          </a:p>
          <a:p>
            <a:r>
              <a:rPr lang="en-US" b="1" dirty="0"/>
              <a:t>Understanding of text </a:t>
            </a:r>
            <a:r>
              <a:rPr lang="en-US" dirty="0"/>
              <a:t>is mainly deriver by transforming text to useable </a:t>
            </a:r>
            <a:r>
              <a:rPr lang="en-US" b="1" dirty="0"/>
              <a:t>computational representation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discrete or continuous combinatorial structures: </a:t>
            </a:r>
            <a:br>
              <a:rPr lang="en-US" dirty="0"/>
            </a:br>
            <a:r>
              <a:rPr lang="en-US" dirty="0"/>
              <a:t>vectors, tensors, graphs, trees…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of </a:t>
            </a:r>
            <a:r>
              <a:rPr lang="en-US" b="1" dirty="0"/>
              <a:t>representations</a:t>
            </a:r>
            <a:r>
              <a:rPr lang="en-US" dirty="0"/>
              <a:t> from data is the subject of </a:t>
            </a:r>
            <a:r>
              <a:rPr lang="en-US" b="1" dirty="0"/>
              <a:t>machine learning </a:t>
            </a:r>
            <a:r>
              <a:rPr lang="en-US" dirty="0"/>
              <a:t>(from 1990's)</a:t>
            </a:r>
          </a:p>
          <a:p>
            <a:endParaRPr lang="en-US" b="1" dirty="0"/>
          </a:p>
          <a:p>
            <a:r>
              <a:rPr lang="en-US" b="1" dirty="0"/>
              <a:t>Deep learning </a:t>
            </a:r>
            <a:r>
              <a:rPr lang="en-US" dirty="0"/>
              <a:t>became highly effective for artificial intelligence (AI) tasks in NLP (from 2010's)</a:t>
            </a:r>
          </a:p>
          <a:p>
            <a:endParaRPr lang="en-US" dirty="0"/>
          </a:p>
          <a:p>
            <a:r>
              <a:rPr lang="en-US" b="1" dirty="0"/>
              <a:t>Deep learning</a:t>
            </a:r>
            <a:r>
              <a:rPr lang="en-US" dirty="0"/>
              <a:t> enables efficiently learning representations from data using an abstraction called the </a:t>
            </a:r>
            <a:r>
              <a:rPr lang="en-US" b="1" dirty="0"/>
              <a:t>computational graphs</a:t>
            </a:r>
            <a:r>
              <a:rPr lang="en-US" dirty="0"/>
              <a:t> and numerical optimization techniques.</a:t>
            </a:r>
          </a:p>
          <a:p>
            <a:endParaRPr lang="en-US" dirty="0"/>
          </a:p>
          <a:p>
            <a:r>
              <a:rPr lang="en-US" b="1" dirty="0" err="1"/>
              <a:t>PyTorch</a:t>
            </a:r>
            <a:r>
              <a:rPr lang="en-US" dirty="0"/>
              <a:t> is </a:t>
            </a:r>
            <a:r>
              <a:rPr lang="en-US" b="1" dirty="0"/>
              <a:t>computational graph</a:t>
            </a:r>
            <a:r>
              <a:rPr lang="en-US" dirty="0"/>
              <a:t> framework for implementing deep learning algorithms.</a:t>
            </a:r>
          </a:p>
          <a:p>
            <a:endParaRPr lang="en-US" dirty="0"/>
          </a:p>
          <a:p>
            <a:r>
              <a:rPr lang="en-US" b="1" dirty="0"/>
              <a:t>Supervised learning</a:t>
            </a:r>
            <a:r>
              <a:rPr lang="en-US" dirty="0"/>
              <a:t> is learning with labeled training examples.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5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paradigm</a:t>
            </a:r>
          </a:p>
          <a:p>
            <a:r>
              <a:rPr lang="en-US" dirty="0"/>
              <a:t>Encoding inputs for the learning tasks.</a:t>
            </a:r>
          </a:p>
          <a:p>
            <a:r>
              <a:rPr lang="en-US" dirty="0"/>
              <a:t>Computational graphs</a:t>
            </a:r>
          </a:p>
          <a:p>
            <a:r>
              <a:rPr lang="en-US" dirty="0"/>
              <a:t>Basics of </a:t>
            </a:r>
            <a:r>
              <a:rPr lang="en-US" dirty="0" err="1"/>
              <a:t>PyTorch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6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paradigm refers to cases where the ground truth for the </a:t>
            </a:r>
            <a:r>
              <a:rPr lang="en-US" b="1" dirty="0"/>
              <a:t>targets</a:t>
            </a:r>
            <a:r>
              <a:rPr lang="en-US" dirty="0"/>
              <a:t> (what's being predicted) is available for the </a:t>
            </a:r>
            <a:r>
              <a:rPr lang="en-US" b="1" dirty="0"/>
              <a:t>observations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document classification,</a:t>
            </a:r>
          </a:p>
          <a:p>
            <a:pPr lvl="1"/>
            <a:r>
              <a:rPr lang="en-US" dirty="0"/>
              <a:t>target is a categorical label, and </a:t>
            </a:r>
          </a:p>
          <a:p>
            <a:pPr lvl="1"/>
            <a:r>
              <a:rPr lang="en-US" dirty="0"/>
              <a:t>the observation is a document.</a:t>
            </a:r>
          </a:p>
          <a:p>
            <a:r>
              <a:rPr lang="en-US" dirty="0"/>
              <a:t>In machine translation,</a:t>
            </a:r>
          </a:p>
          <a:p>
            <a:pPr lvl="1"/>
            <a:r>
              <a:rPr lang="en-US" dirty="0"/>
              <a:t>the observation is a sentence in one language, and</a:t>
            </a:r>
          </a:p>
          <a:p>
            <a:pPr lvl="1"/>
            <a:r>
              <a:rPr lang="en-US" dirty="0"/>
              <a:t>the target is a sentence in another language.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7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Paradigm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406" y="2803728"/>
                <a:ext cx="9001188" cy="3937640"/>
              </a:xfrm>
            </p:spPr>
            <p:txBody>
              <a:bodyPr/>
              <a:lstStyle/>
              <a:p>
                <a:r>
                  <a:rPr lang="en-US" dirty="0"/>
                  <a:t>Observations (inputs)</a:t>
                </a:r>
                <a:endParaRPr lang="en-US" b="1" dirty="0"/>
              </a:p>
              <a:p>
                <a:pPr lvl="1"/>
                <a:r>
                  <a:rPr lang="en-US" dirty="0"/>
                  <a:t>notation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items about which we want to predict something</a:t>
                </a:r>
              </a:p>
              <a:p>
                <a:r>
                  <a:rPr lang="en-US" dirty="0"/>
                  <a:t>Targets (ground truth) </a:t>
                </a:r>
              </a:p>
              <a:p>
                <a:pPr lvl="1"/>
                <a:r>
                  <a:rPr lang="en-US" dirty="0"/>
                  <a:t>notation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labels corresponding to an observation</a:t>
                </a:r>
              </a:p>
              <a:p>
                <a:pPr lvl="1"/>
                <a:r>
                  <a:rPr lang="en-US" dirty="0"/>
                  <a:t>usually, things being predicted</a:t>
                </a:r>
              </a:p>
              <a:p>
                <a:r>
                  <a:rPr lang="en-US" dirty="0"/>
                  <a:t>Model</a:t>
                </a:r>
              </a:p>
              <a:p>
                <a:pPr lvl="1"/>
                <a:r>
                  <a:rPr lang="en-US" dirty="0"/>
                  <a:t>mathematical expression or a function that takes an observation and predicts the value of its target label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06" y="2803728"/>
                <a:ext cx="9001188" cy="3937640"/>
              </a:xfrm>
              <a:blipFill>
                <a:blip r:embed="rId3"/>
                <a:stretch>
                  <a:fillRect l="-845" t="-1286" r="-141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755FE15-D493-D9A1-510B-2E2F1C0F0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86551"/>
            <a:ext cx="5896248" cy="21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1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Paradigm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406" y="2803728"/>
                <a:ext cx="9001188" cy="3937640"/>
              </a:xfrm>
            </p:spPr>
            <p:txBody>
              <a:bodyPr/>
              <a:lstStyle/>
              <a:p>
                <a:r>
                  <a:rPr lang="en-US" dirty="0"/>
                  <a:t>Parameters (weights)</a:t>
                </a:r>
                <a:endParaRPr lang="en-US" b="1" dirty="0"/>
              </a:p>
              <a:p>
                <a:pPr lvl="1"/>
                <a:r>
                  <a:rPr lang="en-US" dirty="0"/>
                  <a:t>notation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parametrize the model</a:t>
                </a:r>
              </a:p>
              <a:p>
                <a:r>
                  <a:rPr lang="en-US" dirty="0"/>
                  <a:t>Predictions (estimates) </a:t>
                </a:r>
              </a:p>
              <a:p>
                <a:pPr lvl="1"/>
                <a:r>
                  <a:rPr lang="en-US" dirty="0"/>
                  <a:t>notation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r-HR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values of the targets guessed by the model, given the observations</a:t>
                </a:r>
              </a:p>
              <a:p>
                <a:r>
                  <a:rPr lang="en-US" dirty="0"/>
                  <a:t>Loss function</a:t>
                </a:r>
              </a:p>
              <a:p>
                <a:pPr lvl="1"/>
                <a:r>
                  <a:rPr lang="en-US" dirty="0"/>
                  <a:t>function that compares how far off a prediction is from its target for observations in the training data</a:t>
                </a:r>
              </a:p>
              <a:p>
                <a:pPr lvl="1"/>
                <a:r>
                  <a:rPr lang="en-US" dirty="0"/>
                  <a:t>assigns a scalar real value called </a:t>
                </a:r>
                <a:r>
                  <a:rPr lang="en-US" b="1" dirty="0"/>
                  <a:t>loss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06" y="2803728"/>
                <a:ext cx="9001188" cy="3937640"/>
              </a:xfrm>
              <a:blipFill>
                <a:blip r:embed="rId3"/>
                <a:stretch>
                  <a:fillRect l="-845" t="-128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755FE15-D493-D9A1-510B-2E2F1C0F0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86551"/>
            <a:ext cx="5896248" cy="21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3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Paradigm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406" y="2803728"/>
                <a:ext cx="9001188" cy="3937640"/>
              </a:xfrm>
            </p:spPr>
            <p:txBody>
              <a:bodyPr/>
              <a:lstStyle/>
              <a:p>
                <a:r>
                  <a:rPr lang="hr-HR" dirty="0"/>
                  <a:t>Dataset </a:t>
                </a:r>
                <a14:m>
                  <m:oMath xmlns:m="http://schemas.openxmlformats.org/officeDocument/2006/math">
                    <m:r>
                      <a:rPr lang="hr-H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hr-HR" i="0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hr-HR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hr-H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r-H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hr-HR" i="0" dirty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hr-HR" i="0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hr-HR" i="0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hr-H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hr-HR" i="0" dirty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hr-HR" i="0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hr-HR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hr-HR" b="0" i="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hr-HR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b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examples</a:t>
                </a:r>
              </a:p>
              <a:p>
                <a:r>
                  <a:rPr lang="en-US" dirty="0"/>
                  <a:t>a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parametrized by weights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r-HR" b="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r-HR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hr-HR" b="0" i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hr-HR" b="0" i="0" dirty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loss is </a:t>
                </a:r>
                <a14:m>
                  <m:oMath xmlns:m="http://schemas.openxmlformats.org/officeDocument/2006/math"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r-HR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hr-HR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r-HR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Supervised learning finds the optimal weights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will minimize the cumulative loss for all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examples.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06" y="2803728"/>
                <a:ext cx="9001188" cy="3937640"/>
              </a:xfrm>
              <a:blipFill>
                <a:blip r:embed="rId3"/>
                <a:stretch>
                  <a:fillRect l="-845" t="-965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755FE15-D493-D9A1-510B-2E2F1C0F0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86551"/>
            <a:ext cx="5896248" cy="21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0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and Target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Observations (text) must be represented numerically to use them in conjunction with the machine learning algorithms. </a:t>
            </a:r>
          </a:p>
          <a:p>
            <a:r>
              <a:rPr lang="en-US" dirty="0"/>
              <a:t>A simple way to represent text is a numerical vector.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5F541CC-1F21-A7C8-8AAC-7CE6FDD06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01138"/>
            <a:ext cx="7416824" cy="37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00725"/>
      </p:ext>
    </p:extLst>
  </p:cSld>
  <p:clrMapOvr>
    <a:masterClrMapping/>
  </p:clrMapOvr>
</p:sld>
</file>

<file path=ppt/theme/theme1.xml><?xml version="1.0" encoding="utf-8"?>
<a:theme xmlns:a="http://schemas.openxmlformats.org/drawingml/2006/main" name="bzitko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bzitko_template</Template>
  <TotalTime>5413</TotalTime>
  <Words>1352</Words>
  <Application>Microsoft Macintosh PowerPoint</Application>
  <PresentationFormat>On-screen Show (4:3)</PresentationFormat>
  <Paragraphs>193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Monaco</vt:lpstr>
      <vt:lpstr>bzitko_template</vt:lpstr>
      <vt:lpstr>NLP Introduction  lecture 01.1</vt:lpstr>
      <vt:lpstr>Introduction</vt:lpstr>
      <vt:lpstr>Introduction</vt:lpstr>
      <vt:lpstr>Contents</vt:lpstr>
      <vt:lpstr>Supervised Learning Paradigm</vt:lpstr>
      <vt:lpstr>Supervised Learning Paradigm</vt:lpstr>
      <vt:lpstr>Supervised Learning Paradigm</vt:lpstr>
      <vt:lpstr>Supervised Learning Paradigm</vt:lpstr>
      <vt:lpstr>Observation and Target Encoding</vt:lpstr>
      <vt:lpstr>One-hot representation</vt:lpstr>
      <vt:lpstr>One-hot representation</vt:lpstr>
      <vt:lpstr>One-hot representation</vt:lpstr>
      <vt:lpstr>TF representation</vt:lpstr>
      <vt:lpstr>TF-IDF representation</vt:lpstr>
      <vt:lpstr>TF-IDF representation</vt:lpstr>
      <vt:lpstr>TF-IDF representation</vt:lpstr>
      <vt:lpstr>TF-IDF representation</vt:lpstr>
      <vt:lpstr>Target Encoding</vt:lpstr>
      <vt:lpstr>Computational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Ekspertni sustavi  predavanje 07</dc:title>
  <dc:creator>kika</dc:creator>
  <cp:lastModifiedBy>Branko Žitko</cp:lastModifiedBy>
  <cp:revision>1902</cp:revision>
  <dcterms:created xsi:type="dcterms:W3CDTF">2009-11-13T22:47:37Z</dcterms:created>
  <dcterms:modified xsi:type="dcterms:W3CDTF">2022-10-14T11:16:34Z</dcterms:modified>
</cp:coreProperties>
</file>