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885A"/>
    <a:srgbClr val="267F99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85850" autoAdjust="0"/>
  </p:normalViewPr>
  <p:slideViewPr>
    <p:cSldViewPr>
      <p:cViewPr varScale="1">
        <p:scale>
          <a:sx n="109" d="100"/>
          <a:sy n="109" d="100"/>
        </p:scale>
        <p:origin x="221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2CC2B-07F5-486B-80F8-D7AC8876AF81}" type="datetimeFigureOut">
              <a:rPr lang="sr-Latn-CS" smtClean="0"/>
              <a:pPr/>
              <a:t>14.10.22.</a:t>
            </a:fld>
            <a:endParaRPr lang="hr-H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A57EA-DA71-4ED8-87D5-FA09C51B6AFA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0861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R" dirty="0"/>
              <a:t>dy = x + 5 + x + 2 = 2x + 7</a:t>
            </a:r>
          </a:p>
          <a:p>
            <a:endParaRPr lang="en-HR" dirty="0"/>
          </a:p>
          <a:p>
            <a:r>
              <a:rPr lang="en-HR" dirty="0"/>
              <a:t>dz  = ¼ dy = ¼ (2x + 7)</a:t>
            </a:r>
          </a:p>
          <a:p>
            <a:endParaRPr lang="en-HR" dirty="0"/>
          </a:p>
          <a:p>
            <a:r>
              <a:rPr lang="en-HR" dirty="0"/>
              <a:t>x = 1</a:t>
            </a:r>
          </a:p>
          <a:p>
            <a:r>
              <a:rPr lang="en-HR" dirty="0"/>
              <a:t>x.grad = ¼ (2 * 1 + 7) = 2.25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21991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41755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2500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2"/>
            <a:ext cx="6400800" cy="192404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14.10.22.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14.10.22.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72396" y="71414"/>
            <a:ext cx="1485896" cy="6429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06" y="71414"/>
            <a:ext cx="7429552" cy="6429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14.10.22.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14.10.22.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14.10.22.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6" y="571480"/>
            <a:ext cx="4424394" cy="5929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71480"/>
            <a:ext cx="4424394" cy="5929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14.10.22.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44259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06" y="1214422"/>
            <a:ext cx="4425982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571480"/>
            <a:ext cx="442756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214422"/>
            <a:ext cx="4427569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14.10.22.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14.10.22.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14.10.22.</a:t>
            </a:fld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71414"/>
            <a:ext cx="3394107" cy="13636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1414"/>
            <a:ext cx="5497544" cy="6429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6" y="1435100"/>
            <a:ext cx="3394107" cy="50657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14.10.22.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5143512"/>
            <a:ext cx="900118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06" y="71414"/>
            <a:ext cx="9001188" cy="50006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6" y="5715016"/>
            <a:ext cx="90011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14.10.22.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9001188" cy="5929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72272"/>
            <a:ext cx="1071538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65C48-E28F-491B-A6FC-AD0BFE4ABDB2}" type="datetimeFigureOut">
              <a:rPr lang="sr-Latn-CS" smtClean="0"/>
              <a:pPr/>
              <a:t>14.10.22.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976" y="6572272"/>
            <a:ext cx="707236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76" y="6572272"/>
            <a:ext cx="85722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</a:t>
            </a:r>
            <a:br>
              <a:rPr lang="en-US" dirty="0"/>
            </a:br>
            <a:r>
              <a:rPr lang="en-US" dirty="0" err="1"/>
              <a:t>PyTorch</a:t>
            </a:r>
            <a:r>
              <a:rPr lang="en-US" dirty="0"/>
              <a:t> Basics</a:t>
            </a:r>
            <a:br>
              <a:rPr lang="en-US" dirty="0"/>
            </a:br>
            <a:br>
              <a:rPr lang="en-US" dirty="0"/>
            </a:br>
            <a:r>
              <a:rPr lang="en-US" sz="2000"/>
              <a:t>lecture 01.2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Branko Žitko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Basics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043784"/>
              </p:ext>
            </p:extLst>
          </p:nvPr>
        </p:nvGraphicFramePr>
        <p:xfrm>
          <a:off x="179512" y="548680"/>
          <a:ext cx="8640960" cy="417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Slicing and indexing tensor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US" sz="1600" b="0" kern="1200" noProof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= torch.arange(</a:t>
                      </a:r>
                      <a:r>
                        <a:rPr lang="en-US" sz="1600" b="0" kern="120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6</a:t>
                      </a:r>
                      <a:r>
                        <a:rPr lang="en-US" sz="1600" b="0" kern="1200" noProof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).view((</a:t>
                      </a:r>
                      <a:r>
                        <a:rPr lang="en-US" sz="1600" b="0" kern="120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600" b="0" kern="1200" noProof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0" kern="120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600" b="0" kern="1200" noProof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r>
                        <a:rPr lang="en-US" sz="1600" b="0" kern="1200" noProof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tensor([0, 1, 2], </a:t>
                      </a:r>
                    </a:p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       [3, 4, 5])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777229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x[:</a:t>
                      </a:r>
                      <a:r>
                        <a:rPr lang="es-ES_tradnl" sz="16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, :]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326158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tensor([[0, 1, 2]])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170838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x[:, :</a:t>
                      </a:r>
                      <a:r>
                        <a:rPr lang="es-ES_tradnl" sz="16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213304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tensor([[0], [3]])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040503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x[:</a:t>
                      </a:r>
                      <a:r>
                        <a:rPr lang="en-GB" sz="1600" b="0" i="0" kern="120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600" b="0" i="0" kern="120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-2</a:t>
                      </a: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:]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40207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tensor([[1, 2]])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541837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x[</a:t>
                      </a:r>
                      <a:r>
                        <a:rPr lang="es-ES_tradnl" sz="16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s-ES_tradnl" sz="16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-2</a:t>
                      </a:r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:]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252299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tensor([4, 5])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676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501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Basics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191578"/>
              </p:ext>
            </p:extLst>
          </p:nvPr>
        </p:nvGraphicFramePr>
        <p:xfrm>
          <a:off x="179512" y="548680"/>
          <a:ext cx="8856984" cy="624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56984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Complex indexing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US" sz="1600" b="0" kern="1200" noProof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= torch.arange(</a:t>
                      </a:r>
                      <a:r>
                        <a:rPr lang="en-US" sz="1600" b="0" kern="120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6</a:t>
                      </a:r>
                      <a:r>
                        <a:rPr lang="en-US" sz="1600" b="0" kern="1200" noProof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).view((</a:t>
                      </a:r>
                      <a:r>
                        <a:rPr lang="en-US" sz="1600" b="0" kern="120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600" b="0" kern="1200" noProof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0" kern="120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600" b="0" kern="1200" noProof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r>
                        <a:rPr lang="en-US" sz="1600" b="0" kern="1200" noProof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tensor([0, 1, 2], </a:t>
                      </a:r>
                    </a:p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       [3, 4, 5])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699103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indices = torch.LongTensor([</a:t>
                      </a:r>
                      <a:r>
                        <a:rPr lang="es-ES_tradnl" sz="16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s-ES_tradnl" sz="16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])</a:t>
                      </a:r>
                    </a:p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torch.index_select(x, dim=</a:t>
                      </a:r>
                      <a:r>
                        <a:rPr lang="es-ES_tradnl" sz="16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, index=indices)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215390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tensor([[0, 2], [3, 5]])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070772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indices = torch.LongTensor([</a:t>
                      </a:r>
                      <a:r>
                        <a:rPr lang="es-ES_tradnl" sz="16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s-ES_tradnl" sz="16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])</a:t>
                      </a:r>
                    </a:p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torch.index_select(x, dim=</a:t>
                      </a:r>
                      <a:r>
                        <a:rPr lang="es-ES_tradnl" sz="16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, index=indices)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538118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tensor([[0, 1, 2], </a:t>
                      </a:r>
                    </a:p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        [0, 1, 2]])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308837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x[[</a:t>
                      </a:r>
                      <a:r>
                        <a:rPr lang="es-ES_tradnl" sz="16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s-ES_tradnl" sz="16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], [</a:t>
                      </a:r>
                      <a:r>
                        <a:rPr lang="es-ES_tradnl" sz="16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]]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551978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tensor([2, 5])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070795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x[[</a:t>
                      </a:r>
                      <a:r>
                        <a:rPr lang="es-ES_tradnl" sz="16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s-ES_tradnl" sz="16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], [</a:t>
                      </a:r>
                      <a:r>
                        <a:rPr lang="es-ES_tradnl" sz="16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s-ES_tradnl" sz="16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]]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749390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tensor([2, 3])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491975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x[[</a:t>
                      </a:r>
                      <a:r>
                        <a:rPr lang="en-GB" sz="1600" b="0" i="0" kern="120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600" b="0" i="0" kern="120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], [</a:t>
                      </a:r>
                      <a:r>
                        <a:rPr lang="en-GB" sz="1600" b="0" i="0" kern="120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600" b="0" i="0" kern="120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]]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45409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tensor([1, 3])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211808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x[[</a:t>
                      </a:r>
                      <a:r>
                        <a:rPr lang="en-GB" sz="1600" b="0" i="0" kern="120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600" b="0" i="0" kern="120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600" b="0" i="0" kern="120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], [</a:t>
                      </a:r>
                      <a:r>
                        <a:rPr lang="en-GB" sz="1600" b="0" i="0" kern="120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600" b="0" i="0" kern="120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600" b="0" i="0" kern="120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]]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059882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tensor([1, 5, 2])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811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727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Basics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000503"/>
              </p:ext>
            </p:extLst>
          </p:nvPr>
        </p:nvGraphicFramePr>
        <p:xfrm>
          <a:off x="179512" y="548680"/>
          <a:ext cx="8856984" cy="545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56984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Concatenating tensors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US" sz="1600" b="0" kern="1200" noProof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= torch.arange(</a:t>
                      </a:r>
                      <a:r>
                        <a:rPr lang="en-US" sz="1600" b="0" kern="120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6</a:t>
                      </a:r>
                      <a:r>
                        <a:rPr lang="en-US" sz="1600" b="0" kern="1200" noProof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).view((</a:t>
                      </a:r>
                      <a:r>
                        <a:rPr lang="en-US" sz="1600" b="0" kern="120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600" b="0" kern="1200" noProof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0" kern="120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600" b="0" kern="1200" noProof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r>
                        <a:rPr lang="en-US" sz="1600" b="0" kern="1200" noProof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tensor([0, 1, 2], </a:t>
                      </a:r>
                    </a:p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       [3, 4, 5])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699103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torch.cat([x, x], dim=</a:t>
                      </a:r>
                      <a:r>
                        <a:rPr lang="es-ES_tradnl" sz="16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215390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tensor([[0, 1, 2], </a:t>
                      </a:r>
                    </a:p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        [3, 4, 5], </a:t>
                      </a:r>
                    </a:p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        [0, 1, 2], </a:t>
                      </a:r>
                    </a:p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        [3, 4, 5]])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070772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torch.cat([x, x], dim=</a:t>
                      </a:r>
                      <a:r>
                        <a:rPr lang="es-ES_tradnl" sz="16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538118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tensor([[0, 1, 2, 0, 1, 2], </a:t>
                      </a:r>
                    </a:p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        [3, 4, 5, 3, 4, 5]])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308837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torch.stack([x, x])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551978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tensor([[[0, 1, 2], </a:t>
                      </a:r>
                    </a:p>
                    <a:p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[3, 4, 5]], </a:t>
                      </a:r>
                    </a:p>
                    <a:p>
                      <a:endParaRPr lang="en-GB" sz="1600" b="0" i="0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[[0, 1, 2], </a:t>
                      </a:r>
                    </a:p>
                    <a:p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[3, 4, 5]]])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070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6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Basics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500552"/>
              </p:ext>
            </p:extLst>
          </p:nvPr>
        </p:nvGraphicFramePr>
        <p:xfrm>
          <a:off x="179512" y="548680"/>
          <a:ext cx="8856984" cy="405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56984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Linear algebra on tensors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US" sz="1600" b="0" kern="1200" noProof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x1 = torch.arange(</a:t>
                      </a:r>
                      <a:r>
                        <a:rPr lang="en-US" sz="1600" b="0" kern="120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6</a:t>
                      </a:r>
                      <a:r>
                        <a:rPr lang="en-US" sz="1600" b="0" kern="1200" noProof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dtype=torch.</a:t>
                      </a:r>
                      <a:r>
                        <a:rPr lang="en-US" sz="1600" b="0" kern="1200" noProof="1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sz="1600" b="0" kern="1200" noProof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).view(</a:t>
                      </a:r>
                      <a:r>
                        <a:rPr lang="en-US" sz="1600" b="0" kern="120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600" b="0" kern="1200" noProof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0" kern="120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600" b="0" kern="1200" noProof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600" b="0" kern="1200" noProof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tensor([0, 1, 2], </a:t>
                      </a:r>
                    </a:p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       [3, 4, 5])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699103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x2 = torch.ones((</a:t>
                      </a:r>
                      <a:r>
                        <a:rPr lang="es-ES_tradnl" sz="16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s-ES_tradnl" sz="16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))</a:t>
                      </a:r>
                    </a:p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x2[:, 1] += 1</a:t>
                      </a:r>
                    </a:p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215390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tensor([[1., 2.], </a:t>
                      </a:r>
                    </a:p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        [1., 2.], </a:t>
                      </a:r>
                    </a:p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        [1., 2.]])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070772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torch.mm(x1, x2)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538118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tensor([[ 3., 6.], </a:t>
                      </a:r>
                    </a:p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        [12., 24.]])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308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305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Basics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17733"/>
              </p:ext>
            </p:extLst>
          </p:nvPr>
        </p:nvGraphicFramePr>
        <p:xfrm>
          <a:off x="179512" y="548680"/>
          <a:ext cx="8856984" cy="5760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56984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noProof="1"/>
                        <a:t>Creating tensors for gradient bookkeeping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1"/>
                        <a:t>When the </a:t>
                      </a:r>
                      <a:r>
                        <a:rPr lang="en-US" sz="1400" b="1" noProof="1"/>
                        <a:t>requires_grad </a:t>
                      </a:r>
                      <a:r>
                        <a:rPr lang="en-US" sz="1400" b="0" noProof="1"/>
                        <a:t>Boolean flag is set to </a:t>
                      </a:r>
                      <a:r>
                        <a:rPr lang="en-US" sz="1400" b="1" noProof="1"/>
                        <a:t>True</a:t>
                      </a:r>
                      <a:r>
                        <a:rPr lang="en-US" sz="1400" b="0" noProof="1"/>
                        <a:t> on a tensor, bookkeeping operations are enabled that can track the gradient at the tensor as well as the gradient function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200" b="0" noProof="1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import</a:t>
                      </a:r>
                      <a:r>
                        <a:rPr lang="en-GB" sz="12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torch</a:t>
                      </a:r>
                    </a:p>
                    <a:p>
                      <a:r>
                        <a:rPr lang="en-GB" sz="12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 = torch.ones(</a:t>
                      </a:r>
                      <a:r>
                        <a:rPr lang="en-GB" sz="1200" b="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  <a:r>
                        <a:rPr lang="en-GB" sz="12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200" b="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  <a:r>
                        <a:rPr lang="en-GB" sz="12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requires_grad=</a:t>
                      </a:r>
                      <a:r>
                        <a:rPr lang="en-GB" sz="1200" b="0" noProof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  <a:r>
                        <a:rPr lang="en-GB" sz="12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noProof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GB" sz="12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(x)</a:t>
                      </a:r>
                    </a:p>
                    <a:p>
                      <a:r>
                        <a:rPr lang="en-GB" sz="1200" b="0" noProof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GB" sz="12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(x.grad)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200" noProof="1">
                          <a:latin typeface="Courier New" pitchFamily="49" charset="0"/>
                          <a:cs typeface="Courier New" pitchFamily="49" charset="0"/>
                        </a:rPr>
                        <a:t>tensor([[1., 1.], </a:t>
                      </a:r>
                    </a:p>
                    <a:p>
                      <a:r>
                        <a:rPr lang="es-ES_tradnl" sz="1200" noProof="1">
                          <a:latin typeface="Courier New" pitchFamily="49" charset="0"/>
                          <a:cs typeface="Courier New" pitchFamily="49" charset="0"/>
                        </a:rPr>
                        <a:t>        [1., 1.]], requires_grad=True)</a:t>
                      </a:r>
                    </a:p>
                    <a:p>
                      <a:r>
                        <a:rPr lang="es-ES_tradnl" sz="1200" noProof="1">
                          <a:latin typeface="Courier New" pitchFamily="49" charset="0"/>
                          <a:cs typeface="Courier New" pitchFamily="49" charset="0"/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699103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400" noProof="1">
                          <a:latin typeface="+mn-lt"/>
                          <a:cs typeface="Courier New" pitchFamily="49" charset="0"/>
                        </a:rPr>
                        <a:t>PyTorch will keep track of the values of the forward pass.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722336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200" noProof="1">
                          <a:latin typeface="Courier New" pitchFamily="49" charset="0"/>
                          <a:cs typeface="Courier New" pitchFamily="49" charset="0"/>
                        </a:rPr>
                        <a:t>y</a:t>
                      </a:r>
                      <a:r>
                        <a:rPr lang="en-GB" sz="12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(x + </a:t>
                      </a:r>
                      <a:r>
                        <a:rPr lang="en-GB" sz="1200" b="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  <a:r>
                        <a:rPr lang="en-GB" sz="12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 * (x + </a:t>
                      </a:r>
                      <a:r>
                        <a:rPr lang="en-GB" sz="1200" b="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  <a:r>
                        <a:rPr lang="en-GB" sz="12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 + </a:t>
                      </a:r>
                      <a:r>
                        <a:rPr lang="en-GB" sz="1200" b="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  <a:endParaRPr lang="en-GB" sz="1200" b="0" noProof="1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200" b="0" noProof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GB" sz="12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(y)</a:t>
                      </a:r>
                    </a:p>
                    <a:p>
                      <a:r>
                        <a:rPr lang="en-GB" sz="1200" b="0" noProof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GB" sz="12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(x.grad)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215390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200" noProof="1">
                          <a:latin typeface="Courier New" pitchFamily="49" charset="0"/>
                          <a:cs typeface="Courier New" pitchFamily="49" charset="0"/>
                        </a:rPr>
                        <a:t>tensor([[21., 21.], </a:t>
                      </a:r>
                    </a:p>
                    <a:p>
                      <a:r>
                        <a:rPr lang="es-ES_tradnl" sz="1200" noProof="1">
                          <a:latin typeface="Courier New" pitchFamily="49" charset="0"/>
                          <a:cs typeface="Courier New" pitchFamily="49" charset="0"/>
                        </a:rPr>
                        <a:t>        [21., 21.]], grad_fn=&lt;AddBackward0&gt;) </a:t>
                      </a:r>
                    </a:p>
                    <a:p>
                      <a:r>
                        <a:rPr lang="es-ES_tradnl" sz="1200" noProof="1">
                          <a:latin typeface="Courier New" pitchFamily="49" charset="0"/>
                          <a:cs typeface="Courier New" pitchFamily="49" charset="0"/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070772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noProof="1">
                          <a:latin typeface="+mn-lt"/>
                          <a:cs typeface="Courier New" pitchFamily="49" charset="0"/>
                        </a:rPr>
                        <a:t>At the end of the computations, a single scalar is used to compute a backward pass. The backward pass is initiated by using the </a:t>
                      </a:r>
                      <a:r>
                        <a:rPr lang="es-ES_tradnl" sz="1400" b="1" noProof="1">
                          <a:latin typeface="+mn-lt"/>
                          <a:cs typeface="Courier New" pitchFamily="49" charset="0"/>
                        </a:rPr>
                        <a:t>backward() </a:t>
                      </a:r>
                      <a:r>
                        <a:rPr lang="es-ES_tradnl" sz="1400" noProof="1">
                          <a:latin typeface="+mn-lt"/>
                          <a:cs typeface="Courier New" pitchFamily="49" charset="0"/>
                        </a:rPr>
                        <a:t>method on a tensor resulting from the evaluation of a loss function.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929415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2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z = y.mean()</a:t>
                      </a:r>
                    </a:p>
                    <a:p>
                      <a:r>
                        <a:rPr lang="en-GB" sz="12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z.backward()</a:t>
                      </a:r>
                    </a:p>
                    <a:p>
                      <a:r>
                        <a:rPr lang="en-GB" sz="1200" b="0" noProof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GB" sz="12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(z)</a:t>
                      </a:r>
                    </a:p>
                    <a:p>
                      <a:r>
                        <a:rPr lang="en-GB" sz="1200" b="0" noProof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GB" sz="12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(x.grad)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538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_tradnl" sz="1200" noProof="1">
                          <a:latin typeface="Courier New" pitchFamily="49" charset="0"/>
                          <a:cs typeface="Courier New" pitchFamily="49" charset="0"/>
                        </a:rPr>
                        <a:t>tensor(21., grad_fn=&lt;MeanBackward0&gt;) </a:t>
                      </a:r>
                    </a:p>
                    <a:p>
                      <a:r>
                        <a:rPr lang="es-ES_tradnl" sz="1200" noProof="1">
                          <a:latin typeface="Courier New" pitchFamily="49" charset="0"/>
                          <a:cs typeface="Courier New" pitchFamily="49" charset="0"/>
                        </a:rPr>
                        <a:t>tensor([[2.2500, 2.2500], </a:t>
                      </a:r>
                    </a:p>
                    <a:p>
                      <a:r>
                        <a:rPr lang="es-ES_tradnl" sz="1200" noProof="1">
                          <a:latin typeface="Courier New" pitchFamily="49" charset="0"/>
                          <a:cs typeface="Courier New" pitchFamily="49" charset="0"/>
                        </a:rPr>
                        <a:t>        [2.2500, 2.2500]])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308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679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Basics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823158"/>
              </p:ext>
            </p:extLst>
          </p:nvPr>
        </p:nvGraphicFramePr>
        <p:xfrm>
          <a:off x="179512" y="548680"/>
          <a:ext cx="8856984" cy="6065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56984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noProof="1"/>
                        <a:t>CUDA tensors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200" b="0" noProof="1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import</a:t>
                      </a:r>
                      <a:r>
                        <a:rPr lang="en-GB" sz="12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torch</a:t>
                      </a:r>
                    </a:p>
                    <a:p>
                      <a:r>
                        <a:rPr lang="en-GB" sz="12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torch.cuda.is_available()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200" noProof="1"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699103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2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gpu_device = torch.device(</a:t>
                      </a:r>
                      <a:r>
                        <a:rPr lang="en-GB" sz="1200" b="0" noProof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"cuda"</a:t>
                      </a:r>
                      <a:r>
                        <a:rPr lang="en-GB" sz="12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200" b="0" noProof="1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if</a:t>
                      </a:r>
                      <a:r>
                        <a:rPr lang="en-GB" sz="12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torch.cuda.is_available() </a:t>
                      </a:r>
                      <a:r>
                        <a:rPr lang="en-GB" sz="1200" b="0" noProof="1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else</a:t>
                      </a:r>
                      <a:r>
                        <a:rPr lang="en-GB" sz="12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200" b="0" noProof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"cpu"</a:t>
                      </a:r>
                      <a:r>
                        <a:rPr lang="en-GB" sz="12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gpu_device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215390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200" noProof="1">
                          <a:latin typeface="Courier New" pitchFamily="49" charset="0"/>
                          <a:cs typeface="Courier New" pitchFamily="49" charset="0"/>
                        </a:rPr>
                        <a:t>device(type='cuda')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070772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noProof="1"/>
                        <a:t>To use a GPU, you need to first allocate the tensor on the GPU’s memory.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033783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2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 = torch.rand(</a:t>
                      </a:r>
                      <a:r>
                        <a:rPr lang="en-GB" sz="1200" b="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  <a:r>
                        <a:rPr lang="en-GB" sz="12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200" b="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  <a:r>
                        <a:rPr lang="en-GB" sz="12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).to(gpu_device)</a:t>
                      </a:r>
                    </a:p>
                    <a:p>
                      <a:r>
                        <a:rPr lang="en-GB" sz="12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538118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200" noProof="1">
                          <a:latin typeface="Courier New" pitchFamily="49" charset="0"/>
                          <a:cs typeface="Courier New" pitchFamily="49" charset="0"/>
                        </a:rPr>
                        <a:t>tensor([[0.7987, 0.0291, 0.2979],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200" noProof="1">
                          <a:latin typeface="Courier New" pitchFamily="49" charset="0"/>
                          <a:cs typeface="Courier New" pitchFamily="49" charset="0"/>
                        </a:rPr>
                        <a:t>        [0.6913, 0.7174, 0.0128],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200" noProof="1">
                          <a:latin typeface="Courier New" pitchFamily="49" charset="0"/>
                          <a:cs typeface="Courier New" pitchFamily="49" charset="0"/>
                        </a:rPr>
                        <a:t>        [0.1433, 0.0516, 0.0583]], device='cuda:0')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452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2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 = torch.rand(</a:t>
                      </a:r>
                      <a:r>
                        <a:rPr lang="en-GB" sz="1200" b="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  <a:r>
                        <a:rPr lang="en-GB" sz="12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200" b="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  <a:r>
                        <a:rPr lang="en-GB" sz="12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308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200" noProof="1">
                          <a:latin typeface="Courier New" pitchFamily="49" charset="0"/>
                          <a:cs typeface="Courier New" pitchFamily="49" charset="0"/>
                        </a:rPr>
                        <a:t>tensor([[0.2556, 0.4351, 0.4163],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200" noProof="1">
                          <a:latin typeface="Courier New" pitchFamily="49" charset="0"/>
                          <a:cs typeface="Courier New" pitchFamily="49" charset="0"/>
                        </a:rPr>
                        <a:t>        [0.8677, 0.1840, 0.4197],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200" noProof="1">
                          <a:latin typeface="Courier New" pitchFamily="49" charset="0"/>
                          <a:cs typeface="Courier New" pitchFamily="49" charset="0"/>
                        </a:rPr>
                        <a:t>        [0.1215, 0.4967, 0.3827]])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750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_tradnl" sz="1200" noProof="1">
                          <a:latin typeface="Courier New" pitchFamily="49" charset="0"/>
                          <a:cs typeface="Courier New" pitchFamily="49" charset="0"/>
                        </a:rPr>
                        <a:t>x + y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13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200" noProof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RuntimeError: Expected all tensors to be on the same device, but found at least two devices, cuda:0 and cpu!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45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_tradnl" sz="1200" noProof="1">
                          <a:latin typeface="Courier New" pitchFamily="49" charset="0"/>
                          <a:cs typeface="Courier New" pitchFamily="49" charset="0"/>
                        </a:rPr>
                        <a:t>y = y.to(gpu_device)</a:t>
                      </a:r>
                    </a:p>
                    <a:p>
                      <a:r>
                        <a:rPr lang="es-ES_tradnl" sz="1200" noProof="1">
                          <a:latin typeface="Courier New" pitchFamily="49" charset="0"/>
                          <a:cs typeface="Courier New" pitchFamily="49" charset="0"/>
                        </a:rPr>
                        <a:t>x + y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063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_tradnl" sz="1200" noProof="1">
                          <a:latin typeface="Courier New" pitchFamily="49" charset="0"/>
                          <a:cs typeface="Courier New" pitchFamily="49" charset="0"/>
                        </a:rPr>
                        <a:t>tensor([[1.0543, 0.4642, 0.7143], </a:t>
                      </a:r>
                    </a:p>
                    <a:p>
                      <a:r>
                        <a:rPr lang="es-ES_tradnl" sz="1200" noProof="1">
                          <a:latin typeface="Courier New" pitchFamily="49" charset="0"/>
                          <a:cs typeface="Courier New" pitchFamily="49" charset="0"/>
                        </a:rPr>
                        <a:t>        [1.5590, 0.9014, 0.4325], </a:t>
                      </a:r>
                    </a:p>
                    <a:p>
                      <a:r>
                        <a:rPr lang="es-ES_tradnl" sz="1200" noProof="1">
                          <a:latin typeface="Courier New" pitchFamily="49" charset="0"/>
                          <a:cs typeface="Courier New" pitchFamily="49" charset="0"/>
                        </a:rPr>
                        <a:t>        [0.2647, 0.5483, 0.4409]], device='cuda:0')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136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34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PyTorch</a:t>
            </a:r>
            <a:r>
              <a:rPr lang="en-US" dirty="0"/>
              <a:t> implements a tape-based </a:t>
            </a:r>
            <a:r>
              <a:rPr lang="en-US" b="1" dirty="0"/>
              <a:t>automatic differentiation</a:t>
            </a:r>
            <a:r>
              <a:rPr lang="en-US" dirty="0"/>
              <a:t> method that allows us to define and execute </a:t>
            </a:r>
            <a:r>
              <a:rPr lang="en-US" b="1" dirty="0"/>
              <a:t>computational graph dynamically</a:t>
            </a:r>
            <a:r>
              <a:rPr lang="en-US" dirty="0"/>
              <a:t>.</a:t>
            </a:r>
          </a:p>
          <a:p>
            <a:r>
              <a:rPr lang="en-US" b="1" dirty="0"/>
              <a:t>Dynamic computational graphs</a:t>
            </a:r>
            <a:r>
              <a:rPr lang="en-US" dirty="0"/>
              <a:t> are especially useful in modeling NLP tasks for which each input could potentially result in a different graph structure.</a:t>
            </a:r>
          </a:p>
          <a:p>
            <a:endParaRPr lang="en-US" dirty="0"/>
          </a:p>
          <a:p>
            <a:r>
              <a:rPr lang="en-US" dirty="0" err="1"/>
              <a:t>PyTorch</a:t>
            </a:r>
            <a:r>
              <a:rPr lang="en-US" dirty="0"/>
              <a:t> is an optimized </a:t>
            </a:r>
            <a:r>
              <a:rPr lang="en-US" b="1" dirty="0"/>
              <a:t>tensor</a:t>
            </a:r>
            <a:r>
              <a:rPr lang="en-US" dirty="0"/>
              <a:t> manipulation library that offers an array of packages for deep learning. </a:t>
            </a:r>
          </a:p>
          <a:p>
            <a:r>
              <a:rPr lang="en-US" b="1" dirty="0"/>
              <a:t>tensor </a:t>
            </a:r>
            <a:r>
              <a:rPr lang="en-US" dirty="0"/>
              <a:t>is a mathematical object holding some multidimensional data</a:t>
            </a:r>
          </a:p>
          <a:p>
            <a:r>
              <a:rPr lang="en-US" b="1" dirty="0"/>
              <a:t>tensor</a:t>
            </a:r>
            <a:r>
              <a:rPr lang="en-US" dirty="0"/>
              <a:t> can be generalized as an n-dimensional array of scalars</a:t>
            </a:r>
          </a:p>
        </p:txBody>
      </p:sp>
    </p:spTree>
    <p:extLst>
      <p:ext uri="{BB962C8B-B14F-4D97-AF65-F5344CB8AC3E}">
        <p14:creationId xmlns:p14="http://schemas.microsoft.com/office/powerpoint/2010/main" val="242153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Basics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CD80F09-A651-2CD1-8B2E-A51455DECA9F}"/>
              </a:ext>
            </a:extLst>
          </p:cNvPr>
          <p:cNvGrpSpPr/>
          <p:nvPr/>
        </p:nvGrpSpPr>
        <p:grpSpPr>
          <a:xfrm>
            <a:off x="184840" y="553479"/>
            <a:ext cx="8115300" cy="2738476"/>
            <a:chOff x="179512" y="834540"/>
            <a:chExt cx="8115300" cy="2738476"/>
          </a:xfrm>
        </p:grpSpPr>
        <p:pic>
          <p:nvPicPr>
            <p:cNvPr id="20" name="Picture 19" descr="A group of blue cubes&#10;&#10;Description automatically generated with medium confidence">
              <a:extLst>
                <a:ext uri="{FF2B5EF4-FFF2-40B4-BE49-F238E27FC236}">
                  <a16:creationId xmlns:a16="http://schemas.microsoft.com/office/drawing/2014/main" id="{5B54C3AC-AFEE-BC29-DB8F-BB8A32829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1046638"/>
              <a:ext cx="8115300" cy="22479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65DC6D-69CE-A817-0676-89C6A9DD8D58}"/>
                </a:ext>
              </a:extLst>
            </p:cNvPr>
            <p:cNvSpPr txBox="1"/>
            <p:nvPr/>
          </p:nvSpPr>
          <p:spPr>
            <a:xfrm>
              <a:off x="323528" y="834540"/>
              <a:ext cx="7491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dirty="0">
                  <a:latin typeface="Courier" pitchFamily="2" charset="0"/>
                </a:rPr>
                <a:t>Rank 0         Rank 1         Rank 2          Rank 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0642D8-7890-087E-94AB-7049F81EDF8E}"/>
                </a:ext>
              </a:extLst>
            </p:cNvPr>
            <p:cNvSpPr txBox="1"/>
            <p:nvPr/>
          </p:nvSpPr>
          <p:spPr>
            <a:xfrm>
              <a:off x="323527" y="3203684"/>
              <a:ext cx="762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dirty="0">
                  <a:latin typeface="Courier" pitchFamily="2" charset="0"/>
                </a:rPr>
                <a:t>Scalar        Vector          Matrix          Tensor</a:t>
              </a:r>
            </a:p>
          </p:txBody>
        </p:sp>
      </p:grpSp>
      <p:graphicFrame>
        <p:nvGraphicFramePr>
          <p:cNvPr id="3" name="Table 16">
            <a:extLst>
              <a:ext uri="{FF2B5EF4-FFF2-40B4-BE49-F238E27FC236}">
                <a16:creationId xmlns:a16="http://schemas.microsoft.com/office/drawing/2014/main" id="{804A39B4-F1D8-A83A-C1AE-5C529E2F2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23187"/>
              </p:ext>
            </p:extLst>
          </p:nvPr>
        </p:nvGraphicFramePr>
        <p:xfrm>
          <a:off x="298109" y="3429000"/>
          <a:ext cx="8640960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b="0" noProof="1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import</a:t>
                      </a:r>
                      <a:r>
                        <a:rPr lang="en-GB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torch</a:t>
                      </a:r>
                    </a:p>
                    <a:p>
                      <a:br>
                        <a:rPr lang="en-GB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scalar = torch.tensor(</a:t>
                      </a:r>
                      <a:r>
                        <a:rPr lang="en-GB" b="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3.14159</a:t>
                      </a:r>
                      <a:r>
                        <a:rPr lang="en-GB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scalar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800" noProof="1">
                          <a:latin typeface="Courier New" pitchFamily="49" charset="0"/>
                          <a:cs typeface="Courier New" pitchFamily="49" charset="0"/>
                        </a:rPr>
                        <a:t>tensor(3.14159)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777229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800" noProof="1">
                          <a:latin typeface="Courier New" pitchFamily="49" charset="0"/>
                          <a:cs typeface="Courier New" pitchFamily="49" charset="0"/>
                        </a:rPr>
                        <a:t>vector = torch.tensor([</a:t>
                      </a:r>
                      <a:r>
                        <a:rPr lang="es-ES_tradnl" sz="18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r>
                        <a:rPr lang="es-ES_tradnl" sz="1800" noProof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s-ES_tradnl" sz="18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r>
                        <a:rPr lang="es-ES_tradnl" sz="1800" noProof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s-ES_tradnl" sz="18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r>
                        <a:rPr lang="es-ES_tradnl" sz="1800" noProof="1">
                          <a:latin typeface="Courier New" pitchFamily="49" charset="0"/>
                          <a:cs typeface="Courier New" pitchFamily="49" charset="0"/>
                        </a:rPr>
                        <a:t>])</a:t>
                      </a:r>
                    </a:p>
                    <a:p>
                      <a:r>
                        <a:rPr lang="es-ES_tradnl" sz="1800" noProof="1">
                          <a:latin typeface="Courier New" pitchFamily="49" charset="0"/>
                          <a:cs typeface="Courier New" pitchFamily="49" charset="0"/>
                        </a:rPr>
                        <a:t>vector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961166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800" noProof="1">
                          <a:latin typeface="Courier New" pitchFamily="49" charset="0"/>
                          <a:cs typeface="Courier New" pitchFamily="49" charset="0"/>
                        </a:rPr>
                        <a:t>tensor([1, 2, 3])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318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60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Basics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8CAE4A5-877E-B3A2-F6F0-3A7AD7537961}"/>
              </a:ext>
            </a:extLst>
          </p:cNvPr>
          <p:cNvGrpSpPr/>
          <p:nvPr/>
        </p:nvGrpSpPr>
        <p:grpSpPr>
          <a:xfrm>
            <a:off x="184840" y="553479"/>
            <a:ext cx="8115300" cy="2738476"/>
            <a:chOff x="179512" y="834540"/>
            <a:chExt cx="8115300" cy="2738476"/>
          </a:xfrm>
        </p:grpSpPr>
        <p:pic>
          <p:nvPicPr>
            <p:cNvPr id="9" name="Picture 8" descr="A group of blue cubes&#10;&#10;Description automatically generated with medium confidence">
              <a:extLst>
                <a:ext uri="{FF2B5EF4-FFF2-40B4-BE49-F238E27FC236}">
                  <a16:creationId xmlns:a16="http://schemas.microsoft.com/office/drawing/2014/main" id="{7DBD33C9-2B31-D77E-7C9B-49D96FB85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1046638"/>
              <a:ext cx="8115300" cy="22479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91A160-D4C5-1DE7-8B42-4C3DA108D69D}"/>
                </a:ext>
              </a:extLst>
            </p:cNvPr>
            <p:cNvSpPr txBox="1"/>
            <p:nvPr/>
          </p:nvSpPr>
          <p:spPr>
            <a:xfrm>
              <a:off x="323528" y="834540"/>
              <a:ext cx="7491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dirty="0">
                  <a:latin typeface="Courier" pitchFamily="2" charset="0"/>
                </a:rPr>
                <a:t>Rank 0         Rank 1         Rank 2          Rank 3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5D4EA0-329E-6F3B-1D6F-093478A433E4}"/>
                </a:ext>
              </a:extLst>
            </p:cNvPr>
            <p:cNvSpPr txBox="1"/>
            <p:nvPr/>
          </p:nvSpPr>
          <p:spPr>
            <a:xfrm>
              <a:off x="323527" y="3203684"/>
              <a:ext cx="762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dirty="0">
                  <a:latin typeface="Courier" pitchFamily="2" charset="0"/>
                </a:rPr>
                <a:t>Scalar        Vector          Matrix          Tensor</a:t>
              </a:r>
            </a:p>
          </p:txBody>
        </p:sp>
      </p:grpSp>
      <p:graphicFrame>
        <p:nvGraphicFramePr>
          <p:cNvPr id="7" name="Table 16">
            <a:extLst>
              <a:ext uri="{FF2B5EF4-FFF2-40B4-BE49-F238E27FC236}">
                <a16:creationId xmlns:a16="http://schemas.microsoft.com/office/drawing/2014/main" id="{F7D3E74D-8BDE-82A8-1F04-47C3A5F64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480298"/>
              </p:ext>
            </p:extLst>
          </p:nvPr>
        </p:nvGraphicFramePr>
        <p:xfrm>
          <a:off x="251520" y="3429000"/>
          <a:ext cx="8640960" cy="32701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4878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_tradnl" sz="14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matrix = torch.ones((</a:t>
                      </a:r>
                      <a:r>
                        <a:rPr kumimoji="0" lang="es-ES_tradnl" sz="14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09885A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2, 3</a:t>
                      </a:r>
                      <a:r>
                        <a:rPr kumimoji="0" lang="es-ES_tradnl" sz="14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), dtype=torch.</a:t>
                      </a:r>
                      <a:r>
                        <a:rPr kumimoji="0" lang="es-ES_tradnl" sz="14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267F99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float</a:t>
                      </a:r>
                      <a:r>
                        <a:rPr kumimoji="0" lang="es-ES_tradnl" sz="14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_tradnl" sz="14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matrix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  <a:tr h="487846">
                <a:tc>
                  <a:txBody>
                    <a:bodyPr/>
                    <a:lstStyle/>
                    <a:p>
                      <a:r>
                        <a:rPr lang="es-ES_tradnl" sz="1400" noProof="1">
                          <a:latin typeface="Courier New" pitchFamily="49" charset="0"/>
                          <a:cs typeface="Courier New" pitchFamily="49" charset="0"/>
                        </a:rPr>
                        <a:t>tensor([[1., 1., 1.], </a:t>
                      </a:r>
                    </a:p>
                    <a:p>
                      <a:r>
                        <a:rPr lang="es-ES_tradnl" sz="1400" noProof="1">
                          <a:latin typeface="Courier New" pitchFamily="49" charset="0"/>
                          <a:cs typeface="Courier New" pitchFamily="49" charset="0"/>
                        </a:rPr>
                        <a:t>        [1., 1., 1.]]) 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777229"/>
                  </a:ext>
                </a:extLst>
              </a:tr>
              <a:tr h="539199">
                <a:tc>
                  <a:txBody>
                    <a:bodyPr/>
                    <a:lstStyle/>
                    <a:p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tensor = torch.randn((</a:t>
                      </a:r>
                      <a:r>
                        <a:rPr lang="en-GB" sz="1400" b="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), dtype=torch.</a:t>
                      </a:r>
                      <a:r>
                        <a:rPr lang="en-GB" sz="1400" b="0" noProof="1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float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tensor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961166"/>
                  </a:ext>
                </a:extLst>
              </a:tr>
              <a:tr h="1694624">
                <a:tc>
                  <a:txBody>
                    <a:bodyPr/>
                    <a:lstStyle/>
                    <a:p>
                      <a:r>
                        <a:rPr lang="es-ES_tradnl" sz="1400" noProof="1">
                          <a:latin typeface="Courier New" pitchFamily="49" charset="0"/>
                          <a:cs typeface="Courier New" pitchFamily="49" charset="0"/>
                        </a:rPr>
                        <a:t>tensor([[[-0.2845, 2.0019, -0.1227, 1.2843], </a:t>
                      </a:r>
                    </a:p>
                    <a:p>
                      <a:r>
                        <a:rPr lang="es-ES_tradnl" sz="1400" noProof="1">
                          <a:latin typeface="Courier New" pitchFamily="49" charset="0"/>
                          <a:cs typeface="Courier New" pitchFamily="49" charset="0"/>
                        </a:rPr>
                        <a:t>         [-0.3357, -1.0871, -0.2256, -1.7131], </a:t>
                      </a:r>
                    </a:p>
                    <a:p>
                      <a:r>
                        <a:rPr lang="es-ES_tradnl" sz="1400" noProof="1">
                          <a:latin typeface="Courier New" pitchFamily="49" charset="0"/>
                          <a:cs typeface="Courier New" pitchFamily="49" charset="0"/>
                        </a:rPr>
                        <a:t>         [ 0.2933, -0.6615, -0.5053, -1.0689]], </a:t>
                      </a:r>
                    </a:p>
                    <a:p>
                      <a:endParaRPr lang="es-ES_tradnl" sz="1400" noProof="1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s-ES_tradnl" sz="1400" noProof="1">
                          <a:latin typeface="Courier New" pitchFamily="49" charset="0"/>
                          <a:cs typeface="Courier New" pitchFamily="49" charset="0"/>
                        </a:rPr>
                        <a:t>        [[ 0.8827, -0.8227, 2.5222, -0.3989], </a:t>
                      </a:r>
                    </a:p>
                    <a:p>
                      <a:r>
                        <a:rPr lang="es-ES_tradnl" sz="1400" noProof="1">
                          <a:latin typeface="Courier New" pitchFamily="49" charset="0"/>
                          <a:cs typeface="Courier New" pitchFamily="49" charset="0"/>
                        </a:rPr>
                        <a:t>         [-0.7488, -0.4384, 0.2785, -1.1568], </a:t>
                      </a:r>
                    </a:p>
                    <a:p>
                      <a:r>
                        <a:rPr lang="es-ES_tradnl" sz="1400" noProof="1">
                          <a:latin typeface="Courier New" pitchFamily="49" charset="0"/>
                          <a:cs typeface="Courier New" pitchFamily="49" charset="0"/>
                        </a:rPr>
                        <a:t>         [ 0.8987, 1.4227, 1.0673, 0.4090]]])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318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439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Basics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475473"/>
              </p:ext>
            </p:extLst>
          </p:nvPr>
        </p:nvGraphicFramePr>
        <p:xfrm>
          <a:off x="179512" y="548680"/>
          <a:ext cx="8640960" cy="5120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r>
                        <a:rPr lang="en-HR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shape of the tensor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tensor.size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(), </a:t>
                      </a:r>
                      <a:r>
                        <a:rPr lang="en-GB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tensor.shape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noProof="1">
                          <a:latin typeface="Courier New" pitchFamily="49" charset="0"/>
                          <a:cs typeface="Courier New" pitchFamily="49" charset="0"/>
                        </a:rPr>
                        <a:t>torch.Size([</a:t>
                      </a:r>
                      <a:r>
                        <a:rPr lang="es-ES_tradnl" sz="18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r>
                        <a:rPr lang="es-ES_tradnl" sz="1800" noProof="1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s-ES_tradnl" sz="18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r>
                        <a:rPr lang="es-ES_tradnl" sz="1800" noProof="1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s-ES_tradnl" sz="18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r>
                        <a:rPr lang="es-ES_tradnl" sz="1800" noProof="1">
                          <a:latin typeface="Courier New" pitchFamily="49" charset="0"/>
                          <a:cs typeface="Courier New" pitchFamily="49" charset="0"/>
                        </a:rPr>
                        <a:t>]) torch.Size([</a:t>
                      </a:r>
                      <a:r>
                        <a:rPr lang="es-ES_tradnl" sz="18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r>
                        <a:rPr lang="es-ES_tradnl" sz="1800" noProof="1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s-ES_tradnl" sz="18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r>
                        <a:rPr lang="es-ES_tradnl" sz="1800" noProof="1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s-ES_tradnl" sz="18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r>
                        <a:rPr lang="es-ES_tradnl" sz="1800" noProof="1">
                          <a:latin typeface="Courier New" pitchFamily="49" charset="0"/>
                          <a:cs typeface="Courier New" pitchFamily="49" charset="0"/>
                        </a:rPr>
                        <a:t>])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777229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s-ES_tradnl" sz="1800" noProof="1">
                          <a:latin typeface="Courier New" pitchFamily="49" charset="0"/>
                          <a:cs typeface="Courier New" pitchFamily="49" charset="0"/>
                        </a:rPr>
                        <a:t>(scalar.size(), scalar.shape)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961166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noProof="1">
                          <a:latin typeface="Courier New" pitchFamily="49" charset="0"/>
                          <a:cs typeface="Courier New" pitchFamily="49" charset="0"/>
                        </a:rPr>
                        <a:t>torch.Size([]) torch.Size([])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318969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HR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reshape of the tensor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view() returns a tensor with desired shape that shares underlying data with the original tensor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394930"/>
                  </a:ext>
                </a:extLst>
              </a:tr>
              <a:tr h="798963">
                <a:tc>
                  <a:txBody>
                    <a:bodyPr/>
                    <a:lstStyle/>
                    <a:p>
                      <a:r>
                        <a:rPr lang="es-ES_tradnl" sz="1800" noProof="1">
                          <a:latin typeface="Courier New" pitchFamily="49" charset="0"/>
                          <a:cs typeface="Courier New" pitchFamily="49" charset="0"/>
                        </a:rPr>
                        <a:t>same_matrix = matrix.view((</a:t>
                      </a:r>
                      <a:r>
                        <a:rPr lang="es-ES_tradnl" sz="18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r>
                        <a:rPr lang="es-ES_tradnl" sz="1800" noProof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s-ES_tradnl" sz="18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6</a:t>
                      </a:r>
                      <a:r>
                        <a:rPr lang="es-ES_tradnl" sz="1800" noProof="1">
                          <a:latin typeface="Courier New" pitchFamily="49" charset="0"/>
                          <a:cs typeface="Courier New" pitchFamily="49" charset="0"/>
                        </a:rPr>
                        <a:t>))</a:t>
                      </a:r>
                    </a:p>
                    <a:p>
                      <a:r>
                        <a:rPr lang="es-ES_tradnl" sz="1800" noProof="1">
                          <a:latin typeface="Courier New" pitchFamily="49" charset="0"/>
                          <a:cs typeface="Courier New" pitchFamily="49" charset="0"/>
                        </a:rPr>
                        <a:t>same_matrix[</a:t>
                      </a:r>
                      <a:r>
                        <a:rPr lang="es-ES_tradnl" sz="18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r>
                        <a:rPr lang="es-ES_tradnl" sz="1800" noProof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s-ES_tradnl" sz="18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1</a:t>
                      </a:r>
                      <a:r>
                        <a:rPr lang="es-ES_tradnl" sz="1800" noProof="1">
                          <a:latin typeface="Courier New" pitchFamily="49" charset="0"/>
                          <a:cs typeface="Courier New" pitchFamily="49" charset="0"/>
                        </a:rPr>
                        <a:t>] = </a:t>
                      </a:r>
                      <a:r>
                        <a:rPr lang="es-ES_tradnl" sz="18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  <a:p>
                      <a:endParaRPr lang="es-ES_tradnl" sz="1800" noProof="1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GB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s-ES_tradnl" sz="1800" noProof="1">
                          <a:latin typeface="Courier New" pitchFamily="49" charset="0"/>
                          <a:cs typeface="Courier New" pitchFamily="49" charset="0"/>
                        </a:rPr>
                        <a:t>(matrix)</a:t>
                      </a:r>
                    </a:p>
                    <a:p>
                      <a:r>
                        <a:rPr lang="en-GB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s-ES_tradnl" sz="1800" noProof="1">
                          <a:latin typeface="Courier New" pitchFamily="49" charset="0"/>
                          <a:cs typeface="Courier New" pitchFamily="49" charset="0"/>
                        </a:rPr>
                        <a:t>(same_matrix)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244580"/>
                  </a:ext>
                </a:extLst>
              </a:tr>
              <a:tr h="649157">
                <a:tc>
                  <a:txBody>
                    <a:bodyPr/>
                    <a:lstStyle/>
                    <a:p>
                      <a:r>
                        <a:rPr lang="es-ES_tradnl" sz="1800" noProof="1">
                          <a:latin typeface="Courier New" pitchFamily="49" charset="0"/>
                          <a:cs typeface="Courier New" pitchFamily="49" charset="0"/>
                        </a:rPr>
                        <a:t>tensor([[1., 2., 1.], </a:t>
                      </a:r>
                    </a:p>
                    <a:p>
                      <a:r>
                        <a:rPr lang="es-ES_tradnl" sz="1800" noProof="1">
                          <a:latin typeface="Courier New" pitchFamily="49" charset="0"/>
                          <a:cs typeface="Courier New" pitchFamily="49" charset="0"/>
                        </a:rPr>
                        <a:t>        [1., 1., 1.]])</a:t>
                      </a:r>
                    </a:p>
                    <a:p>
                      <a:r>
                        <a:rPr lang="es-ES_tradnl" sz="1800" noProof="1">
                          <a:latin typeface="Courier New" pitchFamily="49" charset="0"/>
                          <a:cs typeface="Courier New" pitchFamily="49" charset="0"/>
                        </a:rPr>
                        <a:t>tensor([[1., 2., 1., 1., 1., 1.]])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36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86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Basics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45144"/>
              </p:ext>
            </p:extLst>
          </p:nvPr>
        </p:nvGraphicFramePr>
        <p:xfrm>
          <a:off x="179512" y="548680"/>
          <a:ext cx="8640960" cy="554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/>
                        <a:t>PyTorch</a:t>
                      </a:r>
                      <a:r>
                        <a:rPr lang="en-US" sz="1600" b="0" dirty="0"/>
                        <a:t> prefers to use clone() - together with detach() - instead of </a:t>
                      </a:r>
                      <a:r>
                        <a:rPr lang="en-US" sz="1600" b="0" dirty="0" err="1"/>
                        <a:t>new_tensor</a:t>
                      </a:r>
                      <a:r>
                        <a:rPr lang="en-US" sz="1600" b="0" dirty="0"/>
                        <a:t>() </a:t>
                      </a:r>
                      <a:endParaRPr lang="en-US" sz="1600" b="0" noProof="1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US" sz="1600" b="0" kern="1200" noProof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another_matrix = matrix.view(</a:t>
                      </a:r>
                      <a:r>
                        <a:rPr lang="en-US" sz="1600" b="0" kern="120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600" b="0" kern="1200" noProof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600" b="0" kern="120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6</a:t>
                      </a:r>
                      <a:r>
                        <a:rPr lang="en-US" sz="1600" b="0" kern="1200" noProof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).clone().detach()</a:t>
                      </a:r>
                    </a:p>
                    <a:p>
                      <a:r>
                        <a:rPr lang="en-US" sz="1600" b="0" kern="1200" noProof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another_matrix[</a:t>
                      </a:r>
                      <a:r>
                        <a:rPr lang="en-US" sz="1600" b="0" kern="120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600" b="0" kern="1200" noProof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600" b="0" kern="120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1</a:t>
                      </a:r>
                      <a:r>
                        <a:rPr lang="en-US" sz="1600" b="0" kern="1200" noProof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] = </a:t>
                      </a:r>
                      <a:r>
                        <a:rPr lang="en-US" sz="1600" b="0" kern="120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r>
                        <a:rPr lang="en-US" sz="1600" b="0" kern="1200" noProof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br>
                        <a:rPr lang="en-US" sz="1600" b="0" kern="1200" noProof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n-US" sz="1600" b="0" kern="1200" noProof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print(matrix) </a:t>
                      </a:r>
                      <a:endParaRPr lang="en-US" sz="1600" b="0" noProof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noProof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print(another_matrix)</a:t>
                      </a:r>
                      <a:endParaRPr lang="en-US" sz="1600" b="0" noProof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tensor([[1., 2., 1.], </a:t>
                      </a:r>
                    </a:p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        [1., 1., 1.]])</a:t>
                      </a:r>
                    </a:p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tensor([[1., 4., 1., 1., 1., 1.]])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777229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600" b="1" noProof="1">
                          <a:latin typeface="+mn-lt"/>
                          <a:cs typeface="Courier New" pitchFamily="49" charset="0"/>
                        </a:rPr>
                        <a:t>creating a filled tensor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112219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torch.zeros((</a:t>
                      </a:r>
                      <a:r>
                        <a:rPr lang="es-ES_tradnl" sz="16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r>
                        <a:rPr lang="es-ES_tradnl" sz="1600" noProof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s-ES_tradnl" sz="16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3</a:t>
                      </a:r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))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326158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tensor([[0., 0., 0.], </a:t>
                      </a:r>
                    </a:p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        [0., 0., 0.]])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170838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torch.ones((</a:t>
                      </a:r>
                      <a:r>
                        <a:rPr lang="es-ES_tradnl" sz="16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r>
                        <a:rPr lang="es-ES_tradnl" sz="1600" noProof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s-ES_tradnl" sz="16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3</a:t>
                      </a:r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), dtype=torch.</a:t>
                      </a:r>
                      <a:r>
                        <a:rPr lang="es-ES_tradnl" sz="1600" noProof="1">
                          <a:solidFill>
                            <a:srgbClr val="267F99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213304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tensor([[1, 1, 1], </a:t>
                      </a:r>
                    </a:p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        [1, 1, 1]], dtype=torch.int32)</a:t>
                      </a:r>
                    </a:p>
                    <a:p>
                      <a:endParaRPr lang="es-ES_tradnl" sz="1600" noProof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040503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torch.ones((</a:t>
                      </a:r>
                      <a:r>
                        <a:rPr lang="es-ES_tradnl" sz="16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2, 3</a:t>
                      </a:r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)).fill_(</a:t>
                      </a:r>
                      <a:r>
                        <a:rPr lang="es-ES_tradnl" sz="16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40207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tensor([[5., 5., 5.], </a:t>
                      </a:r>
                    </a:p>
                    <a:p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[5., 5., 5.]])</a:t>
                      </a:r>
                      <a:endParaRPr lang="es-ES_tradnl" sz="1600" noProof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541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80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Basics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138442"/>
              </p:ext>
            </p:extLst>
          </p:nvPr>
        </p:nvGraphicFramePr>
        <p:xfrm>
          <a:off x="179512" y="548680"/>
          <a:ext cx="8640960" cy="481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Creating and initializing tensor from the list</a:t>
                      </a:r>
                      <a:endParaRPr lang="en-US" sz="1600" b="1" noProof="1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torch.Tensor([[</a:t>
                      </a:r>
                      <a:r>
                        <a:rPr lang="en-GB" sz="1600" b="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600" b="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600" b="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],</a:t>
                      </a:r>
                    </a:p>
                    <a:p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[</a:t>
                      </a:r>
                      <a:r>
                        <a:rPr lang="en-GB" sz="1600" b="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600" b="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600" b="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]])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600" noProof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tensor([[1., 2., 3.], </a:t>
                      </a:r>
                    </a:p>
                    <a:p>
                      <a:r>
                        <a:rPr lang="es-ES_tradnl" sz="1600" noProof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[4., 5., 6.]])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777229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600" b="1" noProof="1">
                          <a:latin typeface="+mn-lt"/>
                          <a:cs typeface="Courier New" pitchFamily="49" charset="0"/>
                        </a:rPr>
                        <a:t>Creating a filled tensor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112219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torch.zeros((</a:t>
                      </a:r>
                      <a:r>
                        <a:rPr lang="es-ES_tradnl" sz="16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s-ES_tradnl" sz="16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))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326158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tensor([[0., 0., 0.], </a:t>
                      </a:r>
                    </a:p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        [0., 0., 0.]])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170838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torch.ones((</a:t>
                      </a:r>
                      <a:r>
                        <a:rPr lang="es-ES_tradnl" sz="16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s-ES_tradnl" sz="16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), dtype=torch.</a:t>
                      </a:r>
                      <a:r>
                        <a:rPr lang="es-ES_tradnl" sz="1600" noProof="1">
                          <a:solidFill>
                            <a:srgbClr val="267F99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213304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tensor([[1, 1, 1], </a:t>
                      </a:r>
                    </a:p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        [1, 1, 1]], dtype=torch.int32)</a:t>
                      </a:r>
                    </a:p>
                    <a:p>
                      <a:endParaRPr lang="es-ES_tradnl" sz="1600" noProof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040503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torch.ones((</a:t>
                      </a:r>
                      <a:r>
                        <a:rPr lang="es-ES_tradnl" sz="16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s-ES_tradnl" sz="16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)).fill_(</a:t>
                      </a:r>
                      <a:r>
                        <a:rPr lang="es-ES_tradnl" sz="16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40207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tensor([[5., 5., 5.], </a:t>
                      </a:r>
                    </a:p>
                    <a:p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[5., 5., 5.]])</a:t>
                      </a:r>
                      <a:endParaRPr lang="es-ES_tradnl" sz="1600" noProof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541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57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Basics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107671"/>
              </p:ext>
            </p:extLst>
          </p:nvPr>
        </p:nvGraphicFramePr>
        <p:xfrm>
          <a:off x="179512" y="548680"/>
          <a:ext cx="8640960" cy="466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Dimension-based tensor operations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US" sz="1600" b="0" kern="1200" noProof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= torch.arange(</a:t>
                      </a:r>
                      <a:r>
                        <a:rPr lang="en-US" sz="1600" b="0" kern="120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6</a:t>
                      </a:r>
                      <a:r>
                        <a:rPr lang="en-US" sz="1600" b="0" kern="1200" noProof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600" b="0" kern="1200" noProof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tensor([0, 1, 2, 3, 4, 5])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777229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x = x.view((</a:t>
                      </a:r>
                      <a:r>
                        <a:rPr lang="es-ES_tradnl" sz="16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s-ES_tradnl" sz="16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))</a:t>
                      </a:r>
                    </a:p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326158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tensor([[0, 1, 2], </a:t>
                      </a:r>
                    </a:p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        [3, 4, 5]])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170838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torch.sum(x)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213304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tensor(15)</a:t>
                      </a:r>
                    </a:p>
                    <a:p>
                      <a:endParaRPr lang="es-ES_tradnl" sz="1600" noProof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040503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torch.sum(x, dim=</a:t>
                      </a:r>
                      <a:r>
                        <a:rPr lang="es-ES_tradnl" sz="16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40207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tensor([3, 5, 7])</a:t>
                      </a:r>
                      <a:endParaRPr lang="es-ES_tradnl" sz="1600" noProof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541837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torch.sum(x, dim=</a:t>
                      </a:r>
                      <a:r>
                        <a:rPr lang="es-ES_tradnl" sz="16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273873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600" noProof="1">
                          <a:latin typeface="Courier New" pitchFamily="49" charset="0"/>
                          <a:cs typeface="Courier New" pitchFamily="49" charset="0"/>
                        </a:rPr>
                        <a:t>tensor([ 3, 12])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187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47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Basics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581573"/>
              </p:ext>
            </p:extLst>
          </p:nvPr>
        </p:nvGraphicFramePr>
        <p:xfrm>
          <a:off x="179512" y="548680"/>
          <a:ext cx="8640960" cy="5699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Dimension-based tensor operations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US" sz="1400" b="0" kern="1200" noProof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= torch.arange(</a:t>
                      </a:r>
                      <a:r>
                        <a:rPr lang="en-US" sz="1400" b="0" kern="120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24</a:t>
                      </a:r>
                      <a:r>
                        <a:rPr lang="en-US" sz="1400" b="0" kern="1200" noProof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).view((</a:t>
                      </a:r>
                      <a:r>
                        <a:rPr lang="en-US" sz="1400" b="0" kern="120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400" b="0" kern="1200" noProof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0" kern="120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400" b="0" kern="1200" noProof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0" kern="120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r>
                        <a:rPr lang="en-US" sz="1400" b="0" kern="1200" noProof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r>
                        <a:rPr lang="en-US" sz="1400" b="0" kern="1200" noProof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400" noProof="1">
                          <a:latin typeface="Courier New" pitchFamily="49" charset="0"/>
                          <a:cs typeface="Courier New" pitchFamily="49" charset="0"/>
                        </a:rPr>
                        <a:t>tensor([[[ 0, 1, 2, 3], </a:t>
                      </a:r>
                    </a:p>
                    <a:p>
                      <a:r>
                        <a:rPr lang="es-ES_tradnl" sz="1400" noProof="1">
                          <a:latin typeface="Courier New" pitchFamily="49" charset="0"/>
                          <a:cs typeface="Courier New" pitchFamily="49" charset="0"/>
                        </a:rPr>
                        <a:t>         [ 4, 5, 6, 7], </a:t>
                      </a:r>
                    </a:p>
                    <a:p>
                      <a:r>
                        <a:rPr lang="es-ES_tradnl" sz="1400" noProof="1">
                          <a:latin typeface="Courier New" pitchFamily="49" charset="0"/>
                          <a:cs typeface="Courier New" pitchFamily="49" charset="0"/>
                        </a:rPr>
                        <a:t>         [ 8, 9, 10, 11]], </a:t>
                      </a:r>
                    </a:p>
                    <a:p>
                      <a:endParaRPr lang="es-ES_tradnl" sz="1400" noProof="1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s-ES_tradnl" sz="1400" noProof="1">
                          <a:latin typeface="Courier New" pitchFamily="49" charset="0"/>
                          <a:cs typeface="Courier New" pitchFamily="49" charset="0"/>
                        </a:rPr>
                        <a:t>        [[12, 13, 14, 15], </a:t>
                      </a:r>
                    </a:p>
                    <a:p>
                      <a:r>
                        <a:rPr lang="es-ES_tradnl" sz="1400" noProof="1">
                          <a:latin typeface="Courier New" pitchFamily="49" charset="0"/>
                          <a:cs typeface="Courier New" pitchFamily="49" charset="0"/>
                        </a:rPr>
                        <a:t>         [16, 17, 18, 19], </a:t>
                      </a:r>
                    </a:p>
                    <a:p>
                      <a:r>
                        <a:rPr lang="es-ES_tradnl" sz="1400" noProof="1">
                          <a:latin typeface="Courier New" pitchFamily="49" charset="0"/>
                          <a:cs typeface="Courier New" pitchFamily="49" charset="0"/>
                        </a:rPr>
                        <a:t>         [20, 21, 22, 23]]])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777229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400" noProof="1">
                          <a:latin typeface="Courier New" pitchFamily="49" charset="0"/>
                          <a:cs typeface="Courier New" pitchFamily="49" charset="0"/>
                        </a:rPr>
                        <a:t>torch.sum(x, dim=</a:t>
                      </a:r>
                      <a:r>
                        <a:rPr lang="es-ES_tradnl" sz="14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r>
                        <a:rPr lang="es-ES_tradnl" sz="1400" noProof="1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326158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400" noProof="1">
                          <a:latin typeface="Courier New" pitchFamily="49" charset="0"/>
                          <a:cs typeface="Courier New" pitchFamily="49" charset="0"/>
                        </a:rPr>
                        <a:t>tensor([[12, 14, 16, 18], </a:t>
                      </a:r>
                    </a:p>
                    <a:p>
                      <a:r>
                        <a:rPr lang="es-ES_tradnl" sz="1400" noProof="1">
                          <a:latin typeface="Courier New" pitchFamily="49" charset="0"/>
                          <a:cs typeface="Courier New" pitchFamily="49" charset="0"/>
                        </a:rPr>
                        <a:t>        [20, 22, 24, 26], </a:t>
                      </a:r>
                    </a:p>
                    <a:p>
                      <a:r>
                        <a:rPr lang="es-ES_tradnl" sz="1400" noProof="1">
                          <a:latin typeface="Courier New" pitchFamily="49" charset="0"/>
                          <a:cs typeface="Courier New" pitchFamily="49" charset="0"/>
                        </a:rPr>
                        <a:t>        [28, 30, 32, 34]])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170838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400" noProof="1">
                          <a:latin typeface="Courier New" pitchFamily="49" charset="0"/>
                          <a:cs typeface="Courier New" pitchFamily="49" charset="0"/>
                        </a:rPr>
                        <a:t>torch.sum(x, dim=</a:t>
                      </a:r>
                      <a:r>
                        <a:rPr lang="es-ES_tradnl" sz="14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r>
                        <a:rPr lang="es-ES_tradnl" sz="1400" noProof="1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213304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400" noProof="1">
                          <a:latin typeface="Courier New" pitchFamily="49" charset="0"/>
                          <a:cs typeface="Courier New" pitchFamily="49" charset="0"/>
                        </a:rPr>
                        <a:t>tensor([[12, 15, 18, 21],</a:t>
                      </a:r>
                    </a:p>
                    <a:p>
                      <a:r>
                        <a:rPr lang="es-ES_tradnl" sz="1400" noProof="1">
                          <a:latin typeface="Courier New" pitchFamily="49" charset="0"/>
                          <a:cs typeface="Courier New" pitchFamily="49" charset="0"/>
                        </a:rPr>
                        <a:t>        [48, 51, 54, 57]]) 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040503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noProof="1">
                          <a:latin typeface="Courier New" pitchFamily="49" charset="0"/>
                          <a:cs typeface="Courier New" pitchFamily="49" charset="0"/>
                        </a:rPr>
                        <a:t>torch.sum(x, dim=</a:t>
                      </a:r>
                      <a:r>
                        <a:rPr lang="es-ES_tradnl" sz="14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r>
                        <a:rPr lang="es-ES_tradnl" sz="1400" noProof="1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40207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tensor([[ 6, 22, 38], </a:t>
                      </a:r>
                    </a:p>
                    <a:p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[54, 70, 86]])</a:t>
                      </a:r>
                      <a:endParaRPr lang="es-ES_tradnl" sz="1400" noProof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541837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400" noProof="1">
                          <a:latin typeface="Courier New" pitchFamily="49" charset="0"/>
                          <a:cs typeface="Courier New" pitchFamily="49" charset="0"/>
                        </a:rPr>
                        <a:t>torch.sum(x, dim=(</a:t>
                      </a:r>
                      <a:r>
                        <a:rPr lang="es-ES_tradnl" sz="14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r>
                        <a:rPr lang="es-ES_tradnl" sz="1400" noProof="1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s-ES_tradnl" sz="1400" noProof="1">
                          <a:solidFill>
                            <a:srgbClr val="09885A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r>
                        <a:rPr lang="es-ES_tradnl" sz="1400" noProof="1">
                          <a:latin typeface="Courier New" pitchFamily="49" charset="0"/>
                          <a:cs typeface="Courier New" pitchFamily="49" charset="0"/>
                        </a:rPr>
                        <a:t>))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273873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s-ES_tradnl" sz="1400" noProof="1">
                          <a:latin typeface="Courier New" pitchFamily="49" charset="0"/>
                          <a:cs typeface="Courier New" pitchFamily="49" charset="0"/>
                        </a:rPr>
                        <a:t>tensor([60, 66, 72, 78])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187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848927"/>
      </p:ext>
    </p:extLst>
  </p:cSld>
  <p:clrMapOvr>
    <a:masterClrMapping/>
  </p:clrMapOvr>
</p:sld>
</file>

<file path=ppt/theme/theme1.xml><?xml version="1.0" encoding="utf-8"?>
<a:theme xmlns:a="http://schemas.openxmlformats.org/drawingml/2006/main" name="bzitko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bzitko_template</Template>
  <TotalTime>5413</TotalTime>
  <Words>2044</Words>
  <Application>Microsoft Macintosh PowerPoint</Application>
  <PresentationFormat>On-screen Show (4:3)</PresentationFormat>
  <Paragraphs>252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</vt:lpstr>
      <vt:lpstr>Courier New</vt:lpstr>
      <vt:lpstr>bzitko_template</vt:lpstr>
      <vt:lpstr>NLP PyTorch Basics  lecture 01.2</vt:lpstr>
      <vt:lpstr>PyTorch Basics</vt:lpstr>
      <vt:lpstr>PyTorch Basics</vt:lpstr>
      <vt:lpstr>PyTorch Basics</vt:lpstr>
      <vt:lpstr>PyTorch Basics</vt:lpstr>
      <vt:lpstr>PyTorch Basics</vt:lpstr>
      <vt:lpstr>PyTorch Basics</vt:lpstr>
      <vt:lpstr>PyTorch Basics</vt:lpstr>
      <vt:lpstr>PyTorch Basics</vt:lpstr>
      <vt:lpstr>PyTorch Basics</vt:lpstr>
      <vt:lpstr>PyTorch Basics</vt:lpstr>
      <vt:lpstr>PyTorch Basics</vt:lpstr>
      <vt:lpstr>PyTorch Basics</vt:lpstr>
      <vt:lpstr>PyTorch Basics</vt:lpstr>
      <vt:lpstr>PyTorch Basics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Ekspertni sustavi  predavanje 07</dc:title>
  <dc:creator>kika</dc:creator>
  <cp:lastModifiedBy>Branko Žitko</cp:lastModifiedBy>
  <cp:revision>1902</cp:revision>
  <dcterms:created xsi:type="dcterms:W3CDTF">2009-11-13T22:47:37Z</dcterms:created>
  <dcterms:modified xsi:type="dcterms:W3CDTF">2022-10-14T11:16:39Z</dcterms:modified>
</cp:coreProperties>
</file>