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97" r:id="rId4"/>
    <p:sldId id="317" r:id="rId5"/>
    <p:sldId id="328" r:id="rId6"/>
    <p:sldId id="318" r:id="rId7"/>
    <p:sldId id="329" r:id="rId8"/>
    <p:sldId id="331" r:id="rId9"/>
    <p:sldId id="330" r:id="rId10"/>
    <p:sldId id="332" r:id="rId11"/>
    <p:sldId id="336" r:id="rId12"/>
    <p:sldId id="333" r:id="rId13"/>
    <p:sldId id="334" r:id="rId14"/>
    <p:sldId id="335" r:id="rId15"/>
    <p:sldId id="337" r:id="rId1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3" autoAdjust="0"/>
    <p:restoredTop sz="85820" autoAdjust="0"/>
  </p:normalViewPr>
  <p:slideViewPr>
    <p:cSldViewPr>
      <p:cViewPr varScale="1">
        <p:scale>
          <a:sx n="89" d="100"/>
          <a:sy n="89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4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4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2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4275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14"/>
            <a:ext cx="3394107" cy="1363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4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1435100"/>
            <a:ext cx="3394107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4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6"/>
            <a:ext cx="9001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Perceptron</a:t>
            </a:r>
            <a:br>
              <a:rPr lang="en-US" dirty="0"/>
            </a:br>
            <a:br>
              <a:rPr lang="en-US" dirty="0"/>
            </a:br>
            <a:r>
              <a:rPr lang="en-US" sz="2000"/>
              <a:t>lecture 02.1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- </a:t>
            </a:r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719778"/>
                  </p:ext>
                </p:extLst>
              </p:nvPr>
            </p:nvGraphicFramePr>
            <p:xfrm>
              <a:off x="179512" y="548680"/>
              <a:ext cx="8640960" cy="6125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2025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The </a:t>
                          </a:r>
                          <a:r>
                            <a:rPr lang="en-US" sz="1800" b="0" dirty="0" err="1"/>
                            <a:t>softmax</a:t>
                          </a:r>
                          <a:r>
                            <a:rPr lang="en-US" sz="1800" b="0" dirty="0"/>
                            <a:t> function squashes the output of each unit to be between 0 and 1.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However, </a:t>
                          </a:r>
                          <a:r>
                            <a:rPr lang="en-US" sz="1800" b="0" dirty="0" err="1"/>
                            <a:t>softmax</a:t>
                          </a:r>
                          <a:r>
                            <a:rPr lang="en-US" sz="1800" b="0" dirty="0"/>
                            <a:t> operation also divides each output by the sum of all the outputs, which gives a discrete probability distribution.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hr-HR" sz="1800" b="0" i="0" dirty="0" smtClean="0">
                                    <a:latin typeface="Cambria Math" panose="02040503050406030204" pitchFamily="18" charset="0"/>
                                  </a:rPr>
                                  <m:t>softmax</m:t>
                                </m:r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hr-HR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hr-HR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r-HR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hr-HR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hr-HR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hr-HR" sz="18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hr-HR" sz="18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hr-HR" sz="18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r>
                            <a:rPr lang="en-GB" sz="12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torch.nn </a:t>
                          </a:r>
                          <a:r>
                            <a:rPr lang="en-GB" sz="12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as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nn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matplotlib.pyplot </a:t>
                          </a:r>
                          <a:r>
                            <a:rPr lang="en-GB" sz="12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as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plt</a:t>
                          </a:r>
                        </a:p>
                        <a:p>
                          <a:b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softmax = nn.Softmax(dim=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x_input = torch.randn(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3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y_output = softmax(x_input)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(x_input)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(y_output)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(torch.</a:t>
                          </a:r>
                          <a:r>
                            <a:rPr lang="en-GB" sz="12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sum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(y_output, dim=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))</a:t>
                          </a:r>
                        </a:p>
                        <a:p>
                          <a:b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plt.plot(x_input[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])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plt.plot(y_output[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])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tensor([[0.8452, 1.1771, 0.2982]])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tensor([[0.3364, 0.4689, 0.1947]])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tensor([1.])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b="0" i="0" noProof="1">
                            <a:solidFill>
                              <a:srgbClr val="212121"/>
                            </a:solidFill>
                            <a:effectLst/>
                            <a:latin typeface="Courier New" panose="02070309020205020404" pitchFamily="49" charset="0"/>
                            <a:cs typeface="Courier New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b="0" i="0" noProof="1">
                            <a:solidFill>
                              <a:srgbClr val="212121"/>
                            </a:solidFill>
                            <a:effectLst/>
                            <a:latin typeface="Courier New" panose="02070309020205020404" pitchFamily="49" charset="0"/>
                            <a:cs typeface="Courier New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b="0" i="0" noProof="1">
                            <a:solidFill>
                              <a:srgbClr val="212121"/>
                            </a:solidFill>
                            <a:effectLst/>
                            <a:latin typeface="Courier New" panose="02070309020205020404" pitchFamily="49" charset="0"/>
                            <a:cs typeface="Courier New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b="0" i="0" noProof="1">
                            <a:solidFill>
                              <a:srgbClr val="212121"/>
                            </a:solidFill>
                            <a:effectLst/>
                            <a:latin typeface="Courier New" panose="02070309020205020404" pitchFamily="49" charset="0"/>
                            <a:cs typeface="Courier New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_tradnl" sz="12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2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2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2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777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719778"/>
                  </p:ext>
                </p:extLst>
              </p:nvPr>
            </p:nvGraphicFramePr>
            <p:xfrm>
              <a:off x="179512" y="548680"/>
              <a:ext cx="8640960" cy="6125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1553655">
                    <a:tc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626" r="-147" b="-2934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468880">
                    <a:tc>
                      <a:txBody>
                        <a:bodyPr/>
                        <a:lstStyle/>
                        <a:p>
                          <a:r>
                            <a:rPr lang="en-GB" sz="12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torch.nn </a:t>
                          </a:r>
                          <a:r>
                            <a:rPr lang="en-GB" sz="12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as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nn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matplotlib.pyplot </a:t>
                          </a:r>
                          <a:r>
                            <a:rPr lang="en-GB" sz="12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as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plt</a:t>
                          </a:r>
                        </a:p>
                        <a:p>
                          <a:b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softmax = nn.Softmax(dim=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x_input = torch.randn(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3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y_output = softmax(x_input)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(x_input)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(y_output)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(torch.</a:t>
                          </a:r>
                          <a:r>
                            <a:rPr lang="en-GB" sz="12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sum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(y_output, dim=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))</a:t>
                          </a:r>
                        </a:p>
                        <a:p>
                          <a:b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plt.plot(x_input[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])</a:t>
                          </a:r>
                        </a:p>
                        <a:p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plt.plot(y_output[</a:t>
                          </a:r>
                          <a:r>
                            <a:rPr lang="en-GB" sz="12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</a:t>
                          </a:r>
                          <a:r>
                            <a:rPr lang="en-GB" sz="12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])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21031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tensor([[0.8452, 1.1771, 0.2982]])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tensor([[0.3364, 0.4689, 0.1947]])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tensor([1.])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b="0" i="0" noProof="1">
                            <a:solidFill>
                              <a:srgbClr val="212121"/>
                            </a:solidFill>
                            <a:effectLst/>
                            <a:latin typeface="Courier New" panose="02070309020205020404" pitchFamily="49" charset="0"/>
                            <a:cs typeface="Courier New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b="0" i="0" noProof="1">
                            <a:solidFill>
                              <a:srgbClr val="212121"/>
                            </a:solidFill>
                            <a:effectLst/>
                            <a:latin typeface="Courier New" panose="02070309020205020404" pitchFamily="49" charset="0"/>
                            <a:cs typeface="Courier New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b="0" i="0" noProof="1">
                            <a:solidFill>
                              <a:srgbClr val="212121"/>
                            </a:solidFill>
                            <a:effectLst/>
                            <a:latin typeface="Courier New" panose="02070309020205020404" pitchFamily="49" charset="0"/>
                            <a:cs typeface="Courier New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b="0" i="0" noProof="1">
                            <a:solidFill>
                              <a:srgbClr val="212121"/>
                            </a:solidFill>
                            <a:effectLst/>
                            <a:latin typeface="Courier New" panose="02070309020205020404" pitchFamily="49" charset="0"/>
                            <a:cs typeface="Courier New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_tradnl" sz="12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2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2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2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7772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5FDA6F7-EF97-23C5-7064-80E5709B1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641851"/>
            <a:ext cx="2880320" cy="19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0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Loss function takes a truth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and a prediction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as an input and produces a real-valued score.</a:t>
                </a:r>
              </a:p>
              <a:p>
                <a:pPr marL="0" lvl="0" indent="0"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The lower this score, the better the model's prediction is.</a:t>
                </a:r>
              </a:p>
              <a:p>
                <a:r>
                  <a:rPr lang="en-US" dirty="0"/>
                  <a:t>mean squared error</a:t>
                </a:r>
              </a:p>
              <a:p>
                <a:r>
                  <a:rPr lang="en-US" dirty="0"/>
                  <a:t>categorical cross entropy</a:t>
                </a:r>
              </a:p>
              <a:p>
                <a:r>
                  <a:rPr lang="en-US" dirty="0"/>
                  <a:t>binary cross entropy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64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52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Loss functions -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146000"/>
                  </p:ext>
                </p:extLst>
              </p:nvPr>
            </p:nvGraphicFramePr>
            <p:xfrm>
              <a:off x="179512" y="548680"/>
              <a:ext cx="8640960" cy="55424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2025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/>
                            <a:t>Mean squared error </a:t>
                          </a:r>
                          <a:r>
                            <a:rPr lang="en-US" sz="1600" b="0" dirty="0"/>
                            <a:t>(MSE) is common loss function for regression problems.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hr-H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hr-H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hr-H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hr-H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hr-H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hr-H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hr-H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hr-H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hr-H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hr-H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/>
                            <a:t>The MSE is simply the average of the squares of the difference between the predicted and target values.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r>
                            <a:rPr lang="en-GB" sz="1200" b="0" dirty="0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</a:t>
                          </a:r>
                        </a:p>
                        <a:p>
                          <a:r>
                            <a:rPr lang="en-GB" sz="1200" b="0" dirty="0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torch.nn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200" b="0" dirty="0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as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nn</a:t>
                          </a:r>
                          <a:endParaRPr lang="en-GB" sz="1200" b="0" dirty="0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  <a:p>
                          <a:b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mse_loss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= </a:t>
                          </a: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nn.MSELoss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()</a:t>
                          </a:r>
                        </a:p>
                        <a:p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outputs = </a:t>
                          </a: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torch.randn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200" b="0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2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200" b="0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3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requires_grad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=</a:t>
                          </a:r>
                          <a:r>
                            <a:rPr lang="en-GB" sz="1200" b="0" dirty="0">
                              <a:solidFill>
                                <a:srgbClr val="0000FF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True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targets = </a:t>
                          </a: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torch.randn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200" b="0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2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200" b="0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3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loss = </a:t>
                          </a: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mse_loss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(outputs, targets)</a:t>
                          </a:r>
                        </a:p>
                        <a:p>
                          <a:b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200" b="0" dirty="0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(outputs)</a:t>
                          </a:r>
                        </a:p>
                        <a:p>
                          <a:r>
                            <a:rPr lang="en-GB" sz="1200" b="0" dirty="0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(targets)</a:t>
                          </a:r>
                        </a:p>
                        <a:p>
                          <a:r>
                            <a:rPr lang="en-GB" sz="1200" b="0" dirty="0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(loss)</a:t>
                          </a:r>
                        </a:p>
                        <a:p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torch.</a:t>
                          </a:r>
                          <a:r>
                            <a:rPr lang="en-GB" sz="1200" b="0" dirty="0" err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sum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((outputs - targets)**</a:t>
                          </a:r>
                          <a:r>
                            <a:rPr lang="en-GB" sz="1200" b="0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2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 / </a:t>
                          </a:r>
                          <a:r>
                            <a:rPr lang="en-GB" sz="1200" b="0" dirty="0" err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len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outputs.ravel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())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r>
                            <a:rPr lang="es-ES_tradnl" sz="1200" noProof="1">
                              <a:latin typeface="Courier New" pitchFamily="49" charset="0"/>
                              <a:cs typeface="Courier New" pitchFamily="49" charset="0"/>
                            </a:rPr>
                            <a:t>tensor([[-0.3435, 0.1273, -0.5615], </a:t>
                          </a:r>
                        </a:p>
                        <a:p>
                          <a:r>
                            <a:rPr lang="es-ES_tradnl" sz="1200" noProof="1">
                              <a:latin typeface="Courier New" pitchFamily="49" charset="0"/>
                              <a:cs typeface="Courier New" pitchFamily="49" charset="0"/>
                            </a:rPr>
                            <a:t>        [ 0.8533, 0.4012, 2.3833]], requires_grad=True) </a:t>
                          </a:r>
                        </a:p>
                        <a:p>
                          <a:r>
                            <a:rPr lang="es-ES_tradnl" sz="1200" noProof="1">
                              <a:latin typeface="Courier New" pitchFamily="49" charset="0"/>
                              <a:cs typeface="Courier New" pitchFamily="49" charset="0"/>
                            </a:rPr>
                            <a:t>tensor([[-0.6118, -1.6649, 0.1919], </a:t>
                          </a:r>
                        </a:p>
                        <a:p>
                          <a:r>
                            <a:rPr lang="es-ES_tradnl" sz="1200" noProof="1">
                              <a:latin typeface="Courier New" pitchFamily="49" charset="0"/>
                              <a:cs typeface="Courier New" pitchFamily="49" charset="0"/>
                            </a:rPr>
                            <a:t>        [ 0.3131, 0.1977, -0.8356]]) </a:t>
                          </a:r>
                        </a:p>
                        <a:p>
                          <a:r>
                            <a:rPr lang="es-ES_tradnl" sz="1200" noProof="1">
                              <a:latin typeface="Courier New" pitchFamily="49" charset="0"/>
                              <a:cs typeface="Courier New" pitchFamily="49" charset="0"/>
                            </a:rPr>
                            <a:t>tensor(2.4244, grad_fn=&lt;MseLossBackward0&gt;) </a:t>
                          </a:r>
                        </a:p>
                        <a:p>
                          <a:r>
                            <a:rPr lang="es-ES_tradnl" sz="1200" noProof="1">
                              <a:latin typeface="Courier New" pitchFamily="49" charset="0"/>
                              <a:cs typeface="Courier New" pitchFamily="49" charset="0"/>
                            </a:rPr>
                            <a:t>tensor(2.4244, grad_fn=&lt;DivBackward0&gt;)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777229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r>
                            <a:rPr lang="en-GB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Courier New" panose="02070309020205020404" pitchFamily="49" charset="0"/>
                            </a:rPr>
                            <a:t>Mean absolute error (MAE) and root mean squared error (RMSE) are other loss functions that can be used with regression problems.</a:t>
                          </a:r>
                          <a:endParaRPr lang="es-ES_tradnl" sz="1600" noProof="1">
                            <a:latin typeface="+mn-lt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541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146000"/>
                  </p:ext>
                </p:extLst>
              </p:nvPr>
            </p:nvGraphicFramePr>
            <p:xfrm>
              <a:off x="179512" y="548680"/>
              <a:ext cx="8640960" cy="55424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1488631">
                    <a:tc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36752" r="-147" b="-278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r>
                            <a:rPr lang="en-GB" sz="1200" b="0" dirty="0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</a:t>
                          </a:r>
                        </a:p>
                        <a:p>
                          <a:r>
                            <a:rPr lang="en-GB" sz="1200" b="0" dirty="0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torch.nn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200" b="0" dirty="0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as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nn</a:t>
                          </a:r>
                          <a:endParaRPr lang="en-GB" sz="1200" b="0" dirty="0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  <a:p>
                          <a:b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mse_loss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= </a:t>
                          </a: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nn.MSELoss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()</a:t>
                          </a:r>
                        </a:p>
                        <a:p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outputs = </a:t>
                          </a: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torch.randn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200" b="0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2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200" b="0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3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requires_grad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=</a:t>
                          </a:r>
                          <a:r>
                            <a:rPr lang="en-GB" sz="1200" b="0" dirty="0">
                              <a:solidFill>
                                <a:srgbClr val="0000FF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True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targets = </a:t>
                          </a: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torch.randn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200" b="0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2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200" b="0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3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loss = </a:t>
                          </a: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mse_loss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(outputs, targets)</a:t>
                          </a:r>
                        </a:p>
                        <a:p>
                          <a:b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200" b="0" dirty="0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(outputs)</a:t>
                          </a:r>
                        </a:p>
                        <a:p>
                          <a:r>
                            <a:rPr lang="en-GB" sz="1200" b="0" dirty="0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(targets)</a:t>
                          </a:r>
                        </a:p>
                        <a:p>
                          <a:r>
                            <a:rPr lang="en-GB" sz="1200" b="0" dirty="0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(loss)</a:t>
                          </a:r>
                        </a:p>
                        <a:p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torch.</a:t>
                          </a:r>
                          <a:r>
                            <a:rPr lang="en-GB" sz="1200" b="0" dirty="0" err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sum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((outputs - targets)**</a:t>
                          </a:r>
                          <a:r>
                            <a:rPr lang="en-GB" sz="1200" b="0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2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 / </a:t>
                          </a:r>
                          <a:r>
                            <a:rPr lang="en-GB" sz="1200" b="0" dirty="0" err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len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200" b="0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outputs.ravel</a:t>
                          </a:r>
                          <a:r>
                            <a:rPr lang="en-GB" sz="1200" b="0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())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s-ES_tradnl" sz="1200" noProof="1">
                              <a:latin typeface="Courier New" pitchFamily="49" charset="0"/>
                              <a:cs typeface="Courier New" pitchFamily="49" charset="0"/>
                            </a:rPr>
                            <a:t>tensor([[-0.3435, 0.1273, -0.5615], </a:t>
                          </a:r>
                        </a:p>
                        <a:p>
                          <a:r>
                            <a:rPr lang="es-ES_tradnl" sz="1200" noProof="1">
                              <a:latin typeface="Courier New" pitchFamily="49" charset="0"/>
                              <a:cs typeface="Courier New" pitchFamily="49" charset="0"/>
                            </a:rPr>
                            <a:t>        [ 0.8533, 0.4012, 2.3833]], requires_grad=True) </a:t>
                          </a:r>
                        </a:p>
                        <a:p>
                          <a:r>
                            <a:rPr lang="es-ES_tradnl" sz="1200" noProof="1">
                              <a:latin typeface="Courier New" pitchFamily="49" charset="0"/>
                              <a:cs typeface="Courier New" pitchFamily="49" charset="0"/>
                            </a:rPr>
                            <a:t>tensor([[-0.6118, -1.6649, 0.1919], </a:t>
                          </a:r>
                        </a:p>
                        <a:p>
                          <a:r>
                            <a:rPr lang="es-ES_tradnl" sz="1200" noProof="1">
                              <a:latin typeface="Courier New" pitchFamily="49" charset="0"/>
                              <a:cs typeface="Courier New" pitchFamily="49" charset="0"/>
                            </a:rPr>
                            <a:t>        [ 0.3131, 0.1977, -0.8356]]) </a:t>
                          </a:r>
                        </a:p>
                        <a:p>
                          <a:r>
                            <a:rPr lang="es-ES_tradnl" sz="1200" noProof="1">
                              <a:latin typeface="Courier New" pitchFamily="49" charset="0"/>
                              <a:cs typeface="Courier New" pitchFamily="49" charset="0"/>
                            </a:rPr>
                            <a:t>tensor(2.4244, grad_fn=&lt;MseLossBackward0&gt;) </a:t>
                          </a:r>
                        </a:p>
                        <a:p>
                          <a:r>
                            <a:rPr lang="es-ES_tradnl" sz="1200" noProof="1">
                              <a:latin typeface="Courier New" pitchFamily="49" charset="0"/>
                              <a:cs typeface="Courier New" pitchFamily="49" charset="0"/>
                            </a:rPr>
                            <a:t>tensor(2.4244, grad_fn=&lt;DivBackward0&gt;)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77722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GB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Courier New" panose="02070309020205020404" pitchFamily="49" charset="0"/>
                            </a:rPr>
                            <a:t>Mean absolute error (MAE) and root mean squared error (RMSE) are other loss functions that can be used with regression problems.</a:t>
                          </a:r>
                          <a:endParaRPr lang="es-ES_tradnl" sz="1600" noProof="1">
                            <a:latin typeface="+mn-lt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5418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433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Loss functions – Categorical Cross 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2242153"/>
                  </p:ext>
                </p:extLst>
              </p:nvPr>
            </p:nvGraphicFramePr>
            <p:xfrm>
              <a:off x="179512" y="548680"/>
              <a:ext cx="8640960" cy="610635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2025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600" b="1" dirty="0"/>
                            <a:t>Categorical cross entropy loss </a:t>
                          </a:r>
                          <a:r>
                            <a:rPr lang="en-US" sz="1600" b="0" dirty="0"/>
                            <a:t>is usually used in multiclass classification.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cy-GB" sz="1600" b="0" dirty="0"/>
                            <a:t>The target (</a:t>
                          </a:r>
                          <a14:m>
                            <m:oMath xmlns:m="http://schemas.openxmlformats.org/officeDocument/2006/math">
                              <m:r>
                                <a:rPr lang="hr-H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cy-GB" sz="1600" b="0" dirty="0"/>
                            <a:t>) is n-dim vector of</a:t>
                          </a:r>
                          <a:r>
                            <a:rPr lang="cy-GB" sz="1600" b="0" baseline="0" dirty="0"/>
                            <a:t> </a:t>
                          </a:r>
                          <a:r>
                            <a:rPr lang="cy-GB" sz="1600" b="0" dirty="0"/>
                            <a:t>the true multinomial distribution over all the classes. If only one class is correct, this vector is a one-hot vector.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cy-GB" sz="1600" b="0" dirty="0"/>
                            <a:t>The prediction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hr-H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cy-GB" sz="1600" b="0" dirty="0"/>
                            <a:t>) is n-dim</a:t>
                          </a:r>
                          <a:r>
                            <a:rPr lang="cy-GB" sz="1600" b="0" baseline="0" dirty="0"/>
                            <a:t> vector </a:t>
                          </a:r>
                          <a:r>
                            <a:rPr lang="cy-GB" sz="1600" b="0" dirty="0"/>
                            <a:t>that represents the model's prediction of the multinomial distribution. </a:t>
                          </a:r>
                          <a:endParaRPr lang="en-US" sz="16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hr-HR" sz="1600" b="0" i="0" smtClean="0">
                                        <a:latin typeface="Cambria Math" panose="02040503050406030204" pitchFamily="18" charset="0"/>
                                      </a:rPr>
                                      <m:t>cross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hr-HR" sz="1600" b="0" i="0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hr-HR" sz="1600" b="0" i="0" smtClean="0">
                                        <a:latin typeface="Cambria Math" panose="02040503050406030204" pitchFamily="18" charset="0"/>
                                      </a:rPr>
                                      <m:t>entropy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hr-HR" sz="16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hr-HR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hr-H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hr-H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/>
                            <a:t>The MSE is simply the average of the squares of the difference between the predicted and target values.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r>
                            <a:rPr lang="en-GB" sz="105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</a:t>
                          </a:r>
                        </a:p>
                        <a:p>
                          <a:r>
                            <a:rPr lang="en-GB" sz="105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torch.nn </a:t>
                          </a:r>
                          <a:r>
                            <a:rPr lang="en-GB" sz="105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as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nn</a:t>
                          </a:r>
                        </a:p>
                        <a:p>
                          <a:r>
                            <a:rPr lang="en-GB" sz="105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torch.nn.functional </a:t>
                          </a:r>
                          <a:r>
                            <a:rPr lang="en-GB" sz="105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as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F</a:t>
                          </a:r>
                        </a:p>
                        <a:p>
                          <a:b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softmax = nn.Softmax(dim=</a:t>
                          </a:r>
                          <a:r>
                            <a:rPr lang="en-GB" sz="105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b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ce_loss = nn.CrossEntropyLoss()</a:t>
                          </a:r>
                        </a:p>
                        <a:p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outputs = torch.randn(</a:t>
                          </a:r>
                          <a:r>
                            <a:rPr lang="en-GB" sz="105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3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05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requires_grad=</a:t>
                          </a:r>
                          <a:r>
                            <a:rPr lang="en-GB" sz="1050" b="0" noProof="1">
                              <a:solidFill>
                                <a:srgbClr val="0000FF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False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targets = torch.tensor([</a:t>
                          </a:r>
                          <a:r>
                            <a:rPr lang="en-GB" sz="105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05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05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3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], dtype=torch.int64)</a:t>
                          </a:r>
                        </a:p>
                        <a:p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loss = ce_loss(outputs, targets)</a:t>
                          </a:r>
                        </a:p>
                        <a:p>
                          <a:endParaRPr lang="en-GB" sz="1050" b="0" noProof="1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5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(outputs)</a:t>
                          </a:r>
                        </a:p>
                        <a:p>
                          <a:r>
                            <a:rPr lang="en-GB" sz="105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(loss)</a:t>
                          </a:r>
                        </a:p>
                        <a:p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-torch.</a:t>
                          </a:r>
                          <a:r>
                            <a:rPr lang="en-GB" sz="105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sum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(F.one_hot(targets, num_classes=</a:t>
                          </a:r>
                          <a:r>
                            <a:rPr lang="en-GB" sz="105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 * torch.log(softmax(outputs))) / </a:t>
                          </a:r>
                          <a:r>
                            <a:rPr lang="en-GB" sz="105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len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(outputs)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050" b="0" i="0" dirty="0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tensor([[-0.6996, -0.9857, -1.1650, -0.5373, -0.3777], </a:t>
                          </a:r>
                        </a:p>
                        <a:p>
                          <a:pPr algn="l"/>
                          <a:r>
                            <a:rPr lang="en-GB" sz="1050" b="0" i="0" dirty="0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[-1.7713, 0.2876, 0.5333, -2.7279, 0.0323], </a:t>
                          </a:r>
                        </a:p>
                        <a:p>
                          <a:pPr algn="l"/>
                          <a:r>
                            <a:rPr lang="en-GB" sz="1050" b="0" i="0" dirty="0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[-0.2379, -0.9093, 1.3643, -0.5493, -0.2497]]) tensor(2.5096) </a:t>
                          </a:r>
                        </a:p>
                        <a:p>
                          <a:pPr algn="l"/>
                          <a:r>
                            <a:rPr lang="en-GB" sz="1050" b="0" i="0" dirty="0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tensor(2.5096)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777229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r>
                            <a:rPr lang="en-GB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Courier New" panose="02070309020205020404" pitchFamily="49" charset="0"/>
                            </a:rPr>
                            <a:t>Cross-entropy have origins in information theory. It is a method to compute how different two distributions are.</a:t>
                          </a:r>
                          <a:endParaRPr lang="es-ES_tradnl" sz="1600" noProof="1">
                            <a:latin typeface="+mn-lt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541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2242153"/>
                  </p:ext>
                </p:extLst>
              </p:nvPr>
            </p:nvGraphicFramePr>
            <p:xfrm>
              <a:off x="179512" y="548680"/>
              <a:ext cx="8640960" cy="610635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2463991">
                    <a:tc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031" r="-147" b="-15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331720">
                    <a:tc>
                      <a:txBody>
                        <a:bodyPr/>
                        <a:lstStyle/>
                        <a:p>
                          <a:r>
                            <a:rPr lang="en-GB" sz="105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</a:t>
                          </a:r>
                        </a:p>
                        <a:p>
                          <a:r>
                            <a:rPr lang="en-GB" sz="105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torch.nn </a:t>
                          </a:r>
                          <a:r>
                            <a:rPr lang="en-GB" sz="105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as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nn</a:t>
                          </a:r>
                        </a:p>
                        <a:p>
                          <a:r>
                            <a:rPr lang="en-GB" sz="105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torch.nn.functional </a:t>
                          </a:r>
                          <a:r>
                            <a:rPr lang="en-GB" sz="105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as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F</a:t>
                          </a:r>
                        </a:p>
                        <a:p>
                          <a:b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softmax = nn.Softmax(dim=</a:t>
                          </a:r>
                          <a:r>
                            <a:rPr lang="en-GB" sz="105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b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ce_loss = nn.CrossEntropyLoss()</a:t>
                          </a:r>
                        </a:p>
                        <a:p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outputs = torch.randn(</a:t>
                          </a:r>
                          <a:r>
                            <a:rPr lang="en-GB" sz="105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3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05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requires_grad=</a:t>
                          </a:r>
                          <a:r>
                            <a:rPr lang="en-GB" sz="1050" b="0" noProof="1">
                              <a:solidFill>
                                <a:srgbClr val="0000FF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False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targets = torch.tensor([</a:t>
                          </a:r>
                          <a:r>
                            <a:rPr lang="en-GB" sz="105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05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05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3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], dtype=torch.int64)</a:t>
                          </a:r>
                        </a:p>
                        <a:p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loss = ce_loss(outputs, targets)</a:t>
                          </a:r>
                        </a:p>
                        <a:p>
                          <a:endParaRPr lang="en-GB" sz="1050" b="0" noProof="1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5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(outputs)</a:t>
                          </a:r>
                        </a:p>
                        <a:p>
                          <a:r>
                            <a:rPr lang="en-GB" sz="105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(loss)</a:t>
                          </a:r>
                        </a:p>
                        <a:p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-torch.</a:t>
                          </a:r>
                          <a:r>
                            <a:rPr lang="en-GB" sz="105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sum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(F.one_hot(targets, num_classes=</a:t>
                          </a:r>
                          <a:r>
                            <a:rPr lang="en-GB" sz="105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 * torch.log(softmax(outputs))) / </a:t>
                          </a:r>
                          <a:r>
                            <a:rPr lang="en-GB" sz="105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len</a:t>
                          </a:r>
                          <a:r>
                            <a:rPr lang="en-GB" sz="105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(outputs)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050" b="0" i="0" dirty="0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tensor([[-0.6996, -0.9857, -1.1650, -0.5373, -0.3777], </a:t>
                          </a:r>
                        </a:p>
                        <a:p>
                          <a:pPr algn="l"/>
                          <a:r>
                            <a:rPr lang="en-GB" sz="1050" b="0" i="0" dirty="0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[-1.7713, 0.2876, 0.5333, -2.7279, 0.0323], </a:t>
                          </a:r>
                        </a:p>
                        <a:p>
                          <a:pPr algn="l"/>
                          <a:r>
                            <a:rPr lang="en-GB" sz="1050" b="0" i="0" dirty="0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[-0.2379, -0.9093, 1.3643, -0.5493, -0.2497]]) tensor(2.5096) </a:t>
                          </a:r>
                        </a:p>
                        <a:p>
                          <a:pPr algn="l"/>
                          <a:r>
                            <a:rPr lang="en-GB" sz="1050" b="0" i="0" dirty="0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tensor(2.5096)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77722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GB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Courier New" panose="02070309020205020404" pitchFamily="49" charset="0"/>
                            </a:rPr>
                            <a:t>Cross-entropy have origins in information theory. It is a method to compute how different two distributions are.</a:t>
                          </a:r>
                          <a:endParaRPr lang="es-ES_tradnl" sz="1600" noProof="1">
                            <a:latin typeface="+mn-lt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5418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877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Loss functions – Binary Cross 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371660"/>
                  </p:ext>
                </p:extLst>
              </p:nvPr>
            </p:nvGraphicFramePr>
            <p:xfrm>
              <a:off x="179512" y="548680"/>
              <a:ext cx="8640960" cy="502431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2025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600" b="1" dirty="0"/>
                            <a:t>Binary cross entropy (BCE) loss </a:t>
                          </a:r>
                          <a:r>
                            <a:rPr lang="en-US" sz="1600" b="0" dirty="0"/>
                            <a:t>is commonly used in binary classification.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cy-GB" sz="1600" b="0" dirty="0"/>
                            <a:t>The ground truth (</a:t>
                          </a:r>
                          <a14:m>
                            <m:oMath xmlns:m="http://schemas.openxmlformats.org/officeDocument/2006/math">
                              <m:r>
                                <a:rPr lang="hr-H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cy-GB" sz="1600" b="0" dirty="0"/>
                            <a:t>) is vector of 0 and 1.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600" b="0" noProof="0" dirty="0"/>
                            <a:t>The probabilities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hr-HR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hr-H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b="0" noProof="0" dirty="0"/>
                            <a:t>) is vector of real values between 0 and 1.</a:t>
                          </a:r>
                          <a:r>
                            <a:rPr lang="cy-GB" sz="1600" b="0" dirty="0"/>
                            <a:t> </a:t>
                          </a:r>
                          <a:endParaRPr lang="en-US" sz="16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hr-HR" sz="1600" b="0" i="0" smtClean="0">
                                        <a:latin typeface="Cambria Math" panose="02040503050406030204" pitchFamily="18" charset="0"/>
                                      </a:rPr>
                                      <m:t>BCE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hr-HR" sz="16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hr-HR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hr-H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hr-H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hr-H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hr-H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hr-H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hr-H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hr-HR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hr-H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r-H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hr-H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hr-H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hr-HR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hr-H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hr-H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hr-H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hr-H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hr-H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hr-H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hr-H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bce_loss = nn.BCELoss()</a:t>
                          </a:r>
                        </a:p>
                        <a:p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sigmoid = nn.Sigmoid()</a:t>
                          </a:r>
                        </a:p>
                        <a:p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probabilities = sigmoid(torch.randn(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4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requires_grad=</a:t>
                          </a:r>
                          <a:r>
                            <a:rPr lang="en-GB" sz="1100" b="0" noProof="1">
                              <a:solidFill>
                                <a:srgbClr val="0000FF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True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))</a:t>
                          </a:r>
                        </a:p>
                        <a:p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targets = torch.tensor([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], dtype=torch.float32).view(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4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loss = bce_loss(probabilities, targets)</a:t>
                          </a:r>
                        </a:p>
                        <a:p>
                          <a:endParaRPr lang="en-GB" sz="1100" b="0" noProof="1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  <a:p>
                          <a:r>
                            <a:rPr lang="en-GB" sz="11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(probabilities)</a:t>
                          </a:r>
                        </a:p>
                        <a:p>
                          <a:r>
                            <a:rPr lang="en-GB" sz="11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(targets)</a:t>
                          </a:r>
                        </a:p>
                        <a:p>
                          <a:r>
                            <a:rPr lang="en-GB" sz="11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(loss)</a:t>
                          </a:r>
                          <a:b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-torch.</a:t>
                          </a:r>
                          <a:r>
                            <a:rPr lang="en-GB" sz="11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sum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(targets * torch.log(probabilities) + (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- targets) * torch.log(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- probabilities)) / 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4</a:t>
                          </a:r>
                          <a:endParaRPr lang="en-GB" sz="1100" b="0" noProof="1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tensor([[0.5981],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[0.3348],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[0.4621],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[0.3231]], grad_fn=&lt;SigmoidBackward0&gt;)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tensor([[1.],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[0.],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[1.],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[0.]]) tensor(0.5210, grad_fn=&lt;BinaryCrossEntropyBackward0&gt;)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tensor(0.5210, grad_fn=&lt;BinaryCrossEntropyBackward0&gt;)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tensor(0.5210, grad_fn=&lt;DivBackward0&gt;)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777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371660"/>
                  </p:ext>
                </p:extLst>
              </p:nvPr>
            </p:nvGraphicFramePr>
            <p:xfrm>
              <a:off x="179512" y="548680"/>
              <a:ext cx="8640960" cy="502431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1488631">
                    <a:tc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3419" r="-147" b="-2418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1767840">
                    <a:tc>
                      <a:txBody>
                        <a:bodyPr/>
                        <a:lstStyle/>
                        <a:p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bce_loss = nn.BCELoss()</a:t>
                          </a:r>
                        </a:p>
                        <a:p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sigmoid = nn.Sigmoid()</a:t>
                          </a:r>
                        </a:p>
                        <a:p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probabilities = sigmoid(torch.randn(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4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requires_grad=</a:t>
                          </a:r>
                          <a:r>
                            <a:rPr lang="en-GB" sz="1100" b="0" noProof="1">
                              <a:solidFill>
                                <a:srgbClr val="0000FF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True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))</a:t>
                          </a:r>
                        </a:p>
                        <a:p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targets = torch.tensor([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], dtype=torch.float32).view(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4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loss = bce_loss(probabilities, targets)</a:t>
                          </a:r>
                        </a:p>
                        <a:p>
                          <a:endParaRPr lang="en-GB" sz="1100" b="0" noProof="1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  <a:p>
                          <a:r>
                            <a:rPr lang="en-GB" sz="11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(probabilities)</a:t>
                          </a:r>
                        </a:p>
                        <a:p>
                          <a:r>
                            <a:rPr lang="en-GB" sz="11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(targets)</a:t>
                          </a:r>
                        </a:p>
                        <a:p>
                          <a:r>
                            <a:rPr lang="en-GB" sz="11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print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(loss)</a:t>
                          </a:r>
                          <a:b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-torch.</a:t>
                          </a:r>
                          <a:r>
                            <a:rPr lang="en-GB" sz="1100" b="0" noProof="1">
                              <a:solidFill>
                                <a:srgbClr val="795E26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sum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(targets * torch.log(probabilities) + (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- targets) * torch.log(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</a:t>
                          </a:r>
                          <a:r>
                            <a:rPr lang="en-GB" sz="11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- probabilities)) / </a:t>
                          </a:r>
                          <a:r>
                            <a:rPr lang="en-GB" sz="11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4</a:t>
                          </a:r>
                          <a:endParaRPr lang="en-GB" sz="1100" b="0" noProof="1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1767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tensor([[0.5981],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[0.3348],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[0.4621],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[0.3231]], grad_fn=&lt;SigmoidBackward0&gt;)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tensor([[1.],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[0.],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[1.],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       [0.]]) tensor(0.5210, grad_fn=&lt;BinaryCrossEntropyBackward0&gt;)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tensor(0.5210, grad_fn=&lt;BinaryCrossEntropyBackward0&gt;) </a:t>
                          </a:r>
                        </a:p>
                        <a:p>
                          <a:pPr algn="l"/>
                          <a:r>
                            <a:rPr lang="en-GB" sz="1100" b="0" i="0" noProof="1">
                              <a:solidFill>
                                <a:srgbClr val="212121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tensor(0.5210, grad_fn=&lt;DivBackward0&gt;)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7772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783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US" dirty="0"/>
              <a:t>Supervised learning is the problem of learning how to map </a:t>
            </a:r>
            <a:r>
              <a:rPr lang="en-US" b="1" dirty="0"/>
              <a:t>observations</a:t>
            </a:r>
            <a:r>
              <a:rPr lang="en-US" dirty="0"/>
              <a:t> to specified </a:t>
            </a:r>
            <a:r>
              <a:rPr lang="en-US" b="1" dirty="0"/>
              <a:t>targets</a:t>
            </a:r>
            <a:r>
              <a:rPr lang="en-US" dirty="0"/>
              <a:t> given labeled examples.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dirty="0"/>
              <a:t>How to use model </a:t>
            </a:r>
            <a:r>
              <a:rPr lang="en-US" b="1" dirty="0"/>
              <a:t>predictions</a:t>
            </a:r>
            <a:r>
              <a:rPr lang="en-US" dirty="0"/>
              <a:t> and a </a:t>
            </a:r>
            <a:r>
              <a:rPr lang="en-US" b="1" dirty="0"/>
              <a:t>loss</a:t>
            </a:r>
            <a:r>
              <a:rPr lang="en-US" dirty="0"/>
              <a:t> function to do </a:t>
            </a:r>
            <a:r>
              <a:rPr lang="en-US" b="1" dirty="0"/>
              <a:t>gradient-based optimization</a:t>
            </a:r>
            <a:r>
              <a:rPr lang="en-US" dirty="0"/>
              <a:t> of a model's </a:t>
            </a:r>
            <a:r>
              <a:rPr lang="en-US" b="1" dirty="0"/>
              <a:t>parameters</a:t>
            </a:r>
            <a:r>
              <a:rPr lang="en-US" dirty="0"/>
              <a:t>.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1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ideas involved in building neural networks:</a:t>
            </a:r>
          </a:p>
          <a:p>
            <a:pPr lvl="1"/>
            <a:r>
              <a:rPr lang="en-US" dirty="0"/>
              <a:t>activation functions, </a:t>
            </a:r>
          </a:p>
          <a:p>
            <a:pPr lvl="1"/>
            <a:r>
              <a:rPr lang="en-US" dirty="0"/>
              <a:t>loss functions, </a:t>
            </a:r>
          </a:p>
          <a:p>
            <a:pPr lvl="1"/>
            <a:r>
              <a:rPr lang="en-US" dirty="0"/>
              <a:t>optimizers, and </a:t>
            </a:r>
          </a:p>
          <a:p>
            <a:pPr lvl="1"/>
            <a:r>
              <a:rPr lang="en-US" dirty="0"/>
              <a:t>the supervised training setup.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Perceptron unit has:</a:t>
                </a:r>
              </a:p>
              <a:p>
                <a:pPr lvl="1"/>
                <a:r>
                  <a:rPr lang="en-US" dirty="0"/>
                  <a:t>an input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), </a:t>
                </a:r>
              </a:p>
              <a:p>
                <a:pPr lvl="1"/>
                <a:r>
                  <a:rPr lang="en-US" dirty="0"/>
                  <a:t>an output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), </a:t>
                </a:r>
              </a:p>
              <a:p>
                <a:pPr lvl="1"/>
                <a:r>
                  <a:rPr lang="en-US" dirty="0"/>
                  <a:t>a set of weights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), </a:t>
                </a:r>
              </a:p>
              <a:p>
                <a:pPr lvl="1"/>
                <a:r>
                  <a:rPr lang="en-US" dirty="0"/>
                  <a:t>a bias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), and </a:t>
                </a:r>
              </a:p>
              <a:p>
                <a:pPr lvl="1"/>
                <a:r>
                  <a:rPr lang="en-US" dirty="0"/>
                  <a:t>an activation function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r>
                  <a:rPr lang="en-US" dirty="0"/>
                  <a:t>The weights and the bias are learned from the data</a:t>
                </a:r>
              </a:p>
              <a:p>
                <a:r>
                  <a:rPr lang="en-US" dirty="0"/>
                  <a:t>The activation function is "handpicked"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hr-HR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(affine transform) is linear function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(activation) is typically nonlinear function</a:t>
                </a:r>
              </a:p>
              <a:p>
                <a:r>
                  <a:rPr lang="en-US" dirty="0"/>
                  <a:t>Perceptron is composition of linear and nonlinear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5" t="-85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1F5D75C-0D92-ABDC-9E0C-DC870A015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92696"/>
            <a:ext cx="3744416" cy="26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5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80153"/>
              </p:ext>
            </p:extLst>
          </p:nvPr>
        </p:nvGraphicFramePr>
        <p:xfrm>
          <a:off x="179512" y="548680"/>
          <a:ext cx="8640960" cy="606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en-HR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Perceptron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torch</a:t>
                      </a:r>
                    </a:p>
                    <a:p>
                      <a:r>
                        <a:rPr lang="en-GB" sz="16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torch.nn </a:t>
                      </a:r>
                      <a:r>
                        <a:rPr lang="en-GB" sz="16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nn</a:t>
                      </a:r>
                    </a:p>
                    <a:p>
                      <a:r>
                        <a:rPr lang="en-GB" sz="16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matplotlib.pyplot </a:t>
                      </a:r>
                      <a:r>
                        <a:rPr lang="en-GB" sz="16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plt</a:t>
                      </a:r>
                    </a:p>
                    <a:p>
                      <a:b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6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Perceptron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6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nn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GB" sz="16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Module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600" b="0" noProof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""" A perceptron is one linear layer """</a:t>
                      </a:r>
                      <a:endParaRPr lang="en-GB" sz="16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6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__init__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6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6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input_dim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600" b="0" noProof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"""</a:t>
                      </a:r>
                      <a:endParaRPr lang="en-GB" sz="16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600" b="0" noProof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Args:</a:t>
                      </a:r>
                      <a:endParaRPr lang="en-GB" sz="16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600" b="0" noProof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input_dim (int): size of the input features</a:t>
                      </a:r>
                      <a:endParaRPr lang="en-GB" sz="16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600" b="0" noProof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"""</a:t>
                      </a:r>
                      <a:endParaRPr lang="en-GB" sz="16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super(Perceptron, </a:t>
                      </a:r>
                      <a:r>
                        <a:rPr lang="en-GB" sz="16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6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__init__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.fc1 = nn.Linear(input_dim, </a:t>
                      </a:r>
                      <a:r>
                        <a:rPr lang="en-GB" sz="16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GB" sz="16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6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forward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6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6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x_in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600" b="0" noProof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"""The forward pass of the perceptron</a:t>
                      </a:r>
                      <a:endParaRPr lang="en-GB" sz="16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600" b="0" noProof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Args:</a:t>
                      </a:r>
                      <a:endParaRPr lang="en-GB" sz="16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600" b="0" noProof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x_in (torch.Tensor): an input data tensor </a:t>
                      </a:r>
                      <a:endParaRPr lang="en-GB" sz="16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600" b="0" noProof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x_in.shape should be (batch, num_features)</a:t>
                      </a:r>
                      <a:endParaRPr lang="en-GB" sz="16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600" b="0" noProof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Returns:</a:t>
                      </a:r>
                      <a:endParaRPr lang="en-GB" sz="16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600" b="0" noProof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the resulting tensor. tensor.shape should be (batch,).</a:t>
                      </a:r>
                      <a:endParaRPr lang="en-GB" sz="16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600" b="0" noProof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"""</a:t>
                      </a:r>
                      <a:endParaRPr lang="en-GB" sz="16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6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torch.sigmoid(</a:t>
                      </a:r>
                      <a:r>
                        <a:rPr lang="en-GB" sz="16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6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.fc1(x_in)).squeeze()</a:t>
                      </a:r>
                      <a:endParaRPr lang="en-GB" sz="1800" b="0" kern="1200" noProof="1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86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Activation functions are nonlinearities introduced in a neural network to capture complex relationships in data</a:t>
            </a:r>
          </a:p>
          <a:p>
            <a:r>
              <a:rPr lang="en-US" dirty="0"/>
              <a:t>sigmoid</a:t>
            </a:r>
          </a:p>
          <a:p>
            <a:r>
              <a:rPr lang="en-US" dirty="0"/>
              <a:t>tanh</a:t>
            </a:r>
          </a:p>
          <a:p>
            <a:r>
              <a:rPr lang="en-US" dirty="0" err="1"/>
              <a:t>ReLU</a:t>
            </a:r>
            <a:endParaRPr lang="en-US" dirty="0"/>
          </a:p>
          <a:p>
            <a:r>
              <a:rPr lang="en-US" dirty="0" err="1"/>
              <a:t>PreLU</a:t>
            </a:r>
            <a:endParaRPr lang="en-US" dirty="0"/>
          </a:p>
          <a:p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6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-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1144895"/>
                  </p:ext>
                </p:extLst>
              </p:nvPr>
            </p:nvGraphicFramePr>
            <p:xfrm>
              <a:off x="179512" y="548680"/>
              <a:ext cx="8640960" cy="606729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2025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The sigmoid is one of the earliest used activation functions in neural network history.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It takes any real value and squashes it into the range between 0 and 1.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hr-HR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r-HR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hr-HR" sz="18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The sigmoid is smooth differentiable function.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Maps the set of real values to the range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[0, 1]</m:t>
                              </m:r>
                            </m:oMath>
                          </a14:m>
                          <a:r>
                            <a:rPr lang="en-US" sz="1800" b="0" dirty="0"/>
                            <a:t>.</a:t>
                          </a:r>
                          <a:endParaRPr lang="en-US" sz="16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 = torch.arange(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0.1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US" sz="1600" b="0" kern="1200" noProof="1">
                              <a:solidFill>
                                <a:schemeClr val="dk1"/>
                              </a:solidFill>
                              <a:effectLst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y = torch.sigmoid(x)</a:t>
                          </a:r>
                        </a:p>
                        <a:p>
                          <a:r>
                            <a:rPr lang="en-US" sz="1600" b="0" kern="1200" noProof="1">
                              <a:solidFill>
                                <a:schemeClr val="dk1"/>
                              </a:solidFill>
                              <a:effectLst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plt.plot(x.numpy(), y.numpy())</a:t>
                          </a:r>
                        </a:p>
                        <a:p>
                          <a:r>
                            <a:rPr lang="en-US" sz="1600" b="0" kern="1200" noProof="1">
                              <a:solidFill>
                                <a:schemeClr val="dk1"/>
                              </a:solidFill>
                              <a:effectLst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plt.show()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777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1144895"/>
                  </p:ext>
                </p:extLst>
              </p:nvPr>
            </p:nvGraphicFramePr>
            <p:xfrm>
              <a:off x="179512" y="548680"/>
              <a:ext cx="8640960" cy="606729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1982978">
                    <a:tc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282" r="-147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 = torch.arange(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0.1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US" sz="1600" b="0" kern="1200" noProof="1">
                              <a:solidFill>
                                <a:schemeClr val="dk1"/>
                              </a:solidFill>
                              <a:effectLst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y = torch.sigmoid(x)</a:t>
                          </a:r>
                        </a:p>
                        <a:p>
                          <a:r>
                            <a:rPr lang="en-US" sz="1600" b="0" kern="1200" noProof="1">
                              <a:solidFill>
                                <a:schemeClr val="dk1"/>
                              </a:solidFill>
                              <a:effectLst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plt.plot(x.numpy(), y.numpy())</a:t>
                          </a:r>
                        </a:p>
                        <a:p>
                          <a:r>
                            <a:rPr lang="en-US" sz="1600" b="0" kern="1200" noProof="1">
                              <a:solidFill>
                                <a:schemeClr val="dk1"/>
                              </a:solidFill>
                              <a:effectLst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plt.show()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3017520">
                    <a:tc>
                      <a:txBody>
                        <a:bodyPr/>
                        <a:lstStyle/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7772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3C370EAC-76EF-0F07-0981-7E4D223A1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63625"/>
            <a:ext cx="3960440" cy="268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0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- 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1744380"/>
                  </p:ext>
                </p:extLst>
              </p:nvPr>
            </p:nvGraphicFramePr>
            <p:xfrm>
              <a:off x="179512" y="548680"/>
              <a:ext cx="8640960" cy="58056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2025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The tanh activation function is a cosmetically different variant of the sigmoid.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It is a linear transformation of the sigmoid function.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hr-HR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hr-HR" sz="18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hr-HR" sz="18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Maps the set of real values to the range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r-HR" sz="1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r-HR" sz="1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1]</m:t>
                              </m:r>
                            </m:oMath>
                          </a14:m>
                          <a:r>
                            <a:rPr lang="en-US" sz="1800" b="0" dirty="0"/>
                            <a:t>.</a:t>
                          </a:r>
                          <a:endParaRPr lang="en-US" sz="16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 = torch.arange(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0.1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US" sz="1600" b="0" kern="1200" noProof="1">
                              <a:solidFill>
                                <a:schemeClr val="dk1"/>
                              </a:solidFill>
                              <a:effectLst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y = torch.tanh(x)</a:t>
                          </a:r>
                        </a:p>
                        <a:p>
                          <a:r>
                            <a:rPr lang="en-US" sz="1600" b="0" kern="1200" noProof="1">
                              <a:solidFill>
                                <a:schemeClr val="dk1"/>
                              </a:solidFill>
                              <a:effectLst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plt.plot(x.numpy(), y.numpy())</a:t>
                          </a:r>
                        </a:p>
                        <a:p>
                          <a:r>
                            <a:rPr lang="en-US" sz="1600" b="0" kern="1200" noProof="1">
                              <a:solidFill>
                                <a:schemeClr val="dk1"/>
                              </a:solidFill>
                              <a:effectLst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plt.show()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777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1744380"/>
                  </p:ext>
                </p:extLst>
              </p:nvPr>
            </p:nvGraphicFramePr>
            <p:xfrm>
              <a:off x="179512" y="548680"/>
              <a:ext cx="8640960" cy="58056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1721358">
                    <a:tc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471" r="-147" b="-2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 = torch.arange(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0.1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US" sz="1600" b="0" kern="1200" noProof="1">
                              <a:solidFill>
                                <a:schemeClr val="dk1"/>
                              </a:solidFill>
                              <a:effectLst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y = torch.tanh(x)</a:t>
                          </a:r>
                        </a:p>
                        <a:p>
                          <a:r>
                            <a:rPr lang="en-US" sz="1600" b="0" kern="1200" noProof="1">
                              <a:solidFill>
                                <a:schemeClr val="dk1"/>
                              </a:solidFill>
                              <a:effectLst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plt.plot(x.numpy(), y.numpy())</a:t>
                          </a:r>
                        </a:p>
                        <a:p>
                          <a:r>
                            <a:rPr lang="en-US" sz="1600" b="0" kern="1200" noProof="1">
                              <a:solidFill>
                                <a:schemeClr val="dk1"/>
                              </a:solidFill>
                              <a:effectLst/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plt.show()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3017520">
                    <a:tc>
                      <a:txBody>
                        <a:bodyPr/>
                        <a:lstStyle/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7772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8033F9B-5E85-9B0F-68AE-F8442670C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457444"/>
            <a:ext cx="4431202" cy="285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- </a:t>
            </a:r>
            <a:r>
              <a:rPr lang="en-US" dirty="0" err="1"/>
              <a:t>ReLU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7035756"/>
                  </p:ext>
                </p:extLst>
              </p:nvPr>
            </p:nvGraphicFramePr>
            <p:xfrm>
              <a:off x="179512" y="548680"/>
              <a:ext cx="8640960" cy="55168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2048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  <a:gridCol w="4320480">
                      <a:extLst>
                        <a:ext uri="{9D8B030D-6E8A-4147-A177-3AD203B41FA5}">
                          <a16:colId xmlns:a16="http://schemas.microsoft.com/office/drawing/2014/main" val="1812384337"/>
                        </a:ext>
                      </a:extLst>
                    </a:gridCol>
                  </a:tblGrid>
                  <a:tr h="202515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Rectified Linear Unit (</a:t>
                          </a:r>
                          <a:r>
                            <a:rPr lang="en-US" sz="1800" b="0" dirty="0" err="1"/>
                            <a:t>ReLU</a:t>
                          </a:r>
                          <a:r>
                            <a:rPr lang="en-US" sz="1800" b="0" dirty="0"/>
                            <a:t>) is 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hr-HR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hr-HR" sz="1800" b="0" i="0" dirty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0, </m:t>
                                        </m:r>
                                        <m:r>
                                          <a:rPr lang="hr-H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All a </a:t>
                          </a:r>
                          <a:r>
                            <a:rPr lang="en-US" sz="1800" b="0" dirty="0" err="1"/>
                            <a:t>ReLU</a:t>
                          </a:r>
                          <a:r>
                            <a:rPr lang="en-US" sz="1800" b="0" dirty="0"/>
                            <a:t> unit is doing is clipping the negative values to zero.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/>
                            <a:t>ReLU</a:t>
                          </a:r>
                          <a:r>
                            <a:rPr lang="en-US" sz="1800" b="0" dirty="0"/>
                            <a:t> helps with the vanishing gradient problem but can also become an issue.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relu = torch.nn.ReLU()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 = torch.arange(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0.1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 = relu(x)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plt.plot(x.numpy(), y.numpy())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plt.show()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torch.nn.functional </a:t>
                          </a:r>
                          <a:r>
                            <a:rPr lang="en-GB" sz="16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as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F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 = torch.arange(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0.1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 = F.relu(x)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plt.plot(x.numpy(), y.numpy())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plt.show()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202515">
                    <a:tc gridSpan="2">
                      <a:txBody>
                        <a:bodyPr/>
                        <a:lstStyle/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777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7035756"/>
                  </p:ext>
                </p:extLst>
              </p:nvPr>
            </p:nvGraphicFramePr>
            <p:xfrm>
              <a:off x="179512" y="548680"/>
              <a:ext cx="8640960" cy="55168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2048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  <a:gridCol w="4320480">
                      <a:extLst>
                        <a:ext uri="{9D8B030D-6E8A-4147-A177-3AD203B41FA5}">
                          <a16:colId xmlns:a16="http://schemas.microsoft.com/office/drawing/2014/main" val="1812384337"/>
                        </a:ext>
                      </a:extLst>
                    </a:gridCol>
                  </a:tblGrid>
                  <a:tr h="1188720">
                    <a:tc gridSpan="2"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2128" r="-147" b="-3648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relu = torch.nn.ReLU()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 = torch.arange(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0.1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 = relu(x)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plt.plot(x.numpy(), y.numpy())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plt.show()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torch.nn.functional </a:t>
                          </a:r>
                          <a:r>
                            <a:rPr lang="en-GB" sz="16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as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F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 = torch.arange(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0.1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 = F.relu(x)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plt.plot(x.numpy(), y.numpy())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plt.show()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3017520">
                    <a:tc gridSpan="2">
                      <a:txBody>
                        <a:bodyPr/>
                        <a:lstStyle/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7772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AD244EE-52ED-4141-838F-BC469A4DE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453226"/>
            <a:ext cx="4104456" cy="280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2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- </a:t>
            </a:r>
            <a:r>
              <a:rPr lang="en-US" dirty="0" err="1"/>
              <a:t>PReLU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3630210"/>
                  </p:ext>
                </p:extLst>
              </p:nvPr>
            </p:nvGraphicFramePr>
            <p:xfrm>
              <a:off x="179512" y="548680"/>
              <a:ext cx="8640960" cy="612876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44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  <a:gridCol w="4680520">
                      <a:extLst>
                        <a:ext uri="{9D8B030D-6E8A-4147-A177-3AD203B41FA5}">
                          <a16:colId xmlns:a16="http://schemas.microsoft.com/office/drawing/2014/main" val="1812384337"/>
                        </a:ext>
                      </a:extLst>
                    </a:gridCol>
                  </a:tblGrid>
                  <a:tr h="202515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noProof="0" dirty="0"/>
                            <a:t>By </a:t>
                          </a:r>
                          <a:r>
                            <a:rPr lang="en-US" sz="1800" b="0" noProof="0" dirty="0" err="1"/>
                            <a:t>ReLU</a:t>
                          </a:r>
                          <a:r>
                            <a:rPr lang="en-US" sz="1800" b="0" noProof="0" dirty="0"/>
                            <a:t> certain outputs over time can simply become zero and never revive again. This is called the "dying </a:t>
                          </a:r>
                          <a:r>
                            <a:rPr lang="en-US" sz="1800" b="0" noProof="0" dirty="0" err="1"/>
                            <a:t>ReLU</a:t>
                          </a:r>
                          <a:r>
                            <a:rPr lang="en-US" sz="1800" b="0" noProof="0" dirty="0"/>
                            <a:t>" problem.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noProof="0" dirty="0"/>
                            <a:t>Parametric Rectified Linear Unit (</a:t>
                          </a:r>
                          <a:r>
                            <a:rPr lang="en-US" sz="1800" b="0" noProof="0" dirty="0" err="1"/>
                            <a:t>PReLU</a:t>
                          </a:r>
                          <a:r>
                            <a:rPr lang="en-US" sz="1800" b="0" noProof="0" dirty="0"/>
                            <a:t>) can mitigate that effect.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8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800" b="0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800" b="0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1800" b="0" i="0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if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1800" b="0" i="0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1800" b="0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800" b="0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≥0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8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800" b="0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1800" b="0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1800" b="0" i="0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if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1800" b="0" i="0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1800" b="0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800" b="0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&lt;0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b="0" noProof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noProof="0" dirty="0"/>
                            <a:t>The leak coefficient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1800" b="0" noProof="0" dirty="0"/>
                            <a:t> is a learner parameter.</a:t>
                          </a:r>
                          <a:endParaRPr lang="en-US" sz="1600" b="0" noProof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02515">
                    <a:tc>
                      <a:txBody>
                        <a:bodyPr/>
                        <a:lstStyle/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prelu = torch.nn.PReLU()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 = torch.arange(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0.1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 = prelu(x).detach()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plt.plot(x.numpy(), y.numpy())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plt.show()</a:t>
                          </a:r>
                          <a:r>
                            <a:rPr lang="en-GB" sz="1600" b="0" noProof="1">
                              <a:solidFill>
                                <a:srgbClr val="008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#</a:t>
                          </a:r>
                          <a:endParaRPr lang="en-GB" sz="1600" b="0" noProof="1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torch.nn.functional </a:t>
                          </a:r>
                          <a:r>
                            <a:rPr lang="en-GB" sz="16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as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F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 = torch.arange(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0.1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 = F.prelu(x, torch.tensor([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0.25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]))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plt.plot(x.numpy(), y.numpy())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plt.show()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202515">
                    <a:tc gridSpan="2">
                      <a:txBody>
                        <a:bodyPr/>
                        <a:lstStyle/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777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3630210"/>
                  </p:ext>
                </p:extLst>
              </p:nvPr>
            </p:nvGraphicFramePr>
            <p:xfrm>
              <a:off x="179512" y="548680"/>
              <a:ext cx="8640960" cy="612876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44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  <a:gridCol w="4680520">
                      <a:extLst>
                        <a:ext uri="{9D8B030D-6E8A-4147-A177-3AD203B41FA5}">
                          <a16:colId xmlns:a16="http://schemas.microsoft.com/office/drawing/2014/main" val="1812384337"/>
                        </a:ext>
                      </a:extLst>
                    </a:gridCol>
                  </a:tblGrid>
                  <a:tr h="1800606">
                    <a:tc gridSpan="2"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31690" r="-147" b="-2415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prelu = torch.nn.PReLU()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 = torch.arange(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0.1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 = prelu(x).detach()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plt.plot(x.numpy(), y.numpy())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plt.show()</a:t>
                          </a:r>
                          <a:r>
                            <a:rPr lang="en-GB" sz="1600" b="0" noProof="1">
                              <a:solidFill>
                                <a:srgbClr val="008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#</a:t>
                          </a:r>
                          <a:endParaRPr lang="en-GB" sz="1600" b="0" noProof="1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torch.nn.functional </a:t>
                          </a:r>
                          <a:r>
                            <a:rPr lang="en-GB" sz="1600" b="0" noProof="1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as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F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 = torch.arange(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., 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0.1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 = F.prelu(x, torch.tensor([</a:t>
                          </a:r>
                          <a:r>
                            <a:rPr lang="en-GB" sz="1600" b="0" noProof="1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0.25</a:t>
                          </a:r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]))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plt.plot(x.numpy(), y.numpy())</a:t>
                          </a:r>
                        </a:p>
                        <a:p>
                          <a:r>
                            <a:rPr lang="en-GB" sz="1600" b="0" noProof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plt.show()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3017520">
                    <a:tc gridSpan="2">
                      <a:txBody>
                        <a:bodyPr/>
                        <a:lstStyle/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endParaRPr lang="es-ES_tradnl" sz="1600" noProof="1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7772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84D864D-D29D-C6F4-66F8-1516F4714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89040"/>
            <a:ext cx="4132983" cy="275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2448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5711</TotalTime>
  <Words>1744</Words>
  <Application>Microsoft Macintosh PowerPoint</Application>
  <PresentationFormat>On-screen Show (4:3)</PresentationFormat>
  <Paragraphs>246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bzitko_template</vt:lpstr>
      <vt:lpstr>NLP Perceptron  lecture 02.1</vt:lpstr>
      <vt:lpstr>Contents</vt:lpstr>
      <vt:lpstr>The Perceptron</vt:lpstr>
      <vt:lpstr>The Perceptron</vt:lpstr>
      <vt:lpstr>Activation functions</vt:lpstr>
      <vt:lpstr>Activation functions - sigmoid</vt:lpstr>
      <vt:lpstr>Activation functions - tanh</vt:lpstr>
      <vt:lpstr>Activation functions - ReLU</vt:lpstr>
      <vt:lpstr>Activation functions - PReLU</vt:lpstr>
      <vt:lpstr>Activation functions - softmax</vt:lpstr>
      <vt:lpstr>Loss functions</vt:lpstr>
      <vt:lpstr>Loss functions - Mean Squared Error</vt:lpstr>
      <vt:lpstr>Loss functions – Categorical Cross Entropy Loss</vt:lpstr>
      <vt:lpstr>Loss functions – Binary Cross Entropy Loss</vt:lpstr>
      <vt:lpstr>Supervised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2055</cp:revision>
  <dcterms:created xsi:type="dcterms:W3CDTF">2009-11-13T22:47:37Z</dcterms:created>
  <dcterms:modified xsi:type="dcterms:W3CDTF">2022-11-01T08:54:15Z</dcterms:modified>
</cp:coreProperties>
</file>