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8" r:id="rId3"/>
    <p:sldId id="340" r:id="rId4"/>
    <p:sldId id="341" r:id="rId5"/>
    <p:sldId id="342" r:id="rId6"/>
    <p:sldId id="345" r:id="rId7"/>
    <p:sldId id="347" r:id="rId8"/>
    <p:sldId id="346" r:id="rId9"/>
    <p:sldId id="343" r:id="rId10"/>
    <p:sldId id="344" r:id="rId11"/>
    <p:sldId id="348" r:id="rId12"/>
    <p:sldId id="349" r:id="rId13"/>
    <p:sldId id="352" r:id="rId14"/>
    <p:sldId id="353" r:id="rId15"/>
    <p:sldId id="354" r:id="rId16"/>
    <p:sldId id="351" r:id="rId1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 autoAdjust="0"/>
    <p:restoredTop sz="85850" autoAdjust="0"/>
  </p:normalViewPr>
  <p:slideViewPr>
    <p:cSldViewPr>
      <p:cViewPr varScale="1">
        <p:scale>
          <a:sx n="109" d="100"/>
          <a:sy n="109" d="100"/>
        </p:scale>
        <p:origin x="2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4821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1580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66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526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8410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717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8302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6991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/>
            </a:br>
            <a:r>
              <a:rPr lang="en-US"/>
              <a:t>Synthetic Data</a:t>
            </a:r>
            <a:br>
              <a:rPr lang="en-US" dirty="0"/>
            </a:br>
            <a:br>
              <a:rPr lang="en-US" dirty="0"/>
            </a:br>
            <a:r>
              <a:rPr lang="en-US" sz="2000"/>
              <a:t>lecture 02.2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Plotting Synthetic Data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40373"/>
              </p:ext>
            </p:extLst>
          </p:nvPr>
        </p:nvGraphicFramePr>
        <p:xfrm>
          <a:off x="179512" y="548680"/>
          <a:ext cx="8640960" cy="559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AutoNum type="arabicParenBoth" startAt="4"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plotting correct blue stars</a:t>
                      </a:r>
                    </a:p>
                    <a:p>
                      <a:pPr marL="342900" indent="-342900">
                        <a:buAutoNum type="arabicParenBoth" startAt="4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plotting correct orange circles</a:t>
                      </a:r>
                    </a:p>
                    <a:p>
                      <a:pPr marL="342900" indent="-342900">
                        <a:buAutoNum type="arabicParenBoth" startAt="4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plotting wrong blue stars as black</a:t>
                      </a:r>
                    </a:p>
                    <a:p>
                      <a:pPr marL="342900" indent="-342900">
                        <a:buAutoNum type="arabicParenBoth" startAt="4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plotting wtong blue circles as black</a:t>
                      </a:r>
                    </a:p>
                    <a:p>
                      <a:pPr marL="342900" indent="-342900">
                        <a:buAutoNum type="arabicParenBoth" startAt="4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plotting hyperplane that divides predictions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blue:</a:t>
                      </a: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blue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np.stack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(blue) 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(4)</a:t>
                      </a:r>
                      <a:endParaRPr lang="en-GB" sz="11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plt.scatter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(blue[:,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 blue[:,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 marker=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"*"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c=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1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tab:blue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s=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100" b="0" dirty="0">
                        <a:solidFill>
                          <a:srgbClr val="AF00DB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orange:</a:t>
                      </a: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orange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np.stack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(orange)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(5)</a:t>
                      </a:r>
                      <a:endParaRPr lang="en-GB" sz="11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plt.scatter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(orange[:,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 orange[:,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 marker=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"o"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c=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1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tab:orange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s=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1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perceptron: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if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black_blue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(6)</a:t>
                      </a:r>
                      <a:endParaRPr lang="en-GB" sz="11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black_blue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np.stack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black_blue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plt.scatter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black_blue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black_blue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 marker=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"*"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c=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"black"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s=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if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black_orange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(7)</a:t>
                      </a:r>
                      <a:endParaRPr lang="en-GB" sz="11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black_orange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np.stack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black_orange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plt.scatter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black_orange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black_orange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 marker=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"o"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c=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"black"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s=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1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hyperplane</a:t>
                      </a:r>
                      <a:endParaRPr lang="en-GB" sz="11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xx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np.linspace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</a:t>
                      </a:r>
                      <a:r>
                        <a:rPr lang="en-GB" sz="11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min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-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</a:t>
                      </a:r>
                      <a:r>
                        <a:rPr lang="en-GB" sz="11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max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+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(8)</a:t>
                      </a:r>
                      <a:endParaRPr lang="en-GB" sz="11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yy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np.linspace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</a:t>
                      </a:r>
                      <a:r>
                        <a:rPr lang="en-GB" sz="11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min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-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</a:t>
                      </a:r>
                      <a:r>
                        <a:rPr lang="en-GB" sz="11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max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+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xv,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yv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np.meshgrid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(xx,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yy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xy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np.vstack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([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xv.ravel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yv.ravel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()]).T</a:t>
                      </a: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z = perceptron(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xy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</a:t>
                      </a:r>
                      <a:r>
                        <a:rPr lang="en-GB" sz="1100" b="0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)).detach().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().reshape(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yv.shape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plt.contour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(xx,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yy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z,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colors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'k'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levels=[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endParaRPr lang="en-GB" sz="11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plt.show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7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77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Choosing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12629"/>
                  </p:ext>
                </p:extLst>
              </p:nvPr>
            </p:nvGraphicFramePr>
            <p:xfrm>
              <a:off x="179512" y="548680"/>
              <a:ext cx="8640960" cy="384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20251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s-ES_tradnl" sz="1600" noProof="1">
                              <a:latin typeface="+mn-lt"/>
                              <a:cs typeface="Courier New" pitchFamily="49" charset="0"/>
                            </a:rPr>
                            <a:t>The </a:t>
                          </a:r>
                          <a:r>
                            <a:rPr lang="es-ES_tradnl" sz="1600" b="1" noProof="1">
                              <a:latin typeface="+mn-lt"/>
                              <a:cs typeface="Courier New" pitchFamily="49" charset="0"/>
                            </a:rPr>
                            <a:t>perceptron</a:t>
                          </a:r>
                          <a:r>
                            <a:rPr lang="es-ES_tradnl" sz="1600" noProof="1">
                              <a:latin typeface="+mn-lt"/>
                              <a:cs typeface="Courier New" pitchFamily="49" charset="0"/>
                            </a:rPr>
                            <a:t> is flexible in that it allows for any input size.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s-ES_tradnl" sz="1600" noProof="1">
                              <a:latin typeface="+mn-lt"/>
                              <a:cs typeface="Courier New" pitchFamily="49" charset="0"/>
                            </a:rPr>
                            <a:t>In this toy example, the input size is 2 (data is in two-dimensional plane)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s-ES_tradnl" sz="1600" noProof="1">
                              <a:latin typeface="+mn-lt"/>
                              <a:cs typeface="Courier New" pitchFamily="49" charset="0"/>
                            </a:rPr>
                            <a:t>Two-class problem, numeric indices assigned to the classes: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1600" noProof="1">
                              <a:latin typeface="+mn-lt"/>
                              <a:cs typeface="Courier New" pitchFamily="49" charset="0"/>
                            </a:rPr>
                            <a:t>0 for orange circles, and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1600" noProof="1">
                              <a:latin typeface="+mn-lt"/>
                              <a:cs typeface="Courier New" pitchFamily="49" charset="0"/>
                            </a:rPr>
                            <a:t>1 for blue stars.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s-ES_tradnl" sz="1600" noProof="1">
                              <a:latin typeface="+mn-lt"/>
                              <a:cs typeface="Courier New" pitchFamily="49" charset="0"/>
                            </a:rPr>
                            <a:t>Perceptron’s activation function is a sigmoid.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s-ES_tradnl" sz="1600" noProof="1">
                              <a:latin typeface="+mn-lt"/>
                              <a:cs typeface="Courier New" pitchFamily="49" charset="0"/>
                            </a:rPr>
                            <a:t>The output is the probability of the data point (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1600" i="1" noProof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s-ES_tradnl" sz="1600" noProof="1">
                              <a:latin typeface="+mn-lt"/>
                              <a:cs typeface="Courier New" pitchFamily="49" charset="0"/>
                            </a:rPr>
                            <a:t>) being class 1; that is,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1600" i="1" noProof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𝑃</m:t>
                              </m:r>
                              <m:r>
                                <a:rPr lang="es-ES_tradnl" sz="1600" i="1" noProof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(</m:t>
                              </m:r>
                              <m:r>
                                <a:rPr lang="es-ES_tradnl" sz="1600" i="1" noProof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𝑦</m:t>
                              </m:r>
                              <m:r>
                                <a:rPr lang="es-ES_tradnl" sz="1600" i="1" noProof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 = 1 | </m:t>
                              </m:r>
                              <m:r>
                                <a:rPr lang="es-ES_tradnl" sz="1600" i="1" noProof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𝑥</m:t>
                              </m:r>
                              <m:r>
                                <a:rPr lang="es-ES_tradnl" sz="1600" i="1" noProof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)</m:t>
                              </m:r>
                            </m:oMath>
                          </a14:m>
                          <a:endParaRPr lang="es-ES_tradnl" sz="1600" noProof="1">
                            <a:latin typeface="+mn-lt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11995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class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600" b="0" noProof="1">
                              <a:solidFill>
                                <a:srgbClr val="267F99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Perceptron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600" b="0" noProof="1">
                              <a:solidFill>
                                <a:srgbClr val="267F99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nn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</a:t>
                          </a:r>
                          <a:r>
                            <a:rPr lang="en-GB" sz="1600" b="0" noProof="1">
                              <a:solidFill>
                                <a:srgbClr val="267F99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Module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):</a:t>
                          </a:r>
                        </a:p>
                        <a:p>
                          <a:b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</a:t>
                          </a:r>
                          <a:r>
                            <a:rPr lang="en-GB" sz="1600" b="0" noProof="1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def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6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__init__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self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input_dim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):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super(Perceptron, 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self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).</a:t>
                          </a:r>
                          <a:r>
                            <a:rPr lang="en-GB" sz="16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__init__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self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.fc1 = nn.Linear(input_dim,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b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</a:t>
                          </a:r>
                          <a:r>
                            <a:rPr lang="en-GB" sz="1600" b="0" noProof="1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def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6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forward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self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x_in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):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return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torch.sigmoid(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self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.fc1(x_in))</a:t>
                          </a:r>
                          <a:endParaRPr lang="en-GB" sz="1100" b="0" noProof="1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072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12629"/>
                  </p:ext>
                </p:extLst>
              </p:nvPr>
            </p:nvGraphicFramePr>
            <p:xfrm>
              <a:off x="179512" y="548680"/>
              <a:ext cx="8640960" cy="384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1798320">
                    <a:tc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" t="-1408" r="-147" b="-118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42160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class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600" b="0" noProof="1">
                              <a:solidFill>
                                <a:srgbClr val="267F99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Perceptron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600" b="0" noProof="1">
                              <a:solidFill>
                                <a:srgbClr val="267F99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nn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</a:t>
                          </a:r>
                          <a:r>
                            <a:rPr lang="en-GB" sz="1600" b="0" noProof="1">
                              <a:solidFill>
                                <a:srgbClr val="267F99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Module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):</a:t>
                          </a:r>
                        </a:p>
                        <a:p>
                          <a:b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</a:t>
                          </a:r>
                          <a:r>
                            <a:rPr lang="en-GB" sz="1600" b="0" noProof="1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def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6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__init__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self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input_dim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):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super(Perceptron, 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self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).</a:t>
                          </a:r>
                          <a:r>
                            <a:rPr lang="en-GB" sz="16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__init__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self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.fc1 = nn.Linear(input_dim,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b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</a:t>
                          </a:r>
                          <a:r>
                            <a:rPr lang="en-GB" sz="1600" b="0" noProof="1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def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6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forward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self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x_in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):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return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torch.sigmoid(</a:t>
                          </a:r>
                          <a:r>
                            <a:rPr lang="en-GB" sz="1600" b="0" noProof="1">
                              <a:solidFill>
                                <a:srgbClr val="00108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self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.fc1(x_in))</a:t>
                          </a:r>
                          <a:endParaRPr lang="en-GB" sz="1100" b="0" noProof="1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072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892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Converting the probabilities to discrete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770350"/>
                  </p:ext>
                </p:extLst>
              </p:nvPr>
            </p:nvGraphicFramePr>
            <p:xfrm>
              <a:off x="179512" y="548680"/>
              <a:ext cx="8640960" cy="55168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Converting the output probability into two discrete classes by imposing a decision boundary,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b="0" i="1" noProof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el-GR" sz="1600" b="0" noProof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. </a:t>
                          </a:r>
                          <a:endParaRPr lang="hr-HR" sz="1600" b="0" noProof="1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If the predicted probability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noProof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1600" b="0" i="1" noProof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0" i="1" noProof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1600" b="0" i="1" noProof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 1 | </m:t>
                              </m:r>
                              <m:r>
                                <a:rPr lang="en-GB" sz="1600" b="0" i="1" noProof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noProof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 &gt; </m:t>
                              </m:r>
                              <m:r>
                                <a:rPr lang="el-GR" sz="1600" b="0" i="1" noProof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el-GR" sz="1600" b="0" noProof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, 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the predicted class is 1, else the class is 0. 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Typically, this decision boundary is set to be 0.5. 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 practice, you might need to tune this hyperparameter (using an evaluation dataset) to achieve a desired precision in classification.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11995">
                    <a:tc>
                      <a:txBody>
                        <a:bodyPr/>
                        <a:lstStyle/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torch.randn(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).view(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).detach().clone()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(x)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perceptron = Perceptron(input_dim=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y_prob = perceptron(x)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(y_prob)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y_hat = (y_prob &gt; 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0.5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).</a:t>
                          </a:r>
                          <a:r>
                            <a:rPr lang="en-GB" sz="1200" b="0" noProof="1">
                              <a:solidFill>
                                <a:srgbClr val="267F99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float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(y_hat)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072507"/>
                      </a:ext>
                    </a:extLst>
                  </a:tr>
                  <a:tr h="211995">
                    <a:tc>
                      <a:txBody>
                        <a:bodyPr/>
                        <a:lstStyle/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tensor([[ 0.4812],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[-0.3232],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[-0.8615],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[-2.4293],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[-1.5346]])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tensor([[0.7421],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[0.6359],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[0.5556],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[0.3207],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[0.4514]], grad_fn=&lt;SigmoidBackward0&gt;)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tensor([[1.],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[1.],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[1.],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[0.]])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8790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770350"/>
                  </p:ext>
                </p:extLst>
              </p:nvPr>
            </p:nvGraphicFramePr>
            <p:xfrm>
              <a:off x="179512" y="548680"/>
              <a:ext cx="8640960" cy="55168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1310640">
                    <a:tc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" t="-1942" r="-147" b="-326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torch.randn(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).view(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).detach().clone()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(x)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perceptron = Perceptron(input_dim=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y_prob = perceptron(x)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(y_prob)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y_hat = (y_prob &gt; 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0.5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).</a:t>
                          </a:r>
                          <a:r>
                            <a:rPr lang="en-GB" sz="1200" b="0" noProof="1">
                              <a:solidFill>
                                <a:srgbClr val="267F99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float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(y_hat)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072507"/>
                      </a:ext>
                    </a:extLst>
                  </a:tr>
                  <a:tr h="2834640">
                    <a:tc>
                      <a:txBody>
                        <a:bodyPr/>
                        <a:lstStyle/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tensor([[ 0.4812],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[-0.3232],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[-0.8615],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[-2.4293],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[-1.5346]])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tensor([[0.7421],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[0.6359],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[0.5556],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[0.3207],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[0.4514]], grad_fn=&lt;SigmoidBackward0&gt;)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tensor([[1.],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[1.],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[1.],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[0.],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[0.]])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87909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053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Choosing a loss function and optimizer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48680"/>
          <a:ext cx="8640960" cy="417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situations in which the model’s output is a probability, the most appropriate family of loss functions are cross entropy–based losses. </a:t>
                      </a:r>
                    </a:p>
                    <a:p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this toy data example, because the model is producing binary outcomes, we specifically use the BCE loss.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bce_loss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torch.nn.BCELoss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72507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tensor([[ 0.4812],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[-0.3232],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[-0.8615],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[-2.4293],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[-1.5346]])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tensor([[0.7421],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[0.6359],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[0.5556],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[0.3207],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[0.4514]], grad_fn=&lt;SigmoidBackward0&gt;)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tensor([[1.],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[1.],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[1.],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[0.],</a:t>
                      </a:r>
                    </a:p>
                    <a:p>
                      <a:r>
                        <a:rPr lang="en-GB" sz="12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[0.]])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79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06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Choosing a loss function and optimizer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19182"/>
              </p:ext>
            </p:extLst>
          </p:nvPr>
        </p:nvGraphicFramePr>
        <p:xfrm>
          <a:off x="179512" y="548680"/>
          <a:ext cx="8640960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optimizer updates the weights of the model using the error signal. </a:t>
                      </a:r>
                    </a:p>
                    <a:p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its simplest form, there is a single </a:t>
                      </a:r>
                      <a:r>
                        <a:rPr lang="en-GB" sz="1600" b="1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hyperparameter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that controls the update behavior of the optimizer. </a:t>
                      </a:r>
                    </a:p>
                    <a:p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hyperparameter, called a </a:t>
                      </a:r>
                      <a:r>
                        <a:rPr lang="en-GB" sz="1600" b="1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learning 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rate, controls how much impact the error signal has on updating the weights: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Large learning rates will cause bigger changes to the parameters and can affect convergence.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Too-small learning rates can result in very little progress during training.</a:t>
                      </a:r>
                    </a:p>
                    <a:p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1600" b="1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Stochastic gradient descent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(SGD) is a classic algorithm of choice.</a:t>
                      </a:r>
                    </a:p>
                    <a:p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SGD has convergence issues, often leading to poorer models. </a:t>
                      </a:r>
                    </a:p>
                    <a:p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current preferred alternative are adaptive optimizers, such as </a:t>
                      </a:r>
                      <a:r>
                        <a:rPr lang="en-GB" sz="1600" b="1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Adagrad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or </a:t>
                      </a:r>
                      <a:r>
                        <a:rPr lang="en-GB" sz="1600" b="1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Adam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which use information about updates over time.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torch.nn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torch.optim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input_dim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0.001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perceptron = Perceptron(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input_dim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input_dim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bce_loss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nn.BCELoss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optim.Adam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(params=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perceptron.parameters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7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3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Gradient-Based Supervised Learning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92877"/>
              </p:ext>
            </p:extLst>
          </p:nvPr>
        </p:nvGraphicFramePr>
        <p:xfrm>
          <a:off x="179512" y="548680"/>
          <a:ext cx="8640960" cy="5974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each epoch is a complete pass over the training data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inner loop is over the batches in the dataset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 the data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clear the gradients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 the forward pass of the model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 the loss value that we wish to optimize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propagate the loss signal back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trigger the optimizer to perform one update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n_epochs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n_batches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rgbClr val="AF00DB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n_epochs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n_batches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get_toy_data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optimizer.zero_grad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(4)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perceptron(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).squeeze()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(5)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loss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bce_loss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(6)</a:t>
                      </a:r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loss.backward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(7)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optimizer.step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(8)</a:t>
                      </a:r>
                    </a:p>
                    <a:p>
                      <a:endParaRPr lang="en-GB" sz="1400" b="0" dirty="0">
                        <a:solidFill>
                          <a:srgbClr val="008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"epoch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{epoch}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loss: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{loss: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0.3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plot_toy_data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x_data_static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y_truth_static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perceptron)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7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9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Gradient-Based Supervised Learning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08A6C0C-245D-0114-201C-66B56226F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3" y="542203"/>
            <a:ext cx="2603981" cy="181324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D5BE458-A7A5-A497-DCAC-975F719E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07" y="544356"/>
            <a:ext cx="2605546" cy="181109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96DDF43-305E-0A90-1C00-6131DBD03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43059"/>
            <a:ext cx="2658977" cy="181108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6C319D5-9137-CE48-17AB-F910F0465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3" y="2397607"/>
            <a:ext cx="2599682" cy="181109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CD63FA7-1CE3-49AF-01A4-44B27AEB0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55" y="2371344"/>
            <a:ext cx="2605546" cy="1812554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0EF3B5F-88B2-7037-FECD-8B363491FD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53" y="2397165"/>
            <a:ext cx="2599683" cy="1790161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4B80604-DDB7-206C-7FA8-81F06BAED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2" y="4250858"/>
            <a:ext cx="2685967" cy="1854760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C8074071-0967-0039-35B4-705409643E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67" y="4234960"/>
            <a:ext cx="2685967" cy="1845741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462B5106-0209-9862-5B01-516AC5CF6B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34" y="4235966"/>
            <a:ext cx="2657976" cy="18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Synthetic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It is a common practice to create </a:t>
            </a:r>
            <a:r>
              <a:rPr lang="en-US" b="1" dirty="0"/>
              <a:t>synthetic data</a:t>
            </a:r>
            <a:r>
              <a:rPr lang="en-US" dirty="0"/>
              <a:t> with well-understood properties when trying to understand an algorithm.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Example task is for classifying two-dimensional points </a:t>
            </a:r>
            <a:br>
              <a:rPr lang="en-US" dirty="0"/>
            </a:br>
            <a:r>
              <a:rPr lang="en-US" dirty="0"/>
              <a:t>into one of two classes: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blue stars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orange circles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This means learning a single line, called a </a:t>
            </a:r>
            <a:r>
              <a:rPr lang="en-US" b="1" dirty="0"/>
              <a:t>decision boundary</a:t>
            </a:r>
            <a:r>
              <a:rPr lang="en-US" dirty="0"/>
              <a:t> or </a:t>
            </a:r>
            <a:r>
              <a:rPr lang="en-US" b="1" dirty="0"/>
              <a:t>hyperplane</a:t>
            </a:r>
            <a:r>
              <a:rPr lang="en-US" dirty="0"/>
              <a:t>, to discriminate the points of one class from the other.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20ECC37-C759-0037-FAD6-F157ACE26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0360"/>
            <a:ext cx="4152900" cy="2705100"/>
          </a:xfrm>
          <a:prstGeom prst="rect">
            <a:avLst/>
          </a:prstGeom>
        </p:spPr>
      </p:pic>
      <p:pic>
        <p:nvPicPr>
          <p:cNvPr id="9" name="Picture 8" descr="A picture containing sky&#10;&#10;Description automatically generated">
            <a:extLst>
              <a:ext uri="{FF2B5EF4-FFF2-40B4-BE49-F238E27FC236}">
                <a16:creationId xmlns:a16="http://schemas.microsoft.com/office/drawing/2014/main" id="{7EBF1A08-E8F9-02F5-3855-C236EDEA1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18" y="3519512"/>
            <a:ext cx="4191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Constructing Synthetic Data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01286"/>
              </p:ext>
            </p:extLst>
          </p:nvPr>
        </p:nvGraphicFramePr>
        <p:xfrm>
          <a:off x="179512" y="548680"/>
          <a:ext cx="8640960" cy="603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It is common to keep "randomness" controlled by setting seed number.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guarantees that, every time we run code, the </a:t>
                      </a:r>
                      <a:r>
                        <a:rPr lang="en-GB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random numbers will be generated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np</a:t>
                      </a:r>
                    </a:p>
                    <a:p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seaborn </a:t>
                      </a:r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sns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pandas </a:t>
                      </a:r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pd</a:t>
                      </a:r>
                    </a:p>
                    <a:p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</a:t>
                      </a:r>
                    </a:p>
                    <a:p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torch.nn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seed =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1337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torch.manual_seed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(seed)</a:t>
                      </a:r>
                    </a:p>
                    <a:p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torch.cuda.manual_seed_all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(seed)</a:t>
                      </a:r>
                    </a:p>
                    <a:p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np.random.seed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(seed)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Generating 1000-dim vector with random normal distribution with mean equal to 3.</a:t>
                      </a:r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4183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np.random.normal(</a:t>
                      </a:r>
                      <a:r>
                        <a:rPr lang="en-GB" sz="11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size=</a:t>
                      </a:r>
                      <a:r>
                        <a:rPr lang="en-GB" sz="11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sns.displot(x, kind=</a:t>
                      </a:r>
                      <a:r>
                        <a:rPr lang="en-GB" sz="11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"kde"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7250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1A64AF2D-C0FC-531D-38B8-B8318EF05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4" y="3826770"/>
            <a:ext cx="2806140" cy="27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4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Constructing Synthetic Data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50306"/>
              </p:ext>
            </p:extLst>
          </p:nvPr>
        </p:nvGraphicFramePr>
        <p:xfrm>
          <a:off x="179512" y="548680"/>
          <a:ext cx="8640960" cy="560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Generating 1000x2 dim matrix. Each row is 2-dim vector whose </a:t>
                      </a:r>
                      <a:b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the first element is from random normal distribution with mean equal to -2, and </a:t>
                      </a:r>
                      <a:b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the second element is from random normal distribution with mean equal to 3.</a:t>
                      </a:r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np.random.normal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loc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size=(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sns.displot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(x, kind=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1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kde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7250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GB" sz="11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array([[ 0.3939396 , 1.90755365], </a:t>
                      </a:r>
                    </a:p>
                    <a:p>
                      <a:pPr algn="l"/>
                      <a:r>
                        <a:rPr lang="en-GB" sz="11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[-1.93873024, 3.50520505], </a:t>
                      </a:r>
                    </a:p>
                    <a:p>
                      <a:pPr algn="l"/>
                      <a:r>
                        <a:rPr lang="en-GB" sz="11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[-1.35967665, 0.79043469], </a:t>
                      </a:r>
                    </a:p>
                    <a:p>
                      <a:pPr algn="l"/>
                      <a:r>
                        <a:rPr lang="en-GB" sz="11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..., </a:t>
                      </a:r>
                    </a:p>
                    <a:p>
                      <a:pPr algn="l"/>
                      <a:r>
                        <a:rPr lang="en-GB" sz="11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[-4.21626911, 4.55055046], </a:t>
                      </a:r>
                    </a:p>
                    <a:p>
                      <a:pPr algn="l"/>
                      <a:r>
                        <a:rPr lang="en-GB" sz="11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[-1.29548413, 2.87007834], </a:t>
                      </a:r>
                    </a:p>
                    <a:p>
                      <a:pPr algn="l"/>
                      <a:r>
                        <a:rPr lang="en-GB" sz="11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[-1.05369464, 2.04545469]])</a:t>
                      </a: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1163BBC-D5EA-E5C5-88E4-313881392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2947977" cy="26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1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Constructing Synthetic Data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23034"/>
              </p:ext>
            </p:extLst>
          </p:nvPr>
        </p:nvGraphicFramePr>
        <p:xfrm>
          <a:off x="179512" y="548680"/>
          <a:ext cx="8640960" cy="569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uniform distribution is used to disseminate data into two classes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elements of the first class (blue stars)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elements of the second class (orange circles)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TOP_CENTER = (</a:t>
                      </a:r>
                      <a:r>
                        <a:rPr lang="en-GB" sz="11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BOTTOM_CENTER = (</a:t>
                      </a:r>
                      <a:r>
                        <a:rPr lang="en-GB" sz="11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1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1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get_toy_data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top_center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=TOP_CENTER, </a:t>
                      </a:r>
                      <a:r>
                        <a:rPr lang="en-GB" sz="11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bottom_center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=BOTTOM_CENTER):</a:t>
                      </a:r>
                    </a:p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x_data = []</a:t>
                      </a:r>
                    </a:p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y_targets = np.zeros(batch_size)</a:t>
                      </a:r>
                    </a:p>
                    <a:p>
                      <a:r>
                        <a:rPr lang="en-GB" sz="11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batch_i </a:t>
                      </a:r>
                      <a:r>
                        <a:rPr lang="en-GB" sz="11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1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(batch_size):</a:t>
                      </a:r>
                    </a:p>
                    <a:p>
                      <a:r>
                        <a:rPr lang="en-GB" sz="11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np.random.random() &gt; </a:t>
                      </a:r>
                      <a:r>
                        <a:rPr lang="en-GB" sz="11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  <a:endParaRPr lang="en-GB" sz="1100" b="0" noProof="1">
                        <a:solidFill>
                          <a:srgbClr val="008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x_data.append(np.random.normal(loc=top_center))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  <a:endParaRPr lang="en-GB" sz="1100" b="0" noProof="1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y_targets[batch_i] = </a:t>
                      </a:r>
                      <a:r>
                        <a:rPr lang="en-GB" sz="11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en-GB" sz="11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else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x_data.append(np.random.normal(loc=bottom_center))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HR" sz="11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  <a:endParaRPr lang="en-GB" sz="1100" b="0" noProof="1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1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return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(torch.tensor(x_data, dtype=torch.</a:t>
                      </a:r>
                      <a:r>
                        <a:rPr lang="en-GB" sz="11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</a:p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torch.tensor(y_targets, dtype=torch.</a:t>
                      </a:r>
                      <a:r>
                        <a:rPr lang="en-GB" sz="11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</a:p>
                    <a:p>
                      <a:b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x_data, y_truth = get_toy_data(</a:t>
                      </a:r>
                      <a:r>
                        <a:rPr lang="en-GB" sz="11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1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x_data, y_truth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7250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(tensor([[ 4.2900, -2.3396], 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[ 3.2726, -1.2065], 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[ 2.9597, 3.8050], 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[ 0.6997, 0.9042], 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[ 3.5776, 3.4091], 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[ 3.8604, -0.0618], 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[ 5.3586, 3.8221], 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[ 0.6602, -2.7646], 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[ 4.6037, -3.4670], 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[ 3.1307, -0.9266]]), 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tensor([0., 0., 1., 1., 1., 0., 1., 0., 0., 0.]))</a:t>
                      </a:r>
                      <a:endParaRPr lang="en-GB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10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Plotting Synthetic Data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85960"/>
              </p:ext>
            </p:extLst>
          </p:nvPr>
        </p:nvGraphicFramePr>
        <p:xfrm>
          <a:off x="179512" y="548680"/>
          <a:ext cx="8640960" cy="545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meshgrid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 is used to create a rectangular grid out of two given one-dimensional arrays representing the Cartesian indexing.</a:t>
                      </a:r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np.linspace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np.linspace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xx,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yy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np.meshgrid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(x, y)</a:t>
                      </a:r>
                    </a:p>
                    <a:p>
                      <a:r>
                        <a:rPr lang="en-GB" sz="11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(xx)</a:t>
                      </a:r>
                    </a:p>
                    <a:p>
                      <a:r>
                        <a:rPr lang="en-GB" sz="11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1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yy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7250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[[0. 1. 2. 3. 4. 5.]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[0. 1. 2. 3. 4. 5.]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[0. 1. 2. 3. 4. 5.]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[0. 1. 2. 3. 4. 5.]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[0. 1. 2. 3. 4. 5.]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[0. 1. 2. 3. 4. 5.]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[0. 1. 2. 3. 4. 5.]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[0. 1. 2. 3. 4. 5.]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[0. 1. 2. 3. 4. 5.]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[0. 1. 2. 3. 4. 5.]]</a:t>
                      </a: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[[0. 0. 0. 0. 0. 0.]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[1. 1. 1. 1. 1. 1.]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[2. 2. 2. 2. 2. 2.]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[3. 3. 3. 3. 3. 3.]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[4. 4. 4. 4. 4. 4.]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[5. 5. 5. 5. 5. 5.]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[6. 6. 6. 6. 6. 6.]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[7. 7. 7. 7. 7. 7.]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[8. 8. 8. 8. 8. 8.]</a:t>
                      </a:r>
                    </a:p>
                    <a:p>
                      <a:pPr algn="l"/>
                      <a:r>
                        <a:rPr lang="en-GB" sz="1100" b="0" i="0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[9. 9. 9. 9. 9. 9.]]</a:t>
                      </a:r>
                      <a:endParaRPr lang="en-GB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6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Plotting 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686203"/>
                  </p:ext>
                </p:extLst>
              </p:nvPr>
            </p:nvGraphicFramePr>
            <p:xfrm>
              <a:off x="179512" y="548680"/>
              <a:ext cx="8640960" cy="5227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20251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GB" sz="1600" b="0" i="0" kern="1200" noProof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Courier New" panose="02070309020205020404" pitchFamily="49" charset="0"/>
                            </a:rPr>
                            <a:t>Trick used to create pairs of 2-dim coordinates that can be inputted into some function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kern="1200" noProof="1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  <m:r>
                                <a:rPr lang="en-GB" sz="1600" b="0" i="1" kern="1200" noProof="1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ourier New" panose="02070309020205020404" pitchFamily="49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hr-HR" sz="1600" b="0" i="1" kern="1200" noProof="1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600" b="0" i="1" kern="1200" noProof="1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ourier New" panose="02070309020205020404" pitchFamily="49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hr-HR" sz="1600" b="0" i="1" kern="1200" noProof="1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r-HR" sz="1600" b="0" i="1" kern="1200" noProof="1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ourier New" panose="02070309020205020404" pitchFamily="49" charset="0"/>
                                </a:rPr>
                                <m:t>→</m:t>
                              </m:r>
                              <m:r>
                                <a:rPr lang="hr-HR" sz="1600" b="0" i="1" kern="1200" noProof="1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ourier New" panose="02070309020205020404" pitchFamily="49" charset="0"/>
                                </a:rPr>
                                <m:t>𝑅</m:t>
                              </m:r>
                            </m:oMath>
                          </a14:m>
                          <a:endParaRPr lang="es-ES_tradnl" sz="1600" noProof="1">
                            <a:latin typeface="+mn-lt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xy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= 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np.vstack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([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xx.ravel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(), 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yy.ravel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()]).T</a:t>
                          </a:r>
                        </a:p>
                        <a:p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xy</a:t>
                          </a:r>
                          <a:endParaRPr lang="en-GB" sz="1100" b="0" dirty="0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072507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array([[0., 0.],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[1., 0.],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[2., 0.],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[3., 0.],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...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[2., 9.],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[3., 9.],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[4., 9.],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[5., 9.]])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3388719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GB" sz="1600" b="0" i="0" kern="1200" noProof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Courier New" panose="02070309020205020404" pitchFamily="49" charset="0"/>
                            </a:rPr>
                            <a:t>for example sin()</a:t>
                          </a:r>
                          <a:endParaRPr lang="es-ES_tradnl" sz="1600" noProof="1">
                            <a:latin typeface="+mn-lt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544885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z = 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np.</a:t>
                          </a:r>
                          <a:r>
                            <a:rPr lang="en-GB" sz="1100" b="0" dirty="0" err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sum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np.sin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xy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), axis=</a:t>
                          </a:r>
                          <a:r>
                            <a:rPr lang="en-GB" sz="11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695544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array([ 0.        ,  0.84147098,  0.90929743,  0.14112001, -0.7568025 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-0.95892427,  0.84147098,  1.68294197,  1.75076841,  0.98259099,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0.08466849, -0.11745329,  0.90929743,  1.75076841,  1.81859485,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1.05041743,  0.15249493, -0.04962685,  0.14112001,  0.98259099,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1.05041743,  0.28224002, -0.61568249, -0.81780427, -0.7568025 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0.08466849,  0.15249493, -0.61568249, -1.51360499, -1.71572677,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-0.95892427, -0.11745329, -0.04962685, -0.81780427, -1.71572677,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-1.91784855, -0.2794155 ,  0.56205549,  0.62988193, -0.13829549,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-1.03621799, -1.23833977,  0.6569866 ,  1.49845758,  1.56628403,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0.79810661, -0.0998159 , -0.30193768,  0.98935825,  1.83082923,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1.89865567,  1.13047825,  0.23255575,  0.03043397,  0.41211849,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1.25358947,  1.32141591,  0.55323849, -0.34468401, -0.54680579])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9624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686203"/>
                  </p:ext>
                </p:extLst>
              </p:nvPr>
            </p:nvGraphicFramePr>
            <p:xfrm>
              <a:off x="179512" y="548680"/>
              <a:ext cx="8640960" cy="5227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" t="-7692" r="-147" b="-14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xy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= 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np.vstack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([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xx.ravel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(), 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yy.ravel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()]).T</a:t>
                          </a:r>
                        </a:p>
                        <a:p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xy</a:t>
                          </a:r>
                          <a:endParaRPr lang="en-GB" sz="1100" b="0" dirty="0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072507"/>
                      </a:ext>
                    </a:extLst>
                  </a:tr>
                  <a:tr h="1600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array([[0., 0.],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[1., 0.],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[2., 0.],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[3., 0.],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...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[2., 9.],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[3., 9.],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[4., 9.],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[5., 9.]])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338871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GB" sz="1600" b="0" i="0" kern="1200" noProof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Courier New" panose="02070309020205020404" pitchFamily="49" charset="0"/>
                            </a:rPr>
                            <a:t>for example sin()</a:t>
                          </a:r>
                          <a:endParaRPr lang="es-ES_tradnl" sz="1600" noProof="1">
                            <a:latin typeface="+mn-lt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54488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z = 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np.</a:t>
                          </a:r>
                          <a:r>
                            <a:rPr lang="en-GB" sz="1100" b="0" dirty="0" err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sum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np.sin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1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xy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), axis=</a:t>
                          </a:r>
                          <a:r>
                            <a:rPr lang="en-GB" sz="11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1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695544"/>
                      </a:ext>
                    </a:extLst>
                  </a:tr>
                  <a:tr h="2103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array([ 0.        ,  0.84147098,  0.90929743,  0.14112001, -0.7568025 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-0.95892427,  0.84147098,  1.68294197,  1.75076841,  0.98259099,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0.08466849, -0.11745329,  0.90929743,  1.75076841,  1.81859485,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1.05041743,  0.15249493, -0.04962685,  0.14112001,  0.98259099,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1.05041743,  0.28224002, -0.61568249, -0.81780427, -0.7568025 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0.08466849,  0.15249493, -0.61568249, -1.51360499, -1.71572677,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-0.95892427, -0.11745329, -0.04962685, -0.81780427, -1.71572677,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-1.91784855, -0.2794155 ,  0.56205549,  0.62988193, -0.13829549,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-1.03621799, -1.23833977,  0.6569866 ,  1.49845758,  1.56628403,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0.79810661, -0.0998159 , -0.30193768,  0.98935825,  1.83082923,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1.89865567,  1.13047825,  0.23255575,  0.03043397,  0.41211849,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1.25358947,  1.32141591,  0.55323849, -0.34468401, -0.54680579])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96243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250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Plotting Synthetic Data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3852"/>
              </p:ext>
            </p:extLst>
          </p:nvPr>
        </p:nvGraphicFramePr>
        <p:xfrm>
          <a:off x="179512" y="548680"/>
          <a:ext cx="8640960" cy="606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r-HR" sz="16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Plotting contours of the applyed function</a:t>
                      </a:r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plt.contour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(xx,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yy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z.reshape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xx.shape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7250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fig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plt.figure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figsize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ax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fig.add_subplot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111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projection=</a:t>
                      </a:r>
                      <a:r>
                        <a:rPr lang="en-GB" sz="11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'3d'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ax.plot_surface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(xx,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yy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z.reshape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xx.shape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0808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GB" sz="1100" b="0" i="0" noProof="1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27489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E6378BD-B191-871A-2A63-7F880508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3"/>
            <a:ext cx="3456384" cy="2328704"/>
          </a:xfrm>
          <a:prstGeom prst="rect">
            <a:avLst/>
          </a:prstGeom>
        </p:spPr>
      </p:pic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C91EFD7D-A0BC-3716-9EF4-2F79B1FD1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8" y="4403465"/>
            <a:ext cx="2116772" cy="21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1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Plotting Synthetic Data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8106"/>
              </p:ext>
            </p:extLst>
          </p:nvPr>
        </p:nvGraphicFramePr>
        <p:xfrm>
          <a:off x="179512" y="548680"/>
          <a:ext cx="8640960" cy="531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black_blue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black_orange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lists will contain wrongly predicted data points for blue and orange classes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perceptron is optional, if it is set, then predictions are calculated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check if data point will be black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05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plot_toy_data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05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05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y_truth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05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perceptron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05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blue = []</a:t>
                      </a: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orange = []</a:t>
                      </a: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black_blue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[]  </a:t>
                      </a:r>
                      <a:r>
                        <a:rPr lang="en-HR" sz="105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HR" sz="105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  <a:endParaRPr lang="en-GB" sz="105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black_orange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[]</a:t>
                      </a:r>
                    </a:p>
                    <a:p>
                      <a:endParaRPr lang="en-GB" sz="105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en-GB" sz="105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05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if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perceptron:</a:t>
                      </a:r>
                      <a:r>
                        <a:rPr lang="en-GB" sz="105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HR" sz="105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HR" sz="105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  <a:endParaRPr lang="en-GB" sz="105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perceptron(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).squeeze().detach()</a:t>
                      </a: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(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&gt; </a:t>
                      </a:r>
                      <a:r>
                        <a:rPr lang="en-GB" sz="105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05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05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else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y_truth</a:t>
                      </a:r>
                      <a:endParaRPr lang="en-GB" sz="105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05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y_true_i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y_pred_i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05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05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zip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y_truth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</a:t>
                      </a: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is_black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y_true_i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!=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y_pred_i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HR" sz="105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HR" sz="105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  <a:endParaRPr lang="en-GB" sz="105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05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y_true_i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== </a:t>
                      </a:r>
                      <a:r>
                        <a:rPr lang="en-GB" sz="105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05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if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is_black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black_blue.append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05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else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blue.append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05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else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05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if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is_black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black_orange.append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05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else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orange.append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05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</a:t>
                      </a: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7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21232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5711</TotalTime>
  <Words>2879</Words>
  <Application>Microsoft Macintosh PowerPoint</Application>
  <PresentationFormat>On-screen Show (4:3)</PresentationFormat>
  <Paragraphs>337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Wingdings</vt:lpstr>
      <vt:lpstr>bzitko_template</vt:lpstr>
      <vt:lpstr>NLP Synthetic Data  lecture 02.2</vt:lpstr>
      <vt:lpstr>Constructing Synthetic Data</vt:lpstr>
      <vt:lpstr>Constructing Synthetic Data</vt:lpstr>
      <vt:lpstr>Constructing Synthetic Data</vt:lpstr>
      <vt:lpstr>Constructing Synthetic Data</vt:lpstr>
      <vt:lpstr>Plotting Synthetic Data</vt:lpstr>
      <vt:lpstr>Plotting Synthetic Data</vt:lpstr>
      <vt:lpstr>Plotting Synthetic Data</vt:lpstr>
      <vt:lpstr>Plotting Synthetic Data</vt:lpstr>
      <vt:lpstr>Plotting Synthetic Data</vt:lpstr>
      <vt:lpstr>Choosing a model</vt:lpstr>
      <vt:lpstr>Converting the probabilities to discrete classes</vt:lpstr>
      <vt:lpstr>Choosing a loss function and optimizer</vt:lpstr>
      <vt:lpstr>Choosing a loss function and optimizer</vt:lpstr>
      <vt:lpstr>Gradient-Based Supervised Learning</vt:lpstr>
      <vt:lpstr>Gradient-Based 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2054</cp:revision>
  <dcterms:created xsi:type="dcterms:W3CDTF">2009-11-13T22:47:37Z</dcterms:created>
  <dcterms:modified xsi:type="dcterms:W3CDTF">2022-10-14T11:20:18Z</dcterms:modified>
</cp:coreProperties>
</file>