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358" r:id="rId4"/>
    <p:sldId id="364" r:id="rId5"/>
    <p:sldId id="340" r:id="rId6"/>
    <p:sldId id="355" r:id="rId7"/>
    <p:sldId id="365" r:id="rId8"/>
    <p:sldId id="359" r:id="rId9"/>
    <p:sldId id="366" r:id="rId10"/>
    <p:sldId id="360" r:id="rId11"/>
    <p:sldId id="361" r:id="rId12"/>
    <p:sldId id="367" r:id="rId13"/>
    <p:sldId id="362" r:id="rId14"/>
    <p:sldId id="363" r:id="rId1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7632" autoAdjust="0"/>
  </p:normalViewPr>
  <p:slideViewPr>
    <p:cSldViewPr>
      <p:cViewPr varScale="1">
        <p:scale>
          <a:sx n="105" d="100"/>
          <a:sy n="105" d="100"/>
        </p:scale>
        <p:origin x="12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Sentiment Classification - Preprocessing</a:t>
            </a:r>
            <a:br>
              <a:rPr lang="en-US" dirty="0"/>
            </a:br>
            <a:br>
              <a:rPr lang="en-US" dirty="0"/>
            </a:br>
            <a:r>
              <a:rPr lang="en-US" sz="2000"/>
              <a:t>lecture 02.3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05981"/>
              </p:ext>
            </p:extLst>
          </p:nvPr>
        </p:nvGraphicFramePr>
        <p:xfrm>
          <a:off x="179512" y="548680"/>
          <a:ext cx="8640960" cy="606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Splitting to train, validate and test datasets.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To each datapoint is added split field that tells if that datapoint is going to be used for training, validating or testing.</a:t>
                      </a:r>
                    </a:p>
                    <a:p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train_proportion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0.7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val_proportion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0.15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test_proportion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0.15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endParaRPr lang="en-US" sz="1600" noProof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by_rating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collections.defaultdict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_, row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subset_df.iterrows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by_rating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row.rating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].append(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row.to_dict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np.random.seed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args.seed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_,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sorted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by_rating.items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np.random.shuffle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n_total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n_train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args.train_proportion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*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n_total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n_val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args.val_proportion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*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n_total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n_test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args.test_proportion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*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n_total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GB" sz="1400" b="0" dirty="0">
                        <a:solidFill>
                          <a:srgbClr val="AF00DB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item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[: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n_train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item[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'split'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'train'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item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n_train:n_train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n_val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item[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'split'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item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n_train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n_val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:]: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item[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'split'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'test'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final_list.extend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78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80644"/>
              </p:ext>
            </p:extLst>
          </p:nvPr>
        </p:nvGraphicFramePr>
        <p:xfrm>
          <a:off x="179512" y="548680"/>
          <a:ext cx="8640960" cy="484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final_reviews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pd.DataFrame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final_reviews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rating                                             review  split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          1  Did take out because we had gift cards from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Xm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  train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           1  They provide good service, but are probably on...  train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           1  This place is so so.  Ok food.  Ok atmosphere....  train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          1  So, shame on me for not taking the reviews of ...  train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           1  The store can be bigger, but they have great c...  train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       ...                                                ...   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59795       2  Air conditioning units are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problamatic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to say ...  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59796       2  Lee Lee's Oriental Supermarket is something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yo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  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59797       2                           Best pizza in Phoenix!!!  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59798       2  I have been going to serrano's now since 94.  ...  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59799       2  While it's called the Original Pancake House, ...  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[59800 rows x 3 columns]</a:t>
                      </a:r>
                      <a:endParaRPr lang="es-ES_tradnl" sz="14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final_reviews.split.value_counts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3018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 41860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8970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 8970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Name: split,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int64</a:t>
                      </a:r>
                      <a:endParaRPr lang="es-ES_tradnl" sz="14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9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14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847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preprocess text of review column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11376-9064-72B0-F9C7-F49AB5A7023A}"/>
              </a:ext>
            </a:extLst>
          </p:cNvPr>
          <p:cNvSpPr txBox="1"/>
          <p:nvPr/>
        </p:nvSpPr>
        <p:spPr>
          <a:xfrm>
            <a:off x="4260567" y="23438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>
                <a:sym typeface="Wingdings" pitchFamily="2" charset="2"/>
              </a:rPr>
              <a:t></a:t>
            </a:r>
            <a:endParaRPr lang="en-H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9AB97-CC0C-8453-2B3A-272BC2CE0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79983"/>
              </p:ext>
            </p:extLst>
          </p:nvPr>
        </p:nvGraphicFramePr>
        <p:xfrm>
          <a:off x="4716016" y="1568346"/>
          <a:ext cx="2533236" cy="24688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  <a:gridCol w="909794">
                  <a:extLst>
                    <a:ext uri="{9D8B030D-6E8A-4147-A177-3AD203B41FA5}">
                      <a16:colId xmlns:a16="http://schemas.microsoft.com/office/drawing/2014/main" val="1149783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split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unfortunately,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train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after spending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val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did take out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test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0264483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stellar !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train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7096720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been going to ...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val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36401655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lee lee ' 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test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797438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113645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351EA-2CFF-8720-36A3-A7950F60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30447"/>
              </p:ext>
            </p:extLst>
          </p:nvPr>
        </p:nvGraphicFramePr>
        <p:xfrm>
          <a:off x="1649648" y="1568346"/>
          <a:ext cx="2533236" cy="24688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  <a:gridCol w="909794">
                  <a:extLst>
                    <a:ext uri="{9D8B030D-6E8A-4147-A177-3AD203B41FA5}">
                      <a16:colId xmlns:a16="http://schemas.microsoft.com/office/drawing/2014/main" val="1149783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split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Unfortunately,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train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After spending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val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Did take out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test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0264483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Stellar!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train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7096720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Been going to ...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val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36401655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Lee Lee's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test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797438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1136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1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10735"/>
              </p:ext>
            </p:extLst>
          </p:nvPr>
        </p:nvGraphicFramePr>
        <p:xfrm>
          <a:off x="179512" y="548680"/>
          <a:ext cx="864096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Text of reviews is preprocessed by: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noProof="0" dirty="0"/>
                        <a:t>lower casing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noProof="0" dirty="0"/>
                        <a:t>interpunctions gets space on the left and right side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noProof="0" dirty="0"/>
                        <a:t>non-alphanumeric character and non-interpunctions are replaced with space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preprocess_text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text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text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text.lower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 # 1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text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re.sub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(r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"([.,!?])"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r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 \1 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text) # 2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text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re.sub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(r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"[^a-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zA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-Z.,!?]+"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r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 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text) # 3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text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final_reviews.review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final_reviews.review.apply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preprocess_text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final_reviews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rating                                             review  split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          1  did take out because we had gift cards from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xm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  train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           1  they provide good service , but are probably o...  train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           1  this place is so so . ok food . ok atmosphere ...  train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          1  so , shame on me for not taking the reviews of...  train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           1  the store can be bigger , but they have great ...  train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       ...                                                ...   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59795       2  air conditioning units are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problamatic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to say ...  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59796       2  lee lee s oriental supermarket is something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yo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  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59797       2                       best pizza in phoenix ! ! !   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59798       2 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have been going to serrano s now since . how...  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59799       2  while it s called the original pancake house ,...  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[59800 rows x 3 columns]</a:t>
                      </a:r>
                      <a:endParaRPr lang="es-ES_tradnl" sz="14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86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08268"/>
              </p:ext>
            </p:extLst>
          </p:nvPr>
        </p:nvGraphicFramePr>
        <p:xfrm>
          <a:off x="179512" y="548680"/>
          <a:ext cx="864096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Munged csv od final reviews is saved to a new file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final_reviews.to_csv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args.output_munged_csv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41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Preprocessing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3967"/>
              </p:ext>
            </p:extLst>
          </p:nvPr>
        </p:nvGraphicFramePr>
        <p:xfrm>
          <a:off x="179512" y="548680"/>
          <a:ext cx="8640960" cy="524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collections</a:t>
                      </a:r>
                    </a:p>
                    <a:p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np</a:t>
                      </a:r>
                    </a:p>
                    <a:p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pandas </a:t>
                      </a: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pd</a:t>
                      </a:r>
                    </a:p>
                    <a:p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re</a:t>
                      </a:r>
                    </a:p>
                    <a:p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tqdm.notebook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trange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tqdm</a:t>
                      </a:r>
                      <a:endParaRPr lang="en-GB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argparse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Namespace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To aid in management of the parameters </a:t>
                      </a:r>
                      <a:r>
                        <a:rPr lang="en-US" sz="1600" b="0" dirty="0" err="1"/>
                        <a:t>args</a:t>
                      </a:r>
                      <a:r>
                        <a:rPr lang="en-US" sz="1600" b="0" dirty="0"/>
                        <a:t> object is used to centrally coordinate all preprocessing parameters.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889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Namespace(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raw_train_dataset_csv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"/data/yelp/</a:t>
                      </a:r>
                      <a:r>
                        <a:rPr lang="en-GB" sz="16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raw_train.csv</a:t>
                      </a:r>
                      <a:r>
                        <a:rPr lang="en-GB" sz="16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raw_test_dataset_csv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"/data/yelp/</a:t>
                      </a:r>
                      <a:r>
                        <a:rPr lang="en-GB" sz="16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raw_test.csv</a:t>
                      </a:r>
                      <a:r>
                        <a:rPr lang="en-GB" sz="16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proportion_subset_of_raw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0.1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train_proportion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0.7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val_proportion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0.15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test_proportion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0.15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output_munged_csv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"/data/yelp/</a:t>
                      </a:r>
                      <a:r>
                        <a:rPr lang="en-GB" sz="16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reviews_with_splits_lite.csv</a:t>
                      </a:r>
                      <a:r>
                        <a:rPr lang="en-GB" sz="16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seed=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1337</a:t>
                      </a:r>
                      <a:endParaRPr lang="en-GB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8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data from two CSV and concatenate them into one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C52757-8DE6-E4EB-19F4-B0FECBD73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43698"/>
              </p:ext>
            </p:extLst>
          </p:nvPr>
        </p:nvGraphicFramePr>
        <p:xfrm>
          <a:off x="611560" y="1321818"/>
          <a:ext cx="2248449" cy="1371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20330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52811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</a:tblGrid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Unfortunately, …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Been going to ...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36401655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759755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F921FC-BEA2-2727-57F1-ACF274243C5D}"/>
              </a:ext>
            </a:extLst>
          </p:cNvPr>
          <p:cNvSpPr txBox="1"/>
          <p:nvPr/>
        </p:nvSpPr>
        <p:spPr>
          <a:xfrm>
            <a:off x="3034815" y="17530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11376-9064-72B0-F9C7-F49AB5A7023A}"/>
              </a:ext>
            </a:extLst>
          </p:cNvPr>
          <p:cNvSpPr txBox="1"/>
          <p:nvPr/>
        </p:nvSpPr>
        <p:spPr>
          <a:xfrm>
            <a:off x="5580112" y="15683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8A3B19C-CC4E-0F27-5AFB-6235F68ED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11286"/>
              </p:ext>
            </p:extLst>
          </p:nvPr>
        </p:nvGraphicFramePr>
        <p:xfrm>
          <a:off x="3509703" y="1324387"/>
          <a:ext cx="2456419" cy="1371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86956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669463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review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After spending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Stellar!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36401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2510517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C710986-B2E4-51C4-BE0C-B68E1526D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47909"/>
              </p:ext>
            </p:extLst>
          </p:nvPr>
        </p:nvGraphicFramePr>
        <p:xfrm>
          <a:off x="6615816" y="1321818"/>
          <a:ext cx="2248449" cy="19202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20330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52811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</a:tblGrid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Unfortunately, …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After spending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Stellar!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7096720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Been going to ...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36401655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113645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26DE39-E7CA-31DC-FFDA-68E2CC720981}"/>
              </a:ext>
            </a:extLst>
          </p:cNvPr>
          <p:cNvSpPr txBox="1"/>
          <p:nvPr/>
        </p:nvSpPr>
        <p:spPr>
          <a:xfrm>
            <a:off x="6148265" y="1747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0709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27588"/>
              </p:ext>
            </p:extLst>
          </p:nvPr>
        </p:nvGraphicFramePr>
        <p:xfrm>
          <a:off x="179512" y="548680"/>
          <a:ext cx="8640960" cy="554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0" dirty="0" err="1"/>
                        <a:t>Two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raw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datasets</a:t>
                      </a:r>
                      <a:r>
                        <a:rPr lang="hr-HR" sz="1600" b="0" dirty="0"/>
                        <a:t> are </a:t>
                      </a:r>
                      <a:r>
                        <a:rPr lang="hr-HR" sz="1600" b="0" dirty="0" err="1"/>
                        <a:t>concatenated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giving</a:t>
                      </a:r>
                      <a:r>
                        <a:rPr lang="hr-HR" sz="1600" b="0" dirty="0"/>
                        <a:t> 598000 </a:t>
                      </a:r>
                      <a:r>
                        <a:rPr lang="hr-HR" sz="1600" b="0" dirty="0" err="1"/>
                        <a:t>reviews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5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train_reviews_df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5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pd.read_csv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5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args.raw_train_dataset_csv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header=</a:t>
                      </a:r>
                      <a:r>
                        <a:rPr lang="en-GB" sz="15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names=[</a:t>
                      </a:r>
                      <a:r>
                        <a:rPr lang="en-GB" sz="15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'rating'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5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'review'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r>
                        <a:rPr lang="en-GB" sz="15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test_reviews_df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5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pd.read_csv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5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args.raw_test_dataset_csv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header=</a:t>
                      </a:r>
                      <a:r>
                        <a:rPr lang="en-GB" sz="15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names=[</a:t>
                      </a:r>
                      <a:r>
                        <a:rPr lang="en-GB" sz="15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'rating'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5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'review'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b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5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reviews_df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5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pd.concat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([</a:t>
                      </a:r>
                      <a:r>
                        <a:rPr lang="en-GB" sz="15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train_reviews_df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5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test_reviews_df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</a:t>
                      </a:r>
                      <a:r>
                        <a:rPr lang="en-GB" sz="15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ignore_index</a:t>
                      </a:r>
                      <a:r>
                        <a:rPr lang="en-GB" sz="15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=True)</a:t>
                      </a:r>
                    </a:p>
                    <a:p>
                      <a:r>
                        <a:rPr lang="en-GB" sz="15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reviews_df</a:t>
                      </a:r>
                      <a:endParaRPr lang="en-GB" sz="15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rating                                             review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           1  Unfortunately, the frustration of being </a:t>
                      </a:r>
                      <a:r>
                        <a:rPr lang="en-GB" sz="15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Dr.</a:t>
                      </a: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Go...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            2  Been going to </a:t>
                      </a:r>
                      <a:r>
                        <a:rPr lang="en-GB" sz="15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Dr.</a:t>
                      </a: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Goldberg for over 10 years.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            1  I don't know what </a:t>
                      </a:r>
                      <a:r>
                        <a:rPr lang="en-GB" sz="15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Dr.</a:t>
                      </a: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Goldberg was like before...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           1  I'm writing this review to give you a heads up...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            2  All the food is great here. But the best thing...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        ...                                               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597995       1  After spending 80 bucks per person ($ 20 for e...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597996       2  Stellar! One of my </a:t>
                      </a:r>
                      <a:r>
                        <a:rPr lang="en-GB" sz="15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favorite</a:t>
                      </a: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places to eat in a...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597997       1  We stopped by here for a dessert after </a:t>
                      </a:r>
                      <a:r>
                        <a:rPr lang="en-GB" sz="15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Fuddruc</a:t>
                      </a: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597998       1  Wait staff was attentive but the food was very...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597999       2  I like the Light Rail.  Just wish it went more...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b="0" i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[598000 rows x 2 columns]</a:t>
                      </a: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4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21239"/>
              </p:ext>
            </p:extLst>
          </p:nvPr>
        </p:nvGraphicFramePr>
        <p:xfrm>
          <a:off x="179512" y="548680"/>
          <a:ext cx="8640960" cy="563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0" dirty="0" err="1"/>
                        <a:t>Reviews</a:t>
                      </a:r>
                      <a:r>
                        <a:rPr lang="hr-HR" sz="1600" b="0" dirty="0"/>
                        <a:t> are </a:t>
                      </a:r>
                      <a:r>
                        <a:rPr lang="hr-HR" sz="1600" b="0" dirty="0" err="1"/>
                        <a:t>grouped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by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ratings</a:t>
                      </a:r>
                      <a:r>
                        <a:rPr lang="hr-HR" sz="1600" b="0" dirty="0"/>
                        <a:t>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by_rating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collections.defaultdict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list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_, row </a:t>
                      </a:r>
                      <a:r>
                        <a:rPr lang="en-GB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tqdm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reviews_df.iterrows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 </a:t>
                      </a:r>
                    </a:p>
                    <a:p>
                      <a:r>
                        <a:rPr lang="en-GB" sz="1600" b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total=</a:t>
                      </a:r>
                      <a:r>
                        <a:rPr lang="en-GB" sz="16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reviews_df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)):</a:t>
                      </a:r>
                    </a:p>
                    <a:p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by_rating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row.rating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].append(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row.to_dict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</a:p>
                    <a:p>
                      <a:b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by_rating</a:t>
                      </a:r>
                      <a:endParaRPr lang="en-GB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(list,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{1: [{'rating': 1,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'review': "Unfortunately, the frustration of being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         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Dr.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Goldberg's patient is a repeat of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          ..."},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{'rating': 1,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'review': "I don't know what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Dr.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Goldberg was like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          before  moving to Arizona, but let me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          ..."},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...]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2: [{'rating': 2,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'review': </a:t>
                      </a:r>
                      <a:r>
                        <a:rPr lang="en-GB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"Been going to </a:t>
                      </a:r>
                      <a:r>
                        <a:rPr lang="en-GB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Dr.</a:t>
                      </a:r>
                      <a:r>
                        <a:rPr lang="en-GB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Goldberg for over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years. I think I was one of his 1st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..."},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...]})</a:t>
                      </a:r>
                      <a:endParaRPr lang="es-ES_tradnl" sz="16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58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5532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10% for each rating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11376-9064-72B0-F9C7-F49AB5A7023A}"/>
              </a:ext>
            </a:extLst>
          </p:cNvPr>
          <p:cNvSpPr txBox="1"/>
          <p:nvPr/>
        </p:nvSpPr>
        <p:spPr>
          <a:xfrm>
            <a:off x="4260567" y="2343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C710986-B2E4-51C4-BE0C-B68E1526D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31948"/>
              </p:ext>
            </p:extLst>
          </p:nvPr>
        </p:nvGraphicFramePr>
        <p:xfrm>
          <a:off x="1763688" y="1568346"/>
          <a:ext cx="2248449" cy="19202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20330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52811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Unfortunately, …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After spending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Stellar!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7096720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Been going to ...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36401655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113645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1F203EB-AF62-5A31-1FE7-E40D2D5F96F7}"/>
              </a:ext>
            </a:extLst>
          </p:cNvPr>
          <p:cNvSpPr txBox="1"/>
          <p:nvPr/>
        </p:nvSpPr>
        <p:spPr>
          <a:xfrm>
            <a:off x="1045839" y="19246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AAEB63-1A9E-A3F6-C11C-9448204449D9}"/>
              </a:ext>
            </a:extLst>
          </p:cNvPr>
          <p:cNvSpPr txBox="1"/>
          <p:nvPr/>
        </p:nvSpPr>
        <p:spPr>
          <a:xfrm>
            <a:off x="1045839" y="272462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10%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D9D6C22-24BB-A750-2DE4-97CD2E7DA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25993"/>
              </p:ext>
            </p:extLst>
          </p:nvPr>
        </p:nvGraphicFramePr>
        <p:xfrm>
          <a:off x="4809079" y="1568346"/>
          <a:ext cx="2248449" cy="1371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20330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52811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Unfortunately, …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Stellar!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7096720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1136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83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2517"/>
              </p:ext>
            </p:extLst>
          </p:nvPr>
        </p:nvGraphicFramePr>
        <p:xfrm>
          <a:off x="179512" y="548680"/>
          <a:ext cx="8640960" cy="612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0" dirty="0"/>
                        <a:t>10% </a:t>
                      </a:r>
                      <a:r>
                        <a:rPr lang="hr-HR" sz="1600" b="0" dirty="0" err="1"/>
                        <a:t>reviews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of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each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ratings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is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taken</a:t>
                      </a:r>
                      <a:r>
                        <a:rPr lang="hr-HR" sz="1600" b="0" dirty="0"/>
                        <a:t>,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proportion_subset_of_raw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0.1</a:t>
                      </a:r>
                      <a:endParaRPr lang="en-GB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subset_list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[]</a:t>
                      </a:r>
                    </a:p>
                    <a:p>
                      <a:b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_,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sorted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by_rating.items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()):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n_total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6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n_subset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6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args.proportion_subset_of_raw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*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n_total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subset_list.extend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[: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n_subset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b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subset_df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pd.DataFrame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subset_list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subset_df</a:t>
                      </a:r>
                      <a:endParaRPr lang="en-GB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rating                                             review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          1  Unfortunately, the frustration of being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Dr.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Go...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           1  I don't know what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Dr.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Goldberg was like before...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           1  I'm writing this review to give you a heads up...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          1  Wing sauce is like water. Pretty much a lot of...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           1  Owning a driving range inside the city limits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       ...                                               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59795       2  Great local bar - yet on the main drag in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Sout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59796       2  Pretty good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neighborhood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bar! Even at 10am on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59797       2  Excuses isn't the type of place you go to for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59798       2  wide selection, awesome owner -- hands-down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th.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59799       2  An institution on the southside and deserving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0" i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[59800 rows x 2 columns]</a:t>
                      </a:r>
                      <a:endParaRPr lang="es-ES_tradnl" sz="16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6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8470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split each rating into 70% for training, 15% for validation, 15% for evaluation</a:t>
            </a:r>
          </a:p>
          <a:p>
            <a:pPr marL="0" indent="0">
              <a:buNone/>
            </a:pPr>
            <a:r>
              <a:rPr lang="en-US" dirty="0"/>
              <a:t>add column for designating splits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11376-9064-72B0-F9C7-F49AB5A7023A}"/>
              </a:ext>
            </a:extLst>
          </p:cNvPr>
          <p:cNvSpPr txBox="1"/>
          <p:nvPr/>
        </p:nvSpPr>
        <p:spPr>
          <a:xfrm>
            <a:off x="4260567" y="2343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C710986-B2E4-51C4-BE0C-B68E1526D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87753"/>
              </p:ext>
            </p:extLst>
          </p:nvPr>
        </p:nvGraphicFramePr>
        <p:xfrm>
          <a:off x="1763688" y="1568346"/>
          <a:ext cx="2248449" cy="24688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20330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52811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Unfortunately,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After spending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Did take out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0264483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Stellar!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7096720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Been going to ...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36401655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Lee Lee's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797438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113645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1F203EB-AF62-5A31-1FE7-E40D2D5F96F7}"/>
              </a:ext>
            </a:extLst>
          </p:cNvPr>
          <p:cNvSpPr txBox="1"/>
          <p:nvPr/>
        </p:nvSpPr>
        <p:spPr>
          <a:xfrm>
            <a:off x="122462" y="192516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70% 15% 15%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AAEB63-1A9E-A3F6-C11C-9448204449D9}"/>
              </a:ext>
            </a:extLst>
          </p:cNvPr>
          <p:cNvSpPr txBox="1"/>
          <p:nvPr/>
        </p:nvSpPr>
        <p:spPr>
          <a:xfrm>
            <a:off x="122462" y="32129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70% 15% 15%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9AB97-CC0C-8453-2B3A-272BC2CE0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99052"/>
              </p:ext>
            </p:extLst>
          </p:nvPr>
        </p:nvGraphicFramePr>
        <p:xfrm>
          <a:off x="4716016" y="1568346"/>
          <a:ext cx="2533236" cy="24688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  <a:gridCol w="909794">
                  <a:extLst>
                    <a:ext uri="{9D8B030D-6E8A-4147-A177-3AD203B41FA5}">
                      <a16:colId xmlns:a16="http://schemas.microsoft.com/office/drawing/2014/main" val="1149783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split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Unfortunately,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train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After spending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val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Did take out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test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0264483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Stellar!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train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7096720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Been going to ...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val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36401655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Lee Lee's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test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797438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1136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809098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6331</TotalTime>
  <Words>1806</Words>
  <Application>Microsoft Macintosh PowerPoint</Application>
  <PresentationFormat>On-screen Show (4:3)</PresentationFormat>
  <Paragraphs>329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bzitko_template</vt:lpstr>
      <vt:lpstr>NLP Sentiment Classification - Preprocessing  lecture 02.3</vt:lpstr>
      <vt:lpstr>Contents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2241</cp:revision>
  <dcterms:created xsi:type="dcterms:W3CDTF">2009-11-13T22:47:37Z</dcterms:created>
  <dcterms:modified xsi:type="dcterms:W3CDTF">2022-11-01T08:54:31Z</dcterms:modified>
</cp:coreProperties>
</file>