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0" r:id="rId3"/>
    <p:sldId id="371" r:id="rId4"/>
    <p:sldId id="368" r:id="rId5"/>
    <p:sldId id="370" r:id="rId6"/>
    <p:sldId id="372" r:id="rId7"/>
    <p:sldId id="373" r:id="rId8"/>
    <p:sldId id="374" r:id="rId9"/>
    <p:sldId id="375" r:id="rId10"/>
    <p:sldId id="376" r:id="rId11"/>
    <p:sldId id="381" r:id="rId12"/>
    <p:sldId id="377" r:id="rId13"/>
    <p:sldId id="382" r:id="rId14"/>
    <p:sldId id="378" r:id="rId15"/>
    <p:sldId id="379" r:id="rId16"/>
    <p:sldId id="380" r:id="rId17"/>
    <p:sldId id="384" r:id="rId18"/>
    <p:sldId id="383" r:id="rId19"/>
    <p:sldId id="385" r:id="rId20"/>
    <p:sldId id="389" r:id="rId21"/>
    <p:sldId id="386" r:id="rId22"/>
    <p:sldId id="387" r:id="rId23"/>
    <p:sldId id="388" r:id="rId2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82" autoAdjust="0"/>
    <p:restoredTop sz="97632" autoAdjust="0"/>
  </p:normalViewPr>
  <p:slideViewPr>
    <p:cSldViewPr>
      <p:cViewPr varScale="1">
        <p:scale>
          <a:sx n="105" d="100"/>
          <a:sy n="105" d="100"/>
        </p:scale>
        <p:origin x="11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4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4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2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571480"/>
            <a:ext cx="44275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4422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71414"/>
            <a:ext cx="3394107" cy="1363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4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1435100"/>
            <a:ext cx="3394107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4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6"/>
            <a:ext cx="90011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C48-E28F-491B-A6FC-AD0BFE4ABDB2}" type="datetimeFigureOut">
              <a:rPr lang="sr-Latn-CS" smtClean="0"/>
              <a:pPr/>
              <a:t>1.11.22.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Sentiment </a:t>
            </a:r>
            <a:r>
              <a:rPr lang="en-US"/>
              <a:t>Classification with </a:t>
            </a:r>
            <a:r>
              <a:rPr lang="en-US" dirty="0"/>
              <a:t>Perceptron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lecture 02.4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D9FF-2305-C2E2-AB81-F245C18C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6" y="571480"/>
            <a:ext cx="9001188" cy="1057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Dataset contains review data and vectorizer in order to yield source (review) and target (rating) vectors from selected split.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20FCD7-5B53-8F47-9EDF-C87C8BB56B51}"/>
              </a:ext>
            </a:extLst>
          </p:cNvPr>
          <p:cNvSpPr/>
          <p:nvPr/>
        </p:nvSpPr>
        <p:spPr>
          <a:xfrm>
            <a:off x="899592" y="1700808"/>
            <a:ext cx="5400600" cy="4680520"/>
          </a:xfrm>
          <a:prstGeom prst="roundRect">
            <a:avLst>
              <a:gd name="adj" fmla="val 5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HR" dirty="0"/>
              <a:t>ReviewDataset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BE4C72-AE77-67DA-8BAE-8F12CB162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84901"/>
              </p:ext>
            </p:extLst>
          </p:nvPr>
        </p:nvGraphicFramePr>
        <p:xfrm>
          <a:off x="1220388" y="2348880"/>
          <a:ext cx="2533236" cy="10972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96253">
                  <a:extLst>
                    <a:ext uri="{9D8B030D-6E8A-4147-A177-3AD203B41FA5}">
                      <a16:colId xmlns:a16="http://schemas.microsoft.com/office/drawing/2014/main" val="168152099"/>
                    </a:ext>
                  </a:extLst>
                </a:gridCol>
                <a:gridCol w="1127189">
                  <a:extLst>
                    <a:ext uri="{9D8B030D-6E8A-4147-A177-3AD203B41FA5}">
                      <a16:colId xmlns:a16="http://schemas.microsoft.com/office/drawing/2014/main" val="3051125178"/>
                    </a:ext>
                  </a:extLst>
                </a:gridCol>
                <a:gridCol w="909794">
                  <a:extLst>
                    <a:ext uri="{9D8B030D-6E8A-4147-A177-3AD203B41FA5}">
                      <a16:colId xmlns:a16="http://schemas.microsoft.com/office/drawing/2014/main" val="1149783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HR" sz="1200" dirty="0"/>
                        <a:t>rating</a:t>
                      </a:r>
                    </a:p>
                  </a:txBody>
                  <a:tcPr marL="45720" marR="4572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review</a:t>
                      </a:r>
                    </a:p>
                  </a:txBody>
                  <a:tcPr marL="45720" marR="45720"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split</a:t>
                      </a:r>
                    </a:p>
                  </a:txBody>
                  <a:tcPr marL="45720" marR="45720"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0501007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1</a:t>
                      </a:r>
                    </a:p>
                  </a:txBody>
                  <a:tcPr marL="45720" marR="4572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Unfortunately, 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train</a:t>
                      </a:r>
                    </a:p>
                  </a:txBody>
                  <a:tcPr marL="45720" marR="45720"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3118271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2</a:t>
                      </a:r>
                    </a:p>
                  </a:txBody>
                  <a:tcPr marL="45720" marR="4572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Stellar! 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train</a:t>
                      </a:r>
                    </a:p>
                  </a:txBody>
                  <a:tcPr marL="45720" marR="45720"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320232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52399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C47D66-F514-B2B3-701F-3F43D111F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54200"/>
              </p:ext>
            </p:extLst>
          </p:nvPr>
        </p:nvGraphicFramePr>
        <p:xfrm>
          <a:off x="1215966" y="5035165"/>
          <a:ext cx="2533236" cy="10972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96253">
                  <a:extLst>
                    <a:ext uri="{9D8B030D-6E8A-4147-A177-3AD203B41FA5}">
                      <a16:colId xmlns:a16="http://schemas.microsoft.com/office/drawing/2014/main" val="168152099"/>
                    </a:ext>
                  </a:extLst>
                </a:gridCol>
                <a:gridCol w="1127189">
                  <a:extLst>
                    <a:ext uri="{9D8B030D-6E8A-4147-A177-3AD203B41FA5}">
                      <a16:colId xmlns:a16="http://schemas.microsoft.com/office/drawing/2014/main" val="3051125178"/>
                    </a:ext>
                  </a:extLst>
                </a:gridCol>
                <a:gridCol w="909794">
                  <a:extLst>
                    <a:ext uri="{9D8B030D-6E8A-4147-A177-3AD203B41FA5}">
                      <a16:colId xmlns:a16="http://schemas.microsoft.com/office/drawing/2014/main" val="1149783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HR" sz="1200" dirty="0"/>
                        <a:t>rating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review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split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30501007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Did take out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test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80264483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Lee Lee's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test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7974388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1136452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A6A292-6C1B-B652-0A3B-6C2CECC13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710692"/>
              </p:ext>
            </p:extLst>
          </p:nvPr>
        </p:nvGraphicFramePr>
        <p:xfrm>
          <a:off x="1220388" y="3699872"/>
          <a:ext cx="2533236" cy="10972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96253">
                  <a:extLst>
                    <a:ext uri="{9D8B030D-6E8A-4147-A177-3AD203B41FA5}">
                      <a16:colId xmlns:a16="http://schemas.microsoft.com/office/drawing/2014/main" val="168152099"/>
                    </a:ext>
                  </a:extLst>
                </a:gridCol>
                <a:gridCol w="1127189">
                  <a:extLst>
                    <a:ext uri="{9D8B030D-6E8A-4147-A177-3AD203B41FA5}">
                      <a16:colId xmlns:a16="http://schemas.microsoft.com/office/drawing/2014/main" val="3051125178"/>
                    </a:ext>
                  </a:extLst>
                </a:gridCol>
                <a:gridCol w="909794">
                  <a:extLst>
                    <a:ext uri="{9D8B030D-6E8A-4147-A177-3AD203B41FA5}">
                      <a16:colId xmlns:a16="http://schemas.microsoft.com/office/drawing/2014/main" val="1149783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HR" sz="1200" dirty="0"/>
                        <a:t>rating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review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split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30501007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After spending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val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59320232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Been going to ...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val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36401655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113645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E49E07-C378-27BF-698D-AD2E7ECB420D}"/>
              </a:ext>
            </a:extLst>
          </p:cNvPr>
          <p:cNvSpPr txBox="1"/>
          <p:nvPr/>
        </p:nvSpPr>
        <p:spPr>
          <a:xfrm>
            <a:off x="107504" y="2600196"/>
            <a:ext cx="61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</a:rPr>
              <a:t>0 </a:t>
            </a:r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</a:rPr>
              <a:t> 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57358-AEEC-70B2-CBDD-B38948F1EA7D}"/>
              </a:ext>
            </a:extLst>
          </p:cNvPr>
          <p:cNvSpPr txBox="1"/>
          <p:nvPr/>
        </p:nvSpPr>
        <p:spPr>
          <a:xfrm>
            <a:off x="6300192" y="2600196"/>
            <a:ext cx="2820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</a:rPr>
              <a:t> (</a:t>
            </a:r>
            <a:r>
              <a:rPr lang="en-GB" sz="1800" b="0" i="0" kern="1200" dirty="0">
                <a:solidFill>
                  <a:schemeClr val="bg1">
                    <a:lumMod val="75000"/>
                  </a:schemeClr>
                </a:solidFill>
                <a:effectLst/>
                <a:ea typeface="+mn-ea"/>
                <a:cs typeface="Courier New" panose="02070309020205020404" pitchFamily="49" charset="0"/>
              </a:rPr>
              <a:t>0 0</a:t>
            </a:r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</a:rPr>
              <a:t> 1 </a:t>
            </a:r>
            <a:r>
              <a:rPr lang="en-GB" sz="1800" b="0" i="0" kern="1200" dirty="0">
                <a:solidFill>
                  <a:schemeClr val="bg1">
                    <a:lumMod val="75000"/>
                  </a:schemeClr>
                </a:solidFill>
                <a:effectLst/>
                <a:ea typeface="+mn-ea"/>
                <a:cs typeface="Courier New" panose="02070309020205020404" pitchFamily="49" charset="0"/>
              </a:rPr>
              <a:t>0 0</a:t>
            </a:r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</a:rPr>
              <a:t> 1 1 </a:t>
            </a:r>
            <a:r>
              <a:rPr lang="en-GB" sz="1800" b="0" i="0" kern="1200" dirty="0">
                <a:solidFill>
                  <a:schemeClr val="bg1">
                    <a:lumMod val="75000"/>
                  </a:schemeClr>
                </a:solidFill>
                <a:effectLst/>
                <a:ea typeface="+mn-ea"/>
                <a:cs typeface="Courier New" panose="02070309020205020404" pitchFamily="49" charset="0"/>
              </a:rPr>
              <a:t>0 0</a:t>
            </a:r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</a:rPr>
              <a:t> 1 </a:t>
            </a:r>
            <a:r>
              <a:rPr lang="en-GB" sz="1800" b="0" i="0" kern="1200" dirty="0">
                <a:solidFill>
                  <a:schemeClr val="bg1">
                    <a:lumMod val="75000"/>
                  </a:schemeClr>
                </a:solidFill>
                <a:effectLst/>
                <a:ea typeface="+mn-ea"/>
                <a:cs typeface="Courier New" panose="02070309020205020404" pitchFamily="49" charset="0"/>
              </a:rPr>
              <a:t>0 0, 0)</a:t>
            </a:r>
            <a:endParaRPr lang="en-H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F2AB1A-0981-7B4D-F18E-1D609D3382B6}"/>
              </a:ext>
            </a:extLst>
          </p:cNvPr>
          <p:cNvSpPr/>
          <p:nvPr/>
        </p:nvSpPr>
        <p:spPr>
          <a:xfrm>
            <a:off x="3925984" y="2672916"/>
            <a:ext cx="2158184" cy="449208"/>
          </a:xfrm>
          <a:prstGeom prst="roundRect">
            <a:avLst>
              <a:gd name="adj" fmla="val 5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HR" dirty="0"/>
              <a:t>ReviewVectorizer</a:t>
            </a:r>
          </a:p>
        </p:txBody>
      </p:sp>
    </p:spTree>
    <p:extLst>
      <p:ext uri="{BB962C8B-B14F-4D97-AF65-F5344CB8AC3E}">
        <p14:creationId xmlns:p14="http://schemas.microsoft.com/office/powerpoint/2010/main" val="181389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 err="1"/>
              <a:t>DataSet</a:t>
            </a:r>
            <a:endParaRPr lang="en-US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548680"/>
          <a:ext cx="8640960" cy="624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 err="1"/>
                        <a:t>PyTorch</a:t>
                      </a:r>
                      <a:r>
                        <a:rPr lang="en-US" sz="1600" b="0" noProof="0" dirty="0"/>
                        <a:t> provides an abstraction for the dataset by providing a Dataset class.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The </a:t>
                      </a:r>
                      <a:r>
                        <a:rPr lang="en-US" sz="1600" b="0" noProof="0" dirty="0" err="1"/>
                        <a:t>ReviewDataset</a:t>
                      </a:r>
                      <a:r>
                        <a:rPr lang="en-US" sz="1600" b="0" noProof="0" dirty="0"/>
                        <a:t> class presented assumes that the dataset has been minimally cleaned and split into three partitions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torch.utils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Dataset</a:t>
                      </a:r>
                    </a:p>
                    <a:p>
                      <a:endParaRPr lang="en-GB" sz="1400" b="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ReviewDataset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Dataset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endParaRPr lang="en-GB" sz="1400" b="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init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review_df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vectorizer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.review_df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review_df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._vectorizer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vectorizer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.train_df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.review_df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.review_df.split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'train'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.train_size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.train_df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.val_df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.review_df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.review_df.split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val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.validation_size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.val_df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.test_df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.review_df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.review_df.split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'test'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.test_size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.test_df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lookup_dict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{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'train'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.train_df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'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val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.val_df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'test'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.test_df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.set_split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'train'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set_split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split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"train"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target_split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split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target_df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lookup_dict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[split]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99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 err="1"/>
              <a:t>DataSet</a:t>
            </a:r>
            <a:endParaRPr lang="en-US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904439"/>
              </p:ext>
            </p:extLst>
          </p:nvPr>
        </p:nvGraphicFramePr>
        <p:xfrm>
          <a:off x="179512" y="548680"/>
          <a:ext cx="8640960" cy="582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The Dataset class is an abstract iterator.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Subclassing (or inheriting from) the Dataset class requires implementation of </a:t>
                      </a:r>
                      <a:r>
                        <a:rPr lang="en-US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getitem</a:t>
                      </a:r>
                      <a:r>
                        <a:rPr lang="en-US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  <a:r>
                        <a:rPr lang="en-US" sz="1600" b="0" noProof="0" dirty="0"/>
                        <a:t> and </a:t>
                      </a:r>
                      <a:r>
                        <a:rPr lang="en-US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  <a:r>
                        <a:rPr lang="en-US" sz="1600" b="0" noProof="0" dirty="0"/>
                        <a:t> methods.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target_df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getitem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row =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target_df.iloc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[index]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review_vector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vectorizer.vectorize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row.review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rating_index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vectorizer.rating_vocab.lookup_token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row.rating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{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x_data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review_vector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'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y_target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rating_index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get_num_batches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batch_size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//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batch_size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    @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classmethod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load_dataset_and_make_vectorizer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cls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review_csv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review_df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pd.read_csv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review_csv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train_review_df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review_df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review_df.split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'train'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vectorizer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ReviewVectorizer.from_dataframe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train_review_df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GB" sz="1400" b="0" dirty="0">
                        <a:solidFill>
                          <a:srgbClr val="AF00DB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review_df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vectorizer)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9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 err="1"/>
              <a:t>DataLoader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D9FF-2305-C2E2-AB81-F245C18C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6" y="571480"/>
            <a:ext cx="9001188" cy="1057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DataLoader</a:t>
            </a:r>
            <a:r>
              <a:rPr lang="en-US" dirty="0"/>
              <a:t> wraps dataset as minibatch iterator.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20FCD7-5B53-8F47-9EDF-C87C8BB56B51}"/>
              </a:ext>
            </a:extLst>
          </p:cNvPr>
          <p:cNvSpPr/>
          <p:nvPr/>
        </p:nvSpPr>
        <p:spPr>
          <a:xfrm>
            <a:off x="323528" y="1700808"/>
            <a:ext cx="5400600" cy="4680520"/>
          </a:xfrm>
          <a:prstGeom prst="roundRect">
            <a:avLst>
              <a:gd name="adj" fmla="val 5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HR" dirty="0"/>
              <a:t>ReviewDataset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BE4C72-AE77-67DA-8BAE-8F12CB162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95503"/>
              </p:ext>
            </p:extLst>
          </p:nvPr>
        </p:nvGraphicFramePr>
        <p:xfrm>
          <a:off x="644324" y="2348880"/>
          <a:ext cx="2533236" cy="10972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96253">
                  <a:extLst>
                    <a:ext uri="{9D8B030D-6E8A-4147-A177-3AD203B41FA5}">
                      <a16:colId xmlns:a16="http://schemas.microsoft.com/office/drawing/2014/main" val="168152099"/>
                    </a:ext>
                  </a:extLst>
                </a:gridCol>
                <a:gridCol w="1127189">
                  <a:extLst>
                    <a:ext uri="{9D8B030D-6E8A-4147-A177-3AD203B41FA5}">
                      <a16:colId xmlns:a16="http://schemas.microsoft.com/office/drawing/2014/main" val="3051125178"/>
                    </a:ext>
                  </a:extLst>
                </a:gridCol>
                <a:gridCol w="909794">
                  <a:extLst>
                    <a:ext uri="{9D8B030D-6E8A-4147-A177-3AD203B41FA5}">
                      <a16:colId xmlns:a16="http://schemas.microsoft.com/office/drawing/2014/main" val="1149783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HR" sz="1200" dirty="0"/>
                        <a:t>rating</a:t>
                      </a:r>
                    </a:p>
                  </a:txBody>
                  <a:tcPr marL="45720" marR="4572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review</a:t>
                      </a:r>
                    </a:p>
                  </a:txBody>
                  <a:tcPr marL="45720" marR="45720"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split</a:t>
                      </a:r>
                    </a:p>
                  </a:txBody>
                  <a:tcPr marL="45720" marR="45720"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0501007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1</a:t>
                      </a:r>
                    </a:p>
                  </a:txBody>
                  <a:tcPr marL="45720" marR="4572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Unfortunately, 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train</a:t>
                      </a:r>
                    </a:p>
                  </a:txBody>
                  <a:tcPr marL="45720" marR="45720"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3118271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2</a:t>
                      </a:r>
                    </a:p>
                  </a:txBody>
                  <a:tcPr marL="45720" marR="4572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Stellar! 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train</a:t>
                      </a:r>
                    </a:p>
                  </a:txBody>
                  <a:tcPr marL="45720" marR="45720"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320232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52399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C47D66-F514-B2B3-701F-3F43D111F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82637"/>
              </p:ext>
            </p:extLst>
          </p:nvPr>
        </p:nvGraphicFramePr>
        <p:xfrm>
          <a:off x="639902" y="5035165"/>
          <a:ext cx="2533236" cy="10972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96253">
                  <a:extLst>
                    <a:ext uri="{9D8B030D-6E8A-4147-A177-3AD203B41FA5}">
                      <a16:colId xmlns:a16="http://schemas.microsoft.com/office/drawing/2014/main" val="168152099"/>
                    </a:ext>
                  </a:extLst>
                </a:gridCol>
                <a:gridCol w="1127189">
                  <a:extLst>
                    <a:ext uri="{9D8B030D-6E8A-4147-A177-3AD203B41FA5}">
                      <a16:colId xmlns:a16="http://schemas.microsoft.com/office/drawing/2014/main" val="3051125178"/>
                    </a:ext>
                  </a:extLst>
                </a:gridCol>
                <a:gridCol w="909794">
                  <a:extLst>
                    <a:ext uri="{9D8B030D-6E8A-4147-A177-3AD203B41FA5}">
                      <a16:colId xmlns:a16="http://schemas.microsoft.com/office/drawing/2014/main" val="1149783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HR" sz="1200" dirty="0"/>
                        <a:t>rating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review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split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30501007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Did take out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test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80264483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Lee Lee's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test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7974388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1136452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A6A292-6C1B-B652-0A3B-6C2CECC13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284547"/>
              </p:ext>
            </p:extLst>
          </p:nvPr>
        </p:nvGraphicFramePr>
        <p:xfrm>
          <a:off x="644324" y="3699872"/>
          <a:ext cx="2533236" cy="10972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96253">
                  <a:extLst>
                    <a:ext uri="{9D8B030D-6E8A-4147-A177-3AD203B41FA5}">
                      <a16:colId xmlns:a16="http://schemas.microsoft.com/office/drawing/2014/main" val="168152099"/>
                    </a:ext>
                  </a:extLst>
                </a:gridCol>
                <a:gridCol w="1127189">
                  <a:extLst>
                    <a:ext uri="{9D8B030D-6E8A-4147-A177-3AD203B41FA5}">
                      <a16:colId xmlns:a16="http://schemas.microsoft.com/office/drawing/2014/main" val="3051125178"/>
                    </a:ext>
                  </a:extLst>
                </a:gridCol>
                <a:gridCol w="909794">
                  <a:extLst>
                    <a:ext uri="{9D8B030D-6E8A-4147-A177-3AD203B41FA5}">
                      <a16:colId xmlns:a16="http://schemas.microsoft.com/office/drawing/2014/main" val="1149783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HR" sz="1200" dirty="0"/>
                        <a:t>rating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review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split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30501007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After spending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val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59320232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Been going to ...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val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36401655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113645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557358-AEEC-70B2-CBDD-B38948F1EA7D}"/>
                  </a:ext>
                </a:extLst>
              </p:cNvPr>
              <p:cNvSpPr txBox="1"/>
              <p:nvPr/>
            </p:nvSpPr>
            <p:spPr>
              <a:xfrm>
                <a:off x="5796136" y="2276872"/>
                <a:ext cx="2892561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800" b="0" i="0" kern="1200" dirty="0">
                    <a:solidFill>
                      <a:schemeClr val="dk1"/>
                    </a:solidFill>
                    <a:effectLst/>
                    <a:ea typeface="+mn-ea"/>
                    <a:cs typeface="Courier New" panose="02070309020205020404" pitchFamily="49" charset="0"/>
                    <a:sym typeface="Wingdings" pitchFamily="2" charset="2"/>
                  </a:rPr>
                  <a:t></a:t>
                </a:r>
                <a:r>
                  <a:rPr lang="en-GB" sz="1800" b="0" i="0" kern="1200" dirty="0">
                    <a:solidFill>
                      <a:schemeClr val="dk1"/>
                    </a:solidFill>
                    <a:effectLst/>
                    <a:ea typeface="+mn-ea"/>
                    <a:cs typeface="Courier New" panose="02070309020205020404" pitchFamily="49" charset="0"/>
                  </a:rPr>
                  <a:t> 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8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Courier New" panose="020703090202050204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r-HR" sz="18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Courier New" panose="02070309020205020404" pitchFamily="49" charset="0"/>
                                </a:rPr>
                                <m:t>0</m:t>
                              </m:r>
                              <m:r>
                                <a:rPr lang="hr-HR" sz="18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Courier New" panose="02070309020205020404" pitchFamily="49" charset="0"/>
                                </a:rPr>
                                <m:t>01100100100</m:t>
                              </m:r>
                            </m:e>
                          </m:mr>
                          <m:mr>
                            <m:e>
                              <m:r>
                                <a:rPr lang="hr-H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100100010101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1800" b="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Courier New" panose="02070309020205020404" pitchFamily="49" charset="0"/>
                                    </a:rPr>
                                  </m:ctrlPr>
                                </m:eqArrPr>
                                <m:e>
                                  <m:r>
                                    <a:rPr lang="hr-HR" sz="1800" b="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Courier New" panose="02070309020205020404" pitchFamily="49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hr-HR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  <m:r>
                                    <a:rPr lang="hr-H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  <m:r>
                                    <a:rPr lang="hr-HR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0</m:t>
                                  </m:r>
                                  <m:r>
                                    <a:rPr lang="hr-H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0</m:t>
                                  </m:r>
                                  <m:r>
                                    <a:rPr lang="hr-HR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0</m:t>
                                  </m:r>
                                  <m:r>
                                    <a:rPr lang="hr-H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  <m:r>
                                    <a:rPr lang="hr-HR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01010</m:t>
                                  </m:r>
                                  <m:r>
                                    <a:rPr lang="hr-H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b="0" i="0" kern="1200" dirty="0">
                    <a:solidFill>
                      <a:schemeClr val="tx1"/>
                    </a:solidFill>
                    <a:effectLst/>
                    <a:ea typeface="+mn-ea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r-H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hr-H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eqArrPr>
                                <m:e>
                                  <m:r>
                                    <a:rPr lang="hr-H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hr-H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b="0" i="0" kern="1200" dirty="0">
                    <a:solidFill>
                      <a:schemeClr val="tx1"/>
                    </a:solidFill>
                    <a:effectLst/>
                    <a:ea typeface="+mn-ea"/>
                    <a:cs typeface="Courier New" panose="02070309020205020404" pitchFamily="49" charset="0"/>
                  </a:rPr>
                  <a:t>)</a:t>
                </a:r>
                <a:endParaRPr lang="en-HR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557358-AEEC-70B2-CBDD-B38948F1E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276872"/>
                <a:ext cx="2892561" cy="972702"/>
              </a:xfrm>
              <a:prstGeom prst="rect">
                <a:avLst/>
              </a:prstGeom>
              <a:blipFill>
                <a:blip r:embed="rId2"/>
                <a:stretch>
                  <a:fillRect l="-1754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F2AB1A-0981-7B4D-F18E-1D609D3382B6}"/>
              </a:ext>
            </a:extLst>
          </p:cNvPr>
          <p:cNvSpPr/>
          <p:nvPr/>
        </p:nvSpPr>
        <p:spPr>
          <a:xfrm>
            <a:off x="3349920" y="2672916"/>
            <a:ext cx="2158184" cy="449208"/>
          </a:xfrm>
          <a:prstGeom prst="roundRect">
            <a:avLst>
              <a:gd name="adj" fmla="val 5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HR" dirty="0"/>
              <a:t>ReviewVectorizer</a:t>
            </a:r>
          </a:p>
        </p:txBody>
      </p:sp>
    </p:spTree>
    <p:extLst>
      <p:ext uri="{BB962C8B-B14F-4D97-AF65-F5344CB8AC3E}">
        <p14:creationId xmlns:p14="http://schemas.microsoft.com/office/powerpoint/2010/main" val="1817983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 err="1"/>
              <a:t>DataLoader</a:t>
            </a:r>
            <a:endParaRPr lang="en-US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51249"/>
              </p:ext>
            </p:extLst>
          </p:nvPr>
        </p:nvGraphicFramePr>
        <p:xfrm>
          <a:off x="179512" y="548680"/>
          <a:ext cx="8640960" cy="3718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noProof="0" dirty="0" err="1"/>
                        <a:t>DataLoader</a:t>
                      </a:r>
                      <a:r>
                        <a:rPr lang="en-US" sz="2000" b="0" noProof="0" dirty="0"/>
                        <a:t> is used for grouping the vectorized datapoints.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noProof="0" dirty="0"/>
                        <a:t>It coordinates the process of grouping into minibatches.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from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torch.utils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DataLoader</a:t>
                      </a:r>
                      <a:endParaRPr lang="en-GB" sz="16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generate_batches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dataset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batch_size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shuffle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</a:t>
                      </a:r>
                      <a:r>
                        <a:rPr lang="en-US" sz="16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drop_last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device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cpu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dataloader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DataLoader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(dataset=dataset,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batch_size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batch_size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shuffle=shuffle,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drop_last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drop_last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b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data_dict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dataloader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out_data_dict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{}</a:t>
                      </a:r>
                    </a:p>
                    <a:p>
                      <a:r>
                        <a:rPr lang="en-US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for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name, tensor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data_dict.items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out_data_dict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[name] =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data_dict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[name].to(device)</a:t>
                      </a:r>
                      <a:endParaRPr lang="en-US" sz="1600" b="0" dirty="0">
                        <a:solidFill>
                          <a:srgbClr val="AF00DB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yield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out_data_dict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74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Percepton</a:t>
            </a:r>
            <a:r>
              <a:rPr lang="en-US" dirty="0"/>
              <a:t> Classifier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69661"/>
              </p:ext>
            </p:extLst>
          </p:nvPr>
        </p:nvGraphicFramePr>
        <p:xfrm>
          <a:off x="179512" y="548680"/>
          <a:ext cx="8640960" cy="539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noProof="0" dirty="0" err="1"/>
                        <a:t>ReviewClassifier</a:t>
                      </a:r>
                      <a:r>
                        <a:rPr lang="en-US" sz="2000" b="0" noProof="0" dirty="0"/>
                        <a:t> inherits from </a:t>
                      </a:r>
                      <a:r>
                        <a:rPr lang="en-US" sz="2000" b="0" noProof="0" dirty="0" err="1"/>
                        <a:t>PyTorch’s</a:t>
                      </a:r>
                      <a:r>
                        <a:rPr lang="en-US" sz="2000" b="0" noProof="0" dirty="0"/>
                        <a:t> Module and creates a single Linear layer with a single output.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noProof="0" dirty="0"/>
                        <a:t>Because this is a binary classification setting (negative or positive review), this is an appropriate setup. The sigmoid function is used as the final nonlinearity.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torch</a:t>
                      </a:r>
                    </a:p>
                    <a:p>
                      <a:r>
                        <a:rPr lang="en-GB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torch.nn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as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nn</a:t>
                      </a:r>
                      <a:endParaRPr lang="en-GB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F00DB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torch.nn.functional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F00DB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as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F</a:t>
                      </a:r>
                    </a:p>
                    <a:p>
                      <a:endParaRPr lang="en-GB" sz="1600" b="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6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ReviewClassifier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600" b="0" dirty="0" err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nn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GB" sz="1600" b="0" dirty="0" err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Module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b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6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6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init</a:t>
                      </a:r>
                      <a:r>
                        <a:rPr lang="en-GB" sz="16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6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6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num_features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super(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ReviewClassifier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6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GB" sz="16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6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init</a:t>
                      </a:r>
                      <a:r>
                        <a:rPr lang="en-GB" sz="16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6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self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.fc1 =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nn.Linear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in_features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num_features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out_features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6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b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6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forward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6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6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x_in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6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apply_sigmoid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6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y_out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6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.fc1(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x_in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).squeeze()</a:t>
                      </a:r>
                    </a:p>
                    <a:p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if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apply_sigmoid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y_out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torch.sigmoid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y_out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6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6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6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y_out</a:t>
                      </a:r>
                      <a:endParaRPr lang="en-GB" sz="16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54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The Training Routine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18181"/>
              </p:ext>
            </p:extLst>
          </p:nvPr>
        </p:nvGraphicFramePr>
        <p:xfrm>
          <a:off x="179512" y="548680"/>
          <a:ext cx="8640960" cy="5059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We use the Namespace class from the built-in </a:t>
                      </a:r>
                      <a:r>
                        <a:rPr lang="en-US" sz="1600" b="0" noProof="0" dirty="0" err="1"/>
                        <a:t>argparse</a:t>
                      </a:r>
                      <a:r>
                        <a:rPr lang="en-US" sz="1600" b="0" noProof="0" dirty="0"/>
                        <a:t> package because it nicely encapsulates a property dictionary and works well with static analyzers.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Namespace(</a:t>
                      </a:r>
                    </a:p>
                    <a:p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# Data and Path information</a:t>
                      </a:r>
                      <a:endParaRPr lang="en-GB" sz="12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frequency_cutoff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25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model_state_file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2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model.pth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review_csv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2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reviews_with_splits_lite.csv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b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lang="en-GB" sz="1200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review_csv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='data/yelp/</a:t>
                      </a:r>
                      <a:r>
                        <a:rPr lang="en-GB" sz="1200" b="0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reviews_with_splits_full.csv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',</a:t>
                      </a:r>
                      <a:endParaRPr lang="en-GB" sz="12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save_dir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'.'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vectorizer_file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2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vectorizer.json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endParaRPr lang="en-GB" sz="12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# No Model hyper parameters</a:t>
                      </a:r>
                    </a:p>
                    <a:p>
                      <a:endParaRPr lang="en-GB" sz="12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# Training hyper parameters</a:t>
                      </a:r>
                      <a:endParaRPr lang="en-GB" sz="12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batch_size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128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learning_rate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0.001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num_epochs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100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seed=</a:t>
                      </a:r>
                      <a:r>
                        <a:rPr lang="en-GB" sz="12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1337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# Runtime options</a:t>
                      </a:r>
                      <a:endParaRPr lang="en-GB" sz="12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catch_keyboard_interrupt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cuda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expand_filepaths_to_save_dir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reload_from_files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514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The Training Routine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198718"/>
              </p:ext>
            </p:extLst>
          </p:nvPr>
        </p:nvGraphicFramePr>
        <p:xfrm>
          <a:off x="179512" y="548680"/>
          <a:ext cx="8640960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The training routine is responsible for: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instantiating the model,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iterating over the dataset,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computing the output of the model when given the data as input,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computing the loss (how wrong the model is), and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updating the model proportional to the loss.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ReviewDataset.load_dataset_and_make_vectorizer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args.review_csv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dataset.get_vectorizer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ReviewClassifier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num_features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vectorizer.review_vocab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))</a:t>
                      </a:r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args.device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torch.device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cuda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args.cuda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else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cpu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classifier.to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args.device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loss_func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nn.BCEWithLogitsLoss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optimizer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optim.Adam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classifier.parameters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(),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args.learning_rate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scheduler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optim.lr_scheduler.ReduceLROnPlateau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(optimizer=optimizer,  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            mode=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'min'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factor=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0.5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            patience=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GB" sz="12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2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compute_accuracy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2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y_target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y_target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y_target.cpu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y_pred_indices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torch.sigmoid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&gt; </a:t>
                      </a:r>
                      <a:r>
                        <a:rPr lang="en-GB" sz="12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0.5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cpu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().long()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n_correct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torch.eq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y_pred_indices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y_target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GB" sz="12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sum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().item()</a:t>
                      </a:r>
                    </a:p>
                    <a:p>
                      <a:r>
                        <a:rPr lang="en-GB" sz="12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return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n_correct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/ </a:t>
                      </a:r>
                      <a:r>
                        <a:rPr lang="en-GB" sz="12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y_pred_indices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* </a:t>
                      </a:r>
                      <a:r>
                        <a:rPr lang="en-GB" sz="12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100</a:t>
                      </a:r>
                      <a:endParaRPr lang="en-GB" sz="12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endParaRPr lang="en-GB" sz="12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522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The Training Routine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82926"/>
              </p:ext>
            </p:extLst>
          </p:nvPr>
        </p:nvGraphicFramePr>
        <p:xfrm>
          <a:off x="179512" y="548680"/>
          <a:ext cx="8640960" cy="6278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Train Split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zero the gradients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600" noProof="1">
                          <a:latin typeface="+mn-lt"/>
                          <a:cs typeface="Courier New" pitchFamily="49" charset="0"/>
                        </a:rPr>
                        <a:t>compute the output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600" noProof="1">
                          <a:latin typeface="+mn-lt"/>
                          <a:cs typeface="Courier New" pitchFamily="49" charset="0"/>
                        </a:rPr>
                        <a:t>compute the loss (moving average)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600" noProof="1">
                          <a:latin typeface="+mn-lt"/>
                          <a:cs typeface="Courier New" pitchFamily="49" charset="0"/>
                        </a:rPr>
                        <a:t>use loss to produce gradients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600" noProof="1">
                          <a:latin typeface="+mn-lt"/>
                          <a:cs typeface="Courier New" pitchFamily="49" charset="0"/>
                        </a:rPr>
                        <a:t>use optimizer to take gradient step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600" noProof="1">
                          <a:latin typeface="+mn-lt"/>
                          <a:cs typeface="Courier New" pitchFamily="49" charset="0"/>
                        </a:rPr>
                        <a:t>compute the accuracy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epoch_index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range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args.num_epochs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# TRAIN</a:t>
                      </a:r>
                      <a:endParaRPr lang="en-GB" sz="12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dataset.set_split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'train'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batch_generator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generate_batches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(dataset, 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batch_size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args.batch_size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  device=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args.device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2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en-GB" sz="12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2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en-GB" sz="12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classifier.train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  <a:b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enumerate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batch_generator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optimizer.zero_grad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 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step 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(1)</a:t>
                      </a:r>
                      <a:endParaRPr lang="en-GB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classifier(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x_in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2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x_data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].</a:t>
                      </a:r>
                      <a:r>
                        <a:rPr lang="en-GB" sz="1200" b="0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float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 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step 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step 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(3)</a:t>
                      </a:r>
                      <a:endParaRPr lang="en-GB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loss =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loss_func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2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y_target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].</a:t>
                      </a:r>
                      <a:r>
                        <a:rPr lang="en-GB" sz="1200" b="0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float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loss.item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+= 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/ 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GB" sz="12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loss.backward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 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step 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(4)</a:t>
                      </a:r>
                      <a:endParaRPr lang="en-GB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optimizer.step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 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step 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(5)</a:t>
                      </a:r>
                      <a:endParaRPr lang="en-GB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(6)</a:t>
                      </a:r>
                      <a:endParaRPr lang="en-GB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acc_t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compute_accuracy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2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y_target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+= 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acc_t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/ 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GB" sz="12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GB" sz="12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    print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  <a:r>
                        <a:rPr lang="en-GB" sz="12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"Train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epoch: 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epoch_index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args.num_epochs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loss: 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acc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986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The Training Routine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272756"/>
              </p:ext>
            </p:extLst>
          </p:nvPr>
        </p:nvGraphicFramePr>
        <p:xfrm>
          <a:off x="179512" y="548680"/>
          <a:ext cx="8640960" cy="560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Val Split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600" noProof="1">
                          <a:latin typeface="+mn-lt"/>
                          <a:cs typeface="Courier New" pitchFamily="49" charset="0"/>
                        </a:rPr>
                        <a:t>compute the output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600" noProof="1">
                          <a:latin typeface="+mn-lt"/>
                          <a:cs typeface="Courier New" pitchFamily="49" charset="0"/>
                        </a:rPr>
                        <a:t>compute the loss (moving average)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600" noProof="1">
                          <a:latin typeface="+mn-lt"/>
                          <a:cs typeface="Courier New" pitchFamily="49" charset="0"/>
                        </a:rPr>
                        <a:t>compute the accuracy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600" noProof="1">
                          <a:latin typeface="+mn-lt"/>
                          <a:cs typeface="Courier New" pitchFamily="49" charset="0"/>
                        </a:rPr>
                        <a:t>update the learning rate of the optimizer according to the loss after validation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# VAL</a:t>
                      </a:r>
                      <a:endParaRPr lang="en-GB" sz="12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dataset.set_split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2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val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batch_generator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generate_batches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(dataset, 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batch_size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args.batch_size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  device=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args.device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2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en-GB" sz="12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2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en-GB" sz="12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classifier.</a:t>
                      </a:r>
                      <a:r>
                        <a:rPr lang="en-GB" sz="12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eval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b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enumerate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batch_generator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classifier(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x_in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2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x_data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].</a:t>
                      </a:r>
                      <a:r>
                        <a:rPr lang="en-GB" sz="1200" b="0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float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 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(1)</a:t>
                      </a:r>
                      <a:b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(2)</a:t>
                      </a:r>
                      <a:endParaRPr lang="en-GB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loss =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loss_func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2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y_target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].</a:t>
                      </a:r>
                      <a:r>
                        <a:rPr lang="en-GB" sz="1200" b="0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float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loss.item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+= 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/ 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GB" sz="12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b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(3)</a:t>
                      </a:r>
                      <a:endParaRPr lang="en-GB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acc_t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compute_accuracy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2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y_target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+= 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acc_t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/ 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GB" sz="12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GB" sz="1200" b="0" dirty="0">
                        <a:solidFill>
                          <a:srgbClr val="795E26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scheduler.step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# 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(4)</a:t>
                      </a:r>
                      <a:r>
                        <a:rPr lang="en-GB" sz="12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en-GB" sz="12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endParaRPr lang="en-GB" sz="1200" b="0" dirty="0">
                        <a:solidFill>
                          <a:srgbClr val="795E26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2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    print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  <a:r>
                        <a:rPr lang="en-GB" sz="12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"Valid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epoch: 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epoch_index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args.num_epochs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loss: 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acc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</a:t>
                      </a:r>
                      <a:endParaRPr lang="en-GB" sz="11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96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Vocabulary, Vectorizer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DataLoader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Perceptron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Training Routine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Evaluation, Inference, Inspection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The Training Routine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AECC97-4A27-33A5-BDD0-7D436BEE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32" y="2642975"/>
            <a:ext cx="4608512" cy="36802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211BA5-0A08-723F-1409-6B53D9BC652D}"/>
                  </a:ext>
                </a:extLst>
              </p:cNvPr>
              <p:cNvSpPr txBox="1"/>
              <p:nvPr/>
            </p:nvSpPr>
            <p:spPr>
              <a:xfrm>
                <a:off x="107504" y="534730"/>
                <a:ext cx="8712968" cy="1724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kern="1200" dirty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Moving averages are a series of averages calculated using sequential segments of data points over a series of values.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kern="1200" noProof="1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Loss inside batch is oscilating and moving average is used to smooth loss data.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b="0" i="0" u="none" strike="noStrike" kern="1200" noProof="1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0" i="0" u="none" strike="noStrike" kern="1200" noProof="1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hr-HR" sz="2400" b="0" i="1" u="none" strike="noStrike" kern="1200" noProof="1" smtClean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sSub>
                      <m:sSubPr>
                        <m:ctrlPr>
                          <a:rPr lang="hr-HR" sz="2400" b="0" i="1" u="none" strike="noStrike" kern="1200" noProof="1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hr-HR" sz="2400" b="0" i="1" u="none" strike="noStrike" kern="1200" noProof="1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lang="hr-HR" sz="2400" b="0" i="1" u="none" strike="noStrike" kern="1200" noProof="1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lang="hr-HR" sz="2400" b="0" i="1" u="none" strike="noStrike" kern="1200" noProof="1" smtClean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lang="hr-HR" sz="2400" b="0" i="1" u="none" strike="noStrike" kern="1200" noProof="1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hr-HR" sz="2400" b="0" i="1" u="none" strike="noStrike" kern="1200" noProof="1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𝑀</m:t>
                        </m:r>
                        <m:sSub>
                          <m:sSubPr>
                            <m:ctrlPr>
                              <a:rPr lang="hr-HR" sz="2400" b="0" i="1" u="none" strike="noStrike" kern="1200" noProof="1" smtClean="0">
                                <a:solidFill>
                                  <a:schemeClr val="dk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hr-HR" sz="2400" b="0" i="1" u="none" strike="noStrike" kern="1200" noProof="1" smtClean="0">
                                <a:solidFill>
                                  <a:schemeClr val="dk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lang="hr-HR" sz="2400" b="0" i="1" u="none" strike="noStrike" kern="1200" noProof="1" smtClean="0">
                                <a:solidFill>
                                  <a:schemeClr val="dk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  <m:r>
                              <a:rPr lang="hr-HR" sz="2400" b="0" i="1" u="none" strike="noStrike" kern="1200" noProof="1" smtClean="0">
                                <a:solidFill>
                                  <a:schemeClr val="dk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</m:t>
                            </m:r>
                          </m:sub>
                        </m:sSub>
                        <m:r>
                          <a:rPr lang="hr-HR" sz="2400" b="0" i="1" u="none" strike="noStrike" kern="1200" noProof="1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lang="hr-HR" sz="2400" b="0" i="1" u="none" strike="noStrike" kern="1200" noProof="1" smtClean="0">
                                <a:solidFill>
                                  <a:schemeClr val="dk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hr-HR" sz="2400" b="0" i="1" u="none" strike="noStrike" kern="1200" noProof="1" smtClean="0">
                                <a:solidFill>
                                  <a:schemeClr val="dk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lang="hr-HR" sz="2400" b="0" i="1" u="none" strike="noStrike" kern="1200" noProof="1" smtClean="0">
                                <a:solidFill>
                                  <a:schemeClr val="dk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hr-HR" sz="2400" b="0" i="1" u="none" strike="noStrike" kern="1200" noProof="1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den>
                    </m:f>
                  </m:oMath>
                </a14:m>
                <a:endParaRPr lang="en-US" sz="1800" b="0" i="0" u="none" strike="noStrike" kern="1200" noProof="1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211BA5-0A08-723F-1409-6B53D9BC6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34730"/>
                <a:ext cx="8712968" cy="1724768"/>
              </a:xfrm>
              <a:prstGeom prst="rect">
                <a:avLst/>
              </a:prstGeom>
              <a:blipFill>
                <a:blip r:embed="rId3"/>
                <a:stretch>
                  <a:fillRect l="-582" t="-219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405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78479"/>
              </p:ext>
            </p:extLst>
          </p:nvPr>
        </p:nvGraphicFramePr>
        <p:xfrm>
          <a:off x="179512" y="548680"/>
          <a:ext cx="8640960" cy="582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Test Split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600" noProof="1">
                          <a:latin typeface="+mn-lt"/>
                          <a:cs typeface="Courier New" pitchFamily="49" charset="0"/>
                        </a:rPr>
                        <a:t>compute the output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600" noProof="1">
                          <a:latin typeface="+mn-lt"/>
                          <a:cs typeface="Courier New" pitchFamily="49" charset="0"/>
                        </a:rPr>
                        <a:t>compute the loss (moving average)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600" noProof="1">
                          <a:latin typeface="+mn-lt"/>
                          <a:cs typeface="Courier New" pitchFamily="49" charset="0"/>
                        </a:rPr>
                        <a:t>compute the accuracy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classifier.to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args.device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dataset.set_split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'test'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batch_generator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generate_batches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(dataset, 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batch_size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args.batch_size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device=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args.device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classifier.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eval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enumerate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batch_generator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classifier(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x_data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].</a:t>
                      </a:r>
                      <a:r>
                        <a:rPr lang="en-GB" sz="1400" b="0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float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 </a:t>
                      </a:r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(1)</a:t>
                      </a:r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(2)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loss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loss_func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y_target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].</a:t>
                      </a:r>
                      <a:r>
                        <a:rPr lang="en-GB" sz="1400" b="0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float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loss.item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+= 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/ 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</a:t>
                      </a:r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(3)</a:t>
                      </a:r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acc_t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compute_accuracy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y_target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+= 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acc_t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/ 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"Test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loss: 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acc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</a:t>
                      </a:r>
                    </a:p>
                    <a:p>
                      <a:endParaRPr lang="en-GB" sz="12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000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Inference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80501"/>
              </p:ext>
            </p:extLst>
          </p:nvPr>
        </p:nvGraphicFramePr>
        <p:xfrm>
          <a:off x="179512" y="548680"/>
          <a:ext cx="8640960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Another method for evaluating the model is to do inference on new data and make qualitative judgments about whether the model is working.</a:t>
                      </a:r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predict_rating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review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classifier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vectorizer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decision_threshold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0.5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review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preprocess_text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(review)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vectorized_review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torch.tensor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vectorizer.vectorize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(review))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result = classifier(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vectorized_review.view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probability_value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F.sigmoid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(result).item()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index = 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if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probability_value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&lt;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decision_threshold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index = 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vectorizer.rating_vocab.lookup_index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(index)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test_review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"this is a pretty awesome notebook"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prediction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predict_rating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test_review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classifier, vectorizer)</a:t>
                      </a:r>
                    </a:p>
                    <a:p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test_review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-&gt; 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{prediction}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this is a pretty awesome book -&gt; positive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609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600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Inspection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54246"/>
              </p:ext>
            </p:extLst>
          </p:nvPr>
        </p:nvGraphicFramePr>
        <p:xfrm>
          <a:off x="179512" y="548680"/>
          <a:ext cx="8640960" cy="6126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Inspecting the model's weights and make qualitative judgments about whether they seem correct.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With the perceptron and a collapsed one-hot encoding this is fairly straightforward because each model weight corresponds exactly to a word in our vocabulary.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fc1_weights = classifier.fc1.weight.cpu().detach()[</a:t>
                      </a:r>
                      <a:r>
                        <a:rPr lang="en-GB" sz="12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weights, indices =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torch.sort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(fc1_weights, dim=</a:t>
                      </a:r>
                      <a:r>
                        <a:rPr lang="en-GB" sz="12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descending=</a:t>
                      </a:r>
                      <a:r>
                        <a:rPr lang="en-GB" sz="12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b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indices =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indices.numpy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().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tolist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  <a:b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2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"Influential words in Positive Reviews:"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"--------------------------------------"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range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20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    print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vectorizer.review_vocab.lookup_index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(indices[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]))</a:t>
                      </a:r>
                      <a:endParaRPr lang="en-GB" sz="1200" b="0" dirty="0">
                        <a:solidFill>
                          <a:srgbClr val="795E26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Influential words in Positive Reviews: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--------------------------------------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delicious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pleasantly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fantastic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amazing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...</a:t>
                      </a:r>
                      <a:endParaRPr lang="en-GB" sz="12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589529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"Influential words in Negative Reviews:"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"--------------------------------------"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indices.reverse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range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20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    print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vectorizer.review_vocab.lookup_index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(indices[</a:t>
                      </a:r>
                      <a:r>
                        <a:rPr lang="en-GB" sz="12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r>
                        <a:rPr lang="en-GB" sz="12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256629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Influential words in Negative Reviews: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--------------------------------------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worst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mediocre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bland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horrible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...</a:t>
                      </a:r>
                      <a:endParaRPr lang="en-GB" sz="1200" b="0" i="0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39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5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571480"/>
            <a:ext cx="9001188" cy="1057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Vocabulary maps token to index and vice versa</a:t>
            </a:r>
          </a:p>
          <a:p>
            <a:pPr marL="0" indent="0">
              <a:buNone/>
            </a:pPr>
            <a:r>
              <a:rPr lang="en-US" dirty="0"/>
              <a:t>It can also use fixed index for unknown tokens.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9FE64AF-4997-1C26-A90F-086191BCAB1B}"/>
              </a:ext>
            </a:extLst>
          </p:cNvPr>
          <p:cNvSpPr/>
          <p:nvPr/>
        </p:nvSpPr>
        <p:spPr>
          <a:xfrm>
            <a:off x="1072147" y="1844824"/>
            <a:ext cx="1944216" cy="2808312"/>
          </a:xfrm>
          <a:prstGeom prst="roundRect">
            <a:avLst>
              <a:gd name="adj" fmla="val 5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HR" dirty="0"/>
              <a:t>ReviewVocab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E351EA-2CFF-8720-36A3-A7950F602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22248"/>
              </p:ext>
            </p:extLst>
          </p:nvPr>
        </p:nvGraphicFramePr>
        <p:xfrm>
          <a:off x="1232534" y="2492896"/>
          <a:ext cx="1623442" cy="19202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96253">
                  <a:extLst>
                    <a:ext uri="{9D8B030D-6E8A-4147-A177-3AD203B41FA5}">
                      <a16:colId xmlns:a16="http://schemas.microsoft.com/office/drawing/2014/main" val="168152099"/>
                    </a:ext>
                  </a:extLst>
                </a:gridCol>
                <a:gridCol w="1127189">
                  <a:extLst>
                    <a:ext uri="{9D8B030D-6E8A-4147-A177-3AD203B41FA5}">
                      <a16:colId xmlns:a16="http://schemas.microsoft.com/office/drawing/2014/main" val="3051125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HR" sz="1200" dirty="0"/>
                        <a:t>token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idx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30501007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-1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&lt;unk&gt;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28512822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unfortunately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43118271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the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59320232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frustration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80264483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75523994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769948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CD95E2-2144-5D8E-4E47-F39BCC0C4BB6}"/>
              </a:ext>
            </a:extLst>
          </p:cNvPr>
          <p:cNvSpPr txBox="1"/>
          <p:nvPr/>
        </p:nvSpPr>
        <p:spPr>
          <a:xfrm>
            <a:off x="136043" y="242088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R" dirty="0">
                <a:sym typeface="Wingdings" pitchFamily="2" charset="2"/>
              </a:rPr>
              <a:t>the </a:t>
            </a:r>
            <a:endParaRPr lang="en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53177-C1C5-4E34-0A30-435A17750789}"/>
              </a:ext>
            </a:extLst>
          </p:cNvPr>
          <p:cNvSpPr txBox="1"/>
          <p:nvPr/>
        </p:nvSpPr>
        <p:spPr>
          <a:xfrm>
            <a:off x="333212" y="284364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R" dirty="0">
                <a:sym typeface="Wingdings" pitchFamily="2" charset="2"/>
              </a:rPr>
              <a:t>2 </a:t>
            </a:r>
            <a:endParaRPr lang="en-H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6A4D4F-DA31-6BAF-2590-620AF0942674}"/>
              </a:ext>
            </a:extLst>
          </p:cNvPr>
          <p:cNvSpPr txBox="1"/>
          <p:nvPr/>
        </p:nvSpPr>
        <p:spPr>
          <a:xfrm>
            <a:off x="3142896" y="242088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>
                <a:sym typeface="Wingdings" pitchFamily="2" charset="2"/>
              </a:rPr>
              <a:t> 1</a:t>
            </a:r>
            <a:endParaRPr lang="en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EF757-C0B1-7FA7-A905-5877B1F4A23E}"/>
              </a:ext>
            </a:extLst>
          </p:cNvPr>
          <p:cNvSpPr txBox="1"/>
          <p:nvPr/>
        </p:nvSpPr>
        <p:spPr>
          <a:xfrm>
            <a:off x="3142896" y="2834352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>
                <a:sym typeface="Wingdings" pitchFamily="2" charset="2"/>
              </a:rPr>
              <a:t> frustration</a:t>
            </a:r>
            <a:endParaRPr lang="en-HR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3AFB844-8249-C3DB-D9F9-D3E7BC63D110}"/>
              </a:ext>
            </a:extLst>
          </p:cNvPr>
          <p:cNvSpPr/>
          <p:nvPr/>
        </p:nvSpPr>
        <p:spPr>
          <a:xfrm>
            <a:off x="5646707" y="1916832"/>
            <a:ext cx="1944216" cy="1656184"/>
          </a:xfrm>
          <a:prstGeom prst="roundRect">
            <a:avLst>
              <a:gd name="adj" fmla="val 5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HR" dirty="0"/>
              <a:t>RatingVocab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8DFED1F-8A81-2625-BBC6-E6ED934DD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503956"/>
              </p:ext>
            </p:extLst>
          </p:nvPr>
        </p:nvGraphicFramePr>
        <p:xfrm>
          <a:off x="5807094" y="2564904"/>
          <a:ext cx="1623442" cy="8229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96253">
                  <a:extLst>
                    <a:ext uri="{9D8B030D-6E8A-4147-A177-3AD203B41FA5}">
                      <a16:colId xmlns:a16="http://schemas.microsoft.com/office/drawing/2014/main" val="168152099"/>
                    </a:ext>
                  </a:extLst>
                </a:gridCol>
                <a:gridCol w="1127189">
                  <a:extLst>
                    <a:ext uri="{9D8B030D-6E8A-4147-A177-3AD203B41FA5}">
                      <a16:colId xmlns:a16="http://schemas.microsoft.com/office/drawing/2014/main" val="3051125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HR" sz="1200" dirty="0"/>
                        <a:t>token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idx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30501007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28512822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43118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48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Vocabulary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913579"/>
              </p:ext>
            </p:extLst>
          </p:nvPr>
        </p:nvGraphicFramePr>
        <p:xfrm>
          <a:off x="179512" y="548680"/>
          <a:ext cx="8640960" cy="5974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Vocabulary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Vocabulary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object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init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None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add_unk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unk_token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"&lt;UNK&gt;"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if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None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{}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idx_to_token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{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token 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for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token,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token_to_idx.items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()}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add_unk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add_unk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unk_token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unk_token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.unk_index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if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add_unk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.unk_index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.add_token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unk_token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add_token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if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token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index =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[token]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else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index =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[token] = index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idx_to_token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[index] = token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index</a:t>
                      </a:r>
                    </a:p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add_many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tokens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.add_token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(token)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token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tokens]</a:t>
                      </a:r>
                    </a:p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18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Vocabulary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20358"/>
              </p:ext>
            </p:extLst>
          </p:nvPr>
        </p:nvGraphicFramePr>
        <p:xfrm>
          <a:off x="179512" y="548680"/>
          <a:ext cx="8640960" cy="576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lookup_token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if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.unk_index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&gt;= 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token_to_idx.get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(token,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.unk_index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else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[token]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lookup_index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if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index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not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idx_to_token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    raise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KeyError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"the index (%d) is not in the Vocabulary"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% index)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idx_to_token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[index]</a:t>
                      </a:r>
                    </a:p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to_serializable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 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{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'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add_unk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add_unk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'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unk_token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unk_token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@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classmethod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from_serializable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cls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contents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(**contents)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__str__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"&lt;Vocabulary(size=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)}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)&gt;"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49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571480"/>
            <a:ext cx="9001188" cy="1057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Vectorizer uses vocabulary to create one-hot vector encoding of review</a:t>
            </a:r>
          </a:p>
          <a:p>
            <a:pPr marL="0" indent="0">
              <a:buNone/>
            </a:pPr>
            <a:r>
              <a:rPr lang="en-US" dirty="0"/>
              <a:t>Vector size is size of the vocabulary.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786856-0A1D-334B-AFEA-5E90AF33F092}"/>
              </a:ext>
            </a:extLst>
          </p:cNvPr>
          <p:cNvSpPr/>
          <p:nvPr/>
        </p:nvSpPr>
        <p:spPr>
          <a:xfrm>
            <a:off x="2987824" y="2132856"/>
            <a:ext cx="2520280" cy="2008996"/>
          </a:xfrm>
          <a:prstGeom prst="roundRect">
            <a:avLst>
              <a:gd name="adj" fmla="val 5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HR" dirty="0"/>
              <a:t>ReviewVectorizer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2A857E5-7627-1E40-3F4A-BDA5986ABF97}"/>
              </a:ext>
            </a:extLst>
          </p:cNvPr>
          <p:cNvSpPr/>
          <p:nvPr/>
        </p:nvSpPr>
        <p:spPr>
          <a:xfrm>
            <a:off x="3275856" y="3444522"/>
            <a:ext cx="1944216" cy="409298"/>
          </a:xfrm>
          <a:prstGeom prst="roundRect">
            <a:avLst>
              <a:gd name="adj" fmla="val 5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HR" dirty="0"/>
              <a:t>RatingVocab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176297-55E7-8382-6FA8-1D4DA02EAA8D}"/>
              </a:ext>
            </a:extLst>
          </p:cNvPr>
          <p:cNvSpPr/>
          <p:nvPr/>
        </p:nvSpPr>
        <p:spPr>
          <a:xfrm>
            <a:off x="3275856" y="2716495"/>
            <a:ext cx="1944216" cy="409298"/>
          </a:xfrm>
          <a:prstGeom prst="roundRect">
            <a:avLst>
              <a:gd name="adj" fmla="val 5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HR" dirty="0"/>
              <a:t>ReviewVocab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5D7B9-BA72-2D62-5293-DAF3D44C9A8D}"/>
              </a:ext>
            </a:extLst>
          </p:cNvPr>
          <p:cNvSpPr txBox="1"/>
          <p:nvPr/>
        </p:nvSpPr>
        <p:spPr>
          <a:xfrm>
            <a:off x="323528" y="2756461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</a:rPr>
              <a:t>did take out because </a:t>
            </a:r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</a:rPr>
              <a:t> </a:t>
            </a:r>
            <a:endParaRPr lang="en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E0487-253B-5B84-8816-E83FD5363A47}"/>
              </a:ext>
            </a:extLst>
          </p:cNvPr>
          <p:cNvSpPr txBox="1"/>
          <p:nvPr/>
        </p:nvSpPr>
        <p:spPr>
          <a:xfrm>
            <a:off x="5652120" y="2796784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</a:rPr>
              <a:t> </a:t>
            </a:r>
            <a:r>
              <a:rPr lang="en-GB" sz="1800" b="0" i="0" kern="1200" dirty="0">
                <a:solidFill>
                  <a:schemeClr val="bg1">
                    <a:lumMod val="75000"/>
                  </a:schemeClr>
                </a:solidFill>
                <a:effectLst/>
                <a:ea typeface="+mn-ea"/>
                <a:cs typeface="Courier New" panose="02070309020205020404" pitchFamily="49" charset="0"/>
              </a:rPr>
              <a:t>0 0</a:t>
            </a:r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</a:rPr>
              <a:t> 1 </a:t>
            </a:r>
            <a:r>
              <a:rPr lang="en-GB" sz="1800" b="0" i="0" kern="1200" dirty="0">
                <a:solidFill>
                  <a:schemeClr val="bg1">
                    <a:lumMod val="75000"/>
                  </a:schemeClr>
                </a:solidFill>
                <a:effectLst/>
                <a:ea typeface="+mn-ea"/>
                <a:cs typeface="Courier New" panose="02070309020205020404" pitchFamily="49" charset="0"/>
              </a:rPr>
              <a:t>0 0</a:t>
            </a:r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</a:rPr>
              <a:t> 1 1 </a:t>
            </a:r>
            <a:r>
              <a:rPr lang="en-GB" sz="1800" b="0" i="0" kern="1200" dirty="0">
                <a:solidFill>
                  <a:schemeClr val="bg1">
                    <a:lumMod val="75000"/>
                  </a:schemeClr>
                </a:solidFill>
                <a:effectLst/>
                <a:ea typeface="+mn-ea"/>
                <a:cs typeface="Courier New" panose="02070309020205020404" pitchFamily="49" charset="0"/>
              </a:rPr>
              <a:t>0 0</a:t>
            </a:r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</a:rPr>
              <a:t> 1 </a:t>
            </a:r>
            <a:r>
              <a:rPr lang="en-GB" sz="1800" b="0" i="0" kern="1200" dirty="0">
                <a:solidFill>
                  <a:schemeClr val="bg1">
                    <a:lumMod val="75000"/>
                  </a:schemeClr>
                </a:solidFill>
                <a:effectLst/>
                <a:ea typeface="+mn-ea"/>
                <a:cs typeface="Courier New" panose="02070309020205020404" pitchFamily="49" charset="0"/>
              </a:rPr>
              <a:t>0 0</a:t>
            </a:r>
            <a:endParaRPr lang="en-H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4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Vectorizer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25630"/>
              </p:ext>
            </p:extLst>
          </p:nvPr>
        </p:nvGraphicFramePr>
        <p:xfrm>
          <a:off x="179512" y="548680"/>
          <a:ext cx="8640960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Vectorizer encapsulates the review Vocabulary, which maps words in the review to integers.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ReviewVectorizer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object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init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review_vocab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rating_vocab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.review_vocab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review_vocab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.rating_vocab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rating_vocab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@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classmethod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from_serializable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cls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contents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review_vocab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Vocabulary.from_serializable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(contents[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review_vocab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rating_vocab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Vocabulary.from_serializable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(contents[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rating_vocab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review_vocab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review_vocab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rating_vocab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rating_vocab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to_serializable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{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review_vocab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.review_vocab.to_serializable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(),</a:t>
                      </a:r>
                    </a:p>
                    <a:p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'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rating_vocab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.rating_vocab.to_serializable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()}</a:t>
                      </a:r>
                    </a:p>
                    <a:p>
                      <a:endParaRPr lang="en-GB" sz="12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17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Vectorizer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775853"/>
              </p:ext>
            </p:extLst>
          </p:nvPr>
        </p:nvGraphicFramePr>
        <p:xfrm>
          <a:off x="179512" y="548680"/>
          <a:ext cx="8640960" cy="563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The method </a:t>
                      </a:r>
                      <a:r>
                        <a:rPr lang="en-US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from_dataframe</a:t>
                      </a:r>
                      <a:r>
                        <a:rPr lang="en-US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600" b="0" noProof="0" dirty="0"/>
                        <a:t> iterates over the rows of a Pandas </a:t>
                      </a:r>
                      <a:r>
                        <a:rPr lang="en-US" sz="1600" b="0" noProof="0" dirty="0" err="1"/>
                        <a:t>DataFrame</a:t>
                      </a:r>
                      <a:r>
                        <a:rPr lang="en-US" sz="1600" b="0" noProof="0" dirty="0"/>
                        <a:t> with two goals: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noProof="0" dirty="0"/>
                        <a:t>to count the frequency of all tokens present in the dataset.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noProof="0" dirty="0"/>
                        <a:t>to create a Vocabulary that only uses tokens that are as frequent as a provided keyword argument to the method, </a:t>
                      </a:r>
                      <a:r>
                        <a:rPr lang="en-US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cutoff</a:t>
                      </a:r>
                      <a:r>
                        <a:rPr lang="en-US" sz="1600" b="0" noProof="0" dirty="0"/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@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classmethod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from_dataframe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cls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review_df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cutoff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25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review_vocab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Vocabulary(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add_unk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rating_vocab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Vocabulary(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add_unk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    # Add ratings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for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rating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sorted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set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review_df.rating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)):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rating_vocab.add_token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(rating)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Add top words if count &gt; provided count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word_counts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Counter()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for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review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review_df.review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    for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word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review.split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 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if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word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not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string.punctuation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word_counts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[word] += 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for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word, count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word_counts.items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    if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count &gt;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cutoff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review_vocab.add_token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(word)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review_vocab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rating_vocab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48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Vectorizer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876690"/>
              </p:ext>
            </p:extLst>
          </p:nvPr>
        </p:nvGraphicFramePr>
        <p:xfrm>
          <a:off x="179512" y="548680"/>
          <a:ext cx="864096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The method </a:t>
                      </a:r>
                      <a:r>
                        <a:rPr lang="en-US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vectorize()</a:t>
                      </a:r>
                      <a:r>
                        <a:rPr lang="en-US" sz="1600" b="0" noProof="0" dirty="0"/>
                        <a:t> encapsulates the core functionality of the Vectorizer.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It takes as an argument a string representing a review and returns a vectorized representation of the review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the collapsed one-hot representation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the binary vector has a length equal to the size of the Vocabulary.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the binary vector has 1 in the locations that correspond to the words in the review.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limitations: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vector is sparse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discards the order in which the words appeared in the review (bag of words)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vectorize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review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one_hot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np.zeros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.review_vocab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),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dtype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=np.float32)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for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token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review.split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 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one_hot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.review_vocab.lookup_token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(token)] </a:t>
                      </a:r>
                      <a:r>
                        <a:rPr lang="en-GB" sz="1400" b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 </a:t>
                      </a:r>
                      <a:r>
                        <a:rPr lang="en-GB" sz="1400" b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one_hot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459703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662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945153"/>
      </p:ext>
    </p:extLst>
  </p:cSld>
  <p:clrMapOvr>
    <a:masterClrMapping/>
  </p:clrMapOvr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6416</TotalTime>
  <Words>3782</Words>
  <Application>Microsoft Macintosh PowerPoint</Application>
  <PresentationFormat>On-screen Show (4:3)</PresentationFormat>
  <Paragraphs>462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bzitko_template</vt:lpstr>
      <vt:lpstr>NLP Sentiment Classification with Perceptron  lecture 02.4</vt:lpstr>
      <vt:lpstr>Contents</vt:lpstr>
      <vt:lpstr>Vocabulary</vt:lpstr>
      <vt:lpstr>Vocabulary</vt:lpstr>
      <vt:lpstr>Vocabulary</vt:lpstr>
      <vt:lpstr>Vectorizer</vt:lpstr>
      <vt:lpstr>Vectorizer</vt:lpstr>
      <vt:lpstr>Vectorizer</vt:lpstr>
      <vt:lpstr>Vectorizer</vt:lpstr>
      <vt:lpstr>Dataset</vt:lpstr>
      <vt:lpstr>DataSet</vt:lpstr>
      <vt:lpstr>DataSet</vt:lpstr>
      <vt:lpstr>DataLoader</vt:lpstr>
      <vt:lpstr>DataLoader</vt:lpstr>
      <vt:lpstr>A Percepton Classifier</vt:lpstr>
      <vt:lpstr>The Training Routine</vt:lpstr>
      <vt:lpstr>The Training Routine</vt:lpstr>
      <vt:lpstr>The Training Routine</vt:lpstr>
      <vt:lpstr>The Training Routine</vt:lpstr>
      <vt:lpstr>The Training Routine</vt:lpstr>
      <vt:lpstr>Evaluation</vt:lpstr>
      <vt:lpstr>Inference</vt:lpstr>
      <vt:lpstr>Inspection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2253</cp:revision>
  <dcterms:created xsi:type="dcterms:W3CDTF">2009-11-13T22:47:37Z</dcterms:created>
  <dcterms:modified xsi:type="dcterms:W3CDTF">2022-11-01T08:56:10Z</dcterms:modified>
</cp:coreProperties>
</file>