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0" r:id="rId3"/>
    <p:sldId id="297" r:id="rId4"/>
    <p:sldId id="355" r:id="rId5"/>
    <p:sldId id="356" r:id="rId6"/>
    <p:sldId id="357" r:id="rId7"/>
    <p:sldId id="360" r:id="rId8"/>
    <p:sldId id="359" r:id="rId9"/>
    <p:sldId id="317" r:id="rId10"/>
    <p:sldId id="361" r:id="rId11"/>
    <p:sldId id="362" r:id="rId12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1" autoAdjust="0"/>
    <p:restoredTop sz="85902" autoAdjust="0"/>
  </p:normalViewPr>
  <p:slideViewPr>
    <p:cSldViewPr>
      <p:cViewPr varScale="1">
        <p:scale>
          <a:sx n="89" d="100"/>
          <a:sy n="89" d="100"/>
        </p:scale>
        <p:origin x="17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2CC2B-07F5-486B-80F8-D7AC8876AF81}" type="datetimeFigureOut">
              <a:rPr lang="sr-Latn-CS" smtClean="0"/>
              <a:pPr/>
              <a:t>3.11.22.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57EA-DA71-4ED8-87D5-FA09C51B6AFA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861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2500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2"/>
            <a:ext cx="6400800" cy="19240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3.11.22.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3.11.22.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2396" y="71414"/>
            <a:ext cx="1485896" cy="6429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06" y="71414"/>
            <a:ext cx="7429552" cy="6429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3.11.22.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3.11.22.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3.11.22.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6" y="571480"/>
            <a:ext cx="4424394" cy="5929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480"/>
            <a:ext cx="4424394" cy="5929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3.11.22.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44259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06" y="1214422"/>
            <a:ext cx="4425982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571480"/>
            <a:ext cx="442756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214422"/>
            <a:ext cx="4427569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3.11.22.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3.11.22.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3.11.22.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71414"/>
            <a:ext cx="3394107" cy="13636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1414"/>
            <a:ext cx="5497544" cy="6429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1435100"/>
            <a:ext cx="3394107" cy="50657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3.11.22.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5143512"/>
            <a:ext cx="90011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06" y="71414"/>
            <a:ext cx="9001188" cy="50006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5715016"/>
            <a:ext cx="90011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3.11.22.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9001188" cy="5929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071538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65C48-E28F-491B-A6FC-AD0BFE4ABDB2}" type="datetimeFigureOut">
              <a:rPr lang="sr-Latn-CS" smtClean="0"/>
              <a:pPr/>
              <a:t>3.11.22.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976" y="6572272"/>
            <a:ext cx="707236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76" y="6572272"/>
            <a:ext cx="85722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</a:t>
            </a:r>
            <a:br>
              <a:rPr lang="en-US" dirty="0"/>
            </a:br>
            <a:r>
              <a:rPr lang="en-US" dirty="0"/>
              <a:t>Surname Classification </a:t>
            </a:r>
            <a:r>
              <a:rPr lang="en-US"/>
              <a:t>- Preprocessing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lecture 03.2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Branko Žitko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Multilayer Perceptron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791573"/>
              </p:ext>
            </p:extLst>
          </p:nvPr>
        </p:nvGraphicFramePr>
        <p:xfrm>
          <a:off x="179512" y="548680"/>
          <a:ext cx="8640960" cy="5303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r>
                        <a:rPr lang="en-GB" sz="1800" b="0" noProof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Because of the </a:t>
                      </a:r>
                      <a:r>
                        <a:rPr lang="en-GB" sz="1800" b="0" noProof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cs typeface="MoolBoran" panose="020B0100010101010101" pitchFamily="34" charset="0"/>
                        </a:rPr>
                        <a:t>sequential</a:t>
                      </a:r>
                      <a:r>
                        <a:rPr lang="en-GB" sz="1800" b="0" noProof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nature of the layers, you must take care to ensure that the number of outputs in a layer is equal to the number of inputs to the next layer.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store input data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800" noProof="1">
                          <a:latin typeface="+mn-lt"/>
                          <a:cs typeface="Courier New" pitchFamily="49" charset="0"/>
                        </a:rPr>
                        <a:t>store outputs of first n – 1 layers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800" noProof="1">
                          <a:latin typeface="+mn-lt"/>
                          <a:cs typeface="Courier New" pitchFamily="49" charset="0"/>
                        </a:rPr>
                        <a:t>store outputs of final layer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800" noProof="1">
                          <a:latin typeface="+mn-lt"/>
                          <a:cs typeface="Courier New" pitchFamily="49" charset="0"/>
                        </a:rPr>
                        <a:t>apply softmax</a:t>
                      </a:r>
                    </a:p>
                    <a:p>
                      <a:pPr marL="342900" indent="-342900">
                        <a:buAutoNum type="arabicParenBoth"/>
                      </a:pPr>
                      <a:endParaRPr lang="es-ES_tradnl" sz="1800" noProof="1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forward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apply_softmax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.last_forward_cache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.last_forward_cache.append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x.to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4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cpu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numpy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())  # 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(1)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for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module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.module_list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x = module(x) # 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(2)</a:t>
                      </a: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.last_forward_cache.append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x.to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4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cpu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data.numpy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())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output =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.fc_final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(x)</a:t>
                      </a: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.last_forward_cache.append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output.to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4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cpu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data.numpy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()) # 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(3)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apply_softmax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output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F.softmax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(output, dim=</a:t>
                      </a:r>
                      <a:r>
                        <a:rPr lang="en-GB" sz="14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 # 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(4)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output</a:t>
                      </a:r>
                      <a:endParaRPr lang="en-GB" sz="20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67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Multilayer Perceptron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547738"/>
              </p:ext>
            </p:extLst>
          </p:nvPr>
        </p:nvGraphicFramePr>
        <p:xfrm>
          <a:off x="179512" y="548680"/>
          <a:ext cx="8640960" cy="3383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r>
                        <a:rPr lang="hr-HR" sz="1800" b="0" noProof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Multilayer perceptron with 1 hidden layer</a:t>
                      </a:r>
                      <a:endParaRPr lang="es-ES_tradnl" sz="1800" b="0" noProof="1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  <a:p>
                      <a:endParaRPr lang="es-ES_tradnl" sz="1800" noProof="1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mlp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MultilayerPerceptron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input_size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pPr algn="l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hidden_size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pPr algn="l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num_hidden_layers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pPr algn="l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output_size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mlp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MultilayerPerceptron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(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module_list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ModuleList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(0): Linear(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in_features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=2,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out_features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=2, bias=True)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(1): Sigmoid()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(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fc_final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 Linear(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in_features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=2,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out_features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=2, bias=True)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310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37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ideas involved in building neural networks:</a:t>
            </a:r>
          </a:p>
          <a:p>
            <a:pPr lvl="1"/>
            <a:r>
              <a:rPr lang="en-US" dirty="0"/>
              <a:t>activation functions, </a:t>
            </a:r>
          </a:p>
          <a:p>
            <a:pPr lvl="1"/>
            <a:r>
              <a:rPr lang="en-US" dirty="0"/>
              <a:t>loss functions, </a:t>
            </a:r>
          </a:p>
          <a:p>
            <a:pPr lvl="1"/>
            <a:r>
              <a:rPr lang="en-US" dirty="0"/>
              <a:t>optimizers, and </a:t>
            </a:r>
          </a:p>
          <a:p>
            <a:pPr lvl="1"/>
            <a:r>
              <a:rPr lang="en-US" dirty="0"/>
              <a:t>the supervised training setup.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Feed-Forward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historic downfalls of the perceptron was that it cannot learn modestly nontrivial patterns present in data.</a:t>
            </a:r>
          </a:p>
          <a:p>
            <a:r>
              <a:rPr lang="en-US" dirty="0"/>
              <a:t>Feed-Forward Networks</a:t>
            </a:r>
          </a:p>
          <a:p>
            <a:pPr lvl="1"/>
            <a:r>
              <a:rPr lang="en-US" dirty="0"/>
              <a:t>Multilayer perceptron (MLP)</a:t>
            </a:r>
          </a:p>
          <a:p>
            <a:pPr lvl="1"/>
            <a:r>
              <a:rPr lang="en-US" dirty="0"/>
              <a:t>Convolutional neural network (CNN)</a:t>
            </a:r>
          </a:p>
          <a:p>
            <a:r>
              <a:rPr lang="en-US" dirty="0"/>
              <a:t>MLP extends the simple perceptron </a:t>
            </a:r>
          </a:p>
          <a:p>
            <a:pPr lvl="1"/>
            <a:r>
              <a:rPr lang="en-US" dirty="0"/>
              <a:t>by grouping many </a:t>
            </a:r>
            <a:r>
              <a:rPr lang="en-US" dirty="0" err="1"/>
              <a:t>perceptrons</a:t>
            </a:r>
            <a:r>
              <a:rPr lang="en-US" dirty="0"/>
              <a:t> in a single layer and</a:t>
            </a:r>
          </a:p>
          <a:p>
            <a:pPr lvl="1"/>
            <a:r>
              <a:rPr lang="en-US" dirty="0"/>
              <a:t>stacking multiple layers together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5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Multilayer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multilayer perceptron is considered one of the most basic neural network building blocks. </a:t>
            </a:r>
          </a:p>
          <a:p>
            <a:r>
              <a:rPr lang="en-US"/>
              <a:t>The simplest MLP is an extension to the perceptron.</a:t>
            </a:r>
          </a:p>
          <a:p>
            <a:r>
              <a:rPr lang="en-US"/>
              <a:t>The perceptron takes the data vector as input and computes a single output value. </a:t>
            </a:r>
          </a:p>
          <a:p>
            <a:r>
              <a:rPr lang="en-US"/>
              <a:t>In an MLP, many perceptrons are grouped so that the output of a single layer is a new vector instead of a single output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6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Multilayer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MLP is composed of </a:t>
            </a:r>
          </a:p>
          <a:p>
            <a:pPr lvl="1"/>
            <a:r>
              <a:rPr lang="en-US" dirty="0"/>
              <a:t>three stages of representation and </a:t>
            </a:r>
          </a:p>
          <a:p>
            <a:pPr lvl="1"/>
            <a:r>
              <a:rPr lang="en-US" dirty="0"/>
              <a:t>two Linear layers</a:t>
            </a:r>
          </a:p>
          <a:p>
            <a:r>
              <a:rPr lang="en-US" dirty="0"/>
              <a:t>The First stage is the input vector</a:t>
            </a:r>
          </a:p>
          <a:p>
            <a:r>
              <a:rPr lang="en-US" dirty="0"/>
              <a:t>The First linear layer computes a hidden vector</a:t>
            </a:r>
          </a:p>
          <a:p>
            <a:r>
              <a:rPr lang="en-US" dirty="0"/>
              <a:t>The Second stage is that hidden vector</a:t>
            </a:r>
          </a:p>
          <a:p>
            <a:r>
              <a:rPr lang="en-US" dirty="0"/>
              <a:t>The Second linear layer computes an output vector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4752-6E0E-6F87-4DAD-84B0CC364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727447"/>
            <a:ext cx="4392488" cy="277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2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Example: XOR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classes in the XOR dataset plotted as circles and stars.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4053E-F634-40A1-F472-3D659D1BB213}"/>
              </a:ext>
            </a:extLst>
          </p:cNvPr>
          <p:cNvSpPr txBox="1"/>
          <p:nvPr/>
        </p:nvSpPr>
        <p:spPr>
          <a:xfrm>
            <a:off x="1547664" y="4640607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Perceptron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6BADF4-F3EE-537E-F25A-9614DFFA9D81}"/>
              </a:ext>
            </a:extLst>
          </p:cNvPr>
          <p:cNvSpPr txBox="1"/>
          <p:nvPr/>
        </p:nvSpPr>
        <p:spPr>
          <a:xfrm>
            <a:off x="5310129" y="464060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MLP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12898-E4CA-3BF0-8E07-47E3109F5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36" y="1412776"/>
            <a:ext cx="61468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0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Example: XOR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decision boundary cannot be a single straight line </a:t>
            </a:r>
            <a:br>
              <a:rPr lang="en-US" dirty="0"/>
            </a:br>
            <a:r>
              <a:rPr lang="en-US" dirty="0"/>
              <a:t>(linearly separable)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appears that the MLP has two decision boundaries, and that is its advantage, it is actually just one decision boundary! </a:t>
            </a:r>
          </a:p>
          <a:p>
            <a:r>
              <a:rPr lang="en-US" dirty="0"/>
              <a:t>The decision boundary just appears that way because the intermediate representation has morphed the space to allow one hyperplane to appear in both of those positions.</a:t>
            </a:r>
          </a:p>
        </p:txBody>
      </p:sp>
      <p:pic>
        <p:nvPicPr>
          <p:cNvPr id="10" name="Picture 9" descr="A picture containing tree, sky&#10;&#10;Description automatically generated">
            <a:extLst>
              <a:ext uri="{FF2B5EF4-FFF2-40B4-BE49-F238E27FC236}">
                <a16:creationId xmlns:a16="http://schemas.microsoft.com/office/drawing/2014/main" id="{0B15890B-234B-3291-EC91-D0476912A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69" y="1516913"/>
            <a:ext cx="4069330" cy="2643220"/>
          </a:xfrm>
          <a:prstGeom prst="rect">
            <a:avLst/>
          </a:prstGeom>
        </p:spPr>
      </p:pic>
      <p:pic>
        <p:nvPicPr>
          <p:cNvPr id="12" name="Picture 11" descr="A picture containing sky, tree, orange&#10;&#10;Description automatically generated">
            <a:extLst>
              <a:ext uri="{FF2B5EF4-FFF2-40B4-BE49-F238E27FC236}">
                <a16:creationId xmlns:a16="http://schemas.microsoft.com/office/drawing/2014/main" id="{5CD3ADE7-6C49-57D2-15AA-54EE8E7D7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484784"/>
            <a:ext cx="4032448" cy="26555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F4053E-F634-40A1-F472-3D659D1BB213}"/>
              </a:ext>
            </a:extLst>
          </p:cNvPr>
          <p:cNvSpPr txBox="1"/>
          <p:nvPr/>
        </p:nvSpPr>
        <p:spPr>
          <a:xfrm>
            <a:off x="1579446" y="4293096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Perceptron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6BADF4-F3EE-537E-F25A-9614DFFA9D81}"/>
              </a:ext>
            </a:extLst>
          </p:cNvPr>
          <p:cNvSpPr txBox="1"/>
          <p:nvPr/>
        </p:nvSpPr>
        <p:spPr>
          <a:xfrm>
            <a:off x="6012160" y="42930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MLP</a:t>
            </a:r>
          </a:p>
        </p:txBody>
      </p:sp>
    </p:spTree>
    <p:extLst>
      <p:ext uri="{BB962C8B-B14F-4D97-AF65-F5344CB8AC3E}">
        <p14:creationId xmlns:p14="http://schemas.microsoft.com/office/powerpoint/2010/main" val="318719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FCE30-56FD-AA4B-7226-B62C8677C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6" y="571480"/>
            <a:ext cx="9001188" cy="5929354"/>
          </a:xfrm>
        </p:spPr>
        <p:txBody>
          <a:bodyPr>
            <a:normAutofit/>
          </a:bodyPr>
          <a:lstStyle/>
          <a:p>
            <a:r>
              <a:rPr lang="en-US" dirty="0"/>
              <a:t>MLP has learned to “warp” the space in which the data lives so that it can divide the dataset with a single line by the time it passes through the final layer.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Example: XOR</a:t>
            </a:r>
            <a:endParaRPr lang="en-US" dirty="0"/>
          </a:p>
        </p:txBody>
      </p:sp>
      <p:pic>
        <p:nvPicPr>
          <p:cNvPr id="5" name="Picture 4" descr="Scatter chart&#10;&#10;Description automatically generated">
            <a:extLst>
              <a:ext uri="{FF2B5EF4-FFF2-40B4-BE49-F238E27FC236}">
                <a16:creationId xmlns:a16="http://schemas.microsoft.com/office/drawing/2014/main" id="{006339B5-F13F-387C-B816-DAFC1DB8A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50" y="1749446"/>
            <a:ext cx="3276378" cy="2203082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192D74CA-D074-C046-D8A8-0D42C3AE7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643" y="1689053"/>
            <a:ext cx="3191645" cy="2240742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AFDDD219-2544-A261-0198-70F3E772E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13" y="4256683"/>
            <a:ext cx="3389357" cy="2306646"/>
          </a:xfrm>
          <a:prstGeom prst="rect">
            <a:avLst/>
          </a:prstGeom>
        </p:spPr>
      </p:pic>
      <p:pic>
        <p:nvPicPr>
          <p:cNvPr id="15" name="Picture 14" descr="Shape&#10;&#10;Description automatically generated">
            <a:extLst>
              <a:ext uri="{FF2B5EF4-FFF2-40B4-BE49-F238E27FC236}">
                <a16:creationId xmlns:a16="http://schemas.microsoft.com/office/drawing/2014/main" id="{514BE9FB-7AF9-2210-30F4-92C3AB73B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205555"/>
            <a:ext cx="3464676" cy="22689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FA1B60-D56B-0E2E-ECE8-6394DE84ABAC}"/>
              </a:ext>
            </a:extLst>
          </p:cNvPr>
          <p:cNvSpPr txBox="1"/>
          <p:nvPr/>
        </p:nvSpPr>
        <p:spPr>
          <a:xfrm>
            <a:off x="965119" y="3972562"/>
            <a:ext cx="2282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1. input to the nework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C192DD-D126-DCFF-59DA-629F282001F1}"/>
              </a:ext>
            </a:extLst>
          </p:cNvPr>
          <p:cNvSpPr txBox="1"/>
          <p:nvPr/>
        </p:nvSpPr>
        <p:spPr>
          <a:xfrm>
            <a:off x="4738644" y="3952528"/>
            <a:ext cx="3440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2. output of the first linear module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743620-C940-F8BF-4952-C5170734393E}"/>
              </a:ext>
            </a:extLst>
          </p:cNvPr>
          <p:cNvSpPr txBox="1"/>
          <p:nvPr/>
        </p:nvSpPr>
        <p:spPr>
          <a:xfrm>
            <a:off x="435833" y="6468246"/>
            <a:ext cx="326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3. output of the first nonlinearity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DFA47D-0F36-72E6-C32E-AA74338355FF}"/>
              </a:ext>
            </a:extLst>
          </p:cNvPr>
          <p:cNvSpPr txBox="1"/>
          <p:nvPr/>
        </p:nvSpPr>
        <p:spPr>
          <a:xfrm>
            <a:off x="4738643" y="6516052"/>
            <a:ext cx="374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4. output of the second linear module</a:t>
            </a:r>
          </a:p>
        </p:txBody>
      </p:sp>
    </p:spTree>
    <p:extLst>
      <p:ext uri="{BB962C8B-B14F-4D97-AF65-F5344CB8AC3E}">
        <p14:creationId xmlns:p14="http://schemas.microsoft.com/office/powerpoint/2010/main" val="339811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Multilayer Perceptron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1068"/>
              </p:ext>
            </p:extLst>
          </p:nvPr>
        </p:nvGraphicFramePr>
        <p:xfrm>
          <a:off x="179512" y="548680"/>
          <a:ext cx="8640960" cy="609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r>
                        <a:rPr lang="en-GB" sz="1800" b="0" noProof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Because of the </a:t>
                      </a:r>
                      <a:r>
                        <a:rPr lang="en-GB" sz="1800" b="0" noProof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cs typeface="MoolBoran" panose="020B0100010101010101" pitchFamily="34" charset="0"/>
                        </a:rPr>
                        <a:t>sequential</a:t>
                      </a:r>
                      <a:r>
                        <a:rPr lang="en-GB" sz="1800" b="0" noProof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nature of the layers, you must take care to ensure that the number of outputs in a layer is equal to the number of inputs to the next layer.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ModuleList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will be list of input and hidden layers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800" noProof="1">
                          <a:latin typeface="+mn-lt"/>
                          <a:cs typeface="Courier New" pitchFamily="49" charset="0"/>
                        </a:rPr>
                        <a:t>fully connected layer is at the end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800" noProof="1"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es-ES_tradnl" sz="18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last_forward_cache</a:t>
                      </a:r>
                      <a:r>
                        <a:rPr lang="es-ES_tradnl" sz="1800" noProof="1">
                          <a:latin typeface="+mn-lt"/>
                          <a:cs typeface="Courier New" pitchFamily="49" charset="0"/>
                        </a:rPr>
                        <a:t> will be used to store layer's output</a:t>
                      </a:r>
                    </a:p>
                    <a:p>
                      <a:pPr marL="342900" indent="-342900">
                        <a:buAutoNum type="arabicParenBoth"/>
                      </a:pPr>
                      <a:endParaRPr lang="es-ES_tradnl" sz="1800" noProof="1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400" b="0" noProof="1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torch</a:t>
                      </a:r>
                    </a:p>
                    <a:p>
                      <a:b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noProof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class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noProof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MultilayerPerceptron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noProof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torch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GB" sz="1400" b="0" noProof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nn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GB" sz="1400" b="0" noProof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Module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noProof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 def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noProof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__init__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input_size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hidden_size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output_size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num_hidden_layers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hidden_activation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=torch.nn.Sigmoid):</a:t>
                      </a:r>
                    </a:p>
                    <a:p>
                      <a:endParaRPr lang="en-GB" sz="1400" b="0" noProof="1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super(MultilayerPerceptron, </a:t>
                      </a:r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</a:t>
                      </a:r>
                      <a:r>
                        <a:rPr lang="en-GB" sz="1400" b="0" noProof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__init__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endParaRPr lang="en-GB" sz="1400" b="0" noProof="1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self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.module_list = torch.nn.ModuleList()  # 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(1)</a:t>
                      </a:r>
                    </a:p>
                    <a:p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interim_input_size = input_size</a:t>
                      </a:r>
                    </a:p>
                    <a:p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interim_output_size = hidden_size</a:t>
                      </a:r>
                    </a:p>
                    <a:p>
                      <a:endParaRPr lang="en-GB" sz="1400" b="0" noProof="1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noProof="1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for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_ </a:t>
                      </a:r>
                      <a:r>
                        <a:rPr lang="en-GB" sz="1400" b="0" noProof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noProof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range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(num_hidden_layers):</a:t>
                      </a:r>
                    </a:p>
                    <a:p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self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.module_list.append(torch.nn.Linear(interim_input_size,</a:t>
                      </a:r>
                    </a:p>
                    <a:p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                       interim_output_size))</a:t>
                      </a:r>
                    </a:p>
                    <a:p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self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.module_list.append(hidden_activation())</a:t>
                      </a:r>
                    </a:p>
                    <a:p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interim_input_size = interim_output_size</a:t>
                      </a:r>
                    </a:p>
                    <a:p>
                      <a:b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.fc_final = torch.nn.Linear(interim_input_size, output_size)  # 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(2)</a:t>
                      </a:r>
                    </a:p>
                    <a:p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self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.last_forward_cache = []  # 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(3)</a:t>
                      </a:r>
                      <a:endParaRPr lang="en-GB" sz="1100" b="0" noProof="1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862209"/>
      </p:ext>
    </p:extLst>
  </p:cSld>
  <p:clrMapOvr>
    <a:masterClrMapping/>
  </p:clrMapOvr>
</p:sld>
</file>

<file path=ppt/theme/theme1.xml><?xml version="1.0" encoding="utf-8"?>
<a:theme xmlns:a="http://schemas.openxmlformats.org/drawingml/2006/main" name="bzitko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bzitko_template</Template>
  <TotalTime>5799</TotalTime>
  <Words>957</Words>
  <Application>Microsoft Macintosh PowerPoint</Application>
  <PresentationFormat>On-screen Show (4:3)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bzitko_template</vt:lpstr>
      <vt:lpstr>NLP Surname Classification - Preprocessing  lecture 03.2</vt:lpstr>
      <vt:lpstr>Contents</vt:lpstr>
      <vt:lpstr>Feed-Forward Networks</vt:lpstr>
      <vt:lpstr>The Multilayer Perceptron</vt:lpstr>
      <vt:lpstr>The Multilayer Perceptron</vt:lpstr>
      <vt:lpstr>A Simple Example: XOR</vt:lpstr>
      <vt:lpstr>A Simple Example: XOR</vt:lpstr>
      <vt:lpstr>A Simple Example: XOR</vt:lpstr>
      <vt:lpstr>The Multilayer Perceptron</vt:lpstr>
      <vt:lpstr>The Multilayer Perceptron</vt:lpstr>
      <vt:lpstr>The Multilayer Perceptron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Ekspertni sustavi  predavanje 07</dc:title>
  <dc:creator>kika</dc:creator>
  <cp:lastModifiedBy>Branko Žitko</cp:lastModifiedBy>
  <cp:revision>2112</cp:revision>
  <dcterms:created xsi:type="dcterms:W3CDTF">2009-11-13T22:47:37Z</dcterms:created>
  <dcterms:modified xsi:type="dcterms:W3CDTF">2022-11-03T10:16:02Z</dcterms:modified>
</cp:coreProperties>
</file>