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0" r:id="rId3"/>
    <p:sldId id="363" r:id="rId4"/>
    <p:sldId id="364" r:id="rId5"/>
    <p:sldId id="366" r:id="rId6"/>
    <p:sldId id="367" r:id="rId7"/>
    <p:sldId id="368" r:id="rId8"/>
    <p:sldId id="369" r:id="rId9"/>
    <p:sldId id="370" r:id="rId10"/>
    <p:sldId id="297" r:id="rId11"/>
    <p:sldId id="371" r:id="rId12"/>
    <p:sldId id="355" r:id="rId13"/>
    <p:sldId id="356" r:id="rId14"/>
    <p:sldId id="357" r:id="rId15"/>
    <p:sldId id="360" r:id="rId16"/>
    <p:sldId id="359" r:id="rId17"/>
    <p:sldId id="317" r:id="rId18"/>
    <p:sldId id="361" r:id="rId19"/>
    <p:sldId id="362" r:id="rId20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 autoAdjust="0"/>
    <p:restoredTop sz="85845" autoAdjust="0"/>
  </p:normalViewPr>
  <p:slideViewPr>
    <p:cSldViewPr>
      <p:cViewPr>
        <p:scale>
          <a:sx n="209" d="100"/>
          <a:sy n="209" d="100"/>
        </p:scale>
        <p:origin x="376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2CC2B-07F5-486B-80F8-D7AC8876AF81}" type="datetimeFigureOut">
              <a:rPr lang="sr-Latn-CS" smtClean="0"/>
              <a:pPr/>
              <a:t>3.11.22.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57EA-DA71-4ED8-87D5-FA09C51B6AFA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86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82614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2524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500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9240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2396" y="71414"/>
            <a:ext cx="1485896" cy="6429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06" y="71414"/>
            <a:ext cx="7429552" cy="6429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6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44259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6" y="1214422"/>
            <a:ext cx="4425982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571480"/>
            <a:ext cx="44275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14422"/>
            <a:ext cx="4427569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3.11.22.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3.11.22.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3.11.22.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71414"/>
            <a:ext cx="3394107" cy="13636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1414"/>
            <a:ext cx="5497544" cy="6429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1435100"/>
            <a:ext cx="3394107" cy="50657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5143512"/>
            <a:ext cx="90011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06" y="71414"/>
            <a:ext cx="9001188" cy="50006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5715016"/>
            <a:ext cx="90011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9001188" cy="5929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071538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5C48-E28F-491B-A6FC-AD0BFE4ABDB2}" type="datetimeFigureOut">
              <a:rPr lang="sr-Latn-CS" smtClean="0"/>
              <a:pPr/>
              <a:t>3.11.22.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976" y="6572272"/>
            <a:ext cx="707236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572272"/>
            <a:ext cx="85722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  <a:br>
              <a:rPr lang="en-US" dirty="0"/>
            </a:br>
            <a:r>
              <a:rPr lang="en-US" dirty="0"/>
              <a:t>Convolutional Neural Network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lecture 03.4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Branko Žitko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Feed-Forward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historic downfalls of the perceptron was that it cannot learn modestly nontrivial patterns present in data.</a:t>
            </a:r>
          </a:p>
          <a:p>
            <a:r>
              <a:rPr lang="en-US" dirty="0"/>
              <a:t>Feed-Forward Networks</a:t>
            </a:r>
          </a:p>
          <a:p>
            <a:pPr lvl="1"/>
            <a:r>
              <a:rPr lang="en-US" dirty="0"/>
              <a:t>Multilayer perceptron (MLP)</a:t>
            </a:r>
          </a:p>
          <a:p>
            <a:pPr lvl="1"/>
            <a:r>
              <a:rPr lang="en-US" dirty="0"/>
              <a:t>Convolutional neural network (CNN)</a:t>
            </a:r>
          </a:p>
          <a:p>
            <a:r>
              <a:rPr lang="en-US" dirty="0"/>
              <a:t>MLP extends the simple perceptron </a:t>
            </a:r>
          </a:p>
          <a:p>
            <a:pPr lvl="1"/>
            <a:r>
              <a:rPr lang="en-US" dirty="0"/>
              <a:t>by grouping many </a:t>
            </a:r>
            <a:r>
              <a:rPr lang="en-US" dirty="0" err="1"/>
              <a:t>perceptrons</a:t>
            </a:r>
            <a:r>
              <a:rPr lang="en-US" dirty="0"/>
              <a:t> in a single layer and</a:t>
            </a:r>
          </a:p>
          <a:p>
            <a:pPr lvl="1"/>
            <a:r>
              <a:rPr lang="en-US" dirty="0"/>
              <a:t>stacking multiple layers together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5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971600" y="508079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(1x2x4x4)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3532696" y="508079"/>
            <a:ext cx="226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(4x2x3x3)</a:t>
            </a:r>
            <a:endParaRPr lang="en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E053B5-DE1C-E94F-C609-BDABCF602D39}"/>
              </a:ext>
            </a:extLst>
          </p:cNvPr>
          <p:cNvSpPr txBox="1"/>
          <p:nvPr/>
        </p:nvSpPr>
        <p:spPr>
          <a:xfrm>
            <a:off x="6172635" y="508079"/>
            <a:ext cx="286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1 (1x4x2x2)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805CA6-53C2-A5DF-4218-258B927F4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431015"/>
              </p:ext>
            </p:extLst>
          </p:nvPr>
        </p:nvGraphicFramePr>
        <p:xfrm>
          <a:off x="7092376" y="1182628"/>
          <a:ext cx="864000" cy="82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b="1" dirty="0"/>
                        <a:t>7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39F7BFF6-3E51-1F43-9E45-BB1DD57C5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447496"/>
              </p:ext>
            </p:extLst>
          </p:nvPr>
        </p:nvGraphicFramePr>
        <p:xfrm>
          <a:off x="1619848" y="1124744"/>
          <a:ext cx="1584000" cy="158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b="1" dirty="0"/>
                        <a:t>5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868995"/>
              </p:ext>
            </p:extLst>
          </p:nvPr>
        </p:nvGraphicFramePr>
        <p:xfrm>
          <a:off x="179512" y="1628976"/>
          <a:ext cx="1584000" cy="158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b="1" dirty="0"/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FB2C01B4-0458-2BEC-1D7E-9F053D00C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78685"/>
              </p:ext>
            </p:extLst>
          </p:nvPr>
        </p:nvGraphicFramePr>
        <p:xfrm>
          <a:off x="4684920" y="1052736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b="1" dirty="0"/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9B2C101-B572-C867-19CC-3ED566D87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478349"/>
              </p:ext>
            </p:extLst>
          </p:nvPr>
        </p:nvGraphicFramePr>
        <p:xfrm>
          <a:off x="3892976" y="1285945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b="1" dirty="0"/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2222875D-F712-D1F5-EEA6-9750B0038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50608"/>
              </p:ext>
            </p:extLst>
          </p:nvPr>
        </p:nvGraphicFramePr>
        <p:xfrm>
          <a:off x="4684680" y="2331791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57DC8E9-6624-225A-0B7D-4809BC9E3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48199"/>
              </p:ext>
            </p:extLst>
          </p:nvPr>
        </p:nvGraphicFramePr>
        <p:xfrm>
          <a:off x="3892736" y="2565000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2A9324DF-00EC-72FF-464A-363F21D31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64599"/>
              </p:ext>
            </p:extLst>
          </p:nvPr>
        </p:nvGraphicFramePr>
        <p:xfrm>
          <a:off x="4684440" y="3610846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D3F87289-56D6-DE9D-81DA-22DD9C541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208098"/>
              </p:ext>
            </p:extLst>
          </p:nvPr>
        </p:nvGraphicFramePr>
        <p:xfrm>
          <a:off x="3892496" y="3844055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163979DB-7781-45A7-BA60-2532A5CEE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450159"/>
              </p:ext>
            </p:extLst>
          </p:nvPr>
        </p:nvGraphicFramePr>
        <p:xfrm>
          <a:off x="4684200" y="4889901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3E453321-58A7-2D7F-5DF9-82278491C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403951"/>
              </p:ext>
            </p:extLst>
          </p:nvPr>
        </p:nvGraphicFramePr>
        <p:xfrm>
          <a:off x="3892256" y="5123110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3FBC5D46-0408-F614-35DB-B26181DE7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8535"/>
              </p:ext>
            </p:extLst>
          </p:nvPr>
        </p:nvGraphicFramePr>
        <p:xfrm>
          <a:off x="7092376" y="2461683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D1C3592B-DC27-C972-0A53-533AC00FA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959546"/>
              </p:ext>
            </p:extLst>
          </p:nvPr>
        </p:nvGraphicFramePr>
        <p:xfrm>
          <a:off x="7073087" y="3740738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F186C3D9-7F48-115D-7445-2F95B7FEF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89493"/>
              </p:ext>
            </p:extLst>
          </p:nvPr>
        </p:nvGraphicFramePr>
        <p:xfrm>
          <a:off x="7073087" y="5013272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FE4717F4-A82E-936B-A959-35BDF19E5547}"/>
              </a:ext>
            </a:extLst>
          </p:cNvPr>
          <p:cNvSpPr txBox="1"/>
          <p:nvPr/>
        </p:nvSpPr>
        <p:spPr>
          <a:xfrm>
            <a:off x="1001255" y="76470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N x iC x iH x iW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264391-9923-85A5-C242-8985A4C457C6}"/>
              </a:ext>
            </a:extLst>
          </p:cNvPr>
          <p:cNvSpPr txBox="1"/>
          <p:nvPr/>
        </p:nvSpPr>
        <p:spPr>
          <a:xfrm>
            <a:off x="3800458" y="755543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oC x iC x kH x kW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42DF0D-BC99-B11F-A8CF-26709DC12013}"/>
              </a:ext>
            </a:extLst>
          </p:cNvPr>
          <p:cNvSpPr txBox="1"/>
          <p:nvPr/>
        </p:nvSpPr>
        <p:spPr>
          <a:xfrm>
            <a:off x="6588080" y="789838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N x oC x cH x cW</a:t>
            </a:r>
          </a:p>
        </p:txBody>
      </p:sp>
    </p:spTree>
    <p:extLst>
      <p:ext uri="{BB962C8B-B14F-4D97-AF65-F5344CB8AC3E}">
        <p14:creationId xmlns:p14="http://schemas.microsoft.com/office/powerpoint/2010/main" val="423584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Multilayer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multilayer perceptron is considered one of the most basic neural network building blocks. </a:t>
            </a:r>
          </a:p>
          <a:p>
            <a:r>
              <a:rPr lang="en-US"/>
              <a:t>The simplest MLP is an extension to the perceptron.</a:t>
            </a:r>
          </a:p>
          <a:p>
            <a:r>
              <a:rPr lang="en-US"/>
              <a:t>The perceptron takes the data vector as input and computes a single output value. </a:t>
            </a:r>
          </a:p>
          <a:p>
            <a:r>
              <a:rPr lang="en-US"/>
              <a:t>In an MLP, many perceptrons are grouped so that the output of a single layer is a new vector instead of a single output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6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Multilayer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MLP is composed of </a:t>
            </a:r>
          </a:p>
          <a:p>
            <a:pPr lvl="1"/>
            <a:r>
              <a:rPr lang="en-US" dirty="0"/>
              <a:t>three stages of representation and </a:t>
            </a:r>
          </a:p>
          <a:p>
            <a:pPr lvl="1"/>
            <a:r>
              <a:rPr lang="en-US" dirty="0"/>
              <a:t>two Linear layers</a:t>
            </a:r>
          </a:p>
          <a:p>
            <a:r>
              <a:rPr lang="en-US" dirty="0"/>
              <a:t>The First stage is the input vector</a:t>
            </a:r>
          </a:p>
          <a:p>
            <a:r>
              <a:rPr lang="en-US" dirty="0"/>
              <a:t>The First linear layer computes a hidden vector</a:t>
            </a:r>
          </a:p>
          <a:p>
            <a:r>
              <a:rPr lang="en-US" dirty="0"/>
              <a:t>The Second stage is that hidden vector</a:t>
            </a:r>
          </a:p>
          <a:p>
            <a:r>
              <a:rPr lang="en-US" dirty="0"/>
              <a:t>The Second linear layer computes an output vector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4752-6E0E-6F87-4DAD-84B0CC364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727447"/>
            <a:ext cx="4392488" cy="277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Example: 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classes in the XOR dataset plotted as circles and stars.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4053E-F634-40A1-F472-3D659D1BB213}"/>
              </a:ext>
            </a:extLst>
          </p:cNvPr>
          <p:cNvSpPr txBox="1"/>
          <p:nvPr/>
        </p:nvSpPr>
        <p:spPr>
          <a:xfrm>
            <a:off x="1547664" y="4640607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Perceptron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6BADF4-F3EE-537E-F25A-9614DFFA9D81}"/>
              </a:ext>
            </a:extLst>
          </p:cNvPr>
          <p:cNvSpPr txBox="1"/>
          <p:nvPr/>
        </p:nvSpPr>
        <p:spPr>
          <a:xfrm>
            <a:off x="5310129" y="464060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MLP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12898-E4CA-3BF0-8E07-47E3109F5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36" y="1412776"/>
            <a:ext cx="61468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04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Example: 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decision boundary cannot be a single straight line </a:t>
            </a:r>
            <a:br>
              <a:rPr lang="en-US" dirty="0"/>
            </a:br>
            <a:r>
              <a:rPr lang="en-US" dirty="0"/>
              <a:t>(linearly separable)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appears that the MLP has two decision boundaries, and that is its advantage, it is actually just one decision boundary! </a:t>
            </a:r>
          </a:p>
          <a:p>
            <a:r>
              <a:rPr lang="en-US" dirty="0"/>
              <a:t>The decision boundary just appears that way because the intermediate representation has morphed the space to allow one hyperplane to appear in both of those positions.</a:t>
            </a:r>
          </a:p>
        </p:txBody>
      </p:sp>
      <p:pic>
        <p:nvPicPr>
          <p:cNvPr id="10" name="Picture 9" descr="A picture containing tree, sky&#10;&#10;Description automatically generated">
            <a:extLst>
              <a:ext uri="{FF2B5EF4-FFF2-40B4-BE49-F238E27FC236}">
                <a16:creationId xmlns:a16="http://schemas.microsoft.com/office/drawing/2014/main" id="{0B15890B-234B-3291-EC91-D0476912A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69" y="1516913"/>
            <a:ext cx="4069330" cy="2643220"/>
          </a:xfrm>
          <a:prstGeom prst="rect">
            <a:avLst/>
          </a:prstGeom>
        </p:spPr>
      </p:pic>
      <p:pic>
        <p:nvPicPr>
          <p:cNvPr id="12" name="Picture 11" descr="A picture containing sky, tree, orange&#10;&#10;Description automatically generated">
            <a:extLst>
              <a:ext uri="{FF2B5EF4-FFF2-40B4-BE49-F238E27FC236}">
                <a16:creationId xmlns:a16="http://schemas.microsoft.com/office/drawing/2014/main" id="{5CD3ADE7-6C49-57D2-15AA-54EE8E7D7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484784"/>
            <a:ext cx="4032448" cy="26555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F4053E-F634-40A1-F472-3D659D1BB213}"/>
              </a:ext>
            </a:extLst>
          </p:cNvPr>
          <p:cNvSpPr txBox="1"/>
          <p:nvPr/>
        </p:nvSpPr>
        <p:spPr>
          <a:xfrm>
            <a:off x="1579446" y="4293096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Perceptron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6BADF4-F3EE-537E-F25A-9614DFFA9D81}"/>
              </a:ext>
            </a:extLst>
          </p:cNvPr>
          <p:cNvSpPr txBox="1"/>
          <p:nvPr/>
        </p:nvSpPr>
        <p:spPr>
          <a:xfrm>
            <a:off x="6012160" y="42930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MLP</a:t>
            </a:r>
          </a:p>
        </p:txBody>
      </p:sp>
    </p:spTree>
    <p:extLst>
      <p:ext uri="{BB962C8B-B14F-4D97-AF65-F5344CB8AC3E}">
        <p14:creationId xmlns:p14="http://schemas.microsoft.com/office/powerpoint/2010/main" val="3187191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FCE30-56FD-AA4B-7226-B62C8677C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6" y="571480"/>
            <a:ext cx="9001188" cy="5929354"/>
          </a:xfrm>
        </p:spPr>
        <p:txBody>
          <a:bodyPr>
            <a:normAutofit/>
          </a:bodyPr>
          <a:lstStyle/>
          <a:p>
            <a:r>
              <a:rPr lang="en-US" dirty="0"/>
              <a:t>MLP has learned to “warp” the space in which the data lives so that it can divide the dataset with a single line by the time it passes through the final layer.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Example: XOR</a:t>
            </a:r>
            <a:endParaRPr lang="en-US" dirty="0"/>
          </a:p>
        </p:txBody>
      </p:sp>
      <p:pic>
        <p:nvPicPr>
          <p:cNvPr id="5" name="Picture 4" descr="Scatter chart&#10;&#10;Description automatically generated">
            <a:extLst>
              <a:ext uri="{FF2B5EF4-FFF2-40B4-BE49-F238E27FC236}">
                <a16:creationId xmlns:a16="http://schemas.microsoft.com/office/drawing/2014/main" id="{006339B5-F13F-387C-B816-DAFC1DB8A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0" y="1749446"/>
            <a:ext cx="3276378" cy="2203082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192D74CA-D074-C046-D8A8-0D42C3AE7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43" y="1689053"/>
            <a:ext cx="3191645" cy="2240742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AFDDD219-2544-A261-0198-70F3E772E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13" y="4256683"/>
            <a:ext cx="3389357" cy="2306646"/>
          </a:xfrm>
          <a:prstGeom prst="rect">
            <a:avLst/>
          </a:prstGeom>
        </p:spPr>
      </p:pic>
      <p:pic>
        <p:nvPicPr>
          <p:cNvPr id="15" name="Picture 14" descr="Shape&#10;&#10;Description automatically generated">
            <a:extLst>
              <a:ext uri="{FF2B5EF4-FFF2-40B4-BE49-F238E27FC236}">
                <a16:creationId xmlns:a16="http://schemas.microsoft.com/office/drawing/2014/main" id="{514BE9FB-7AF9-2210-30F4-92C3AB73B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05555"/>
            <a:ext cx="3464676" cy="22689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FA1B60-D56B-0E2E-ECE8-6394DE84ABAC}"/>
              </a:ext>
            </a:extLst>
          </p:cNvPr>
          <p:cNvSpPr txBox="1"/>
          <p:nvPr/>
        </p:nvSpPr>
        <p:spPr>
          <a:xfrm>
            <a:off x="965119" y="3972562"/>
            <a:ext cx="228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1. input to the nework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C192DD-D126-DCFF-59DA-629F282001F1}"/>
              </a:ext>
            </a:extLst>
          </p:cNvPr>
          <p:cNvSpPr txBox="1"/>
          <p:nvPr/>
        </p:nvSpPr>
        <p:spPr>
          <a:xfrm>
            <a:off x="4738644" y="3952528"/>
            <a:ext cx="344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2. output of the first linear module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743620-C940-F8BF-4952-C5170734393E}"/>
              </a:ext>
            </a:extLst>
          </p:cNvPr>
          <p:cNvSpPr txBox="1"/>
          <p:nvPr/>
        </p:nvSpPr>
        <p:spPr>
          <a:xfrm>
            <a:off x="435833" y="6468246"/>
            <a:ext cx="326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3. output of the first nonlinearity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DFA47D-0F36-72E6-C32E-AA74338355FF}"/>
              </a:ext>
            </a:extLst>
          </p:cNvPr>
          <p:cNvSpPr txBox="1"/>
          <p:nvPr/>
        </p:nvSpPr>
        <p:spPr>
          <a:xfrm>
            <a:off x="4738643" y="6516052"/>
            <a:ext cx="374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4. output of the second linear module</a:t>
            </a:r>
          </a:p>
        </p:txBody>
      </p:sp>
    </p:spTree>
    <p:extLst>
      <p:ext uri="{BB962C8B-B14F-4D97-AF65-F5344CB8AC3E}">
        <p14:creationId xmlns:p14="http://schemas.microsoft.com/office/powerpoint/2010/main" val="3398116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Multilayer Perceptron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1068"/>
              </p:ext>
            </p:extLst>
          </p:nvPr>
        </p:nvGraphicFramePr>
        <p:xfrm>
          <a:off x="179512" y="548680"/>
          <a:ext cx="8640960" cy="609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r>
                        <a:rPr lang="en-GB" sz="1800" b="0" noProof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Because of the </a:t>
                      </a:r>
                      <a:r>
                        <a:rPr lang="en-GB" sz="1800" b="0" noProof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cs typeface="MoolBoran" panose="020B0100010101010101" pitchFamily="34" charset="0"/>
                        </a:rPr>
                        <a:t>sequential</a:t>
                      </a:r>
                      <a:r>
                        <a:rPr lang="en-GB" sz="1800" b="0" noProof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nature of the layers, you must take care to ensure that the number of outputs in a layer is equal to the number of inputs to the next layer.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ModuleList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will be list of input and hidden layers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800" noProof="1">
                          <a:latin typeface="+mn-lt"/>
                          <a:cs typeface="Courier New" pitchFamily="49" charset="0"/>
                        </a:rPr>
                        <a:t>fully connected layer is at the end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800" noProof="1"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s-ES_tradnl" sz="1800" noProof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last_forward_cache</a:t>
                      </a:r>
                      <a:r>
                        <a:rPr lang="es-ES_tradnl" sz="1800" noProof="1">
                          <a:latin typeface="+mn-lt"/>
                          <a:cs typeface="Courier New" pitchFamily="49" charset="0"/>
                        </a:rPr>
                        <a:t> will be used to store layer's output</a:t>
                      </a:r>
                    </a:p>
                    <a:p>
                      <a:pPr marL="342900" indent="-342900">
                        <a:buAutoNum type="arabicParenBoth"/>
                      </a:pPr>
                      <a:endParaRPr lang="es-ES_tradnl" sz="1800" noProof="1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400" b="0" noProof="1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torch</a:t>
                      </a:r>
                    </a:p>
                    <a:p>
                      <a:b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noProof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class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noProof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MultilayerPerceptron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noProof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torch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GB" sz="1400" b="0" noProof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nn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GB" sz="1400" b="0" noProof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Module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noProof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def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noProof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__init__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input_size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hidden_size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output_size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num_hidden_layers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noProof="1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hidden_activation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=torch.nn.Sigmoid):</a:t>
                      </a:r>
                    </a:p>
                    <a:p>
                      <a:endParaRPr lang="en-GB" sz="1400" b="0" noProof="1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super(MultilayerPerceptron, </a:t>
                      </a:r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</a:t>
                      </a:r>
                      <a:r>
                        <a:rPr lang="en-GB" sz="1400" b="0" noProof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__init__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endParaRPr lang="en-GB" sz="1400" b="0" noProof="1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self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.module_list = torch.nn.ModuleList()  # 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(1)</a:t>
                      </a:r>
                    </a:p>
                    <a:p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interim_input_size = input_size</a:t>
                      </a:r>
                    </a:p>
                    <a:p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interim_output_size = hidden_size</a:t>
                      </a:r>
                    </a:p>
                    <a:p>
                      <a:endParaRPr lang="en-GB" sz="1400" b="0" noProof="1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noProof="1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for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_ </a:t>
                      </a:r>
                      <a:r>
                        <a:rPr lang="en-GB" sz="1400" b="0" noProof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noProof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range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(num_hidden_layers):</a:t>
                      </a:r>
                    </a:p>
                    <a:p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self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.module_list.append(torch.nn.Linear(interim_input_size,</a:t>
                      </a:r>
                    </a:p>
                    <a:p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                     interim_output_size))</a:t>
                      </a:r>
                    </a:p>
                    <a:p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self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.module_list.append(hidden_activation())</a:t>
                      </a:r>
                    </a:p>
                    <a:p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interim_input_size = interim_output_size</a:t>
                      </a:r>
                    </a:p>
                    <a:p>
                      <a:b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.fc_final = torch.nn.Linear(interim_input_size, output_size)  # 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(2)</a:t>
                      </a:r>
                    </a:p>
                    <a:p>
                      <a:r>
                        <a:rPr lang="en-GB" sz="1400" b="0" noProof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self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.last_forward_cache = []  # </a:t>
                      </a:r>
                      <a:r>
                        <a:rPr lang="en-GB" sz="1400" b="0" noProof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(3)</a:t>
                      </a:r>
                      <a:endParaRPr lang="en-GB" sz="1100" b="0" noProof="1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862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Multilayer Perceptron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791573"/>
              </p:ext>
            </p:extLst>
          </p:nvPr>
        </p:nvGraphicFramePr>
        <p:xfrm>
          <a:off x="179512" y="548680"/>
          <a:ext cx="8640960" cy="5303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r>
                        <a:rPr lang="en-GB" sz="1800" b="0" noProof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Because of the </a:t>
                      </a:r>
                      <a:r>
                        <a:rPr lang="en-GB" sz="1800" b="0" noProof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cs typeface="MoolBoran" panose="020B0100010101010101" pitchFamily="34" charset="0"/>
                        </a:rPr>
                        <a:t>sequential</a:t>
                      </a:r>
                      <a:r>
                        <a:rPr lang="en-GB" sz="1800" b="0" noProof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nature of the layers, you must take care to ensure that the number of outputs in a layer is equal to the number of inputs to the next layer.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store input data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800" noProof="1">
                          <a:latin typeface="+mn-lt"/>
                          <a:cs typeface="Courier New" pitchFamily="49" charset="0"/>
                        </a:rPr>
                        <a:t>store outputs of first n – 1 layers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800" noProof="1">
                          <a:latin typeface="+mn-lt"/>
                          <a:cs typeface="Courier New" pitchFamily="49" charset="0"/>
                        </a:rPr>
                        <a:t>store outputs of final layer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800" noProof="1">
                          <a:latin typeface="+mn-lt"/>
                          <a:cs typeface="Courier New" pitchFamily="49" charset="0"/>
                        </a:rPr>
                        <a:t>apply softmax</a:t>
                      </a:r>
                    </a:p>
                    <a:p>
                      <a:pPr marL="342900" indent="-342900">
                        <a:buAutoNum type="arabicParenBoth"/>
                      </a:pPr>
                      <a:endParaRPr lang="es-ES_tradnl" sz="1800" noProof="1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forward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apply_softmax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.last_forward_cache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.last_forward_cache.append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x.to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cpu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numpy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())  # 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(1)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module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.module_list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x = module(x) # 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(2)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.last_forward_cache.append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x.to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cpu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data.numpy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())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output =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.fc_final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(x)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.last_forward_cache.append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output.to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cpu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data.numpy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()) # 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(3)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apply_softmax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output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F.softmax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(output, dim=</a:t>
                      </a:r>
                      <a:r>
                        <a:rPr lang="en-GB" sz="14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 # 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(4)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output</a:t>
                      </a:r>
                      <a:endParaRPr lang="en-GB" sz="20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678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Multilayer Perceptron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547738"/>
              </p:ext>
            </p:extLst>
          </p:nvPr>
        </p:nvGraphicFramePr>
        <p:xfrm>
          <a:off x="179512" y="548680"/>
          <a:ext cx="8640960" cy="338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r>
                        <a:rPr lang="hr-HR" sz="1800" b="0" noProof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Multilayer perceptron with 1 hidden layer</a:t>
                      </a:r>
                      <a:endParaRPr lang="es-ES_tradnl" sz="1800" b="0" noProof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  <a:p>
                      <a:endParaRPr lang="es-ES_tradnl" sz="1800" noProof="1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mlp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MultilayerPerceptron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input_size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pPr algn="l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hidden_size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pPr algn="l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num_hidden_layers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pPr algn="l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output_size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mlp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MultilayerPerceptron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(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module_list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ModuleList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(0): Linear(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in_features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=2,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out_features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=2, bias=True)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(1): Sigmoid()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(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fc_final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 Linear(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in_features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=2,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out_features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=2, bias=True)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310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37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146150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054523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1 (4x4)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CBB5BC-6DB0-C1E4-C4C4-ABE6EC54D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590442"/>
              </p:ext>
            </p:extLst>
          </p:nvPr>
        </p:nvGraphicFramePr>
        <p:xfrm>
          <a:off x="6552257" y="999034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079421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8052550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6599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7546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57EF2DB-7660-D793-5DF2-9686B49D1CD7}"/>
              </a:ext>
            </a:extLst>
          </p:cNvPr>
          <p:cNvSpPr txBox="1"/>
          <p:nvPr/>
        </p:nvSpPr>
        <p:spPr>
          <a:xfrm>
            <a:off x="556960" y="4712253"/>
            <a:ext cx="72689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Calculating output size:</a:t>
            </a:r>
          </a:p>
          <a:p>
            <a:r>
              <a:rPr lang="en-HR" sz="2400" dirty="0"/>
              <a:t>output width = ( input width – filter width ) / stride + 1 </a:t>
            </a:r>
          </a:p>
          <a:p>
            <a:r>
              <a:rPr lang="en-HR" sz="2400" dirty="0"/>
              <a:t>output height = ( input height – filter height ) / stride + 1 </a:t>
            </a:r>
          </a:p>
          <a:p>
            <a:endParaRPr lang="en-H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50700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396491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1 (4x4)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CBB5BC-6DB0-C1E4-C4C4-ABE6EC54D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176506"/>
              </p:ext>
            </p:extLst>
          </p:nvPr>
        </p:nvGraphicFramePr>
        <p:xfrm>
          <a:off x="6552257" y="999034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079421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8052550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6599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754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8AC05-705D-359E-1ED7-084AF4127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610735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088-92DD-E45F-C1D2-ED99A6478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759333"/>
              </p:ext>
            </p:extLst>
          </p:nvPr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18BB8-C60E-6C20-5735-D7854B03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086427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320CBF-2D84-1288-4DD3-5184B563C6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BB8-9CB8-67AE-2C23-9A9A36D63D09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DE612-AB02-A0BF-3A95-510CE73603EF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DAE073-5AAE-C31E-B75D-2EB5CE95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207986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74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23815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85474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1 (4x4)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CBB5BC-6DB0-C1E4-C4C4-ABE6EC54D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6399"/>
              </p:ext>
            </p:extLst>
          </p:nvPr>
        </p:nvGraphicFramePr>
        <p:xfrm>
          <a:off x="6552257" y="999034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079421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8052550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6599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754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8AC05-705D-359E-1ED7-084AF4127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09259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088-92DD-E45F-C1D2-ED99A6478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066558"/>
              </p:ext>
            </p:extLst>
          </p:nvPr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18BB8-C60E-6C20-5735-D7854B03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06174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320CBF-2D84-1288-4DD3-5184B563C6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BB8-9CB8-67AE-2C23-9A9A36D63D09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DE612-AB02-A0BF-3A95-510CE73603EF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DAE073-5AAE-C31E-B75D-2EB5CE95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007423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  <p:sp>
        <p:nvSpPr>
          <p:cNvPr id="15" name="Right Brace 14">
            <a:extLst>
              <a:ext uri="{FF2B5EF4-FFF2-40B4-BE49-F238E27FC236}">
                <a16:creationId xmlns:a16="http://schemas.microsoft.com/office/drawing/2014/main" id="{8E82B953-FE41-D47C-8148-3D143E9F98CD}"/>
              </a:ext>
            </a:extLst>
          </p:cNvPr>
          <p:cNvSpPr/>
          <p:nvPr/>
        </p:nvSpPr>
        <p:spPr>
          <a:xfrm rot="16200000">
            <a:off x="783394" y="618177"/>
            <a:ext cx="231229" cy="5184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B7AB4A-765B-DA04-17F0-A23961FBFC17}"/>
              </a:ext>
            </a:extLst>
          </p:cNvPr>
          <p:cNvSpPr txBox="1"/>
          <p:nvPr/>
        </p:nvSpPr>
        <p:spPr>
          <a:xfrm>
            <a:off x="748165" y="4462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7032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172956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28287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filter/kernel (3x3)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1 (4x4)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CBB5BC-6DB0-C1E4-C4C4-ABE6EC54D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20734"/>
              </p:ext>
            </p:extLst>
          </p:nvPr>
        </p:nvGraphicFramePr>
        <p:xfrm>
          <a:off x="6552257" y="999034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079421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8052550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6599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754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8AC05-705D-359E-1ED7-084AF4127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21537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088-92DD-E45F-C1D2-ED99A6478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06708"/>
              </p:ext>
            </p:extLst>
          </p:nvPr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18BB8-C60E-6C20-5735-D7854B03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80957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320CBF-2D84-1288-4DD3-5184B563C6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BB8-9CB8-67AE-2C23-9A9A36D63D09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DE612-AB02-A0BF-3A95-510CE73603EF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DAE073-5AAE-C31E-B75D-2EB5CE95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708494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  <p:sp>
        <p:nvSpPr>
          <p:cNvPr id="15" name="Right Brace 14">
            <a:extLst>
              <a:ext uri="{FF2B5EF4-FFF2-40B4-BE49-F238E27FC236}">
                <a16:creationId xmlns:a16="http://schemas.microsoft.com/office/drawing/2014/main" id="{1761DAA1-6B04-9555-65EF-42B940C5CBB0}"/>
              </a:ext>
            </a:extLst>
          </p:cNvPr>
          <p:cNvSpPr/>
          <p:nvPr/>
        </p:nvSpPr>
        <p:spPr>
          <a:xfrm rot="16200000">
            <a:off x="1326698" y="611562"/>
            <a:ext cx="231229" cy="5184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A0C38-4C36-99CD-CC90-549492045FF0}"/>
              </a:ext>
            </a:extLst>
          </p:cNvPr>
          <p:cNvSpPr txBox="1"/>
          <p:nvPr/>
        </p:nvSpPr>
        <p:spPr>
          <a:xfrm>
            <a:off x="1291469" y="439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56294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/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/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2 (2x2)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CBB5BC-6DB0-C1E4-C4C4-ABE6EC54D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95109"/>
              </p:ext>
            </p:extLst>
          </p:nvPr>
        </p:nvGraphicFramePr>
        <p:xfrm>
          <a:off x="7119733" y="98614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57EF2DB-7660-D793-5DF2-9686B49D1CD7}"/>
              </a:ext>
            </a:extLst>
          </p:cNvPr>
          <p:cNvSpPr txBox="1"/>
          <p:nvPr/>
        </p:nvSpPr>
        <p:spPr>
          <a:xfrm>
            <a:off x="556960" y="4712253"/>
            <a:ext cx="72689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Calculating output size:</a:t>
            </a:r>
          </a:p>
          <a:p>
            <a:r>
              <a:rPr lang="en-HR" sz="2400" dirty="0"/>
              <a:t>output width = ( input width – filter width ) / stride + 1 </a:t>
            </a:r>
          </a:p>
          <a:p>
            <a:r>
              <a:rPr lang="en-HR" sz="2400" dirty="0"/>
              <a:t>output height = ( input height – filter height ) / stride + 1 </a:t>
            </a:r>
          </a:p>
          <a:p>
            <a:endParaRPr lang="en-HR" sz="2400" dirty="0"/>
          </a:p>
        </p:txBody>
      </p:sp>
    </p:spTree>
    <p:extLst>
      <p:ext uri="{BB962C8B-B14F-4D97-AF65-F5344CB8AC3E}">
        <p14:creationId xmlns:p14="http://schemas.microsoft.com/office/powerpoint/2010/main" val="316072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/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/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2 (2x2)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8AC05-705D-359E-1ED7-084AF412774C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088-92DD-E45F-C1D2-ED99A6478739}"/>
              </a:ext>
            </a:extLst>
          </p:cNvPr>
          <p:cNvGraphicFramePr>
            <a:graphicFrameLocks noGrp="1"/>
          </p:cNvGraphicFramePr>
          <p:nvPr/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18BB8-C60E-6C20-5735-D7854B034C68}"/>
              </a:ext>
            </a:extLst>
          </p:cNvPr>
          <p:cNvGraphicFramePr>
            <a:graphicFrameLocks noGrp="1"/>
          </p:cNvGraphicFramePr>
          <p:nvPr/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320CBF-2D84-1288-4DD3-5184B563C6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BB8-9CB8-67AE-2C23-9A9A36D63D09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DE612-AB02-A0BF-3A95-510CE73603EF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DAE073-5AAE-C31E-B75D-2EB5CE951A99}"/>
              </a:ext>
            </a:extLst>
          </p:cNvPr>
          <p:cNvGraphicFramePr>
            <a:graphicFrameLocks noGrp="1"/>
          </p:cNvGraphicFramePr>
          <p:nvPr/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0D92BBE-2E6F-7910-C608-84328458F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51048"/>
              </p:ext>
            </p:extLst>
          </p:nvPr>
        </p:nvGraphicFramePr>
        <p:xfrm>
          <a:off x="7119733" y="98614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44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151314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973754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8AC05-705D-359E-1ED7-084AF4127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791352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088-92DD-E45F-C1D2-ED99A6478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5389"/>
              </p:ext>
            </p:extLst>
          </p:nvPr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18BB8-C60E-6C20-5735-D7854B03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024949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320CBF-2D84-1288-4DD3-5184B563C6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BB8-9CB8-67AE-2C23-9A9A36D63D09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DE612-AB02-A0BF-3A95-510CE73603EF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DAE073-5AAE-C31E-B75D-2EB5CE95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4567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9CB617C-39CD-7B2E-6067-1BABF0CE31EC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2 (2x2)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B42AE30-39CD-D545-F887-59135B2A6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09828"/>
              </p:ext>
            </p:extLst>
          </p:nvPr>
        </p:nvGraphicFramePr>
        <p:xfrm>
          <a:off x="7119733" y="98614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F94A547E-548C-64CF-D849-5EB436BDC2D9}"/>
              </a:ext>
            </a:extLst>
          </p:cNvPr>
          <p:cNvSpPr/>
          <p:nvPr/>
        </p:nvSpPr>
        <p:spPr>
          <a:xfrm rot="16200000">
            <a:off x="1064160" y="337411"/>
            <a:ext cx="231229" cy="108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6CAA8-265C-2138-65A1-F5DFE5B014B9}"/>
              </a:ext>
            </a:extLst>
          </p:cNvPr>
          <p:cNvSpPr txBox="1"/>
          <p:nvPr/>
        </p:nvSpPr>
        <p:spPr>
          <a:xfrm>
            <a:off x="1028931" y="45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6713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983450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72179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8AC05-705D-359E-1ED7-084AF4127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38607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088-92DD-E45F-C1D2-ED99A6478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449237"/>
              </p:ext>
            </p:extLst>
          </p:nvPr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18BB8-C60E-6C20-5735-D7854B03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605825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320CBF-2D84-1288-4DD3-5184B563C6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BB8-9CB8-67AE-2C23-9A9A36D63D09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DE612-AB02-A0BF-3A95-510CE73603EF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DAE073-5AAE-C31E-B75D-2EB5CE95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866861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9E053B5-DE1C-E94F-C609-BDABCF602D39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2 (2x2)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805CA6-53C2-A5DF-4218-258B927F4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03151"/>
              </p:ext>
            </p:extLst>
          </p:nvPr>
        </p:nvGraphicFramePr>
        <p:xfrm>
          <a:off x="7119733" y="98614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9D717DD7-D264-E800-DA8B-3A8D12039CFF}"/>
              </a:ext>
            </a:extLst>
          </p:cNvPr>
          <p:cNvSpPr/>
          <p:nvPr/>
        </p:nvSpPr>
        <p:spPr>
          <a:xfrm rot="10800000">
            <a:off x="387113" y="989546"/>
            <a:ext cx="231229" cy="108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67BDC9-160E-28AF-84B6-DDDE216ADDAC}"/>
              </a:ext>
            </a:extLst>
          </p:cNvPr>
          <p:cNvSpPr txBox="1"/>
          <p:nvPr/>
        </p:nvSpPr>
        <p:spPr>
          <a:xfrm>
            <a:off x="159632" y="1341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67854455"/>
      </p:ext>
    </p:extLst>
  </p:cSld>
  <p:clrMapOvr>
    <a:masterClrMapping/>
  </p:clrMapOvr>
</p:sld>
</file>

<file path=ppt/theme/theme1.xml><?xml version="1.0" encoding="utf-8"?>
<a:theme xmlns:a="http://schemas.openxmlformats.org/drawingml/2006/main" name="bzitk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bzitko_template</Template>
  <TotalTime>6249</TotalTime>
  <Words>1965</Words>
  <Application>Microsoft Macintosh PowerPoint</Application>
  <PresentationFormat>On-screen Show (4:3)</PresentationFormat>
  <Paragraphs>903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bzitko_template</vt:lpstr>
      <vt:lpstr>NLP Convolutional Neural Network  lecture 03.4</vt:lpstr>
      <vt:lpstr>Convolving 2D stride 1</vt:lpstr>
      <vt:lpstr>Convolving 2D stride 1</vt:lpstr>
      <vt:lpstr>Convolving 2D stride 1</vt:lpstr>
      <vt:lpstr>Convolving 2D stride 1</vt:lpstr>
      <vt:lpstr>Convolving 2D stride 2</vt:lpstr>
      <vt:lpstr>Convolving 2D stride 2</vt:lpstr>
      <vt:lpstr>Convolving 2D stride 2</vt:lpstr>
      <vt:lpstr>Convolving 2D stride 2</vt:lpstr>
      <vt:lpstr>Feed-Forward Networks</vt:lpstr>
      <vt:lpstr>Convolving 2D stride 2</vt:lpstr>
      <vt:lpstr>The Multilayer Perceptron</vt:lpstr>
      <vt:lpstr>The Multilayer Perceptron</vt:lpstr>
      <vt:lpstr>A Simple Example: XOR</vt:lpstr>
      <vt:lpstr>A Simple Example: XOR</vt:lpstr>
      <vt:lpstr>A Simple Example: XOR</vt:lpstr>
      <vt:lpstr>The Multilayer Perceptron</vt:lpstr>
      <vt:lpstr>The Multilayer Perceptron</vt:lpstr>
      <vt:lpstr>The Multilayer Perceptron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Ekspertni sustavi  predavanje 07</dc:title>
  <dc:creator>kika</dc:creator>
  <cp:lastModifiedBy>Branko Žitko</cp:lastModifiedBy>
  <cp:revision>2149</cp:revision>
  <dcterms:created xsi:type="dcterms:W3CDTF">2009-11-13T22:47:37Z</dcterms:created>
  <dcterms:modified xsi:type="dcterms:W3CDTF">2022-11-03T11:19:29Z</dcterms:modified>
</cp:coreProperties>
</file>