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0" r:id="rId3"/>
    <p:sldId id="379" r:id="rId4"/>
    <p:sldId id="402" r:id="rId5"/>
    <p:sldId id="367" r:id="rId6"/>
    <p:sldId id="368" r:id="rId7"/>
    <p:sldId id="380" r:id="rId8"/>
    <p:sldId id="403" r:id="rId9"/>
    <p:sldId id="381" r:id="rId10"/>
    <p:sldId id="382" r:id="rId11"/>
    <p:sldId id="383" r:id="rId12"/>
    <p:sldId id="404" r:id="rId13"/>
    <p:sldId id="405" r:id="rId14"/>
    <p:sldId id="406" r:id="rId15"/>
    <p:sldId id="407" r:id="rId16"/>
    <p:sldId id="411" r:id="rId17"/>
    <p:sldId id="412" r:id="rId18"/>
    <p:sldId id="413" r:id="rId19"/>
    <p:sldId id="414" r:id="rId20"/>
    <p:sldId id="408" r:id="rId21"/>
    <p:sldId id="415" r:id="rId22"/>
    <p:sldId id="416" r:id="rId23"/>
    <p:sldId id="409" r:id="rId24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20" autoAdjust="0"/>
    <p:restoredTop sz="87076" autoAdjust="0"/>
  </p:normalViewPr>
  <p:slideViewPr>
    <p:cSldViewPr>
      <p:cViewPr varScale="1">
        <p:scale>
          <a:sx n="197" d="100"/>
          <a:sy n="197" d="100"/>
        </p:scale>
        <p:origin x="2904" y="184"/>
      </p:cViewPr>
      <p:guideLst>
        <p:guide orient="horz" pos="2160"/>
        <p:guide pos="2880"/>
      </p:guideLst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48:00.196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20449 4310 6294,'0'0'0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CC2B-07F5-486B-80F8-D7AC8876AF81}" type="datetimeFigureOut">
              <a:rPr lang="sr-Latn-CS" smtClean="0"/>
              <a:pPr/>
              <a:t>15.12.22.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57EA-DA71-4ED8-87D5-FA09C51B6AFA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86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01670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12257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25389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76084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75316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52929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09228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00552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8960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0201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483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5525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1034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98612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69814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18035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7649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83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2500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924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F55E-9F4F-AC48-9CDA-1EFFC9BF4731}" type="datetime1">
              <a:rPr lang="hr-HR" smtClean="0"/>
              <a:t>15.12.2022.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1023-476A-8641-A30D-836A04227EFA}" type="datetime1">
              <a:rPr lang="hr-HR" smtClean="0"/>
              <a:t>15.12.2022.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2396" y="71415"/>
            <a:ext cx="1485896" cy="6429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06" y="71415"/>
            <a:ext cx="7429552" cy="6429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2AC-5017-D641-8034-7B3D4F3EBE55}" type="datetime1">
              <a:rPr lang="hr-HR" smtClean="0"/>
              <a:t>15.12.2022.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D9C3-3E27-8048-943D-C4244D4EBF9D}" type="datetime1">
              <a:rPr lang="hr-HR" smtClean="0"/>
              <a:t>15.12.2022.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D8E5-9132-CB49-8951-2B37C8545450}" type="datetime1">
              <a:rPr lang="hr-HR" smtClean="0"/>
              <a:t>15.12.2022.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6" y="571480"/>
            <a:ext cx="4424394" cy="5929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480"/>
            <a:ext cx="4424394" cy="5929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F413-8537-6548-B621-9BF7EC96EF4A}" type="datetime1">
              <a:rPr lang="hr-HR" smtClean="0"/>
              <a:t>15.12.2022.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4425982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6" y="1214423"/>
            <a:ext cx="4425982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571480"/>
            <a:ext cx="4427569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214423"/>
            <a:ext cx="4427569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7A6-E52A-9040-835E-FB904DC8A764}" type="datetime1">
              <a:rPr lang="hr-HR" smtClean="0"/>
              <a:t>15.12.2022.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B79E-3265-9D4D-B58F-5682B53DA6B4}" type="datetime1">
              <a:rPr lang="hr-HR" smtClean="0"/>
              <a:t>15.12.2022.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B2DD-4A63-8846-838F-D0E72B45DAB2}" type="datetime1">
              <a:rPr lang="hr-HR" smtClean="0"/>
              <a:t>15.12.2022.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7" y="71414"/>
            <a:ext cx="3394107" cy="13636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415"/>
            <a:ext cx="5497544" cy="6429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7" y="1435100"/>
            <a:ext cx="3394107" cy="506573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55DC-CBAC-0646-B9FD-7045B32FF0EA}" type="datetime1">
              <a:rPr lang="hr-HR" smtClean="0"/>
              <a:t>15.12.2022.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5143512"/>
            <a:ext cx="9001188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06" y="71415"/>
            <a:ext cx="9001188" cy="500066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5715017"/>
            <a:ext cx="9001188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8656-9517-074E-BA60-27118054E22D}" type="datetime1">
              <a:rPr lang="hr-HR" smtClean="0"/>
              <a:t>15.12.2022.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9001188" cy="5929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071538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5967-AC52-1F4B-A2E8-C2737AF22D64}" type="datetime1">
              <a:rPr lang="hr-HR" smtClean="0"/>
              <a:t>15.12.2022.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976" y="6572272"/>
            <a:ext cx="707236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572272"/>
            <a:ext cx="85722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7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7" Type="http://schemas.openxmlformats.org/officeDocument/2006/relationships/image" Target="../media/image6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7" Type="http://schemas.openxmlformats.org/officeDocument/2006/relationships/image" Target="../media/image74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5" Type="http://schemas.openxmlformats.org/officeDocument/2006/relationships/image" Target="../media/image700.png"/><Relationship Id="rId4" Type="http://schemas.openxmlformats.org/officeDocument/2006/relationships/image" Target="../media/image6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860.png"/><Relationship Id="rId3" Type="http://schemas.openxmlformats.org/officeDocument/2006/relationships/image" Target="../media/image760.png"/><Relationship Id="rId7" Type="http://schemas.openxmlformats.org/officeDocument/2006/relationships/image" Target="../media/image800.png"/><Relationship Id="rId12" Type="http://schemas.openxmlformats.org/officeDocument/2006/relationships/image" Target="../media/image850.png"/><Relationship Id="rId17" Type="http://schemas.openxmlformats.org/officeDocument/2006/relationships/image" Target="../media/image90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8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11" Type="http://schemas.openxmlformats.org/officeDocument/2006/relationships/image" Target="../media/image840.png"/><Relationship Id="rId5" Type="http://schemas.openxmlformats.org/officeDocument/2006/relationships/image" Target="../media/image780.png"/><Relationship Id="rId15" Type="http://schemas.openxmlformats.org/officeDocument/2006/relationships/image" Target="../media/image880.png"/><Relationship Id="rId10" Type="http://schemas.openxmlformats.org/officeDocument/2006/relationships/image" Target="../media/image830.png"/><Relationship Id="rId4" Type="http://schemas.openxmlformats.org/officeDocument/2006/relationships/image" Target="../media/image770.png"/><Relationship Id="rId9" Type="http://schemas.openxmlformats.org/officeDocument/2006/relationships/image" Target="../media/image192.png"/><Relationship Id="rId14" Type="http://schemas.openxmlformats.org/officeDocument/2006/relationships/image" Target="../media/image8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3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230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5" Type="http://schemas.openxmlformats.org/officeDocument/2006/relationships/customXml" Target="../ink/ink1.xml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  <a:br>
              <a:rPr lang="en-US" dirty="0"/>
            </a:br>
            <a:r>
              <a:rPr lang="en-US" dirty="0"/>
              <a:t>Sequence to sequence models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lecture 05.2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Branko Žitko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F01B6-6017-F45A-1F83-E5C7330D07BF}"/>
              </a:ext>
            </a:extLst>
          </p:cNvPr>
          <p:cNvSpPr txBox="1"/>
          <p:nvPr/>
        </p:nvSpPr>
        <p:spPr>
          <a:xfrm>
            <a:off x="3324928" y="6381328"/>
            <a:ext cx="24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Source: DeepLearning.AI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E0A88-8507-5201-ECE9-D20164C6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</a:t>
            </a:fld>
            <a:endParaRPr lang="hr-H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normalization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84702-C481-8D6E-174C-057B5467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10</a:t>
            </a:fld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9D3B2C-8179-52D4-FE8F-745EAECDAA96}"/>
                  </a:ext>
                </a:extLst>
              </p:cNvPr>
              <p:cNvSpPr txBox="1"/>
              <p:nvPr/>
            </p:nvSpPr>
            <p:spPr>
              <a:xfrm>
                <a:off x="70992" y="980728"/>
                <a:ext cx="6408712" cy="116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hr-HR" sz="2400" b="0" i="0" dirty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hr-HR" sz="24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ctrlPr>
                                <a:rPr lang="hr-HR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ctrlP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HR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hr-HR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</m:sup>
                                  </m:sSup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…,</m:t>
                                  </m:r>
                                  <m:sSup>
                                    <m:sSupPr>
                                      <m:ctrlPr>
                                        <a:rPr lang="en-HR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hr-HR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hr-HR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−1&gt;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9D3B2C-8179-52D4-FE8F-745EAECDA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2" y="980728"/>
                <a:ext cx="6408712" cy="1169807"/>
              </a:xfrm>
              <a:prstGeom prst="rect">
                <a:avLst/>
              </a:prstGeom>
              <a:blipFill>
                <a:blip r:embed="rId3"/>
                <a:stretch>
                  <a:fillRect t="-95699" b="-15268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D7A34E2-307D-739E-E403-2EC8E37BB9EF}"/>
                  </a:ext>
                </a:extLst>
              </p:cNvPr>
              <p:cNvSpPr txBox="1"/>
              <p:nvPr/>
            </p:nvSpPr>
            <p:spPr>
              <a:xfrm>
                <a:off x="251520" y="2547225"/>
                <a:ext cx="6408712" cy="116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hr-HR" sz="2400" b="0" i="0" dirty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hr-HR" sz="24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hr-HR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  <m:e>
                              <m:func>
                                <m:func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r-HR" sz="2400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HR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|"/>
                                      <m:ctrlP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HR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r-HR" sz="24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hr-HR" sz="2400" i="1" dirty="0">
                                              <a:latin typeface="Cambria Math" panose="02040503050406030204" pitchFamily="18" charset="0"/>
                                            </a:rPr>
                                            <m:t>&lt;1&gt;</m:t>
                                          </m:r>
                                        </m:sup>
                                      </m:sSup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p>
                                        <m:sSupPr>
                                          <m:ctrlPr>
                                            <a:rPr lang="en-HR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r-HR" sz="24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hr-HR" sz="2400" i="1" dirty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hr-HR" sz="2400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hr-HR" sz="2400" i="1" dirty="0">
                                              <a:latin typeface="Cambria Math" panose="02040503050406030204" pitchFamily="18" charset="0"/>
                                            </a:rPr>
                                            <m:t>−1&gt;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D7A34E2-307D-739E-E403-2EC8E37BB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547225"/>
                <a:ext cx="6408712" cy="1169807"/>
              </a:xfrm>
              <a:prstGeom prst="rect">
                <a:avLst/>
              </a:prstGeom>
              <a:blipFill>
                <a:blip r:embed="rId4"/>
                <a:stretch>
                  <a:fillRect t="-95699" b="-15268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66A7F50-284A-29A7-7B3A-9ABFBE6A8202}"/>
                  </a:ext>
                </a:extLst>
              </p:cNvPr>
              <p:cNvSpPr txBox="1"/>
              <p:nvPr/>
            </p:nvSpPr>
            <p:spPr>
              <a:xfrm>
                <a:off x="683568" y="4572874"/>
                <a:ext cx="6408712" cy="1160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r-HR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r-HR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p>
                        <m:e>
                          <m:func>
                            <m:funcPr>
                              <m:ctrlP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r-HR" sz="240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HR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&lt;1&gt;</m:t>
                                      </m:r>
                                    </m:sup>
                                  </m:s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en-HR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−1&gt;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66A7F50-284A-29A7-7B3A-9ABFBE6A8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572874"/>
                <a:ext cx="6408712" cy="1160382"/>
              </a:xfrm>
              <a:prstGeom prst="rect">
                <a:avLst/>
              </a:prstGeom>
              <a:blipFill>
                <a:blip r:embed="rId5"/>
                <a:stretch>
                  <a:fillRect l="-2767" t="-96739" b="-15434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4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 discussion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/>
              <p:nvPr/>
            </p:nvSpPr>
            <p:spPr>
              <a:xfrm>
                <a:off x="308266" y="5152075"/>
                <a:ext cx="8527468" cy="142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effectLst/>
                    <a:latin typeface="CenturySchoolbook"/>
                  </a:rPr>
                  <a:t>Unlike exact search algorithms like BFS (Breadth First Search) or DFS (Depth First Search), Beam Search runs faster but is not guaranteed to find exact maximum 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r-HR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hr-H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hr-HR" sz="2400" b="0" i="0" dirty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hr-HR" sz="24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hr-HR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hr-H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r-HR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hr-HR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GB" sz="2400" dirty="0">
                  <a:effectLst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6" y="5152075"/>
                <a:ext cx="8527468" cy="1420197"/>
              </a:xfrm>
              <a:prstGeom prst="rect">
                <a:avLst/>
              </a:prstGeom>
              <a:blipFill>
                <a:blip r:embed="rId3"/>
                <a:stretch>
                  <a:fillRect l="-1190" t="-3540" b="-177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11</a:t>
            </a:fld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350458-203D-C266-C0F7-827677C205F6}"/>
              </a:ext>
            </a:extLst>
          </p:cNvPr>
          <p:cNvSpPr txBox="1"/>
          <p:nvPr/>
        </p:nvSpPr>
        <p:spPr>
          <a:xfrm>
            <a:off x="467544" y="1484784"/>
            <a:ext cx="2463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effectLst/>
                <a:latin typeface="CenturySchoolbook"/>
              </a:rPr>
              <a:t>Beam width B?</a:t>
            </a:r>
            <a:endParaRPr lang="en-HR" sz="2800" dirty="0"/>
          </a:p>
        </p:txBody>
      </p:sp>
    </p:spTree>
    <p:extLst>
      <p:ext uri="{BB962C8B-B14F-4D97-AF65-F5344CB8AC3E}">
        <p14:creationId xmlns:p14="http://schemas.microsoft.com/office/powerpoint/2010/main" val="22635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 on beam 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0B4C6-31E4-CE04-C318-78A68EE3B0A6}"/>
              </a:ext>
            </a:extLst>
          </p:cNvPr>
          <p:cNvSpPr txBox="1"/>
          <p:nvPr/>
        </p:nvSpPr>
        <p:spPr>
          <a:xfrm>
            <a:off x="308266" y="836712"/>
            <a:ext cx="85274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>
                <a:effectLst/>
                <a:latin typeface="CenturySchoolbook"/>
              </a:rPr>
              <a:t>Jane visite </a:t>
            </a:r>
            <a:r>
              <a:rPr lang="hr-HR" sz="2800" dirty="0" err="1">
                <a:effectLst/>
                <a:latin typeface="CenturySchoolbook"/>
              </a:rPr>
              <a:t>l'Afrique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en</a:t>
            </a:r>
            <a:r>
              <a:rPr lang="hr-HR" sz="2800" dirty="0">
                <a:effectLst/>
                <a:latin typeface="CenturySchoolbook"/>
              </a:rPr>
              <a:t> septembre.</a:t>
            </a:r>
          </a:p>
          <a:p>
            <a:endParaRPr lang="hr-HR" sz="2800" dirty="0">
              <a:latin typeface="CenturySchoolbook"/>
            </a:endParaRPr>
          </a:p>
          <a:p>
            <a:r>
              <a:rPr lang="hr-HR" sz="2800" dirty="0">
                <a:effectLst/>
                <a:latin typeface="CenturySchoolbook"/>
              </a:rPr>
              <a:t>Human: Jane </a:t>
            </a:r>
            <a:r>
              <a:rPr lang="hr-HR" sz="2800" dirty="0" err="1">
                <a:effectLst/>
                <a:latin typeface="CenturySchoolbook"/>
              </a:rPr>
              <a:t>visits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Africa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in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September</a:t>
            </a:r>
            <a:r>
              <a:rPr lang="hr-HR" sz="2800" dirty="0">
                <a:effectLst/>
                <a:latin typeface="CenturySchoolbook"/>
              </a:rPr>
              <a:t>.</a:t>
            </a:r>
          </a:p>
          <a:p>
            <a:endParaRPr lang="hr-HR" sz="2800" dirty="0">
              <a:effectLst/>
              <a:latin typeface="CenturySchoolbook"/>
            </a:endParaRPr>
          </a:p>
          <a:p>
            <a:r>
              <a:rPr lang="hr-HR" sz="2800" dirty="0" err="1">
                <a:latin typeface="CenturySchoolbook"/>
              </a:rPr>
              <a:t>Algorithm</a:t>
            </a:r>
            <a:r>
              <a:rPr lang="hr-HR" sz="2800" dirty="0">
                <a:latin typeface="CenturySchoolbook"/>
              </a:rPr>
              <a:t>: Jane </a:t>
            </a:r>
            <a:r>
              <a:rPr lang="hr-HR" sz="2800" dirty="0" err="1">
                <a:latin typeface="CenturySchoolbook"/>
              </a:rPr>
              <a:t>visited</a:t>
            </a:r>
            <a:r>
              <a:rPr lang="hr-HR" sz="2800" dirty="0">
                <a:latin typeface="CenturySchoolbook"/>
              </a:rPr>
              <a:t> </a:t>
            </a:r>
            <a:r>
              <a:rPr lang="hr-HR" sz="2800" dirty="0" err="1">
                <a:latin typeface="CenturySchoolbook"/>
              </a:rPr>
              <a:t>Aftica</a:t>
            </a:r>
            <a:r>
              <a:rPr lang="hr-HR" sz="2800" dirty="0">
                <a:latin typeface="CenturySchoolbook"/>
              </a:rPr>
              <a:t> </a:t>
            </a:r>
            <a:r>
              <a:rPr lang="hr-HR" sz="2800" dirty="0" err="1">
                <a:latin typeface="CenturySchoolbook"/>
              </a:rPr>
              <a:t>last</a:t>
            </a:r>
            <a:r>
              <a:rPr lang="hr-HR" sz="2800" dirty="0">
                <a:latin typeface="CenturySchoolbook"/>
              </a:rPr>
              <a:t> </a:t>
            </a:r>
            <a:r>
              <a:rPr lang="hr-HR" sz="2800" dirty="0" err="1">
                <a:latin typeface="CenturySchoolbook"/>
              </a:rPr>
              <a:t>September</a:t>
            </a:r>
            <a:r>
              <a:rPr lang="hr-HR" sz="2800" dirty="0">
                <a:latin typeface="CenturySchoolbook"/>
              </a:rPr>
              <a:t>.</a:t>
            </a:r>
            <a:endParaRPr lang="en-GB" sz="2800" dirty="0"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12</a:t>
            </a:fld>
            <a:endParaRPr lang="hr-HR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9280A7-0427-5673-9269-48D0E440438F}"/>
              </a:ext>
            </a:extLst>
          </p:cNvPr>
          <p:cNvGrpSpPr/>
          <p:nvPr/>
        </p:nvGrpSpPr>
        <p:grpSpPr>
          <a:xfrm>
            <a:off x="1691680" y="4617496"/>
            <a:ext cx="5381698" cy="1403792"/>
            <a:chOff x="1691680" y="4617496"/>
            <a:chExt cx="5381698" cy="140379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0D4F2E-B0EF-80AD-7822-2340E6896EA3}"/>
                </a:ext>
              </a:extLst>
            </p:cNvPr>
            <p:cNvSpPr/>
            <p:nvPr/>
          </p:nvSpPr>
          <p:spPr>
            <a:xfrm>
              <a:off x="2610377" y="4968857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9022116-985E-6F71-63BB-E24B87A4F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2038" y="5434371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B0A390A-DDC3-B30B-012F-54EE95D2DBCC}"/>
                    </a:ext>
                  </a:extLst>
                </p:cNvPr>
                <p:cNvSpPr txBox="1"/>
                <p:nvPr/>
              </p:nvSpPr>
              <p:spPr>
                <a:xfrm>
                  <a:off x="2487409" y="5635871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B0A390A-DDC3-B30B-012F-54EE95D2DB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409" y="5635871"/>
                  <a:ext cx="62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7647" b="-1724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9BF9A37-8656-A515-BC8D-9D80730DFB4B}"/>
                </a:ext>
              </a:extLst>
            </p:cNvPr>
            <p:cNvCxnSpPr>
              <a:cxnSpLocks/>
            </p:cNvCxnSpPr>
            <p:nvPr/>
          </p:nvCxnSpPr>
          <p:spPr>
            <a:xfrm>
              <a:off x="3116280" y="5178900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1DA50C-22F0-1B2A-C56A-DE3C087FB0F0}"/>
                </a:ext>
              </a:extLst>
            </p:cNvPr>
            <p:cNvSpPr txBox="1"/>
            <p:nvPr/>
          </p:nvSpPr>
          <p:spPr>
            <a:xfrm>
              <a:off x="3283478" y="4901098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15217D-D38E-F238-03AC-1FDD04472740}"/>
                </a:ext>
              </a:extLst>
            </p:cNvPr>
            <p:cNvSpPr/>
            <p:nvPr/>
          </p:nvSpPr>
          <p:spPr>
            <a:xfrm>
              <a:off x="3941664" y="4968857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5892A8C-1227-E57D-F3E2-324B40DB60AC}"/>
                    </a:ext>
                  </a:extLst>
                </p:cNvPr>
                <p:cNvSpPr txBox="1"/>
                <p:nvPr/>
              </p:nvSpPr>
              <p:spPr>
                <a:xfrm>
                  <a:off x="3859542" y="5651956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5892A8C-1227-E57D-F3E2-324B40DB6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9542" y="5651956"/>
                  <a:ext cx="62591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9412" b="-161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0E84B58-DD19-8FB7-E4ED-D8826AB20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3325" y="5434371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1E82DD0-4081-2524-2D49-210A801C94E6}"/>
                </a:ext>
              </a:extLst>
            </p:cNvPr>
            <p:cNvCxnSpPr>
              <a:cxnSpLocks/>
            </p:cNvCxnSpPr>
            <p:nvPr/>
          </p:nvCxnSpPr>
          <p:spPr>
            <a:xfrm>
              <a:off x="3653291" y="5178061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AA643A0-458A-4BDE-79FE-772962FC4246}"/>
                    </a:ext>
                  </a:extLst>
                </p:cNvPr>
                <p:cNvSpPr txBox="1"/>
                <p:nvPr/>
              </p:nvSpPr>
              <p:spPr>
                <a:xfrm>
                  <a:off x="1691680" y="5003724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AA643A0-458A-4BDE-79FE-772962FC42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5003724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1E5981D-A0C1-8F8E-311C-3EF01A3E71E6}"/>
                </a:ext>
              </a:extLst>
            </p:cNvPr>
            <p:cNvCxnSpPr>
              <a:cxnSpLocks/>
            </p:cNvCxnSpPr>
            <p:nvPr/>
          </p:nvCxnSpPr>
          <p:spPr>
            <a:xfrm>
              <a:off x="2270506" y="5188390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A7537B4-5903-28D7-C548-29AE87492F07}"/>
                </a:ext>
              </a:extLst>
            </p:cNvPr>
            <p:cNvSpPr/>
            <p:nvPr/>
          </p:nvSpPr>
          <p:spPr>
            <a:xfrm>
              <a:off x="4919549" y="4970195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CECAF2E-8217-7089-5042-3E42232F8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4381" y="4654474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33919C4-C509-B933-B88B-454E93EE5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3474" y="5435709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1E5C9A7-8431-1CB0-C057-631DC6084995}"/>
                </a:ext>
              </a:extLst>
            </p:cNvPr>
            <p:cNvSpPr/>
            <p:nvPr/>
          </p:nvSpPr>
          <p:spPr>
            <a:xfrm>
              <a:off x="5218322" y="4642873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598040-E636-5B57-41BB-12439E5CDA48}"/>
                </a:ext>
              </a:extLst>
            </p:cNvPr>
            <p:cNvSpPr/>
            <p:nvPr/>
          </p:nvSpPr>
          <p:spPr>
            <a:xfrm>
              <a:off x="6611711" y="4944818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F61165-56C6-9031-E84E-984E1F3E24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3372" y="5410332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BE7A4D5-2A2F-A746-13D5-7746EB525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6543" y="4629097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15920AB-3ABD-568E-A345-E4731894EDD0}"/>
                </a:ext>
              </a:extLst>
            </p:cNvPr>
            <p:cNvSpPr/>
            <p:nvPr/>
          </p:nvSpPr>
          <p:spPr>
            <a:xfrm>
              <a:off x="6082418" y="4617496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9003558-535A-D14D-AEB6-A520941856AE}"/>
                </a:ext>
              </a:extLst>
            </p:cNvPr>
            <p:cNvCxnSpPr>
              <a:cxnSpLocks/>
              <a:stCxn id="11" idx="3"/>
              <a:endCxn id="17" idx="1"/>
            </p:cNvCxnSpPr>
            <p:nvPr/>
          </p:nvCxnSpPr>
          <p:spPr>
            <a:xfrm>
              <a:off x="4403331" y="5178900"/>
              <a:ext cx="516218" cy="13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3E98E1-97CB-E24E-D6CA-2CEE273015C1}"/>
                </a:ext>
              </a:extLst>
            </p:cNvPr>
            <p:cNvCxnSpPr>
              <a:cxnSpLocks/>
            </p:cNvCxnSpPr>
            <p:nvPr/>
          </p:nvCxnSpPr>
          <p:spPr>
            <a:xfrm>
              <a:off x="5410621" y="5183766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0371303-9CB4-3E41-2A69-967ADE9E9436}"/>
                </a:ext>
              </a:extLst>
            </p:cNvPr>
            <p:cNvCxnSpPr>
              <a:cxnSpLocks/>
            </p:cNvCxnSpPr>
            <p:nvPr/>
          </p:nvCxnSpPr>
          <p:spPr>
            <a:xfrm>
              <a:off x="6262933" y="5178061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CA9302-AEFB-5A51-7A32-AE012A79127A}"/>
                </a:ext>
              </a:extLst>
            </p:cNvPr>
            <p:cNvSpPr/>
            <p:nvPr/>
          </p:nvSpPr>
          <p:spPr>
            <a:xfrm>
              <a:off x="5760812" y="4950563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C5A7BF0-2201-79CB-7C5F-3FD57A2BC8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5644" y="4634842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23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 on beam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/>
              <p:nvPr/>
            </p:nvSpPr>
            <p:spPr>
              <a:xfrm>
                <a:off x="308266" y="836712"/>
                <a:ext cx="8527468" cy="1436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2800" dirty="0">
                    <a:effectLst/>
                    <a:latin typeface="CenturySchoolbook"/>
                  </a:rPr>
                  <a:t>Human: Jane </a:t>
                </a:r>
                <a:r>
                  <a:rPr lang="hr-HR" sz="2800" dirty="0" err="1">
                    <a:effectLst/>
                    <a:latin typeface="CenturySchoolbook"/>
                  </a:rPr>
                  <a:t>visits</a:t>
                </a:r>
                <a:r>
                  <a:rPr lang="hr-HR" sz="2800" dirty="0">
                    <a:effectLst/>
                    <a:latin typeface="CenturySchoolbook"/>
                  </a:rPr>
                  <a:t> </a:t>
                </a:r>
                <a:r>
                  <a:rPr lang="hr-HR" sz="2800" dirty="0" err="1">
                    <a:effectLst/>
                    <a:latin typeface="CenturySchoolbook"/>
                  </a:rPr>
                  <a:t>Africa</a:t>
                </a:r>
                <a:r>
                  <a:rPr lang="hr-HR" sz="2800" dirty="0">
                    <a:effectLst/>
                    <a:latin typeface="CenturySchoolbook"/>
                  </a:rPr>
                  <a:t> </a:t>
                </a:r>
                <a:r>
                  <a:rPr lang="hr-HR" sz="2800" dirty="0" err="1">
                    <a:effectLst/>
                    <a:latin typeface="CenturySchoolbook"/>
                  </a:rPr>
                  <a:t>in</a:t>
                </a:r>
                <a:r>
                  <a:rPr lang="hr-HR" sz="2800" dirty="0">
                    <a:effectLst/>
                    <a:latin typeface="CenturySchoolbook"/>
                  </a:rPr>
                  <a:t> </a:t>
                </a:r>
                <a:r>
                  <a:rPr lang="hr-HR" sz="2800" dirty="0" err="1">
                    <a:effectLst/>
                    <a:latin typeface="CenturySchoolbook"/>
                  </a:rPr>
                  <a:t>September</a:t>
                </a:r>
                <a:r>
                  <a:rPr lang="hr-HR" sz="2800" dirty="0">
                    <a:effectLst/>
                    <a:latin typeface="CenturySchoolbook"/>
                  </a:rPr>
                  <a:t>.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r-HR" sz="2800" dirty="0">
                    <a:effectLst/>
                    <a:latin typeface="CenturySchoolbook"/>
                  </a:rPr>
                  <a:t>)</a:t>
                </a:r>
              </a:p>
              <a:p>
                <a:endParaRPr lang="hr-HR" sz="2800" dirty="0">
                  <a:effectLst/>
                  <a:latin typeface="CenturySchoolbook"/>
                </a:endParaRPr>
              </a:p>
              <a:p>
                <a:r>
                  <a:rPr lang="hr-HR" sz="2800" dirty="0" err="1">
                    <a:latin typeface="CenturySchoolbook"/>
                  </a:rPr>
                  <a:t>Algorithm</a:t>
                </a:r>
                <a:r>
                  <a:rPr lang="hr-HR" sz="2800" dirty="0">
                    <a:latin typeface="CenturySchoolbook"/>
                  </a:rPr>
                  <a:t>: Jane </a:t>
                </a:r>
                <a:r>
                  <a:rPr lang="hr-HR" sz="2800" dirty="0" err="1">
                    <a:latin typeface="CenturySchoolbook"/>
                  </a:rPr>
                  <a:t>visited</a:t>
                </a:r>
                <a:r>
                  <a:rPr lang="hr-HR" sz="2800" dirty="0">
                    <a:latin typeface="CenturySchoolbook"/>
                  </a:rPr>
                  <a:t> </a:t>
                </a:r>
                <a:r>
                  <a:rPr lang="hr-HR" sz="2800" dirty="0" err="1">
                    <a:latin typeface="CenturySchoolbook"/>
                  </a:rPr>
                  <a:t>Aftica</a:t>
                </a:r>
                <a:r>
                  <a:rPr lang="hr-HR" sz="2800" dirty="0">
                    <a:latin typeface="CenturySchoolbook"/>
                  </a:rPr>
                  <a:t> </a:t>
                </a:r>
                <a:r>
                  <a:rPr lang="hr-HR" sz="2800" dirty="0" err="1">
                    <a:latin typeface="CenturySchoolbook"/>
                  </a:rPr>
                  <a:t>last</a:t>
                </a:r>
                <a:r>
                  <a:rPr lang="hr-HR" sz="2800" dirty="0">
                    <a:latin typeface="CenturySchoolbook"/>
                  </a:rPr>
                  <a:t> </a:t>
                </a:r>
                <a:r>
                  <a:rPr lang="hr-HR" sz="2800" dirty="0" err="1">
                    <a:latin typeface="CenturySchoolbook"/>
                  </a:rPr>
                  <a:t>September</a:t>
                </a:r>
                <a:r>
                  <a:rPr lang="hr-HR" sz="2800" dirty="0">
                    <a:latin typeface="CenturySchoolbook"/>
                  </a:rPr>
                  <a:t>. </a:t>
                </a:r>
                <a:r>
                  <a:rPr lang="hr-HR" sz="2800" dirty="0">
                    <a:effectLst/>
                    <a:latin typeface="CenturySchoolbook"/>
                  </a:rPr>
                  <a:t>(</a:t>
                </a:r>
                <a14:m>
                  <m:oMath xmlns:m="http://schemas.openxmlformats.org/officeDocument/2006/math">
                    <m:r>
                      <a:rPr lang="hr-HR" sz="28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hr-HR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r-HR" sz="2800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hr-HR" sz="2800" dirty="0">
                    <a:effectLst/>
                    <a:latin typeface="CenturySchoolbook"/>
                  </a:rPr>
                  <a:t> )</a:t>
                </a:r>
                <a:endParaRPr lang="en-GB" sz="2800" dirty="0">
                  <a:effectLst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6" y="836712"/>
                <a:ext cx="8527468" cy="1436547"/>
              </a:xfrm>
              <a:prstGeom prst="rect">
                <a:avLst/>
              </a:prstGeom>
              <a:blipFill>
                <a:blip r:embed="rId3"/>
                <a:stretch>
                  <a:fillRect l="-1488" t="-4348" b="-608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13</a:t>
            </a:fld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31251-8908-98F1-8A31-22E5ACD32061}"/>
                  </a:ext>
                </a:extLst>
              </p:cNvPr>
              <p:cNvSpPr txBox="1"/>
              <p:nvPr/>
            </p:nvSpPr>
            <p:spPr>
              <a:xfrm>
                <a:off x="107504" y="2740147"/>
                <a:ext cx="688169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sz="2400" dirty="0">
                    <a:effectLst/>
                    <a:latin typeface="CenturySchoolbook"/>
                  </a:rPr>
                  <a:t>Case 1:</a:t>
                </a:r>
              </a:p>
              <a:p>
                <a:r>
                  <a:rPr lang="hr-HR" sz="2400" dirty="0">
                    <a:latin typeface="CenturySchoolbook"/>
                  </a:rPr>
                  <a:t>    </a:t>
                </a:r>
                <a:r>
                  <a:rPr lang="hr-HR" sz="2400" dirty="0" err="1">
                    <a:latin typeface="CenturySchoolbook"/>
                  </a:rPr>
                  <a:t>Beam</a:t>
                </a:r>
                <a:r>
                  <a:rPr lang="hr-HR" sz="2400" dirty="0">
                    <a:latin typeface="CenturySchoolbook"/>
                  </a:rPr>
                  <a:t> </a:t>
                </a:r>
                <a:r>
                  <a:rPr lang="hr-HR" sz="2400" dirty="0" err="1">
                    <a:latin typeface="CenturySchoolbook"/>
                  </a:rPr>
                  <a:t>search</a:t>
                </a:r>
                <a:r>
                  <a:rPr lang="hr-HR" sz="2400" dirty="0">
                    <a:latin typeface="CenturySchoolbook"/>
                  </a:rPr>
                  <a:t> </a:t>
                </a:r>
                <a:r>
                  <a:rPr lang="hr-HR" sz="2400" dirty="0" err="1">
                    <a:latin typeface="CenturySchoolbook"/>
                  </a:rPr>
                  <a:t>chose</a:t>
                </a:r>
                <a:r>
                  <a:rPr lang="hr-HR" sz="2400" dirty="0">
                    <a:latin typeface="CenturySchoolbook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hr-HR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r-HR" sz="2400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hr-HR" sz="2400" dirty="0">
                    <a:latin typeface="CenturySchoolbook"/>
                  </a:rPr>
                  <a:t>.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HR" sz="2400" dirty="0"/>
                  <a:t> attains higher </a:t>
                </a:r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r-H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HR" sz="2400" dirty="0"/>
                  <a:t>.</a:t>
                </a:r>
              </a:p>
              <a:p>
                <a:r>
                  <a:rPr lang="en-HR" sz="2400" dirty="0"/>
                  <a:t>    Conslusion: Beam search is at fault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31251-8908-98F1-8A31-22E5ACD32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740147"/>
                <a:ext cx="6881692" cy="1200329"/>
              </a:xfrm>
              <a:prstGeom prst="rect">
                <a:avLst/>
              </a:prstGeom>
              <a:blipFill>
                <a:blip r:embed="rId4"/>
                <a:stretch>
                  <a:fillRect l="-1473" t="-4167" r="-184" b="-1041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272166-161C-7DA8-2CE0-5C837B25A4C9}"/>
                  </a:ext>
                </a:extLst>
              </p:cNvPr>
              <p:cNvSpPr txBox="1"/>
              <p:nvPr/>
            </p:nvSpPr>
            <p:spPr>
              <a:xfrm>
                <a:off x="141784" y="4172887"/>
                <a:ext cx="913654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sz="2400" dirty="0">
                    <a:effectLst/>
                    <a:latin typeface="CenturySchoolbook"/>
                  </a:rPr>
                  <a:t>Case 2:</a:t>
                </a:r>
              </a:p>
              <a:p>
                <a:r>
                  <a:rPr lang="hr-HR" sz="2400" dirty="0">
                    <a:latin typeface="CenturySchoolbook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r-HR" sz="2400" dirty="0">
                    <a:latin typeface="CenturySchoolbook"/>
                  </a:rPr>
                  <a:t> </a:t>
                </a:r>
                <a:r>
                  <a:rPr lang="hr-HR" sz="2400" dirty="0" err="1">
                    <a:latin typeface="CenturySchoolbook"/>
                  </a:rPr>
                  <a:t>is</a:t>
                </a:r>
                <a:r>
                  <a:rPr lang="hr-HR" sz="2400" dirty="0">
                    <a:latin typeface="CenturySchoolbook"/>
                  </a:rPr>
                  <a:t> a </a:t>
                </a:r>
                <a:r>
                  <a:rPr lang="hr-HR" sz="2400" dirty="0" err="1">
                    <a:latin typeface="CenturySchoolbook"/>
                  </a:rPr>
                  <a:t>better</a:t>
                </a:r>
                <a:r>
                  <a:rPr lang="hr-HR" sz="2400" dirty="0">
                    <a:latin typeface="CenturySchoolbook"/>
                  </a:rPr>
                  <a:t> </a:t>
                </a:r>
                <a:r>
                  <a:rPr lang="hr-HR" sz="2400" dirty="0" err="1">
                    <a:latin typeface="CenturySchoolbook"/>
                  </a:rPr>
                  <a:t>translation</a:t>
                </a:r>
                <a:r>
                  <a:rPr lang="hr-HR" sz="2400" dirty="0">
                    <a:latin typeface="CenturySchoolbook"/>
                  </a:rPr>
                  <a:t> </a:t>
                </a:r>
                <a:r>
                  <a:rPr lang="hr-HR" sz="2400" dirty="0" err="1">
                    <a:latin typeface="CenturySchoolbook"/>
                  </a:rPr>
                  <a:t>than</a:t>
                </a:r>
                <a:r>
                  <a:rPr lang="hr-HR" sz="2400" dirty="0">
                    <a:latin typeface="CenturySchoolbook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hr-HR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r-HR" sz="2400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hr-HR" sz="2400" dirty="0">
                    <a:latin typeface="CenturySchoolbook"/>
                  </a:rPr>
                  <a:t>.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HR" sz="2400" dirty="0"/>
                  <a:t> predicted </a:t>
                </a:r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r-H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r-H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e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r-H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hr-H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HR" sz="2400" dirty="0"/>
                  <a:t>.</a:t>
                </a:r>
              </a:p>
              <a:p>
                <a:r>
                  <a:rPr lang="en-HR" sz="2400" dirty="0"/>
                  <a:t>    Conslusion: RNN model is at fault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272166-161C-7DA8-2CE0-5C837B25A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84" y="4172887"/>
                <a:ext cx="9136540" cy="1200329"/>
              </a:xfrm>
              <a:prstGeom prst="rect">
                <a:avLst/>
              </a:prstGeom>
              <a:blipFill>
                <a:blip r:embed="rId5"/>
                <a:stretch>
                  <a:fillRect l="-1111" t="-4211" b="-105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088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 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14</a:t>
            </a:fld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4E531-9624-4EDF-161E-6E773A3EA3A6}"/>
              </a:ext>
            </a:extLst>
          </p:cNvPr>
          <p:cNvSpPr txBox="1"/>
          <p:nvPr/>
        </p:nvSpPr>
        <p:spPr>
          <a:xfrm>
            <a:off x="187920" y="5618165"/>
            <a:ext cx="8527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err="1">
                <a:effectLst/>
                <a:latin typeface="CenturySchoolbook"/>
              </a:rPr>
              <a:t>Figures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out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what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faction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of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error</a:t>
            </a:r>
            <a:r>
              <a:rPr lang="hr-HR" sz="2800" dirty="0" err="1">
                <a:latin typeface="CenturySchoolbook"/>
              </a:rPr>
              <a:t>s</a:t>
            </a:r>
            <a:r>
              <a:rPr lang="hr-HR" sz="2800" dirty="0">
                <a:latin typeface="CenturySchoolbook"/>
              </a:rPr>
              <a:t> are "</a:t>
            </a:r>
            <a:r>
              <a:rPr lang="hr-HR" sz="2800" dirty="0" err="1">
                <a:latin typeface="CenturySchoolbook"/>
              </a:rPr>
              <a:t>due</a:t>
            </a:r>
            <a:r>
              <a:rPr lang="hr-HR" sz="2800" dirty="0">
                <a:latin typeface="CenturySchoolbook"/>
              </a:rPr>
              <a:t> to" </a:t>
            </a:r>
            <a:r>
              <a:rPr lang="hr-HR" sz="2800" dirty="0" err="1">
                <a:latin typeface="CenturySchoolbook"/>
              </a:rPr>
              <a:t>beam</a:t>
            </a:r>
            <a:r>
              <a:rPr lang="hr-HR" sz="2800" dirty="0">
                <a:latin typeface="CenturySchoolbook"/>
              </a:rPr>
              <a:t> </a:t>
            </a:r>
            <a:r>
              <a:rPr lang="hr-HR" sz="2800" dirty="0" err="1">
                <a:latin typeface="CenturySchoolbook"/>
              </a:rPr>
              <a:t>search</a:t>
            </a:r>
            <a:r>
              <a:rPr lang="hr-HR" sz="2800" dirty="0">
                <a:latin typeface="CenturySchoolbook"/>
              </a:rPr>
              <a:t> vs. RNN model</a:t>
            </a:r>
            <a:endParaRPr lang="en-GB" sz="28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6DE87A-B7F8-58D6-BF00-CB45F8C15818}"/>
                  </a:ext>
                </a:extLst>
              </p:cNvPr>
              <p:cNvSpPr txBox="1"/>
              <p:nvPr/>
            </p:nvSpPr>
            <p:spPr>
              <a:xfrm>
                <a:off x="187920" y="658690"/>
                <a:ext cx="8635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R" sz="2800" dirty="0"/>
                  <a:t>     Human          Algorithm      </a:t>
                </a:r>
                <a14:m>
                  <m:oMath xmlns:m="http://schemas.openxmlformats.org/officeDocument/2006/math">
                    <m:r>
                      <a:rPr lang="hr-HR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r-H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r-H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HR" sz="2800" dirty="0"/>
                  <a:t>     </a:t>
                </a:r>
                <a14:m>
                  <m:oMath xmlns:m="http://schemas.openxmlformats.org/officeDocument/2006/math">
                    <m:r>
                      <a:rPr lang="hr-HR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hr-H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r-H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HR" sz="2800" dirty="0"/>
                  <a:t>    At fault?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6DE87A-B7F8-58D6-BF00-CB45F8C15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20" y="658690"/>
                <a:ext cx="8635377" cy="523220"/>
              </a:xfrm>
              <a:prstGeom prst="rect">
                <a:avLst/>
              </a:prstGeom>
              <a:blipFill>
                <a:blip r:embed="rId3"/>
                <a:stretch>
                  <a:fillRect l="-1468" t="-11628" r="-587" b="-2790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AA9299-E6D5-7C6D-12E2-0F7FAC7B0979}"/>
              </a:ext>
            </a:extLst>
          </p:cNvPr>
          <p:cNvCxnSpPr/>
          <p:nvPr/>
        </p:nvCxnSpPr>
        <p:spPr>
          <a:xfrm>
            <a:off x="187920" y="1181910"/>
            <a:ext cx="863537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DE0D0C-A773-E9BE-AA3E-3E560B908883}"/>
              </a:ext>
            </a:extLst>
          </p:cNvPr>
          <p:cNvCxnSpPr>
            <a:cxnSpLocks/>
          </p:cNvCxnSpPr>
          <p:nvPr/>
        </p:nvCxnSpPr>
        <p:spPr>
          <a:xfrm>
            <a:off x="2123728" y="658690"/>
            <a:ext cx="0" cy="399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D1E62D-E3C1-9AE3-9AD0-9FCE36E4AFC0}"/>
              </a:ext>
            </a:extLst>
          </p:cNvPr>
          <p:cNvCxnSpPr>
            <a:cxnSpLocks/>
          </p:cNvCxnSpPr>
          <p:nvPr/>
        </p:nvCxnSpPr>
        <p:spPr>
          <a:xfrm>
            <a:off x="4283968" y="658690"/>
            <a:ext cx="0" cy="399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C8BD7E-C0E2-7DB9-2949-6E0F7262B517}"/>
              </a:ext>
            </a:extLst>
          </p:cNvPr>
          <p:cNvCxnSpPr>
            <a:cxnSpLocks/>
          </p:cNvCxnSpPr>
          <p:nvPr/>
        </p:nvCxnSpPr>
        <p:spPr>
          <a:xfrm>
            <a:off x="5868144" y="658690"/>
            <a:ext cx="0" cy="399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7FCEC6-FF1C-40FA-1E81-3EC4A18F6C60}"/>
              </a:ext>
            </a:extLst>
          </p:cNvPr>
          <p:cNvCxnSpPr>
            <a:cxnSpLocks/>
          </p:cNvCxnSpPr>
          <p:nvPr/>
        </p:nvCxnSpPr>
        <p:spPr>
          <a:xfrm>
            <a:off x="7308304" y="658690"/>
            <a:ext cx="0" cy="399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84785E-5AE3-6041-A697-FF28B0FF9F85}"/>
              </a:ext>
            </a:extLst>
          </p:cNvPr>
          <p:cNvSpPr txBox="1"/>
          <p:nvPr/>
        </p:nvSpPr>
        <p:spPr>
          <a:xfrm>
            <a:off x="185924" y="1280406"/>
            <a:ext cx="1793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800" dirty="0">
                <a:effectLst/>
                <a:latin typeface="CenturySchoolbook"/>
              </a:rPr>
              <a:t>Jane </a:t>
            </a:r>
            <a:r>
              <a:rPr lang="hr-HR" sz="1800" dirty="0" err="1">
                <a:effectLst/>
                <a:latin typeface="CenturySchoolbook"/>
              </a:rPr>
              <a:t>visits</a:t>
            </a:r>
            <a:r>
              <a:rPr lang="hr-HR" sz="1800" dirty="0">
                <a:effectLst/>
                <a:latin typeface="CenturySchoolbook"/>
              </a:rPr>
              <a:t> </a:t>
            </a:r>
            <a:r>
              <a:rPr lang="hr-HR" sz="1800" dirty="0" err="1">
                <a:effectLst/>
                <a:latin typeface="CenturySchoolbook"/>
              </a:rPr>
              <a:t>Africa</a:t>
            </a:r>
            <a:r>
              <a:rPr lang="hr-HR" sz="1800" dirty="0">
                <a:effectLst/>
                <a:latin typeface="CenturySchoolbook"/>
              </a:rPr>
              <a:t> </a:t>
            </a:r>
            <a:r>
              <a:rPr lang="hr-HR" sz="1800" dirty="0" err="1">
                <a:effectLst/>
                <a:latin typeface="CenturySchoolbook"/>
              </a:rPr>
              <a:t>in</a:t>
            </a:r>
            <a:r>
              <a:rPr lang="hr-HR" sz="1800" dirty="0">
                <a:effectLst/>
                <a:latin typeface="CenturySchoolbook"/>
              </a:rPr>
              <a:t> </a:t>
            </a:r>
            <a:r>
              <a:rPr lang="hr-HR" sz="1800" dirty="0" err="1">
                <a:effectLst/>
                <a:latin typeface="CenturySchoolbook"/>
              </a:rPr>
              <a:t>September</a:t>
            </a:r>
            <a:r>
              <a:rPr lang="hr-HR" sz="1800" dirty="0">
                <a:effectLst/>
                <a:latin typeface="CenturySchoolbook"/>
              </a:rPr>
              <a:t>.</a:t>
            </a:r>
            <a:endParaRPr lang="en-H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378881-59A0-EB1A-F757-C22523D58BD1}"/>
              </a:ext>
            </a:extLst>
          </p:cNvPr>
          <p:cNvSpPr txBox="1"/>
          <p:nvPr/>
        </p:nvSpPr>
        <p:spPr>
          <a:xfrm>
            <a:off x="2257896" y="1280406"/>
            <a:ext cx="2026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800" dirty="0">
                <a:latin typeface="CenturySchoolbook"/>
              </a:rPr>
              <a:t>Jane </a:t>
            </a:r>
            <a:r>
              <a:rPr lang="hr-HR" sz="1800" dirty="0" err="1">
                <a:latin typeface="CenturySchoolbook"/>
              </a:rPr>
              <a:t>visited</a:t>
            </a:r>
            <a:r>
              <a:rPr lang="hr-HR" sz="1800" dirty="0">
                <a:latin typeface="CenturySchoolbook"/>
              </a:rPr>
              <a:t> </a:t>
            </a:r>
            <a:r>
              <a:rPr lang="hr-HR" sz="1800" dirty="0" err="1">
                <a:latin typeface="CenturySchoolbook"/>
              </a:rPr>
              <a:t>Aftica</a:t>
            </a:r>
            <a:r>
              <a:rPr lang="hr-HR" sz="1800" dirty="0">
                <a:latin typeface="CenturySchoolbook"/>
              </a:rPr>
              <a:t> </a:t>
            </a:r>
            <a:r>
              <a:rPr lang="hr-HR" sz="1800" dirty="0" err="1">
                <a:latin typeface="CenturySchoolbook"/>
              </a:rPr>
              <a:t>last</a:t>
            </a:r>
            <a:r>
              <a:rPr lang="hr-HR" sz="1800" dirty="0">
                <a:latin typeface="CenturySchoolbook"/>
              </a:rPr>
              <a:t> </a:t>
            </a:r>
            <a:r>
              <a:rPr lang="hr-HR" sz="1800" dirty="0" err="1">
                <a:latin typeface="CenturySchoolbook"/>
              </a:rPr>
              <a:t>September</a:t>
            </a:r>
            <a:r>
              <a:rPr lang="hr-HR" sz="1800" dirty="0">
                <a:latin typeface="CenturySchoolbook"/>
              </a:rPr>
              <a:t>.</a:t>
            </a: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198016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machine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/>
              <p:nvPr/>
            </p:nvSpPr>
            <p:spPr>
              <a:xfrm>
                <a:off x="308266" y="836712"/>
                <a:ext cx="852746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effectLst/>
                    <a:latin typeface="CenturySchoolbook"/>
                  </a:rPr>
                  <a:t>French: Le chat set sur le tapis.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effectLst/>
                    <a:latin typeface="CenturySchoolbook"/>
                  </a:rPr>
                  <a:t>)</a:t>
                </a:r>
              </a:p>
              <a:p>
                <a:endParaRPr lang="en-US" sz="2800" dirty="0">
                  <a:effectLst/>
                  <a:latin typeface="CenturySchoolbook"/>
                </a:endParaRPr>
              </a:p>
              <a:p>
                <a:r>
                  <a:rPr lang="en-US" sz="2800" dirty="0">
                    <a:latin typeface="CenturySchoolbook"/>
                  </a:rPr>
                  <a:t>Reference 1: The cat is on the mat.</a:t>
                </a:r>
              </a:p>
              <a:p>
                <a:endParaRPr lang="en-US" sz="2800" dirty="0">
                  <a:effectLst/>
                  <a:latin typeface="CenturySchoolbook"/>
                </a:endParaRPr>
              </a:p>
              <a:p>
                <a:r>
                  <a:rPr lang="en-US" sz="2800" dirty="0">
                    <a:latin typeface="CenturySchoolbook"/>
                  </a:rPr>
                  <a:t>Reference 2: There is a cat on the mat.</a:t>
                </a:r>
              </a:p>
              <a:p>
                <a:endParaRPr lang="en-US" sz="2800" dirty="0">
                  <a:effectLst/>
                  <a:latin typeface="CenturySchoolbook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6" y="836712"/>
                <a:ext cx="8527468" cy="2677656"/>
              </a:xfrm>
              <a:prstGeom prst="rect">
                <a:avLst/>
              </a:prstGeom>
              <a:blipFill>
                <a:blip r:embed="rId3"/>
                <a:stretch>
                  <a:fillRect l="-1488" t="-235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15</a:t>
            </a:fld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2A383-E5AF-6637-9154-7F755FE3E03F}"/>
              </a:ext>
            </a:extLst>
          </p:cNvPr>
          <p:cNvSpPr txBox="1"/>
          <p:nvPr/>
        </p:nvSpPr>
        <p:spPr>
          <a:xfrm>
            <a:off x="313529" y="4281924"/>
            <a:ext cx="160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Schoolbook"/>
              </a:rPr>
              <a:t>Precision: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D8C2E-8318-C7BD-8A78-3DE93EA98563}"/>
              </a:ext>
            </a:extLst>
          </p:cNvPr>
          <p:cNvSpPr txBox="1"/>
          <p:nvPr/>
        </p:nvSpPr>
        <p:spPr>
          <a:xfrm>
            <a:off x="4139952" y="4298003"/>
            <a:ext cx="3010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Schoolbook"/>
              </a:rPr>
              <a:t>Modified precision: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E3CC0-E7B3-B06F-C893-7E76E0E1B257}"/>
              </a:ext>
            </a:extLst>
          </p:cNvPr>
          <p:cNvSpPr txBox="1"/>
          <p:nvPr/>
        </p:nvSpPr>
        <p:spPr>
          <a:xfrm>
            <a:off x="12458" y="6474822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GB" sz="1600" dirty="0" err="1">
                <a:effectLst/>
                <a:latin typeface="CenturySchoolbook"/>
              </a:rPr>
              <a:t>Papineni</a:t>
            </a:r>
            <a:r>
              <a:rPr lang="en-GB" sz="1600" dirty="0">
                <a:effectLst/>
                <a:latin typeface="CenturySchoolbook"/>
              </a:rPr>
              <a:t> et. al., 2002. Bleu: A method for automatic evaluation of machine translation</a:t>
            </a:r>
            <a:r>
              <a:rPr lang="en-US" sz="1600" dirty="0">
                <a:effectLst/>
                <a:latin typeface="CenturySchoolbook"/>
              </a:rPr>
              <a:t>] </a:t>
            </a:r>
            <a:endParaRPr lang="en-US" sz="1600" dirty="0"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9D960-0F07-0283-7B84-D5ACD7277BCD}"/>
              </a:ext>
            </a:extLst>
          </p:cNvPr>
          <p:cNvSpPr txBox="1"/>
          <p:nvPr/>
        </p:nvSpPr>
        <p:spPr>
          <a:xfrm>
            <a:off x="308266" y="3287740"/>
            <a:ext cx="59148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enturySchoolbook"/>
              </a:rPr>
              <a:t>MT output: the the the the the the the.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974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BLEU score on bigrams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0B4C6-31E4-CE04-C318-78A68EE3B0A6}"/>
              </a:ext>
            </a:extLst>
          </p:cNvPr>
          <p:cNvSpPr txBox="1"/>
          <p:nvPr/>
        </p:nvSpPr>
        <p:spPr>
          <a:xfrm>
            <a:off x="2411760" y="836712"/>
            <a:ext cx="61359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Schoolbook"/>
              </a:rPr>
              <a:t>Reference 1: The cat is on the mat.</a:t>
            </a:r>
          </a:p>
          <a:p>
            <a:endParaRPr lang="en-US" sz="2800" dirty="0">
              <a:effectLst/>
              <a:latin typeface="CenturySchoolbook"/>
            </a:endParaRPr>
          </a:p>
          <a:p>
            <a:r>
              <a:rPr lang="en-US" sz="2800" dirty="0">
                <a:latin typeface="CenturySchoolbook"/>
              </a:rPr>
              <a:t>Reference 2: There is a cat on the mat.</a:t>
            </a:r>
          </a:p>
          <a:p>
            <a:endParaRPr lang="en-US" sz="2800" dirty="0">
              <a:effectLst/>
              <a:latin typeface="CenturySchoolbook"/>
            </a:endParaRPr>
          </a:p>
          <a:p>
            <a:r>
              <a:rPr lang="en-US" sz="2800" dirty="0">
                <a:latin typeface="CenturySchoolbook"/>
              </a:rPr>
              <a:t>MT output: the cat the cat on the mat.</a:t>
            </a:r>
            <a:endParaRPr lang="en-US" sz="2800" dirty="0"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16</a:t>
            </a:fld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2A383-E5AF-6637-9154-7F755FE3E03F}"/>
              </a:ext>
            </a:extLst>
          </p:cNvPr>
          <p:cNvSpPr txBox="1"/>
          <p:nvPr/>
        </p:nvSpPr>
        <p:spPr>
          <a:xfrm>
            <a:off x="251520" y="836712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Schoolbook"/>
              </a:rPr>
              <a:t>Example: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D8C2E-8318-C7BD-8A78-3DE93EA98563}"/>
              </a:ext>
            </a:extLst>
          </p:cNvPr>
          <p:cNvSpPr txBox="1"/>
          <p:nvPr/>
        </p:nvSpPr>
        <p:spPr>
          <a:xfrm>
            <a:off x="425253" y="3501008"/>
            <a:ext cx="1164421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Schoolbook"/>
              </a:rPr>
              <a:t>the cat</a:t>
            </a:r>
          </a:p>
          <a:p>
            <a:endParaRPr lang="en-US" sz="1600" dirty="0">
              <a:latin typeface="CenturySchoolbook"/>
            </a:endParaRPr>
          </a:p>
          <a:p>
            <a:r>
              <a:rPr lang="en-US" sz="2400" dirty="0">
                <a:latin typeface="CenturySchoolbook"/>
              </a:rPr>
              <a:t>cat the</a:t>
            </a:r>
          </a:p>
          <a:p>
            <a:endParaRPr lang="en-US" sz="1600" dirty="0">
              <a:latin typeface="CenturySchoolbook"/>
            </a:endParaRPr>
          </a:p>
          <a:p>
            <a:r>
              <a:rPr lang="en-US" sz="2400" dirty="0">
                <a:latin typeface="CenturySchoolbook"/>
              </a:rPr>
              <a:t>cat on</a:t>
            </a:r>
          </a:p>
          <a:p>
            <a:endParaRPr lang="en-US" sz="1600" dirty="0">
              <a:latin typeface="CenturySchoolbook"/>
            </a:endParaRPr>
          </a:p>
          <a:p>
            <a:r>
              <a:rPr lang="en-US" sz="2400" dirty="0">
                <a:latin typeface="CenturySchoolbook"/>
              </a:rPr>
              <a:t>on the</a:t>
            </a:r>
          </a:p>
          <a:p>
            <a:endParaRPr lang="en-US" sz="1600" dirty="0">
              <a:latin typeface="CenturySchoolbook"/>
            </a:endParaRPr>
          </a:p>
          <a:p>
            <a:r>
              <a:rPr lang="en-US" sz="2400" dirty="0">
                <a:latin typeface="CenturySchoolbook"/>
              </a:rPr>
              <a:t>the mat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DBF61-1763-8179-437F-E851198DFD67}"/>
              </a:ext>
            </a:extLst>
          </p:cNvPr>
          <p:cNvSpPr txBox="1"/>
          <p:nvPr/>
        </p:nvSpPr>
        <p:spPr>
          <a:xfrm>
            <a:off x="12458" y="6474822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GB" sz="1600" dirty="0" err="1">
                <a:effectLst/>
                <a:latin typeface="CenturySchoolbook"/>
              </a:rPr>
              <a:t>Papineni</a:t>
            </a:r>
            <a:r>
              <a:rPr lang="en-GB" sz="1600" dirty="0">
                <a:effectLst/>
                <a:latin typeface="CenturySchoolbook"/>
              </a:rPr>
              <a:t> et. al., 2002. Bleu: A method for automatic evaluation of </a:t>
            </a:r>
            <a:r>
              <a:rPr lang="en-GB" sz="1600">
                <a:effectLst/>
                <a:latin typeface="CenturySchoolbook"/>
              </a:rPr>
              <a:t>machine translation</a:t>
            </a:r>
            <a:r>
              <a:rPr lang="en-US" sz="1600">
                <a:effectLst/>
                <a:latin typeface="CenturySchoolbook"/>
              </a:rPr>
              <a:t>]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751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BLEU score on unigrams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0B4C6-31E4-CE04-C318-78A68EE3B0A6}"/>
              </a:ext>
            </a:extLst>
          </p:cNvPr>
          <p:cNvSpPr txBox="1"/>
          <p:nvPr/>
        </p:nvSpPr>
        <p:spPr>
          <a:xfrm>
            <a:off x="2411760" y="836712"/>
            <a:ext cx="61359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Schoolbook"/>
              </a:rPr>
              <a:t>Reference 1: The cat is on the mat.</a:t>
            </a:r>
          </a:p>
          <a:p>
            <a:endParaRPr lang="en-US" sz="2800" dirty="0">
              <a:effectLst/>
              <a:latin typeface="CenturySchoolbook"/>
            </a:endParaRPr>
          </a:p>
          <a:p>
            <a:r>
              <a:rPr lang="en-US" sz="2800" dirty="0">
                <a:latin typeface="CenturySchoolbook"/>
              </a:rPr>
              <a:t>Reference 2: There is a cat on the mat.</a:t>
            </a:r>
          </a:p>
          <a:p>
            <a:endParaRPr lang="en-US" sz="2800" dirty="0">
              <a:effectLst/>
              <a:latin typeface="CenturySchoolbook"/>
            </a:endParaRPr>
          </a:p>
          <a:p>
            <a:r>
              <a:rPr lang="en-US" sz="2800" dirty="0">
                <a:latin typeface="CenturySchoolbook"/>
              </a:rPr>
              <a:t>MT output: the cat the cat on the mat.</a:t>
            </a:r>
            <a:endParaRPr lang="en-US" sz="2800" dirty="0"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17</a:t>
            </a:fld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2A383-E5AF-6637-9154-7F755FE3E03F}"/>
              </a:ext>
            </a:extLst>
          </p:cNvPr>
          <p:cNvSpPr txBox="1"/>
          <p:nvPr/>
        </p:nvSpPr>
        <p:spPr>
          <a:xfrm>
            <a:off x="251520" y="836712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Schoolbook"/>
              </a:rPr>
              <a:t>Example: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7F5683-C30C-1A93-1D41-E1A316059C3D}"/>
                  </a:ext>
                </a:extLst>
              </p:cNvPr>
              <p:cNvSpPr txBox="1"/>
              <p:nvPr/>
            </p:nvSpPr>
            <p:spPr>
              <a:xfrm>
                <a:off x="251520" y="4149079"/>
                <a:ext cx="4371581" cy="912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nor/>
                                  <m:brk m:alnAt="7"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nigram</m:t>
                              </m:r>
                              <m:r>
                                <m:rPr>
                                  <m:brk m:alnAt="7"/>
                                </m:rPr>
                                <a:rPr lang="hr-H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acc>
                                <m:accPr>
                                  <m:chr m:val="̂"/>
                                  <m:ctrlPr>
                                    <a:rPr lang="hr-H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r-H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coun</m:t>
                              </m:r>
                              <m:sSub>
                                <m:sSubPr>
                                  <m:ctrlPr>
                                    <a:rPr lang="hr-H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hr-HR" sz="2000" b="0" i="1" smtClean="0">
                                      <a:latin typeface="Cambria Math" panose="02040503050406030204" pitchFamily="18" charset="0"/>
                                    </a:rPr>
                                    <m:t>𝑐𝑙𝑖𝑝</m:t>
                                  </m:r>
                                </m:sub>
                              </m:sSub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unigram</m:t>
                              </m:r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hr-H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nor/>
                                  <m:brk m:alnAt="7"/>
                                </m:rPr>
                                <a:rPr lang="hr-HR" sz="2000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hr-HR" sz="2000" i="0">
                                  <a:latin typeface="Cambria Math" panose="02040503050406030204" pitchFamily="18" charset="0"/>
                                </a:rPr>
                                <m:t>nigram</m:t>
                              </m:r>
                              <m:r>
                                <a:rPr lang="hr-H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acc>
                                <m:accPr>
                                  <m:chr m:val="̂"/>
                                  <m:ctrlPr>
                                    <a:rPr lang="hr-H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r-H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hr-H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count</m:t>
                              </m:r>
                              <m:r>
                                <a:rPr lang="hr-H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hr-HR" sz="2000" i="0">
                                  <a:latin typeface="Cambria Math" panose="02040503050406030204" pitchFamily="18" charset="0"/>
                                </a:rPr>
                                <m:t>unigram</m:t>
                              </m:r>
                              <m:r>
                                <a:rPr lang="hr-H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7F5683-C30C-1A93-1D41-E1A316059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49079"/>
                <a:ext cx="4371581" cy="912109"/>
              </a:xfrm>
              <a:prstGeom prst="rect">
                <a:avLst/>
              </a:prstGeom>
              <a:blipFill>
                <a:blip r:embed="rId3"/>
                <a:stretch>
                  <a:fillRect t="-53425" b="-6849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CD1B94-6ECB-52EB-2FB3-730D349F47E0}"/>
                  </a:ext>
                </a:extLst>
              </p:cNvPr>
              <p:cNvSpPr txBox="1"/>
              <p:nvPr/>
            </p:nvSpPr>
            <p:spPr>
              <a:xfrm>
                <a:off x="4907753" y="4149079"/>
                <a:ext cx="4138441" cy="857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nor/>
                                  <m:brk m:alnAt="7"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gram</m:t>
                              </m:r>
                              <m:r>
                                <m:rPr>
                                  <m:brk m:alnAt="7"/>
                                </m:rPr>
                                <a:rPr lang="hr-H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acc>
                                <m:accPr>
                                  <m:chr m:val="̂"/>
                                  <m:ctrlPr>
                                    <a:rPr lang="hr-H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r-H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coun</m:t>
                              </m:r>
                              <m:sSub>
                                <m:sSubPr>
                                  <m:ctrlPr>
                                    <a:rPr lang="hr-H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hr-HR" sz="2000" b="0" i="1" smtClean="0">
                                      <a:latin typeface="Cambria Math" panose="02040503050406030204" pitchFamily="18" charset="0"/>
                                    </a:rPr>
                                    <m:t>𝑐𝑙𝑖𝑝</m:t>
                                  </m:r>
                                </m:sub>
                              </m:sSub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gram</m:t>
                              </m:r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hr-H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nor/>
                                </m:rPr>
                                <a:rPr lang="hr-HR" sz="20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hr-HR" sz="2000" i="0">
                                  <a:latin typeface="Cambria Math" panose="02040503050406030204" pitchFamily="18" charset="0"/>
                                </a:rPr>
                                <m:t>gram</m:t>
                              </m:r>
                              <m:r>
                                <a:rPr lang="hr-H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acc>
                                <m:accPr>
                                  <m:chr m:val="̂"/>
                                  <m:ctrlPr>
                                    <a:rPr lang="hr-H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r-H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hr-H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count</m:t>
                              </m:r>
                              <m:r>
                                <a:rPr lang="hr-H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hr-HR" sz="20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hr-HR" sz="2000" i="0">
                                  <a:latin typeface="Cambria Math" panose="02040503050406030204" pitchFamily="18" charset="0"/>
                                </a:rPr>
                                <m:t>gram</m:t>
                              </m:r>
                              <m:r>
                                <a:rPr lang="hr-H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CD1B94-6ECB-52EB-2FB3-730D349F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753" y="4149079"/>
                <a:ext cx="4138441" cy="857864"/>
              </a:xfrm>
              <a:prstGeom prst="rect">
                <a:avLst/>
              </a:prstGeom>
              <a:blipFill>
                <a:blip r:embed="rId4"/>
                <a:stretch>
                  <a:fillRect t="-55072" b="-7391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A8DD06A-6278-B87F-9346-91DE2B07B839}"/>
              </a:ext>
            </a:extLst>
          </p:cNvPr>
          <p:cNvSpPr txBox="1"/>
          <p:nvPr/>
        </p:nvSpPr>
        <p:spPr>
          <a:xfrm>
            <a:off x="12458" y="6474822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GB" sz="1600" dirty="0" err="1">
                <a:effectLst/>
                <a:latin typeface="CenturySchoolbook"/>
              </a:rPr>
              <a:t>Papineni</a:t>
            </a:r>
            <a:r>
              <a:rPr lang="en-GB" sz="1600" dirty="0">
                <a:effectLst/>
                <a:latin typeface="CenturySchoolbook"/>
              </a:rPr>
              <a:t> et. al., 2002. Bleu: A method for automatic evaluation of </a:t>
            </a:r>
            <a:r>
              <a:rPr lang="en-GB" sz="1600">
                <a:effectLst/>
                <a:latin typeface="CenturySchoolbook"/>
              </a:rPr>
              <a:t>machine translation</a:t>
            </a:r>
            <a:r>
              <a:rPr lang="en-US" sz="1600">
                <a:effectLst/>
                <a:latin typeface="CenturySchoolbook"/>
              </a:rPr>
              <a:t>]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28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BLEU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/>
              <p:nvPr/>
            </p:nvSpPr>
            <p:spPr>
              <a:xfrm>
                <a:off x="395536" y="836712"/>
                <a:ext cx="815216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latin typeface="CenturySchoolbook"/>
                  </a:rPr>
                  <a:t> = Bleu score on n-grams only</a:t>
                </a:r>
              </a:p>
              <a:p>
                <a:endParaRPr lang="en-US" sz="2800" dirty="0">
                  <a:latin typeface="CenturySchoolbook"/>
                </a:endParaRPr>
              </a:p>
              <a:p>
                <a:r>
                  <a:rPr lang="en-US" sz="2800" dirty="0">
                    <a:effectLst/>
                    <a:latin typeface="CenturySchoolbook"/>
                  </a:rPr>
                  <a:t>Combined Bleu score:</a:t>
                </a:r>
                <a:endParaRPr lang="en-US" sz="2800" dirty="0">
                  <a:effectLst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836712"/>
                <a:ext cx="8152166" cy="1384995"/>
              </a:xfrm>
              <a:prstGeom prst="rect">
                <a:avLst/>
              </a:prstGeom>
              <a:blipFill>
                <a:blip r:embed="rId3"/>
                <a:stretch>
                  <a:fillRect l="-1558" t="-4545" b="-1090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18</a:t>
            </a:fld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7F5683-C30C-1A93-1D41-E1A316059C3D}"/>
                  </a:ext>
                </a:extLst>
              </p:cNvPr>
              <p:cNvSpPr txBox="1"/>
              <p:nvPr/>
            </p:nvSpPr>
            <p:spPr>
              <a:xfrm>
                <a:off x="394629" y="3618121"/>
                <a:ext cx="8010719" cy="77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r-HR" sz="2000" b="0" i="0" smtClean="0">
                          <a:latin typeface="Cambria Math" panose="02040503050406030204" pitchFamily="18" charset="0"/>
                        </a:rPr>
                        <m:t>BP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MT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output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lengthT</m:t>
                              </m:r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m:rPr>
                                  <m:nor/>
                                </m:rPr>
                                <a:rPr lang="hr-HR" sz="2000">
                                  <a:latin typeface="Cambria Math" panose="02040503050406030204" pitchFamily="18" charset="0"/>
                                </a:rPr>
                                <m:t>reference</m:t>
                              </m:r>
                              <m:r>
                                <m:rPr>
                                  <m:nor/>
                                </m:rPr>
                                <a:rPr lang="hr-HR" sz="200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hr-HR" sz="2000">
                                  <a:latin typeface="Cambria Math" panose="02040503050406030204" pitchFamily="18" charset="0"/>
                                </a:rPr>
                                <m:t>output</m:t>
                              </m:r>
                              <m:r>
                                <m:rPr>
                                  <m:nor/>
                                </m:rPr>
                                <a:rPr lang="hr-HR" sz="200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hr-HR" sz="2000">
                                  <a:latin typeface="Cambria Math" panose="02040503050406030204" pitchFamily="18" charset="0"/>
                                </a:rPr>
                                <m:t>length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hr-H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hr-HR" sz="20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MT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output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lengh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reference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output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length</m:t>
                                  </m:r>
                                </m:e>
                              </m:func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)  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7F5683-C30C-1A93-1D41-E1A316059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29" y="3618121"/>
                <a:ext cx="8010719" cy="778868"/>
              </a:xfrm>
              <a:prstGeom prst="rect">
                <a:avLst/>
              </a:prstGeom>
              <a:blipFill>
                <a:blip r:embed="rId4"/>
                <a:stretch>
                  <a:fillRect l="-5864" t="-195161" b="-28225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7A45EBB-31CD-0C2E-50BC-9CFD77762DCC}"/>
              </a:ext>
            </a:extLst>
          </p:cNvPr>
          <p:cNvSpPr txBox="1"/>
          <p:nvPr/>
        </p:nvSpPr>
        <p:spPr>
          <a:xfrm>
            <a:off x="12458" y="6474822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GB" sz="1600" dirty="0" err="1">
                <a:effectLst/>
                <a:latin typeface="CenturySchoolbook"/>
              </a:rPr>
              <a:t>Papineni</a:t>
            </a:r>
            <a:r>
              <a:rPr lang="en-GB" sz="1600" dirty="0">
                <a:effectLst/>
                <a:latin typeface="CenturySchoolbook"/>
              </a:rPr>
              <a:t> et. al., 2002. Bleu: A method for automatic evaluation of machine translation</a:t>
            </a:r>
            <a:r>
              <a:rPr lang="en-US" sz="1600" dirty="0">
                <a:effectLst/>
                <a:latin typeface="CenturySchoolbook"/>
              </a:rPr>
              <a:t>]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106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long sequences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EB58B8-AD79-1069-BB61-631B6134C4D4}"/>
              </a:ext>
            </a:extLst>
          </p:cNvPr>
          <p:cNvSpPr/>
          <p:nvPr/>
        </p:nvSpPr>
        <p:spPr>
          <a:xfrm>
            <a:off x="2419006" y="1374202"/>
            <a:ext cx="461667" cy="4200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19A3CE-BBEA-3216-C630-870BDC48A33C}"/>
              </a:ext>
            </a:extLst>
          </p:cNvPr>
          <p:cNvCxnSpPr>
            <a:cxnSpLocks/>
          </p:cNvCxnSpPr>
          <p:nvPr/>
        </p:nvCxnSpPr>
        <p:spPr>
          <a:xfrm flipV="1">
            <a:off x="2650667" y="1839716"/>
            <a:ext cx="0" cy="2268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655A73-DC1C-ED4A-D903-1360A1B7A4E5}"/>
                  </a:ext>
                </a:extLst>
              </p:cNvPr>
              <p:cNvSpPr txBox="1"/>
              <p:nvPr/>
            </p:nvSpPr>
            <p:spPr>
              <a:xfrm>
                <a:off x="2296038" y="2041216"/>
                <a:ext cx="6259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655A73-DC1C-ED4A-D903-1360A1B7A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038" y="2041216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 r="-20000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0C86D3-D913-9D1F-B948-1FC26A79236D}"/>
              </a:ext>
            </a:extLst>
          </p:cNvPr>
          <p:cNvCxnSpPr>
            <a:cxnSpLocks/>
          </p:cNvCxnSpPr>
          <p:nvPr/>
        </p:nvCxnSpPr>
        <p:spPr>
          <a:xfrm>
            <a:off x="2924909" y="1584245"/>
            <a:ext cx="21989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8E9981-F78C-5B9A-2CAD-B6BA3CEF7276}"/>
              </a:ext>
            </a:extLst>
          </p:cNvPr>
          <p:cNvSpPr txBox="1"/>
          <p:nvPr/>
        </p:nvSpPr>
        <p:spPr>
          <a:xfrm>
            <a:off x="3092107" y="1306443"/>
            <a:ext cx="41870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HR" sz="2000" dirty="0">
                <a:solidFill>
                  <a:srgbClr val="00B050"/>
                </a:solidFill>
              </a:rPr>
              <a:t>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13CE16-9B71-566B-30F8-50D8B77FC71A}"/>
              </a:ext>
            </a:extLst>
          </p:cNvPr>
          <p:cNvSpPr/>
          <p:nvPr/>
        </p:nvSpPr>
        <p:spPr>
          <a:xfrm>
            <a:off x="3750293" y="1374202"/>
            <a:ext cx="461667" cy="4200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0FAE95-54EE-F2DE-B55B-2E3EE387D2D6}"/>
                  </a:ext>
                </a:extLst>
              </p:cNvPr>
              <p:cNvSpPr txBox="1"/>
              <p:nvPr/>
            </p:nvSpPr>
            <p:spPr>
              <a:xfrm>
                <a:off x="3668171" y="2057301"/>
                <a:ext cx="6259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0FAE95-54EE-F2DE-B55B-2E3EE387D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71" y="2057301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r="-32000" b="-12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99C13E-98BE-5666-8070-B27858623402}"/>
              </a:ext>
            </a:extLst>
          </p:cNvPr>
          <p:cNvCxnSpPr>
            <a:cxnSpLocks/>
          </p:cNvCxnSpPr>
          <p:nvPr/>
        </p:nvCxnSpPr>
        <p:spPr>
          <a:xfrm flipV="1">
            <a:off x="3981954" y="1839716"/>
            <a:ext cx="0" cy="2268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0AA1D1-B198-7DDD-A26A-CE2616D9BCBC}"/>
              </a:ext>
            </a:extLst>
          </p:cNvPr>
          <p:cNvCxnSpPr>
            <a:cxnSpLocks/>
          </p:cNvCxnSpPr>
          <p:nvPr/>
        </p:nvCxnSpPr>
        <p:spPr>
          <a:xfrm>
            <a:off x="3461920" y="1583406"/>
            <a:ext cx="21989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BD90A4-0FB4-2708-630B-4F9CC5B9786C}"/>
                  </a:ext>
                </a:extLst>
              </p:cNvPr>
              <p:cNvSpPr txBox="1"/>
              <p:nvPr/>
            </p:nvSpPr>
            <p:spPr>
              <a:xfrm>
                <a:off x="1500309" y="1409069"/>
                <a:ext cx="6259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BD90A4-0FB4-2708-630B-4F9CC5B97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309" y="1409069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49AFB9-FF55-E33F-6173-986714829146}"/>
              </a:ext>
            </a:extLst>
          </p:cNvPr>
          <p:cNvCxnSpPr>
            <a:cxnSpLocks/>
          </p:cNvCxnSpPr>
          <p:nvPr/>
        </p:nvCxnSpPr>
        <p:spPr>
          <a:xfrm>
            <a:off x="2079135" y="1593735"/>
            <a:ext cx="28996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5F03D-B53A-0564-0C83-15430A18F078}"/>
              </a:ext>
            </a:extLst>
          </p:cNvPr>
          <p:cNvSpPr/>
          <p:nvPr/>
        </p:nvSpPr>
        <p:spPr>
          <a:xfrm>
            <a:off x="4728178" y="1375540"/>
            <a:ext cx="461667" cy="42008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6EAD6B-8A72-9B4B-8DD9-D6EC98F698D9}"/>
                  </a:ext>
                </a:extLst>
              </p:cNvPr>
              <p:cNvSpPr txBox="1"/>
              <p:nvPr/>
            </p:nvSpPr>
            <p:spPr>
              <a:xfrm>
                <a:off x="4658105" y="646065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6EAD6B-8A72-9B4B-8DD9-D6EC98F69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105" y="646065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F3F8F2-7A9B-589B-8F7D-4694F4401217}"/>
              </a:ext>
            </a:extLst>
          </p:cNvPr>
          <p:cNvCxnSpPr>
            <a:cxnSpLocks/>
          </p:cNvCxnSpPr>
          <p:nvPr/>
        </p:nvCxnSpPr>
        <p:spPr>
          <a:xfrm flipV="1">
            <a:off x="4963010" y="1059819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3C6815-893C-C3DB-4BE7-1FC24F7AAC61}"/>
              </a:ext>
            </a:extLst>
          </p:cNvPr>
          <p:cNvCxnSpPr>
            <a:cxnSpLocks/>
          </p:cNvCxnSpPr>
          <p:nvPr/>
        </p:nvCxnSpPr>
        <p:spPr>
          <a:xfrm flipV="1">
            <a:off x="5726898" y="1841054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F1A1C042-D7B0-E40E-CC13-88950E0FB432}"/>
              </a:ext>
            </a:extLst>
          </p:cNvPr>
          <p:cNvSpPr/>
          <p:nvPr/>
        </p:nvSpPr>
        <p:spPr>
          <a:xfrm>
            <a:off x="4984151" y="1048218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DFE906-7598-C406-336C-F0EB84FBE109}"/>
              </a:ext>
            </a:extLst>
          </p:cNvPr>
          <p:cNvSpPr/>
          <p:nvPr/>
        </p:nvSpPr>
        <p:spPr>
          <a:xfrm>
            <a:off x="6370494" y="1350163"/>
            <a:ext cx="461667" cy="42008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BCD0B4-2FC9-4068-3311-23A9A6D5BBCC}"/>
                  </a:ext>
                </a:extLst>
              </p:cNvPr>
              <p:cNvSpPr txBox="1"/>
              <p:nvPr/>
            </p:nvSpPr>
            <p:spPr>
              <a:xfrm>
                <a:off x="6300421" y="620688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BCD0B4-2FC9-4068-3311-23A9A6D5B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421" y="620688"/>
                <a:ext cx="625910" cy="374590"/>
              </a:xfrm>
              <a:prstGeom prst="rect">
                <a:avLst/>
              </a:prstGeom>
              <a:blipFill>
                <a:blip r:embed="rId7"/>
                <a:stretch>
                  <a:fillRect r="-12000"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534845-BE1B-1D98-4DCA-B46AF9D85949}"/>
              </a:ext>
            </a:extLst>
          </p:cNvPr>
          <p:cNvCxnSpPr>
            <a:cxnSpLocks/>
          </p:cNvCxnSpPr>
          <p:nvPr/>
        </p:nvCxnSpPr>
        <p:spPr>
          <a:xfrm flipV="1">
            <a:off x="6602155" y="1815677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61FFE0-1622-4F7C-829C-A4EC8D3843F7}"/>
              </a:ext>
            </a:extLst>
          </p:cNvPr>
          <p:cNvCxnSpPr>
            <a:cxnSpLocks/>
          </p:cNvCxnSpPr>
          <p:nvPr/>
        </p:nvCxnSpPr>
        <p:spPr>
          <a:xfrm flipV="1">
            <a:off x="6605326" y="1034442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C52E8B2A-B38F-F877-37DD-5CAD877CB33E}"/>
              </a:ext>
            </a:extLst>
          </p:cNvPr>
          <p:cNvSpPr/>
          <p:nvPr/>
        </p:nvSpPr>
        <p:spPr>
          <a:xfrm>
            <a:off x="5859408" y="1022841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9D59D1-6EAA-717B-02D0-8F16F1E2B20F}"/>
              </a:ext>
            </a:extLst>
          </p:cNvPr>
          <p:cNvSpPr txBox="1"/>
          <p:nvPr/>
        </p:nvSpPr>
        <p:spPr>
          <a:xfrm>
            <a:off x="5643384" y="1284781"/>
            <a:ext cx="41870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HR" sz="2000" dirty="0">
                <a:solidFill>
                  <a:srgbClr val="7030A0"/>
                </a:solidFill>
              </a:rPr>
              <a:t> …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AE5340-7BEE-C94B-C949-FF74025D244D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4211960" y="1584245"/>
            <a:ext cx="516218" cy="133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38D06E-296A-EBDE-8EB2-57668FFBAF7A}"/>
              </a:ext>
            </a:extLst>
          </p:cNvPr>
          <p:cNvCxnSpPr>
            <a:cxnSpLocks/>
          </p:cNvCxnSpPr>
          <p:nvPr/>
        </p:nvCxnSpPr>
        <p:spPr>
          <a:xfrm>
            <a:off x="5219250" y="1589111"/>
            <a:ext cx="219894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237320-D8DC-70E4-BB23-D0D645DB496F}"/>
              </a:ext>
            </a:extLst>
          </p:cNvPr>
          <p:cNvCxnSpPr>
            <a:cxnSpLocks/>
          </p:cNvCxnSpPr>
          <p:nvPr/>
        </p:nvCxnSpPr>
        <p:spPr>
          <a:xfrm>
            <a:off x="6143570" y="1583406"/>
            <a:ext cx="219894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6513041B-B257-46BF-EF02-151EEDF5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19</a:t>
            </a:fld>
            <a:endParaRPr lang="hr-H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934BFB-1445-C201-C263-077A6D2ECBE2}"/>
              </a:ext>
            </a:extLst>
          </p:cNvPr>
          <p:cNvSpPr txBox="1"/>
          <p:nvPr/>
        </p:nvSpPr>
        <p:spPr>
          <a:xfrm>
            <a:off x="267086" y="2477795"/>
            <a:ext cx="84263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CenturySchoolbook"/>
              </a:rPr>
              <a:t>Jane </a:t>
            </a:r>
            <a:r>
              <a:rPr lang="en-GB" sz="1800" dirty="0" err="1">
                <a:effectLst/>
                <a:latin typeface="CenturySchoolbook"/>
              </a:rPr>
              <a:t>s'est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rendue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en</a:t>
            </a:r>
            <a:r>
              <a:rPr lang="en-GB" sz="1800" dirty="0">
                <a:effectLst/>
                <a:latin typeface="CenturySchoolbook"/>
              </a:rPr>
              <a:t> Afrique </a:t>
            </a:r>
            <a:r>
              <a:rPr lang="en-GB" sz="1800" dirty="0" err="1">
                <a:effectLst/>
                <a:latin typeface="CenturySchoolbook"/>
              </a:rPr>
              <a:t>en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septembre</a:t>
            </a:r>
            <a:r>
              <a:rPr lang="en-GB" sz="1800" dirty="0">
                <a:effectLst/>
                <a:latin typeface="CenturySchoolbook"/>
              </a:rPr>
              <a:t> dernier, a </a:t>
            </a:r>
            <a:r>
              <a:rPr lang="en-GB" sz="1800" dirty="0" err="1">
                <a:effectLst/>
                <a:latin typeface="CenturySchoolbook"/>
              </a:rPr>
              <a:t>apprécie</a:t>
            </a:r>
            <a:r>
              <a:rPr lang="en-GB" sz="1800" dirty="0">
                <a:effectLst/>
                <a:latin typeface="CenturySchoolbook"/>
              </a:rPr>
              <a:t>́ la culture et a rencontré beaucoup de gens merveilleux; </a:t>
            </a:r>
            <a:r>
              <a:rPr lang="en-GB" sz="1800" dirty="0" err="1">
                <a:effectLst/>
                <a:latin typeface="CenturySchoolbook"/>
              </a:rPr>
              <a:t>elle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est</a:t>
            </a:r>
            <a:r>
              <a:rPr lang="en-GB" sz="1800" dirty="0">
                <a:effectLst/>
                <a:latin typeface="CenturySchoolbook"/>
              </a:rPr>
              <a:t> revenue </a:t>
            </a:r>
            <a:r>
              <a:rPr lang="en-GB" sz="1800" dirty="0" err="1">
                <a:effectLst/>
                <a:latin typeface="CenturySchoolbook"/>
              </a:rPr>
              <a:t>en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parlant</a:t>
            </a:r>
            <a:r>
              <a:rPr lang="en-GB" sz="1800" dirty="0">
                <a:effectLst/>
                <a:latin typeface="CenturySchoolbook"/>
              </a:rPr>
              <a:t> comment son voyage </a:t>
            </a:r>
            <a:r>
              <a:rPr lang="en-GB" sz="1800" dirty="0" err="1">
                <a:effectLst/>
                <a:latin typeface="CenturySchoolbook"/>
              </a:rPr>
              <a:t>était</a:t>
            </a:r>
            <a:r>
              <a:rPr lang="en-GB" sz="1800" dirty="0">
                <a:effectLst/>
                <a:latin typeface="CenturySchoolbook"/>
              </a:rPr>
              <a:t> merveilleux, et </a:t>
            </a:r>
            <a:r>
              <a:rPr lang="en-GB" sz="1800" dirty="0" err="1">
                <a:effectLst/>
                <a:latin typeface="CenturySchoolbook"/>
              </a:rPr>
              <a:t>elle</a:t>
            </a:r>
            <a:r>
              <a:rPr lang="en-GB" sz="1800" dirty="0">
                <a:effectLst/>
                <a:latin typeface="CenturySchoolbook"/>
              </a:rPr>
              <a:t> me </a:t>
            </a:r>
            <a:r>
              <a:rPr lang="en-GB" sz="1800" dirty="0" err="1">
                <a:effectLst/>
                <a:latin typeface="CenturySchoolbook"/>
              </a:rPr>
              <a:t>tente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d'y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aller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aussi</a:t>
            </a:r>
            <a:r>
              <a:rPr lang="en-GB" sz="1800" dirty="0">
                <a:effectLst/>
                <a:latin typeface="CenturySchoolbook"/>
              </a:rPr>
              <a:t>. </a:t>
            </a:r>
          </a:p>
          <a:p>
            <a:endParaRPr lang="en-GB" dirty="0">
              <a:effectLst/>
            </a:endParaRPr>
          </a:p>
          <a:p>
            <a:r>
              <a:rPr lang="en-GB" sz="1800" dirty="0">
                <a:effectLst/>
                <a:latin typeface="CenturySchoolbook"/>
              </a:rPr>
              <a:t>Jane went to Africa last September, and enjoyed the culture and met many wonderful people; she came back raving about how wonderful her trip was, and is tempting me to go too. </a:t>
            </a:r>
            <a:endParaRPr lang="en-GB" dirty="0">
              <a:effectLst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FE43209-ED12-55D9-A3CD-A6B2891E9BD0}"/>
              </a:ext>
            </a:extLst>
          </p:cNvPr>
          <p:cNvGrpSpPr/>
          <p:nvPr/>
        </p:nvGrpSpPr>
        <p:grpSpPr>
          <a:xfrm>
            <a:off x="526703" y="4696747"/>
            <a:ext cx="4637503" cy="2075440"/>
            <a:chOff x="526703" y="4696747"/>
            <a:chExt cx="4637503" cy="207544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5C1ED98-4B99-1867-19B3-49EF7F4F20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9632" y="4696747"/>
              <a:ext cx="0" cy="16845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1DE7BA0-B737-DCAB-032B-507E269B7B65}"/>
                </a:ext>
              </a:extLst>
            </p:cNvPr>
            <p:cNvCxnSpPr>
              <a:cxnSpLocks/>
            </p:cNvCxnSpPr>
            <p:nvPr/>
          </p:nvCxnSpPr>
          <p:spPr>
            <a:xfrm>
              <a:off x="1259632" y="6381328"/>
              <a:ext cx="27223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AA1DDAD-4713-56B2-8EEE-7D2B37BC0D9E}"/>
                </a:ext>
              </a:extLst>
            </p:cNvPr>
            <p:cNvSpPr txBox="1"/>
            <p:nvPr/>
          </p:nvSpPr>
          <p:spPr>
            <a:xfrm>
              <a:off x="526703" y="5122058"/>
              <a:ext cx="6848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dirty="0"/>
                <a:t>Bleu</a:t>
              </a:r>
            </a:p>
            <a:p>
              <a:r>
                <a:rPr lang="en-HR" dirty="0"/>
                <a:t>score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13ACEF8-3247-D34B-A767-E16B8ED1B280}"/>
                </a:ext>
              </a:extLst>
            </p:cNvPr>
            <p:cNvSpPr txBox="1"/>
            <p:nvPr/>
          </p:nvSpPr>
          <p:spPr>
            <a:xfrm>
              <a:off x="4113918" y="6125856"/>
              <a:ext cx="10502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dirty="0"/>
                <a:t>Sentence</a:t>
              </a:r>
            </a:p>
            <a:p>
              <a:r>
                <a:rPr lang="en-HR" dirty="0"/>
                <a:t>length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CD52F38-CB44-0EB5-DB36-2E30078B6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6309320"/>
              <a:ext cx="0" cy="1440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9659B08-4D5F-B000-7198-9592C4018EC0}"/>
                </a:ext>
              </a:extLst>
            </p:cNvPr>
            <p:cNvSpPr txBox="1"/>
            <p:nvPr/>
          </p:nvSpPr>
          <p:spPr>
            <a:xfrm>
              <a:off x="1510748" y="646441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1400" dirty="0"/>
                <a:t>10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EF659F-E234-3396-54FF-89A9B18BF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2906" y="6309320"/>
              <a:ext cx="0" cy="1440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054AF29-E8CC-2280-6E5C-1B636BDB9CD5}"/>
                </a:ext>
              </a:extLst>
            </p:cNvPr>
            <p:cNvSpPr txBox="1"/>
            <p:nvPr/>
          </p:nvSpPr>
          <p:spPr>
            <a:xfrm>
              <a:off x="1941974" y="646441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1400" dirty="0"/>
                <a:t>20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C0CF62B-0EB8-C4E1-244B-99393C8CEA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132" y="6309320"/>
              <a:ext cx="0" cy="1440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6D8F5B5-9A28-8BA1-BE26-2B0815759F53}"/>
                </a:ext>
              </a:extLst>
            </p:cNvPr>
            <p:cNvSpPr txBox="1"/>
            <p:nvPr/>
          </p:nvSpPr>
          <p:spPr>
            <a:xfrm>
              <a:off x="2373200" y="646441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1400" dirty="0"/>
                <a:t>30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8B5043D-F4D2-2349-63B9-07B7E8C9A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5358" y="6309320"/>
              <a:ext cx="0" cy="1440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A654588-D759-E694-651B-AC6392ABD193}"/>
                </a:ext>
              </a:extLst>
            </p:cNvPr>
            <p:cNvSpPr txBox="1"/>
            <p:nvPr/>
          </p:nvSpPr>
          <p:spPr>
            <a:xfrm>
              <a:off x="2804426" y="646441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1400" dirty="0"/>
                <a:t>40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5C4CDA-3726-7DF3-DA68-520C3FCC5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6584" y="6309320"/>
              <a:ext cx="0" cy="1440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CBFFD3-0B9D-FD0D-FE6D-2F0619570A3B}"/>
                </a:ext>
              </a:extLst>
            </p:cNvPr>
            <p:cNvSpPr txBox="1"/>
            <p:nvPr/>
          </p:nvSpPr>
          <p:spPr>
            <a:xfrm>
              <a:off x="3235652" y="646441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1400" dirty="0"/>
                <a:t>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62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 to sequence model</a:t>
            </a:r>
          </a:p>
          <a:p>
            <a:r>
              <a:rPr lang="en-US" dirty="0"/>
              <a:t>Picking the most likely sentence</a:t>
            </a:r>
          </a:p>
          <a:p>
            <a:r>
              <a:rPr lang="en-US" dirty="0"/>
              <a:t>Beam search</a:t>
            </a:r>
          </a:p>
          <a:p>
            <a:r>
              <a:rPr lang="en-US" dirty="0"/>
              <a:t>Refinements to beam search</a:t>
            </a:r>
          </a:p>
          <a:p>
            <a:r>
              <a:rPr lang="en-US" dirty="0"/>
              <a:t>Error analysis on beam search</a:t>
            </a:r>
          </a:p>
          <a:p>
            <a:r>
              <a:rPr lang="en-US" dirty="0"/>
              <a:t>Bleu score</a:t>
            </a:r>
          </a:p>
          <a:p>
            <a:r>
              <a:rPr lang="en-US" dirty="0"/>
              <a:t>Attention model intuition</a:t>
            </a:r>
          </a:p>
          <a:p>
            <a:r>
              <a:rPr lang="en-US" dirty="0"/>
              <a:t>Attention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41654-A55E-1BB0-3DD3-9718D13F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2</a:t>
            </a:fld>
            <a:endParaRPr lang="hr-H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15AB-3ACC-AB9C-4F91-F65E5FDE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/>
              <a:t>Attention model intuition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9FC6-255C-5C26-A79B-97005DFD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20</a:t>
            </a:fld>
            <a:endParaRPr lang="hr-HR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A77313-04C8-96D6-8C85-B4C5071EC3B0}"/>
              </a:ext>
            </a:extLst>
          </p:cNvPr>
          <p:cNvSpPr txBox="1"/>
          <p:nvPr/>
        </p:nvSpPr>
        <p:spPr>
          <a:xfrm>
            <a:off x="1896748" y="565187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jane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E57B5A0-AABE-D74A-2C98-18DE3CE0F648}"/>
              </a:ext>
            </a:extLst>
          </p:cNvPr>
          <p:cNvSpPr txBox="1"/>
          <p:nvPr/>
        </p:nvSpPr>
        <p:spPr>
          <a:xfrm>
            <a:off x="3393656" y="5651878"/>
            <a:ext cx="67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visite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B93D6A-620E-FD7B-B577-DDB537100D75}"/>
              </a:ext>
            </a:extLst>
          </p:cNvPr>
          <p:cNvSpPr txBox="1"/>
          <p:nvPr/>
        </p:nvSpPr>
        <p:spPr>
          <a:xfrm>
            <a:off x="4722313" y="565187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l'Afrique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3A9BA8A-DFB2-5D99-1BA6-AFFDF54F2062}"/>
              </a:ext>
            </a:extLst>
          </p:cNvPr>
          <p:cNvSpPr txBox="1"/>
          <p:nvPr/>
        </p:nvSpPr>
        <p:spPr>
          <a:xfrm>
            <a:off x="6526353" y="5651878"/>
            <a:ext cx="42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E573C1-9FA2-6480-ACF4-FAED64F00794}"/>
              </a:ext>
            </a:extLst>
          </p:cNvPr>
          <p:cNvGrpSpPr/>
          <p:nvPr/>
        </p:nvGrpSpPr>
        <p:grpSpPr>
          <a:xfrm>
            <a:off x="1814118" y="3347654"/>
            <a:ext cx="6674582" cy="369332"/>
            <a:chOff x="1850680" y="3249420"/>
            <a:chExt cx="667458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429372B-0C99-2B28-05A0-7C0DBEB1ADB2}"/>
                    </a:ext>
                  </a:extLst>
                </p:cNvPr>
                <p:cNvSpPr txBox="1"/>
                <p:nvPr/>
              </p:nvSpPr>
              <p:spPr>
                <a:xfrm>
                  <a:off x="1850680" y="3249420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H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429372B-0C99-2B28-05A0-7C0DBEB1AD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680" y="3249420"/>
                  <a:ext cx="62591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8163"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0465B61-9828-9CBC-672E-C73B755830A6}"/>
                    </a:ext>
                  </a:extLst>
                </p:cNvPr>
                <p:cNvSpPr txBox="1"/>
                <p:nvPr/>
              </p:nvSpPr>
              <p:spPr>
                <a:xfrm>
                  <a:off x="3362848" y="3249420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H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0465B61-9828-9CBC-672E-C73B755830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2848" y="3249420"/>
                  <a:ext cx="62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000"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3E2AFFE-A076-4CC5-A8D9-03B652130062}"/>
                    </a:ext>
                  </a:extLst>
                </p:cNvPr>
                <p:cNvSpPr txBox="1"/>
                <p:nvPr/>
              </p:nvSpPr>
              <p:spPr>
                <a:xfrm>
                  <a:off x="4875016" y="3249420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H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3E2AFFE-A076-4CC5-A8D9-03B652130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016" y="3249420"/>
                  <a:ext cx="62591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000"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5235E2A-3081-C37D-B1B5-7A92C7272DCC}"/>
                    </a:ext>
                  </a:extLst>
                </p:cNvPr>
                <p:cNvSpPr txBox="1"/>
                <p:nvPr/>
              </p:nvSpPr>
              <p:spPr>
                <a:xfrm>
                  <a:off x="6387184" y="3249420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H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&lt;4&gt;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5235E2A-3081-C37D-B1B5-7A92C7272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184" y="3249420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8000"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6656F225-2C69-ABFE-061F-60545BFC0A39}"/>
                    </a:ext>
                  </a:extLst>
                </p:cNvPr>
                <p:cNvSpPr txBox="1"/>
                <p:nvPr/>
              </p:nvSpPr>
              <p:spPr>
                <a:xfrm>
                  <a:off x="7899352" y="3249420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H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&lt;5&gt;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6656F225-2C69-ABFE-061F-60545BFC0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9352" y="3249420"/>
                  <a:ext cx="62591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000"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0673830-B070-A3F2-4D11-1B8D8AF14544}"/>
              </a:ext>
            </a:extLst>
          </p:cNvPr>
          <p:cNvSpPr txBox="1"/>
          <p:nvPr/>
        </p:nvSpPr>
        <p:spPr>
          <a:xfrm>
            <a:off x="7668344" y="5651878"/>
            <a:ext cx="119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septembre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3EC667-F6D6-7B71-FD9B-35A610CC4B10}"/>
              </a:ext>
            </a:extLst>
          </p:cNvPr>
          <p:cNvGrpSpPr/>
          <p:nvPr/>
        </p:nvGrpSpPr>
        <p:grpSpPr>
          <a:xfrm>
            <a:off x="448151" y="3716986"/>
            <a:ext cx="8262491" cy="1840639"/>
            <a:chOff x="448151" y="3716986"/>
            <a:chExt cx="8262491" cy="18406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DAF0B11-52FE-F6A2-CE5A-DBE62504F030}"/>
                    </a:ext>
                  </a:extLst>
                </p:cNvPr>
                <p:cNvSpPr txBox="1"/>
                <p:nvPr/>
              </p:nvSpPr>
              <p:spPr>
                <a:xfrm>
                  <a:off x="1879459" y="5188293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DAF0B11-52FE-F6A2-CE5A-DBE62504F0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459" y="5188293"/>
                  <a:ext cx="62591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882" r="-7843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477FF96-05B3-63D1-A3DE-D0B06A0C14FC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H="1" flipV="1">
              <a:off x="1879459" y="4662595"/>
              <a:ext cx="312955" cy="5256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E39009A-829B-4C9B-49ED-27DDDF67A578}"/>
                    </a:ext>
                  </a:extLst>
                </p:cNvPr>
                <p:cNvSpPr txBox="1"/>
                <p:nvPr/>
              </p:nvSpPr>
              <p:spPr>
                <a:xfrm>
                  <a:off x="448151" y="4217588"/>
                  <a:ext cx="782511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E39009A-829B-4C9B-49ED-27DDDF67A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51" y="4217588"/>
                  <a:ext cx="782511" cy="38113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35CEA5E-F773-8E33-1A0E-D937468358A7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1230662" y="4408153"/>
              <a:ext cx="4516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A13BFD-DCE8-2D81-E51B-3C725226AE88}"/>
                </a:ext>
              </a:extLst>
            </p:cNvPr>
            <p:cNvSpPr/>
            <p:nvPr/>
          </p:nvSpPr>
          <p:spPr>
            <a:xfrm>
              <a:off x="1682346" y="4153710"/>
              <a:ext cx="394226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D7CD7F-35AB-7461-AFBA-FD4C1649177F}"/>
                </a:ext>
              </a:extLst>
            </p:cNvPr>
            <p:cNvSpPr/>
            <p:nvPr/>
          </p:nvSpPr>
          <p:spPr>
            <a:xfrm>
              <a:off x="2267744" y="4149080"/>
              <a:ext cx="394226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7E00DEB-D465-1A8C-91E0-361F826A3753}"/>
                </a:ext>
              </a:extLst>
            </p:cNvPr>
            <p:cNvCxnSpPr>
              <a:cxnSpLocks/>
              <a:stCxn id="5" idx="0"/>
              <a:endCxn id="24" idx="2"/>
            </p:cNvCxnSpPr>
            <p:nvPr/>
          </p:nvCxnSpPr>
          <p:spPr>
            <a:xfrm flipV="1">
              <a:off x="2192414" y="4657965"/>
              <a:ext cx="272443" cy="5303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A6B73A1-925F-8801-ECBB-73674900738F}"/>
                </a:ext>
              </a:extLst>
            </p:cNvPr>
            <p:cNvCxnSpPr>
              <a:cxnSpLocks/>
              <a:stCxn id="9" idx="0"/>
              <a:endCxn id="30" idx="2"/>
            </p:cNvCxnSpPr>
            <p:nvPr/>
          </p:nvCxnSpPr>
          <p:spPr>
            <a:xfrm flipV="1">
              <a:off x="1879459" y="3716986"/>
              <a:ext cx="247614" cy="436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C63F622-6ACE-4916-7BC4-A2DAB71812FC}"/>
                </a:ext>
              </a:extLst>
            </p:cNvPr>
            <p:cNvCxnSpPr>
              <a:cxnSpLocks/>
              <a:stCxn id="24" idx="0"/>
              <a:endCxn id="30" idx="2"/>
            </p:cNvCxnSpPr>
            <p:nvPr/>
          </p:nvCxnSpPr>
          <p:spPr>
            <a:xfrm flipH="1" flipV="1">
              <a:off x="2127073" y="3716986"/>
              <a:ext cx="337784" cy="432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9AE9800-8482-4729-6A98-C65398B89221}"/>
                    </a:ext>
                  </a:extLst>
                </p:cNvPr>
                <p:cNvSpPr txBox="1"/>
                <p:nvPr/>
              </p:nvSpPr>
              <p:spPr>
                <a:xfrm>
                  <a:off x="3391627" y="5188293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9AE9800-8482-4729-6A98-C65398B89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627" y="5188293"/>
                  <a:ext cx="62591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922" r="-7843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92ED97E-DE7F-06F0-C81C-3DA036883FC2}"/>
                </a:ext>
              </a:extLst>
            </p:cNvPr>
            <p:cNvCxnSpPr>
              <a:cxnSpLocks/>
              <a:stCxn id="46" idx="0"/>
              <a:endCxn id="48" idx="2"/>
            </p:cNvCxnSpPr>
            <p:nvPr/>
          </p:nvCxnSpPr>
          <p:spPr>
            <a:xfrm flipH="1" flipV="1">
              <a:off x="3391627" y="4662595"/>
              <a:ext cx="312955" cy="5256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C2550A0-0332-5F40-E759-BBA3F87C4C86}"/>
                </a:ext>
              </a:extLst>
            </p:cNvPr>
            <p:cNvSpPr/>
            <p:nvPr/>
          </p:nvSpPr>
          <p:spPr>
            <a:xfrm>
              <a:off x="3194514" y="4153710"/>
              <a:ext cx="394226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C2AC867-CC26-B8A9-9DC9-852D59A7F21B}"/>
                </a:ext>
              </a:extLst>
            </p:cNvPr>
            <p:cNvSpPr/>
            <p:nvPr/>
          </p:nvSpPr>
          <p:spPr>
            <a:xfrm>
              <a:off x="3779912" y="4149080"/>
              <a:ext cx="394226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140F47C-54B6-0D0D-D01D-2D84F1647110}"/>
                </a:ext>
              </a:extLst>
            </p:cNvPr>
            <p:cNvCxnSpPr>
              <a:cxnSpLocks/>
              <a:stCxn id="46" idx="0"/>
              <a:endCxn id="49" idx="2"/>
            </p:cNvCxnSpPr>
            <p:nvPr/>
          </p:nvCxnSpPr>
          <p:spPr>
            <a:xfrm flipV="1">
              <a:off x="3704582" y="4657965"/>
              <a:ext cx="272443" cy="5303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6773F4-B563-6CEE-D273-0DE862AC1B0C}"/>
                </a:ext>
              </a:extLst>
            </p:cNvPr>
            <p:cNvCxnSpPr>
              <a:cxnSpLocks/>
              <a:stCxn id="48" idx="0"/>
              <a:endCxn id="51" idx="2"/>
            </p:cNvCxnSpPr>
            <p:nvPr/>
          </p:nvCxnSpPr>
          <p:spPr>
            <a:xfrm flipV="1">
              <a:off x="3391627" y="3716986"/>
              <a:ext cx="247614" cy="436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1DFDC9D-27B1-EF14-A2BF-7B409F8903E5}"/>
                </a:ext>
              </a:extLst>
            </p:cNvPr>
            <p:cNvCxnSpPr>
              <a:cxnSpLocks/>
              <a:stCxn id="49" idx="0"/>
              <a:endCxn id="51" idx="2"/>
            </p:cNvCxnSpPr>
            <p:nvPr/>
          </p:nvCxnSpPr>
          <p:spPr>
            <a:xfrm flipH="1" flipV="1">
              <a:off x="3639241" y="3716986"/>
              <a:ext cx="337784" cy="432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F8E9778-FB09-2355-A3E7-A723795279BC}"/>
                    </a:ext>
                  </a:extLst>
                </p:cNvPr>
                <p:cNvSpPr txBox="1"/>
                <p:nvPr/>
              </p:nvSpPr>
              <p:spPr>
                <a:xfrm>
                  <a:off x="4903795" y="5188293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F8E9778-FB09-2355-A3E7-A723795279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795" y="5188293"/>
                  <a:ext cx="62591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3922" r="-7843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90A317E-2DF2-2CBD-025C-A7A0849F3541}"/>
                </a:ext>
              </a:extLst>
            </p:cNvPr>
            <p:cNvCxnSpPr>
              <a:cxnSpLocks/>
              <a:stCxn id="55" idx="0"/>
              <a:endCxn id="57" idx="2"/>
            </p:cNvCxnSpPr>
            <p:nvPr/>
          </p:nvCxnSpPr>
          <p:spPr>
            <a:xfrm flipH="1" flipV="1">
              <a:off x="4903795" y="4662595"/>
              <a:ext cx="312955" cy="5256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5A404EB-03AF-2B93-4E9A-1DD15122EEE6}"/>
                </a:ext>
              </a:extLst>
            </p:cNvPr>
            <p:cNvSpPr/>
            <p:nvPr/>
          </p:nvSpPr>
          <p:spPr>
            <a:xfrm>
              <a:off x="4706682" y="4153710"/>
              <a:ext cx="394226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AE8637F-576D-80F2-264B-39A55539DA69}"/>
                </a:ext>
              </a:extLst>
            </p:cNvPr>
            <p:cNvSpPr/>
            <p:nvPr/>
          </p:nvSpPr>
          <p:spPr>
            <a:xfrm>
              <a:off x="5292080" y="4149080"/>
              <a:ext cx="394226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7CE2672-666E-1908-DD9C-0B2176B45A90}"/>
                </a:ext>
              </a:extLst>
            </p:cNvPr>
            <p:cNvCxnSpPr>
              <a:cxnSpLocks/>
              <a:stCxn id="55" idx="0"/>
              <a:endCxn id="58" idx="2"/>
            </p:cNvCxnSpPr>
            <p:nvPr/>
          </p:nvCxnSpPr>
          <p:spPr>
            <a:xfrm flipV="1">
              <a:off x="5216750" y="4657965"/>
              <a:ext cx="272443" cy="5303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F3B81B6-CBFB-2C89-6C0B-DAE5E3028589}"/>
                </a:ext>
              </a:extLst>
            </p:cNvPr>
            <p:cNvCxnSpPr>
              <a:cxnSpLocks/>
              <a:stCxn id="57" idx="0"/>
              <a:endCxn id="60" idx="2"/>
            </p:cNvCxnSpPr>
            <p:nvPr/>
          </p:nvCxnSpPr>
          <p:spPr>
            <a:xfrm flipV="1">
              <a:off x="4903795" y="3716986"/>
              <a:ext cx="247614" cy="436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335B735-49E4-E4A8-B4CA-26B7F8C1B6F0}"/>
                </a:ext>
              </a:extLst>
            </p:cNvPr>
            <p:cNvCxnSpPr>
              <a:cxnSpLocks/>
              <a:stCxn id="58" idx="0"/>
              <a:endCxn id="60" idx="2"/>
            </p:cNvCxnSpPr>
            <p:nvPr/>
          </p:nvCxnSpPr>
          <p:spPr>
            <a:xfrm flipH="1" flipV="1">
              <a:off x="5151409" y="3716986"/>
              <a:ext cx="337784" cy="432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1D064DD-13AF-58D0-56A8-E6C632EB1EDA}"/>
                    </a:ext>
                  </a:extLst>
                </p:cNvPr>
                <p:cNvSpPr txBox="1"/>
                <p:nvPr/>
              </p:nvSpPr>
              <p:spPr>
                <a:xfrm>
                  <a:off x="6415963" y="5188293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&lt;4&gt;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1D064DD-13AF-58D0-56A8-E6C632EB1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5963" y="5188293"/>
                  <a:ext cx="62591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3922" r="-7843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FEC84FB-E205-0DF9-4BAB-FD2B10A5CAD6}"/>
                </a:ext>
              </a:extLst>
            </p:cNvPr>
            <p:cNvCxnSpPr>
              <a:cxnSpLocks/>
              <a:stCxn id="64" idx="0"/>
              <a:endCxn id="66" idx="2"/>
            </p:cNvCxnSpPr>
            <p:nvPr/>
          </p:nvCxnSpPr>
          <p:spPr>
            <a:xfrm flipH="1" flipV="1">
              <a:off x="6415963" y="4662595"/>
              <a:ext cx="312955" cy="5256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16DBFBA-7291-9F51-9288-2C9D24FCD506}"/>
                </a:ext>
              </a:extLst>
            </p:cNvPr>
            <p:cNvSpPr/>
            <p:nvPr/>
          </p:nvSpPr>
          <p:spPr>
            <a:xfrm>
              <a:off x="6218850" y="4153710"/>
              <a:ext cx="394226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D14A961-1EC7-749A-63F9-15A8E20B03B1}"/>
                </a:ext>
              </a:extLst>
            </p:cNvPr>
            <p:cNvSpPr/>
            <p:nvPr/>
          </p:nvSpPr>
          <p:spPr>
            <a:xfrm>
              <a:off x="6804248" y="4149080"/>
              <a:ext cx="394226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2F73FAB-B045-4811-B03D-5628C55DFDAB}"/>
                </a:ext>
              </a:extLst>
            </p:cNvPr>
            <p:cNvCxnSpPr>
              <a:cxnSpLocks/>
              <a:stCxn id="64" idx="0"/>
              <a:endCxn id="67" idx="2"/>
            </p:cNvCxnSpPr>
            <p:nvPr/>
          </p:nvCxnSpPr>
          <p:spPr>
            <a:xfrm flipV="1">
              <a:off x="6728918" y="4657965"/>
              <a:ext cx="272443" cy="5303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186474C-79C2-311C-7FF1-086530972096}"/>
                </a:ext>
              </a:extLst>
            </p:cNvPr>
            <p:cNvCxnSpPr>
              <a:cxnSpLocks/>
              <a:stCxn id="66" idx="0"/>
              <a:endCxn id="69" idx="2"/>
            </p:cNvCxnSpPr>
            <p:nvPr/>
          </p:nvCxnSpPr>
          <p:spPr>
            <a:xfrm flipV="1">
              <a:off x="6415963" y="3716986"/>
              <a:ext cx="247614" cy="436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1606098-BE83-E43E-3F31-BF60F63FAB45}"/>
                </a:ext>
              </a:extLst>
            </p:cNvPr>
            <p:cNvCxnSpPr>
              <a:cxnSpLocks/>
              <a:stCxn id="67" idx="0"/>
              <a:endCxn id="69" idx="2"/>
            </p:cNvCxnSpPr>
            <p:nvPr/>
          </p:nvCxnSpPr>
          <p:spPr>
            <a:xfrm flipH="1" flipV="1">
              <a:off x="6663577" y="3716986"/>
              <a:ext cx="337784" cy="432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3F7F4A9-8414-FD86-3DB1-E419084E1326}"/>
                    </a:ext>
                  </a:extLst>
                </p:cNvPr>
                <p:cNvSpPr txBox="1"/>
                <p:nvPr/>
              </p:nvSpPr>
              <p:spPr>
                <a:xfrm>
                  <a:off x="7928131" y="5188293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&lt;5&gt;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3F7F4A9-8414-FD86-3DB1-E419084E1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8131" y="5188293"/>
                  <a:ext cx="62591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6000" r="-8000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B891891-2B70-F5AD-C3E1-DCDC0CB02CB4}"/>
                </a:ext>
              </a:extLst>
            </p:cNvPr>
            <p:cNvCxnSpPr>
              <a:cxnSpLocks/>
              <a:stCxn id="73" idx="0"/>
              <a:endCxn id="75" idx="2"/>
            </p:cNvCxnSpPr>
            <p:nvPr/>
          </p:nvCxnSpPr>
          <p:spPr>
            <a:xfrm flipH="1" flipV="1">
              <a:off x="7928131" y="4662595"/>
              <a:ext cx="312955" cy="5256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461D193-258A-C53A-3F0B-E5AD6296397C}"/>
                </a:ext>
              </a:extLst>
            </p:cNvPr>
            <p:cNvSpPr/>
            <p:nvPr/>
          </p:nvSpPr>
          <p:spPr>
            <a:xfrm>
              <a:off x="7731018" y="4153710"/>
              <a:ext cx="394226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FAE25FE-FF13-E2FE-9376-B42365D4FB18}"/>
                </a:ext>
              </a:extLst>
            </p:cNvPr>
            <p:cNvSpPr/>
            <p:nvPr/>
          </p:nvSpPr>
          <p:spPr>
            <a:xfrm>
              <a:off x="8316416" y="4149080"/>
              <a:ext cx="394226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30D2A66-C541-636E-55DC-1B437858D4AF}"/>
                </a:ext>
              </a:extLst>
            </p:cNvPr>
            <p:cNvCxnSpPr>
              <a:cxnSpLocks/>
              <a:stCxn id="73" idx="0"/>
              <a:endCxn id="76" idx="2"/>
            </p:cNvCxnSpPr>
            <p:nvPr/>
          </p:nvCxnSpPr>
          <p:spPr>
            <a:xfrm flipV="1">
              <a:off x="8241086" y="4657965"/>
              <a:ext cx="272443" cy="5303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CE3F3045-B433-9565-6B6E-592CCE9F7542}"/>
                </a:ext>
              </a:extLst>
            </p:cNvPr>
            <p:cNvCxnSpPr>
              <a:cxnSpLocks/>
              <a:stCxn id="75" idx="0"/>
              <a:endCxn id="78" idx="2"/>
            </p:cNvCxnSpPr>
            <p:nvPr/>
          </p:nvCxnSpPr>
          <p:spPr>
            <a:xfrm flipV="1">
              <a:off x="7928131" y="3716986"/>
              <a:ext cx="247614" cy="436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2EAFC4E-32D8-0F68-9239-F37A25B702A1}"/>
                </a:ext>
              </a:extLst>
            </p:cNvPr>
            <p:cNvCxnSpPr>
              <a:cxnSpLocks/>
              <a:stCxn id="76" idx="0"/>
              <a:endCxn id="78" idx="2"/>
            </p:cNvCxnSpPr>
            <p:nvPr/>
          </p:nvCxnSpPr>
          <p:spPr>
            <a:xfrm flipH="1" flipV="1">
              <a:off x="8175745" y="3716986"/>
              <a:ext cx="337784" cy="432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C12287D2-1D61-1A81-49A6-DC37C1903207}"/>
                </a:ext>
              </a:extLst>
            </p:cNvPr>
            <p:cNvCxnSpPr>
              <a:stCxn id="9" idx="2"/>
              <a:endCxn id="48" idx="2"/>
            </p:cNvCxnSpPr>
            <p:nvPr/>
          </p:nvCxnSpPr>
          <p:spPr>
            <a:xfrm rot="16200000" flipH="1">
              <a:off x="2635543" y="3906511"/>
              <a:ext cx="12700" cy="1512168"/>
            </a:xfrm>
            <a:prstGeom prst="curvedConnector3">
              <a:avLst>
                <a:gd name="adj1" fmla="val 1800000"/>
              </a:avLst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3">
              <a:extLst>
                <a:ext uri="{FF2B5EF4-FFF2-40B4-BE49-F238E27FC236}">
                  <a16:creationId xmlns:a16="http://schemas.microsoft.com/office/drawing/2014/main" id="{30448230-D835-5527-B038-D1A72E80B195}"/>
                </a:ext>
              </a:extLst>
            </p:cNvPr>
            <p:cNvCxnSpPr>
              <a:cxnSpLocks/>
              <a:stCxn id="48" idx="2"/>
              <a:endCxn id="57" idx="2"/>
            </p:cNvCxnSpPr>
            <p:nvPr/>
          </p:nvCxnSpPr>
          <p:spPr>
            <a:xfrm rot="16200000" flipH="1">
              <a:off x="4147711" y="3906511"/>
              <a:ext cx="12700" cy="1512168"/>
            </a:xfrm>
            <a:prstGeom prst="curvedConnector3">
              <a:avLst>
                <a:gd name="adj1" fmla="val 1800000"/>
              </a:avLst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3">
              <a:extLst>
                <a:ext uri="{FF2B5EF4-FFF2-40B4-BE49-F238E27FC236}">
                  <a16:creationId xmlns:a16="http://schemas.microsoft.com/office/drawing/2014/main" id="{15129A11-1A37-2BF7-A430-330050C7C117}"/>
                </a:ext>
              </a:extLst>
            </p:cNvPr>
            <p:cNvCxnSpPr>
              <a:cxnSpLocks/>
              <a:stCxn id="57" idx="2"/>
              <a:endCxn id="66" idx="2"/>
            </p:cNvCxnSpPr>
            <p:nvPr/>
          </p:nvCxnSpPr>
          <p:spPr>
            <a:xfrm rot="16200000" flipH="1">
              <a:off x="5659879" y="3906511"/>
              <a:ext cx="12700" cy="1512168"/>
            </a:xfrm>
            <a:prstGeom prst="curvedConnector3">
              <a:avLst>
                <a:gd name="adj1" fmla="val 1800000"/>
              </a:avLst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83">
              <a:extLst>
                <a:ext uri="{FF2B5EF4-FFF2-40B4-BE49-F238E27FC236}">
                  <a16:creationId xmlns:a16="http://schemas.microsoft.com/office/drawing/2014/main" id="{39E1C37C-1D8C-2844-E37B-EF1FB992DBF3}"/>
                </a:ext>
              </a:extLst>
            </p:cNvPr>
            <p:cNvCxnSpPr>
              <a:cxnSpLocks/>
              <a:stCxn id="66" idx="2"/>
              <a:endCxn id="75" idx="2"/>
            </p:cNvCxnSpPr>
            <p:nvPr/>
          </p:nvCxnSpPr>
          <p:spPr>
            <a:xfrm rot="16200000" flipH="1">
              <a:off x="7172047" y="3906511"/>
              <a:ext cx="12700" cy="1512168"/>
            </a:xfrm>
            <a:prstGeom prst="curvedConnector3">
              <a:avLst>
                <a:gd name="adj1" fmla="val 1800000"/>
              </a:avLst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83">
              <a:extLst>
                <a:ext uri="{FF2B5EF4-FFF2-40B4-BE49-F238E27FC236}">
                  <a16:creationId xmlns:a16="http://schemas.microsoft.com/office/drawing/2014/main" id="{F091F698-4A44-BA06-F298-6AA5BA77CE08}"/>
                </a:ext>
              </a:extLst>
            </p:cNvPr>
            <p:cNvCxnSpPr>
              <a:cxnSpLocks/>
              <a:stCxn id="49" idx="2"/>
              <a:endCxn id="24" idx="2"/>
            </p:cNvCxnSpPr>
            <p:nvPr/>
          </p:nvCxnSpPr>
          <p:spPr>
            <a:xfrm rot="5400000">
              <a:off x="3220941" y="3901881"/>
              <a:ext cx="12700" cy="1512168"/>
            </a:xfrm>
            <a:prstGeom prst="curvedConnector3">
              <a:avLst>
                <a:gd name="adj1" fmla="val 1800000"/>
              </a:avLst>
            </a:prstGeom>
            <a:ln w="127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83">
              <a:extLst>
                <a:ext uri="{FF2B5EF4-FFF2-40B4-BE49-F238E27FC236}">
                  <a16:creationId xmlns:a16="http://schemas.microsoft.com/office/drawing/2014/main" id="{A11B8F3F-708C-33A2-9008-AC5698D5DED4}"/>
                </a:ext>
              </a:extLst>
            </p:cNvPr>
            <p:cNvCxnSpPr>
              <a:cxnSpLocks/>
              <a:stCxn id="58" idx="2"/>
              <a:endCxn id="49" idx="2"/>
            </p:cNvCxnSpPr>
            <p:nvPr/>
          </p:nvCxnSpPr>
          <p:spPr>
            <a:xfrm rot="5400000">
              <a:off x="4733109" y="3901881"/>
              <a:ext cx="12700" cy="1512168"/>
            </a:xfrm>
            <a:prstGeom prst="curvedConnector3">
              <a:avLst>
                <a:gd name="adj1" fmla="val 1800000"/>
              </a:avLst>
            </a:prstGeom>
            <a:ln w="127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83">
              <a:extLst>
                <a:ext uri="{FF2B5EF4-FFF2-40B4-BE49-F238E27FC236}">
                  <a16:creationId xmlns:a16="http://schemas.microsoft.com/office/drawing/2014/main" id="{8B9FE9C2-CBB7-DDD9-D427-3FCD7FD70F61}"/>
                </a:ext>
              </a:extLst>
            </p:cNvPr>
            <p:cNvCxnSpPr>
              <a:cxnSpLocks/>
              <a:stCxn id="67" idx="2"/>
              <a:endCxn id="58" idx="2"/>
            </p:cNvCxnSpPr>
            <p:nvPr/>
          </p:nvCxnSpPr>
          <p:spPr>
            <a:xfrm rot="5400000">
              <a:off x="6245277" y="3901881"/>
              <a:ext cx="12700" cy="1512168"/>
            </a:xfrm>
            <a:prstGeom prst="curvedConnector3">
              <a:avLst>
                <a:gd name="adj1" fmla="val 1800000"/>
              </a:avLst>
            </a:prstGeom>
            <a:ln w="127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83">
              <a:extLst>
                <a:ext uri="{FF2B5EF4-FFF2-40B4-BE49-F238E27FC236}">
                  <a16:creationId xmlns:a16="http://schemas.microsoft.com/office/drawing/2014/main" id="{B7A07396-D3FE-98E5-CC9A-57927648F7B2}"/>
                </a:ext>
              </a:extLst>
            </p:cNvPr>
            <p:cNvCxnSpPr>
              <a:cxnSpLocks/>
              <a:stCxn id="76" idx="2"/>
              <a:endCxn id="67" idx="2"/>
            </p:cNvCxnSpPr>
            <p:nvPr/>
          </p:nvCxnSpPr>
          <p:spPr>
            <a:xfrm rot="5400000">
              <a:off x="7757445" y="3901881"/>
              <a:ext cx="12700" cy="1512168"/>
            </a:xfrm>
            <a:prstGeom prst="curvedConnector3">
              <a:avLst>
                <a:gd name="adj1" fmla="val 1800000"/>
              </a:avLst>
            </a:prstGeom>
            <a:ln w="127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5C5608C4-5CD8-E8D2-2609-FBC0FF9A144D}"/>
              </a:ext>
            </a:extLst>
          </p:cNvPr>
          <p:cNvSpPr txBox="1"/>
          <p:nvPr/>
        </p:nvSpPr>
        <p:spPr>
          <a:xfrm>
            <a:off x="12458" y="6474822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US" sz="1600" dirty="0" err="1">
                <a:effectLst/>
                <a:latin typeface="CenturySchoolbook"/>
              </a:rPr>
              <a:t>Bahdanau</a:t>
            </a:r>
            <a:r>
              <a:rPr lang="en-US" sz="1600" dirty="0">
                <a:effectLst/>
                <a:latin typeface="CenturySchoolbook"/>
              </a:rPr>
              <a:t> et. al., 2014. Neural machine translation by jointly learning to align and translate]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665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15AB-3ACC-AB9C-4F91-F65E5FDE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Attention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9FC6-255C-5C26-A79B-97005DFD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21</a:t>
            </a:fld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AF0B11-52FE-F6A2-CE5A-DBE62504F030}"/>
                  </a:ext>
                </a:extLst>
              </p:cNvPr>
              <p:cNvSpPr txBox="1"/>
              <p:nvPr/>
            </p:nvSpPr>
            <p:spPr>
              <a:xfrm>
                <a:off x="1879459" y="518829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AF0B11-52FE-F6A2-CE5A-DBE62504F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59" y="5188293"/>
                <a:ext cx="625910" cy="369332"/>
              </a:xfrm>
              <a:prstGeom prst="rect">
                <a:avLst/>
              </a:prstGeom>
              <a:blipFill>
                <a:blip r:embed="rId2"/>
                <a:stretch>
                  <a:fillRect l="-5882" r="-7843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77FF96-05B3-63D1-A3DE-D0B06A0C14FC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1879459" y="4662595"/>
            <a:ext cx="312955" cy="525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39009A-829B-4C9B-49ED-27DDDF67A578}"/>
                  </a:ext>
                </a:extLst>
              </p:cNvPr>
              <p:cNvSpPr txBox="1"/>
              <p:nvPr/>
            </p:nvSpPr>
            <p:spPr>
              <a:xfrm>
                <a:off x="448151" y="4217588"/>
                <a:ext cx="782511" cy="381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39009A-829B-4C9B-49ED-27DDDF67A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51" y="4217588"/>
                <a:ext cx="782511" cy="381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5CEA5E-F773-8E33-1A0E-D937468358A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230662" y="4408153"/>
            <a:ext cx="4516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EA13BFD-DCE8-2D81-E51B-3C725226AE88}"/>
              </a:ext>
            </a:extLst>
          </p:cNvPr>
          <p:cNvSpPr/>
          <p:nvPr/>
        </p:nvSpPr>
        <p:spPr>
          <a:xfrm>
            <a:off x="1682346" y="415371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D7CD7F-35AB-7461-AFBA-FD4C1649177F}"/>
              </a:ext>
            </a:extLst>
          </p:cNvPr>
          <p:cNvSpPr/>
          <p:nvPr/>
        </p:nvSpPr>
        <p:spPr>
          <a:xfrm>
            <a:off x="2267744" y="414908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E00DEB-D465-1A8C-91E0-361F826A3753}"/>
              </a:ext>
            </a:extLst>
          </p:cNvPr>
          <p:cNvCxnSpPr>
            <a:cxnSpLocks/>
            <a:stCxn id="5" idx="0"/>
            <a:endCxn id="24" idx="2"/>
          </p:cNvCxnSpPr>
          <p:nvPr/>
        </p:nvCxnSpPr>
        <p:spPr>
          <a:xfrm flipV="1">
            <a:off x="2192414" y="4657965"/>
            <a:ext cx="272443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6B73A1-925F-8801-ECBB-73674900738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879459" y="3618752"/>
            <a:ext cx="284176" cy="534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63F622-6ACE-4916-7BC4-A2DAB71812FC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163635" y="3618752"/>
            <a:ext cx="301222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2A77313-04C8-96D6-8C85-B4C5071EC3B0}"/>
              </a:ext>
            </a:extLst>
          </p:cNvPr>
          <p:cNvSpPr txBox="1"/>
          <p:nvPr/>
        </p:nvSpPr>
        <p:spPr>
          <a:xfrm>
            <a:off x="1896748" y="565187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jane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AE9800-8482-4729-6A98-C65398B89221}"/>
                  </a:ext>
                </a:extLst>
              </p:cNvPr>
              <p:cNvSpPr txBox="1"/>
              <p:nvPr/>
            </p:nvSpPr>
            <p:spPr>
              <a:xfrm>
                <a:off x="3391627" y="518829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AE9800-8482-4729-6A98-C65398B89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627" y="5188293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l="-3922" r="-7843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2ED97E-DE7F-06F0-C81C-3DA036883FC2}"/>
              </a:ext>
            </a:extLst>
          </p:cNvPr>
          <p:cNvCxnSpPr>
            <a:cxnSpLocks/>
            <a:stCxn id="46" idx="0"/>
            <a:endCxn id="48" idx="2"/>
          </p:cNvCxnSpPr>
          <p:nvPr/>
        </p:nvCxnSpPr>
        <p:spPr>
          <a:xfrm flipH="1" flipV="1">
            <a:off x="3391627" y="4662595"/>
            <a:ext cx="312955" cy="525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C2550A0-0332-5F40-E759-BBA3F87C4C86}"/>
              </a:ext>
            </a:extLst>
          </p:cNvPr>
          <p:cNvSpPr/>
          <p:nvPr/>
        </p:nvSpPr>
        <p:spPr>
          <a:xfrm>
            <a:off x="3194514" y="415371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2AC867-CC26-B8A9-9DC9-852D59A7F21B}"/>
              </a:ext>
            </a:extLst>
          </p:cNvPr>
          <p:cNvSpPr/>
          <p:nvPr/>
        </p:nvSpPr>
        <p:spPr>
          <a:xfrm>
            <a:off x="3779912" y="414908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40F47C-54B6-0D0D-D01D-2D84F1647110}"/>
              </a:ext>
            </a:extLst>
          </p:cNvPr>
          <p:cNvCxnSpPr>
            <a:cxnSpLocks/>
            <a:stCxn id="46" idx="0"/>
            <a:endCxn id="49" idx="2"/>
          </p:cNvCxnSpPr>
          <p:nvPr/>
        </p:nvCxnSpPr>
        <p:spPr>
          <a:xfrm flipV="1">
            <a:off x="3704582" y="4657965"/>
            <a:ext cx="272443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6773F4-B563-6CEE-D273-0DE862AC1B0C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3391627" y="3618752"/>
            <a:ext cx="284176" cy="534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1DFDC9D-27B1-EF14-A2BF-7B409F8903E5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3675803" y="3618752"/>
            <a:ext cx="301222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E57B5A0-AABE-D74A-2C98-18DE3CE0F648}"/>
              </a:ext>
            </a:extLst>
          </p:cNvPr>
          <p:cNvSpPr txBox="1"/>
          <p:nvPr/>
        </p:nvSpPr>
        <p:spPr>
          <a:xfrm>
            <a:off x="3393656" y="5651878"/>
            <a:ext cx="67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visite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8E9778-FB09-2355-A3E7-A723795279BC}"/>
                  </a:ext>
                </a:extLst>
              </p:cNvPr>
              <p:cNvSpPr txBox="1"/>
              <p:nvPr/>
            </p:nvSpPr>
            <p:spPr>
              <a:xfrm>
                <a:off x="4903795" y="518829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8E9778-FB09-2355-A3E7-A72379527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95" y="5188293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 l="-3922" r="-7843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90A317E-2DF2-2CBD-025C-A7A0849F3541}"/>
              </a:ext>
            </a:extLst>
          </p:cNvPr>
          <p:cNvCxnSpPr>
            <a:cxnSpLocks/>
            <a:stCxn id="55" idx="0"/>
            <a:endCxn id="57" idx="2"/>
          </p:cNvCxnSpPr>
          <p:nvPr/>
        </p:nvCxnSpPr>
        <p:spPr>
          <a:xfrm flipH="1" flipV="1">
            <a:off x="4903795" y="4662595"/>
            <a:ext cx="312955" cy="525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5A404EB-03AF-2B93-4E9A-1DD15122EEE6}"/>
              </a:ext>
            </a:extLst>
          </p:cNvPr>
          <p:cNvSpPr/>
          <p:nvPr/>
        </p:nvSpPr>
        <p:spPr>
          <a:xfrm>
            <a:off x="4706682" y="415371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E8637F-576D-80F2-264B-39A55539DA69}"/>
              </a:ext>
            </a:extLst>
          </p:cNvPr>
          <p:cNvSpPr/>
          <p:nvPr/>
        </p:nvSpPr>
        <p:spPr>
          <a:xfrm>
            <a:off x="5292080" y="414908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7CE2672-666E-1908-DD9C-0B2176B45A90}"/>
              </a:ext>
            </a:extLst>
          </p:cNvPr>
          <p:cNvCxnSpPr>
            <a:cxnSpLocks/>
            <a:stCxn id="55" idx="0"/>
            <a:endCxn id="58" idx="2"/>
          </p:cNvCxnSpPr>
          <p:nvPr/>
        </p:nvCxnSpPr>
        <p:spPr>
          <a:xfrm flipV="1">
            <a:off x="5216750" y="4657965"/>
            <a:ext cx="272443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F3B81B6-CBFB-2C89-6C0B-DAE5E3028589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4903795" y="3618752"/>
            <a:ext cx="284176" cy="534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335B735-49E4-E4A8-B4CA-26B7F8C1B6F0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5187971" y="3618752"/>
            <a:ext cx="301222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B93D6A-620E-FD7B-B577-DDB537100D75}"/>
              </a:ext>
            </a:extLst>
          </p:cNvPr>
          <p:cNvSpPr txBox="1"/>
          <p:nvPr/>
        </p:nvSpPr>
        <p:spPr>
          <a:xfrm>
            <a:off x="4722313" y="565187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l'Afrique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1D064DD-13AF-58D0-56A8-E6C632EB1EDA}"/>
                  </a:ext>
                </a:extLst>
              </p:cNvPr>
              <p:cNvSpPr txBox="1"/>
              <p:nvPr/>
            </p:nvSpPr>
            <p:spPr>
              <a:xfrm>
                <a:off x="6415963" y="518829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&lt;4&gt;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1D064DD-13AF-58D0-56A8-E6C632EB1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963" y="5188293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 l="-3922" r="-7843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EC84FB-E205-0DF9-4BAB-FD2B10A5CAD6}"/>
              </a:ext>
            </a:extLst>
          </p:cNvPr>
          <p:cNvCxnSpPr>
            <a:cxnSpLocks/>
            <a:stCxn id="64" idx="0"/>
            <a:endCxn id="66" idx="2"/>
          </p:cNvCxnSpPr>
          <p:nvPr/>
        </p:nvCxnSpPr>
        <p:spPr>
          <a:xfrm flipH="1" flipV="1">
            <a:off x="6415963" y="4662595"/>
            <a:ext cx="312955" cy="525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16DBFBA-7291-9F51-9288-2C9D24FCD506}"/>
              </a:ext>
            </a:extLst>
          </p:cNvPr>
          <p:cNvSpPr/>
          <p:nvPr/>
        </p:nvSpPr>
        <p:spPr>
          <a:xfrm>
            <a:off x="6218850" y="415371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D14A961-1EC7-749A-63F9-15A8E20B03B1}"/>
              </a:ext>
            </a:extLst>
          </p:cNvPr>
          <p:cNvSpPr/>
          <p:nvPr/>
        </p:nvSpPr>
        <p:spPr>
          <a:xfrm>
            <a:off x="6804248" y="414908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2F73FAB-B045-4811-B03D-5628C55DFDAB}"/>
              </a:ext>
            </a:extLst>
          </p:cNvPr>
          <p:cNvCxnSpPr>
            <a:cxnSpLocks/>
            <a:stCxn id="64" idx="0"/>
            <a:endCxn id="67" idx="2"/>
          </p:cNvCxnSpPr>
          <p:nvPr/>
        </p:nvCxnSpPr>
        <p:spPr>
          <a:xfrm flipV="1">
            <a:off x="6728918" y="4657965"/>
            <a:ext cx="272443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86474C-79C2-311C-7FF1-086530972096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6415963" y="3618752"/>
            <a:ext cx="284176" cy="534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606098-BE83-E43E-3F31-BF60F63FAB45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6700139" y="3618752"/>
            <a:ext cx="301222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3A9BA8A-DFB2-5D99-1BA6-AFFDF54F2062}"/>
              </a:ext>
            </a:extLst>
          </p:cNvPr>
          <p:cNvSpPr txBox="1"/>
          <p:nvPr/>
        </p:nvSpPr>
        <p:spPr>
          <a:xfrm>
            <a:off x="6526353" y="5651878"/>
            <a:ext cx="42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3F7F4A9-8414-FD86-3DB1-E419084E1326}"/>
                  </a:ext>
                </a:extLst>
              </p:cNvPr>
              <p:cNvSpPr txBox="1"/>
              <p:nvPr/>
            </p:nvSpPr>
            <p:spPr>
              <a:xfrm>
                <a:off x="7928131" y="518829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&lt;5&gt;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3F7F4A9-8414-FD86-3DB1-E419084E1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131" y="5188293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l="-6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891891-2B70-F5AD-C3E1-DCDC0CB02CB4}"/>
              </a:ext>
            </a:extLst>
          </p:cNvPr>
          <p:cNvCxnSpPr>
            <a:cxnSpLocks/>
            <a:stCxn id="73" idx="0"/>
            <a:endCxn id="75" idx="2"/>
          </p:cNvCxnSpPr>
          <p:nvPr/>
        </p:nvCxnSpPr>
        <p:spPr>
          <a:xfrm flipH="1" flipV="1">
            <a:off x="7928131" y="4662595"/>
            <a:ext cx="312955" cy="525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461D193-258A-C53A-3F0B-E5AD6296397C}"/>
              </a:ext>
            </a:extLst>
          </p:cNvPr>
          <p:cNvSpPr/>
          <p:nvPr/>
        </p:nvSpPr>
        <p:spPr>
          <a:xfrm>
            <a:off x="7731018" y="415371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FAE25FE-FF13-E2FE-9376-B42365D4FB18}"/>
              </a:ext>
            </a:extLst>
          </p:cNvPr>
          <p:cNvSpPr/>
          <p:nvPr/>
        </p:nvSpPr>
        <p:spPr>
          <a:xfrm>
            <a:off x="8316416" y="414908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30D2A66-C541-636E-55DC-1B437858D4AF}"/>
              </a:ext>
            </a:extLst>
          </p:cNvPr>
          <p:cNvCxnSpPr>
            <a:cxnSpLocks/>
            <a:stCxn id="73" idx="0"/>
            <a:endCxn id="76" idx="2"/>
          </p:cNvCxnSpPr>
          <p:nvPr/>
        </p:nvCxnSpPr>
        <p:spPr>
          <a:xfrm flipV="1">
            <a:off x="8241086" y="4657965"/>
            <a:ext cx="272443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E3F3045-B433-9565-6B6E-592CCE9F7542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7928131" y="3618752"/>
            <a:ext cx="284176" cy="534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2EAFC4E-32D8-0F68-9239-F37A25B702A1}"/>
              </a:ext>
            </a:extLst>
          </p:cNvPr>
          <p:cNvCxnSpPr>
            <a:cxnSpLocks/>
            <a:stCxn id="76" idx="0"/>
          </p:cNvCxnSpPr>
          <p:nvPr/>
        </p:nvCxnSpPr>
        <p:spPr>
          <a:xfrm flipH="1" flipV="1">
            <a:off x="8212307" y="3618752"/>
            <a:ext cx="301222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0673830-B070-A3F2-4D11-1B8D8AF14544}"/>
              </a:ext>
            </a:extLst>
          </p:cNvPr>
          <p:cNvSpPr txBox="1"/>
          <p:nvPr/>
        </p:nvSpPr>
        <p:spPr>
          <a:xfrm>
            <a:off x="7668344" y="5651878"/>
            <a:ext cx="119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septembre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12287D2-1D61-1A81-49A6-DC37C1903207}"/>
              </a:ext>
            </a:extLst>
          </p:cNvPr>
          <p:cNvCxnSpPr>
            <a:stCxn id="9" idx="2"/>
            <a:endCxn id="48" idx="2"/>
          </p:cNvCxnSpPr>
          <p:nvPr/>
        </p:nvCxnSpPr>
        <p:spPr>
          <a:xfrm rot="16200000" flipH="1">
            <a:off x="2635543" y="390651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3">
            <a:extLst>
              <a:ext uri="{FF2B5EF4-FFF2-40B4-BE49-F238E27FC236}">
                <a16:creationId xmlns:a16="http://schemas.microsoft.com/office/drawing/2014/main" id="{30448230-D835-5527-B038-D1A72E80B195}"/>
              </a:ext>
            </a:extLst>
          </p:cNvPr>
          <p:cNvCxnSpPr>
            <a:cxnSpLocks/>
            <a:stCxn id="48" idx="2"/>
            <a:endCxn id="57" idx="2"/>
          </p:cNvCxnSpPr>
          <p:nvPr/>
        </p:nvCxnSpPr>
        <p:spPr>
          <a:xfrm rot="16200000" flipH="1">
            <a:off x="4147711" y="390651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3">
            <a:extLst>
              <a:ext uri="{FF2B5EF4-FFF2-40B4-BE49-F238E27FC236}">
                <a16:creationId xmlns:a16="http://schemas.microsoft.com/office/drawing/2014/main" id="{15129A11-1A37-2BF7-A430-330050C7C117}"/>
              </a:ext>
            </a:extLst>
          </p:cNvPr>
          <p:cNvCxnSpPr>
            <a:cxnSpLocks/>
            <a:stCxn id="57" idx="2"/>
            <a:endCxn id="66" idx="2"/>
          </p:cNvCxnSpPr>
          <p:nvPr/>
        </p:nvCxnSpPr>
        <p:spPr>
          <a:xfrm rot="16200000" flipH="1">
            <a:off x="5659879" y="390651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83">
            <a:extLst>
              <a:ext uri="{FF2B5EF4-FFF2-40B4-BE49-F238E27FC236}">
                <a16:creationId xmlns:a16="http://schemas.microsoft.com/office/drawing/2014/main" id="{39E1C37C-1D8C-2844-E37B-EF1FB992DBF3}"/>
              </a:ext>
            </a:extLst>
          </p:cNvPr>
          <p:cNvCxnSpPr>
            <a:cxnSpLocks/>
            <a:stCxn id="66" idx="2"/>
            <a:endCxn id="75" idx="2"/>
          </p:cNvCxnSpPr>
          <p:nvPr/>
        </p:nvCxnSpPr>
        <p:spPr>
          <a:xfrm rot="16200000" flipH="1">
            <a:off x="7172047" y="390651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83">
            <a:extLst>
              <a:ext uri="{FF2B5EF4-FFF2-40B4-BE49-F238E27FC236}">
                <a16:creationId xmlns:a16="http://schemas.microsoft.com/office/drawing/2014/main" id="{F091F698-4A44-BA06-F298-6AA5BA77CE08}"/>
              </a:ext>
            </a:extLst>
          </p:cNvPr>
          <p:cNvCxnSpPr>
            <a:cxnSpLocks/>
            <a:stCxn id="49" idx="2"/>
            <a:endCxn id="24" idx="2"/>
          </p:cNvCxnSpPr>
          <p:nvPr/>
        </p:nvCxnSpPr>
        <p:spPr>
          <a:xfrm rot="5400000">
            <a:off x="3220941" y="390188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83">
            <a:extLst>
              <a:ext uri="{FF2B5EF4-FFF2-40B4-BE49-F238E27FC236}">
                <a16:creationId xmlns:a16="http://schemas.microsoft.com/office/drawing/2014/main" id="{A11B8F3F-708C-33A2-9008-AC5698D5DED4}"/>
              </a:ext>
            </a:extLst>
          </p:cNvPr>
          <p:cNvCxnSpPr>
            <a:cxnSpLocks/>
            <a:stCxn id="58" idx="2"/>
            <a:endCxn id="49" idx="2"/>
          </p:cNvCxnSpPr>
          <p:nvPr/>
        </p:nvCxnSpPr>
        <p:spPr>
          <a:xfrm rot="5400000">
            <a:off x="4733109" y="390188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83">
            <a:extLst>
              <a:ext uri="{FF2B5EF4-FFF2-40B4-BE49-F238E27FC236}">
                <a16:creationId xmlns:a16="http://schemas.microsoft.com/office/drawing/2014/main" id="{8B9FE9C2-CBB7-DDD9-D427-3FCD7FD70F61}"/>
              </a:ext>
            </a:extLst>
          </p:cNvPr>
          <p:cNvCxnSpPr>
            <a:cxnSpLocks/>
            <a:stCxn id="67" idx="2"/>
            <a:endCxn id="58" idx="2"/>
          </p:cNvCxnSpPr>
          <p:nvPr/>
        </p:nvCxnSpPr>
        <p:spPr>
          <a:xfrm rot="5400000">
            <a:off x="6245277" y="390188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83">
            <a:extLst>
              <a:ext uri="{FF2B5EF4-FFF2-40B4-BE49-F238E27FC236}">
                <a16:creationId xmlns:a16="http://schemas.microsoft.com/office/drawing/2014/main" id="{B7A07396-D3FE-98E5-CC9A-57927648F7B2}"/>
              </a:ext>
            </a:extLst>
          </p:cNvPr>
          <p:cNvCxnSpPr>
            <a:cxnSpLocks/>
            <a:stCxn id="76" idx="2"/>
            <a:endCxn id="67" idx="2"/>
          </p:cNvCxnSpPr>
          <p:nvPr/>
        </p:nvCxnSpPr>
        <p:spPr>
          <a:xfrm rot="5400000">
            <a:off x="7757445" y="390188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3256215-2AE0-8B48-E5C2-C4D693E6A254}"/>
              </a:ext>
            </a:extLst>
          </p:cNvPr>
          <p:cNvSpPr txBox="1"/>
          <p:nvPr/>
        </p:nvSpPr>
        <p:spPr>
          <a:xfrm>
            <a:off x="12458" y="6474822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US" sz="1600" dirty="0" err="1">
                <a:effectLst/>
                <a:latin typeface="CenturySchoolbook"/>
              </a:rPr>
              <a:t>Bahdanau</a:t>
            </a:r>
            <a:r>
              <a:rPr lang="en-US" sz="1600" dirty="0">
                <a:effectLst/>
                <a:latin typeface="CenturySchoolbook"/>
              </a:rPr>
              <a:t> et. al., 2014. Neural machine translation by jointly learning to align and translate]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7156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2615AB-3ACC-AB9C-4F91-F65E5FDEA4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R" dirty="0"/>
                  <a:t>Computing attention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endParaRPr lang="en-HR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2615AB-3ACC-AB9C-4F91-F65E5FDEA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3" t="-27500" b="-675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9FC6-255C-5C26-A79B-97005DFD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22</a:t>
            </a:fld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AF0B11-52FE-F6A2-CE5A-DBE62504F030}"/>
                  </a:ext>
                </a:extLst>
              </p:cNvPr>
              <p:cNvSpPr txBox="1"/>
              <p:nvPr/>
            </p:nvSpPr>
            <p:spPr>
              <a:xfrm>
                <a:off x="3698813" y="507589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AF0B11-52FE-F6A2-CE5A-DBE62504F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813" y="5075892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l="-6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77FF96-05B3-63D1-A3DE-D0B06A0C14FC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3698813" y="4734603"/>
            <a:ext cx="312955" cy="341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39009A-829B-4C9B-49ED-27DDDF67A578}"/>
                  </a:ext>
                </a:extLst>
              </p:cNvPr>
              <p:cNvSpPr txBox="1"/>
              <p:nvPr/>
            </p:nvSpPr>
            <p:spPr>
              <a:xfrm>
                <a:off x="2498175" y="4356310"/>
                <a:ext cx="782511" cy="381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39009A-829B-4C9B-49ED-27DDDF67A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175" y="4356310"/>
                <a:ext cx="782511" cy="3811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5CEA5E-F773-8E33-1A0E-D937468358A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280686" y="4544038"/>
            <a:ext cx="221014" cy="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EA13BFD-DCE8-2D81-E51B-3C725226AE88}"/>
              </a:ext>
            </a:extLst>
          </p:cNvPr>
          <p:cNvSpPr/>
          <p:nvPr/>
        </p:nvSpPr>
        <p:spPr>
          <a:xfrm>
            <a:off x="3501700" y="435347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D7CD7F-35AB-7461-AFBA-FD4C1649177F}"/>
              </a:ext>
            </a:extLst>
          </p:cNvPr>
          <p:cNvSpPr/>
          <p:nvPr/>
        </p:nvSpPr>
        <p:spPr>
          <a:xfrm>
            <a:off x="4087098" y="434884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E00DEB-D465-1A8C-91E0-361F826A3753}"/>
              </a:ext>
            </a:extLst>
          </p:cNvPr>
          <p:cNvCxnSpPr>
            <a:cxnSpLocks/>
            <a:stCxn id="5" idx="0"/>
            <a:endCxn id="24" idx="2"/>
          </p:cNvCxnSpPr>
          <p:nvPr/>
        </p:nvCxnSpPr>
        <p:spPr>
          <a:xfrm flipV="1">
            <a:off x="4011768" y="4729973"/>
            <a:ext cx="272443" cy="345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6B73A1-925F-8801-ECBB-73674900738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98813" y="4077072"/>
            <a:ext cx="284176" cy="276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63F622-6ACE-4916-7BC4-A2DAB71812FC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3982989" y="4077072"/>
            <a:ext cx="301222" cy="271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AE9800-8482-4729-6A98-C65398B89221}"/>
                  </a:ext>
                </a:extLst>
              </p:cNvPr>
              <p:cNvSpPr txBox="1"/>
              <p:nvPr/>
            </p:nvSpPr>
            <p:spPr>
              <a:xfrm>
                <a:off x="5004291" y="507589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AE9800-8482-4729-6A98-C65398B89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291" y="5075892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 l="-8000" r="-6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2ED97E-DE7F-06F0-C81C-3DA036883FC2}"/>
              </a:ext>
            </a:extLst>
          </p:cNvPr>
          <p:cNvCxnSpPr>
            <a:cxnSpLocks/>
            <a:stCxn id="46" idx="0"/>
            <a:endCxn id="48" idx="2"/>
          </p:cNvCxnSpPr>
          <p:nvPr/>
        </p:nvCxnSpPr>
        <p:spPr>
          <a:xfrm flipH="1" flipV="1">
            <a:off x="5004291" y="4734603"/>
            <a:ext cx="312955" cy="341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C2550A0-0332-5F40-E759-BBA3F87C4C86}"/>
              </a:ext>
            </a:extLst>
          </p:cNvPr>
          <p:cNvSpPr/>
          <p:nvPr/>
        </p:nvSpPr>
        <p:spPr>
          <a:xfrm>
            <a:off x="4807178" y="435347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2AC867-CC26-B8A9-9DC9-852D59A7F21B}"/>
              </a:ext>
            </a:extLst>
          </p:cNvPr>
          <p:cNvSpPr/>
          <p:nvPr/>
        </p:nvSpPr>
        <p:spPr>
          <a:xfrm>
            <a:off x="5392576" y="434884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40F47C-54B6-0D0D-D01D-2D84F1647110}"/>
              </a:ext>
            </a:extLst>
          </p:cNvPr>
          <p:cNvCxnSpPr>
            <a:cxnSpLocks/>
            <a:stCxn id="46" idx="0"/>
            <a:endCxn id="49" idx="2"/>
          </p:cNvCxnSpPr>
          <p:nvPr/>
        </p:nvCxnSpPr>
        <p:spPr>
          <a:xfrm flipV="1">
            <a:off x="5317246" y="4729973"/>
            <a:ext cx="272443" cy="345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6773F4-B563-6CEE-D273-0DE862AC1B0C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5004291" y="4077072"/>
            <a:ext cx="284176" cy="276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1DFDC9D-27B1-EF14-A2BF-7B409F8903E5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5288467" y="4077072"/>
            <a:ext cx="301222" cy="271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1D064DD-13AF-58D0-56A8-E6C632EB1EDA}"/>
                  </a:ext>
                </a:extLst>
              </p:cNvPr>
              <p:cNvSpPr txBox="1"/>
              <p:nvPr/>
            </p:nvSpPr>
            <p:spPr>
              <a:xfrm>
                <a:off x="6588467" y="507589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1D064DD-13AF-58D0-56A8-E6C632EB1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467" y="5075892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l="-28000" r="-32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EC84FB-E205-0DF9-4BAB-FD2B10A5CAD6}"/>
              </a:ext>
            </a:extLst>
          </p:cNvPr>
          <p:cNvCxnSpPr>
            <a:cxnSpLocks/>
            <a:stCxn id="64" idx="0"/>
            <a:endCxn id="66" idx="2"/>
          </p:cNvCxnSpPr>
          <p:nvPr/>
        </p:nvCxnSpPr>
        <p:spPr>
          <a:xfrm flipH="1" flipV="1">
            <a:off x="6588467" y="4734603"/>
            <a:ext cx="312955" cy="341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16DBFBA-7291-9F51-9288-2C9D24FCD506}"/>
              </a:ext>
            </a:extLst>
          </p:cNvPr>
          <p:cNvSpPr/>
          <p:nvPr/>
        </p:nvSpPr>
        <p:spPr>
          <a:xfrm>
            <a:off x="6391354" y="435347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D14A961-1EC7-749A-63F9-15A8E20B03B1}"/>
              </a:ext>
            </a:extLst>
          </p:cNvPr>
          <p:cNvSpPr/>
          <p:nvPr/>
        </p:nvSpPr>
        <p:spPr>
          <a:xfrm>
            <a:off x="6976752" y="434884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2F73FAB-B045-4811-B03D-5628C55DFDAB}"/>
              </a:ext>
            </a:extLst>
          </p:cNvPr>
          <p:cNvCxnSpPr>
            <a:cxnSpLocks/>
            <a:stCxn id="64" idx="0"/>
            <a:endCxn id="67" idx="2"/>
          </p:cNvCxnSpPr>
          <p:nvPr/>
        </p:nvCxnSpPr>
        <p:spPr>
          <a:xfrm flipV="1">
            <a:off x="6901422" y="4729973"/>
            <a:ext cx="272443" cy="345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86474C-79C2-311C-7FF1-086530972096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6588467" y="4077072"/>
            <a:ext cx="284176" cy="276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606098-BE83-E43E-3F31-BF60F63FAB45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6872643" y="4077072"/>
            <a:ext cx="301222" cy="271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3F7F4A9-8414-FD86-3DB1-E419084E1326}"/>
                  </a:ext>
                </a:extLst>
              </p:cNvPr>
              <p:cNvSpPr txBox="1"/>
              <p:nvPr/>
            </p:nvSpPr>
            <p:spPr>
              <a:xfrm>
                <a:off x="7893945" y="507589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3F7F4A9-8414-FD86-3DB1-E419084E1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945" y="5075892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 l="-11765" r="-11765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891891-2B70-F5AD-C3E1-DCDC0CB02CB4}"/>
              </a:ext>
            </a:extLst>
          </p:cNvPr>
          <p:cNvCxnSpPr>
            <a:cxnSpLocks/>
            <a:stCxn id="73" idx="0"/>
            <a:endCxn id="75" idx="2"/>
          </p:cNvCxnSpPr>
          <p:nvPr/>
        </p:nvCxnSpPr>
        <p:spPr>
          <a:xfrm flipH="1" flipV="1">
            <a:off x="7893945" y="4734603"/>
            <a:ext cx="312955" cy="341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461D193-258A-C53A-3F0B-E5AD6296397C}"/>
              </a:ext>
            </a:extLst>
          </p:cNvPr>
          <p:cNvSpPr/>
          <p:nvPr/>
        </p:nvSpPr>
        <p:spPr>
          <a:xfrm>
            <a:off x="7696832" y="435347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FAE25FE-FF13-E2FE-9376-B42365D4FB18}"/>
              </a:ext>
            </a:extLst>
          </p:cNvPr>
          <p:cNvSpPr/>
          <p:nvPr/>
        </p:nvSpPr>
        <p:spPr>
          <a:xfrm>
            <a:off x="8282230" y="434884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30D2A66-C541-636E-55DC-1B437858D4AF}"/>
              </a:ext>
            </a:extLst>
          </p:cNvPr>
          <p:cNvCxnSpPr>
            <a:cxnSpLocks/>
            <a:stCxn id="73" idx="0"/>
            <a:endCxn id="76" idx="2"/>
          </p:cNvCxnSpPr>
          <p:nvPr/>
        </p:nvCxnSpPr>
        <p:spPr>
          <a:xfrm flipV="1">
            <a:off x="8206900" y="4729973"/>
            <a:ext cx="272443" cy="345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E3F3045-B433-9565-6B6E-592CCE9F7542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7893945" y="4077072"/>
            <a:ext cx="284176" cy="276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2EAFC4E-32D8-0F68-9239-F37A25B702A1}"/>
              </a:ext>
            </a:extLst>
          </p:cNvPr>
          <p:cNvCxnSpPr>
            <a:cxnSpLocks/>
            <a:stCxn id="76" idx="0"/>
          </p:cNvCxnSpPr>
          <p:nvPr/>
        </p:nvCxnSpPr>
        <p:spPr>
          <a:xfrm flipH="1" flipV="1">
            <a:off x="8178121" y="4077072"/>
            <a:ext cx="301222" cy="271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12287D2-1D61-1A81-49A6-DC37C1903207}"/>
              </a:ext>
            </a:extLst>
          </p:cNvPr>
          <p:cNvCxnSpPr>
            <a:cxnSpLocks/>
            <a:stCxn id="9" idx="2"/>
            <a:endCxn id="48" idx="2"/>
          </p:cNvCxnSpPr>
          <p:nvPr/>
        </p:nvCxnSpPr>
        <p:spPr>
          <a:xfrm rot="16200000" flipH="1">
            <a:off x="4351552" y="4081864"/>
            <a:ext cx="12700" cy="130547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83">
            <a:extLst>
              <a:ext uri="{FF2B5EF4-FFF2-40B4-BE49-F238E27FC236}">
                <a16:creationId xmlns:a16="http://schemas.microsoft.com/office/drawing/2014/main" id="{39E1C37C-1D8C-2844-E37B-EF1FB992DBF3}"/>
              </a:ext>
            </a:extLst>
          </p:cNvPr>
          <p:cNvCxnSpPr>
            <a:cxnSpLocks/>
            <a:stCxn id="66" idx="2"/>
            <a:endCxn id="75" idx="2"/>
          </p:cNvCxnSpPr>
          <p:nvPr/>
        </p:nvCxnSpPr>
        <p:spPr>
          <a:xfrm rot="16200000" flipH="1">
            <a:off x="7241206" y="4081864"/>
            <a:ext cx="12700" cy="130547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83">
            <a:extLst>
              <a:ext uri="{FF2B5EF4-FFF2-40B4-BE49-F238E27FC236}">
                <a16:creationId xmlns:a16="http://schemas.microsoft.com/office/drawing/2014/main" id="{F091F698-4A44-BA06-F298-6AA5BA77CE08}"/>
              </a:ext>
            </a:extLst>
          </p:cNvPr>
          <p:cNvCxnSpPr>
            <a:cxnSpLocks/>
            <a:stCxn id="49" idx="2"/>
            <a:endCxn id="24" idx="2"/>
          </p:cNvCxnSpPr>
          <p:nvPr/>
        </p:nvCxnSpPr>
        <p:spPr>
          <a:xfrm rot="5400000">
            <a:off x="4936950" y="4077234"/>
            <a:ext cx="12700" cy="1305478"/>
          </a:xfrm>
          <a:prstGeom prst="curvedConnector3">
            <a:avLst>
              <a:gd name="adj1" fmla="val 1800000"/>
            </a:avLst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83">
            <a:extLst>
              <a:ext uri="{FF2B5EF4-FFF2-40B4-BE49-F238E27FC236}">
                <a16:creationId xmlns:a16="http://schemas.microsoft.com/office/drawing/2014/main" id="{B7A07396-D3FE-98E5-CC9A-57927648F7B2}"/>
              </a:ext>
            </a:extLst>
          </p:cNvPr>
          <p:cNvCxnSpPr>
            <a:cxnSpLocks/>
            <a:stCxn id="76" idx="2"/>
            <a:endCxn id="67" idx="2"/>
          </p:cNvCxnSpPr>
          <p:nvPr/>
        </p:nvCxnSpPr>
        <p:spPr>
          <a:xfrm rot="5400000">
            <a:off x="7826604" y="4077234"/>
            <a:ext cx="12700" cy="1305478"/>
          </a:xfrm>
          <a:prstGeom prst="curvedConnector3">
            <a:avLst>
              <a:gd name="adj1" fmla="val 1800000"/>
            </a:avLst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1612FC-85EE-D5E4-F1DE-FA6ADB48A34B}"/>
                  </a:ext>
                </a:extLst>
              </p:cNvPr>
              <p:cNvSpPr txBox="1"/>
              <p:nvPr/>
            </p:nvSpPr>
            <p:spPr>
              <a:xfrm>
                <a:off x="148072" y="874883"/>
                <a:ext cx="7751279" cy="512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r-H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hr-H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HR" sz="2400" dirty="0"/>
                  <a:t> = amount of attention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HR" sz="2400" dirty="0"/>
                  <a:t> should pay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hr-H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endParaRPr lang="en-HR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1612FC-85EE-D5E4-F1DE-FA6ADB48A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72" y="874883"/>
                <a:ext cx="7751279" cy="512063"/>
              </a:xfrm>
              <a:prstGeom prst="rect">
                <a:avLst/>
              </a:prstGeom>
              <a:blipFill>
                <a:blip r:embed="rId9"/>
                <a:stretch>
                  <a:fillRect b="-2682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758550-5EF2-7D49-DCDF-2CD9431C6B46}"/>
                  </a:ext>
                </a:extLst>
              </p:cNvPr>
              <p:cNvSpPr txBox="1"/>
              <p:nvPr/>
            </p:nvSpPr>
            <p:spPr>
              <a:xfrm>
                <a:off x="167220" y="1761786"/>
                <a:ext cx="3132609" cy="814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r-H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hr-H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hr-H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HR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r-HR" sz="2000" b="0" i="0" dirty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r-H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HR" sz="20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p>
                          <m:e>
                            <m:func>
                              <m:funcPr>
                                <m:ctrlPr>
                                  <a:rPr lang="hr-H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hr-HR" sz="2000" dirty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hr-H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p>
                                          <m:sSupPr>
                                            <m:ctrlP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&gt;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HR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758550-5EF2-7D49-DCDF-2CD9431C6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20" y="1761786"/>
                <a:ext cx="3132609" cy="814390"/>
              </a:xfrm>
              <a:prstGeom prst="rect">
                <a:avLst/>
              </a:prstGeom>
              <a:blipFill>
                <a:blip r:embed="rId10"/>
                <a:stretch>
                  <a:fillRect b="-59091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7F0F750F-145C-7C3F-10B1-0D80DCD156AC}"/>
              </a:ext>
            </a:extLst>
          </p:cNvPr>
          <p:cNvSpPr txBox="1"/>
          <p:nvPr/>
        </p:nvSpPr>
        <p:spPr>
          <a:xfrm>
            <a:off x="5947324" y="43488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…</a:t>
            </a:r>
          </a:p>
        </p:txBody>
      </p:sp>
      <p:sp>
        <p:nvSpPr>
          <p:cNvPr id="122" name="Or 121">
            <a:extLst>
              <a:ext uri="{FF2B5EF4-FFF2-40B4-BE49-F238E27FC236}">
                <a16:creationId xmlns:a16="http://schemas.microsoft.com/office/drawing/2014/main" id="{01576678-13F9-B477-0EC6-68658E81BE44}"/>
              </a:ext>
            </a:extLst>
          </p:cNvPr>
          <p:cNvSpPr/>
          <p:nvPr/>
        </p:nvSpPr>
        <p:spPr>
          <a:xfrm>
            <a:off x="5549151" y="3288583"/>
            <a:ext cx="246197" cy="246197"/>
          </a:xfrm>
          <a:prstGeom prst="flowChar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3C5DB02-1D52-18FE-0D4A-2B2DE30A5469}"/>
              </a:ext>
            </a:extLst>
          </p:cNvPr>
          <p:cNvCxnSpPr>
            <a:cxnSpLocks/>
            <a:endCxn id="122" idx="3"/>
          </p:cNvCxnSpPr>
          <p:nvPr/>
        </p:nvCxnSpPr>
        <p:spPr>
          <a:xfrm flipV="1">
            <a:off x="5288467" y="3498725"/>
            <a:ext cx="296739" cy="5783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24DF767-80C9-3ABF-9CC4-8EF9D6110D3A}"/>
              </a:ext>
            </a:extLst>
          </p:cNvPr>
          <p:cNvCxnSpPr>
            <a:cxnSpLocks/>
            <a:endCxn id="122" idx="3"/>
          </p:cNvCxnSpPr>
          <p:nvPr/>
        </p:nvCxnSpPr>
        <p:spPr>
          <a:xfrm flipV="1">
            <a:off x="3982989" y="3498725"/>
            <a:ext cx="1602217" cy="5783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C097B67-82A3-F658-C2C2-155D10A80A42}"/>
              </a:ext>
            </a:extLst>
          </p:cNvPr>
          <p:cNvCxnSpPr>
            <a:cxnSpLocks/>
            <a:endCxn id="122" idx="5"/>
          </p:cNvCxnSpPr>
          <p:nvPr/>
        </p:nvCxnSpPr>
        <p:spPr>
          <a:xfrm flipH="1" flipV="1">
            <a:off x="5759293" y="3498725"/>
            <a:ext cx="1113350" cy="5783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8F4CE35-9984-728F-3BCB-025538B16A57}"/>
              </a:ext>
            </a:extLst>
          </p:cNvPr>
          <p:cNvCxnSpPr>
            <a:cxnSpLocks/>
            <a:endCxn id="122" idx="5"/>
          </p:cNvCxnSpPr>
          <p:nvPr/>
        </p:nvCxnSpPr>
        <p:spPr>
          <a:xfrm flipH="1" flipV="1">
            <a:off x="5759293" y="3498725"/>
            <a:ext cx="2418828" cy="5783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BFF9E47-F5F1-0827-0377-40AC295BDCE3}"/>
                  </a:ext>
                </a:extLst>
              </p:cNvPr>
              <p:cNvSpPr/>
              <p:nvPr/>
            </p:nvSpPr>
            <p:spPr>
              <a:xfrm>
                <a:off x="5269526" y="2645680"/>
                <a:ext cx="818396" cy="3811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BFF9E47-F5F1-0827-0377-40AC295BD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526" y="2645680"/>
                <a:ext cx="818396" cy="3811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0B02199D-C7A4-6EAC-B176-E2201ED77EF5}"/>
                  </a:ext>
                </a:extLst>
              </p:cNvPr>
              <p:cNvSpPr/>
              <p:nvPr/>
            </p:nvSpPr>
            <p:spPr>
              <a:xfrm>
                <a:off x="4139952" y="2645680"/>
                <a:ext cx="818396" cy="3811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0B02199D-C7A4-6EAC-B176-E2201ED7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645680"/>
                <a:ext cx="818396" cy="3811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C844834-2207-BD14-17B3-E6E97BA17961}"/>
              </a:ext>
            </a:extLst>
          </p:cNvPr>
          <p:cNvCxnSpPr>
            <a:cxnSpLocks/>
            <a:stCxn id="122" idx="0"/>
            <a:endCxn id="141" idx="2"/>
          </p:cNvCxnSpPr>
          <p:nvPr/>
        </p:nvCxnSpPr>
        <p:spPr>
          <a:xfrm flipV="1">
            <a:off x="5672250" y="3026810"/>
            <a:ext cx="6474" cy="261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18E980C-20EC-4FEE-4665-E1B7D030134A}"/>
                  </a:ext>
                </a:extLst>
              </p:cNvPr>
              <p:cNvSpPr txBox="1"/>
              <p:nvPr/>
            </p:nvSpPr>
            <p:spPr>
              <a:xfrm>
                <a:off x="5365769" y="199994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H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18E980C-20EC-4FEE-4665-E1B7D0301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769" y="1999947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 l="-4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552A609-43D6-8D0F-79E0-6992A1E828CD}"/>
                  </a:ext>
                </a:extLst>
              </p:cNvPr>
              <p:cNvSpPr txBox="1"/>
              <p:nvPr/>
            </p:nvSpPr>
            <p:spPr>
              <a:xfrm>
                <a:off x="4236195" y="201131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H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552A609-43D6-8D0F-79E0-6992A1E82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195" y="2011312"/>
                <a:ext cx="625910" cy="369332"/>
              </a:xfrm>
              <a:prstGeom prst="rect">
                <a:avLst/>
              </a:prstGeom>
              <a:blipFill>
                <a:blip r:embed="rId14"/>
                <a:stretch>
                  <a:fillRect l="-21569" r="-5882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42DB60C-B916-3304-EC9A-3191BB3EE260}"/>
              </a:ext>
            </a:extLst>
          </p:cNvPr>
          <p:cNvCxnSpPr>
            <a:cxnSpLocks/>
            <a:stCxn id="141" idx="0"/>
            <a:endCxn id="147" idx="2"/>
          </p:cNvCxnSpPr>
          <p:nvPr/>
        </p:nvCxnSpPr>
        <p:spPr>
          <a:xfrm flipV="1">
            <a:off x="5678724" y="2369279"/>
            <a:ext cx="0" cy="276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6A24E75-929E-2F00-84F0-37F077EBC833}"/>
              </a:ext>
            </a:extLst>
          </p:cNvPr>
          <p:cNvCxnSpPr>
            <a:cxnSpLocks/>
            <a:stCxn id="142" idx="0"/>
            <a:endCxn id="148" idx="2"/>
          </p:cNvCxnSpPr>
          <p:nvPr/>
        </p:nvCxnSpPr>
        <p:spPr>
          <a:xfrm flipV="1">
            <a:off x="4549150" y="2380644"/>
            <a:ext cx="0" cy="2650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reeform 155">
            <a:extLst>
              <a:ext uri="{FF2B5EF4-FFF2-40B4-BE49-F238E27FC236}">
                <a16:creationId xmlns:a16="http://schemas.microsoft.com/office/drawing/2014/main" id="{7810A1C3-CCD2-015E-EC14-008BD2E7E62C}"/>
              </a:ext>
            </a:extLst>
          </p:cNvPr>
          <p:cNvSpPr/>
          <p:nvPr/>
        </p:nvSpPr>
        <p:spPr>
          <a:xfrm>
            <a:off x="4591255" y="2340124"/>
            <a:ext cx="916849" cy="948459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6081702-F78C-C663-0390-6B9301469A63}"/>
              </a:ext>
            </a:extLst>
          </p:cNvPr>
          <p:cNvCxnSpPr>
            <a:cxnSpLocks/>
            <a:stCxn id="156" idx="3"/>
          </p:cNvCxnSpPr>
          <p:nvPr/>
        </p:nvCxnSpPr>
        <p:spPr>
          <a:xfrm flipV="1">
            <a:off x="5508104" y="3026810"/>
            <a:ext cx="0" cy="261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228DFEE-3A06-1A67-E0E4-B87E255224E4}"/>
              </a:ext>
            </a:extLst>
          </p:cNvPr>
          <p:cNvGrpSpPr/>
          <p:nvPr/>
        </p:nvGrpSpPr>
        <p:grpSpPr>
          <a:xfrm>
            <a:off x="1233071" y="3157696"/>
            <a:ext cx="375617" cy="1347490"/>
            <a:chOff x="2958205" y="1340768"/>
            <a:chExt cx="461667" cy="1656184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A5F600B5-929E-179D-D608-C4413696D91B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06ADCEF-07E5-8DE2-6637-4A43B0D4D5C7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9D3D3E5-CFDD-7A4D-564A-6BA04DDDB95C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C2C7F976-6B10-8A43-86DF-B6E59F2297C5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6F8DB34-9DF8-4D6C-8A6F-2AB2C26B5008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4CCBFF1-ED85-1AF3-E5D6-AEA9AA91C525}"/>
                  </a:ext>
                </a:extLst>
              </p:cNvPr>
              <p:cNvSpPr txBox="1"/>
              <p:nvPr/>
            </p:nvSpPr>
            <p:spPr>
              <a:xfrm>
                <a:off x="90520" y="4030141"/>
                <a:ext cx="782511" cy="406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i="1"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hr-H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r-HR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hr-HR" sz="18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4CCBFF1-ED85-1AF3-E5D6-AEA9AA91C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0" y="4030141"/>
                <a:ext cx="782511" cy="4069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916D1380-86E8-C08A-D545-8EE55FAA2D8A}"/>
                  </a:ext>
                </a:extLst>
              </p:cNvPr>
              <p:cNvSpPr txBox="1"/>
              <p:nvPr/>
            </p:nvSpPr>
            <p:spPr>
              <a:xfrm>
                <a:off x="35496" y="3347700"/>
                <a:ext cx="8368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hr-HR" sz="18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916D1380-86E8-C08A-D545-8EE55FAA2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3347700"/>
                <a:ext cx="83680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D6C14C7-0637-91F1-4AD2-13A1D32955D2}"/>
                  </a:ext>
                </a:extLst>
              </p:cNvPr>
              <p:cNvSpPr txBox="1"/>
              <p:nvPr/>
            </p:nvSpPr>
            <p:spPr>
              <a:xfrm>
                <a:off x="1985630" y="3627955"/>
                <a:ext cx="706738" cy="406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r-HR" sz="18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hr-H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r-HR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hr-HR" sz="18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D6C14C7-0637-91F1-4AD2-13A1D3295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630" y="3627955"/>
                <a:ext cx="706738" cy="406971"/>
              </a:xfrm>
              <a:prstGeom prst="rect">
                <a:avLst/>
              </a:prstGeom>
              <a:blipFill>
                <a:blip r:embed="rId17"/>
                <a:stretch>
                  <a:fillRect r="-877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D306E28-E882-8162-CE4F-8052982B0A88}"/>
              </a:ext>
            </a:extLst>
          </p:cNvPr>
          <p:cNvCxnSpPr>
            <a:cxnSpLocks/>
            <a:stCxn id="168" idx="3"/>
            <a:endCxn id="162" idx="1"/>
          </p:cNvCxnSpPr>
          <p:nvPr/>
        </p:nvCxnSpPr>
        <p:spPr>
          <a:xfrm>
            <a:off x="872299" y="3532366"/>
            <a:ext cx="360772" cy="29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2745C3F-AD81-390B-4099-13405BA15915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873031" y="3831441"/>
            <a:ext cx="360040" cy="402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CD6B00C-29A4-73FE-01DD-F93E5E4E8AB5}"/>
              </a:ext>
            </a:extLst>
          </p:cNvPr>
          <p:cNvCxnSpPr>
            <a:cxnSpLocks/>
            <a:stCxn id="162" idx="3"/>
            <a:endCxn id="169" idx="1"/>
          </p:cNvCxnSpPr>
          <p:nvPr/>
        </p:nvCxnSpPr>
        <p:spPr>
          <a:xfrm>
            <a:off x="1608688" y="3831441"/>
            <a:ext cx="3769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B824B014-20B2-674A-E6E2-ACAC11DF0729}"/>
              </a:ext>
            </a:extLst>
          </p:cNvPr>
          <p:cNvSpPr txBox="1"/>
          <p:nvPr/>
        </p:nvSpPr>
        <p:spPr>
          <a:xfrm>
            <a:off x="12458" y="6440346"/>
            <a:ext cx="9131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[Xu et. al., 2015. Show, attend and tell: Neural image caption generation with visual attention] </a:t>
            </a:r>
            <a:endParaRPr lang="en-US" sz="1600" dirty="0">
              <a:effectLst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D778AB8-DB33-B693-F093-6065795F937B}"/>
              </a:ext>
            </a:extLst>
          </p:cNvPr>
          <p:cNvSpPr txBox="1"/>
          <p:nvPr/>
        </p:nvSpPr>
        <p:spPr>
          <a:xfrm>
            <a:off x="12458" y="6098365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US" sz="1600" dirty="0" err="1">
                <a:effectLst/>
                <a:latin typeface="CenturySchoolbook"/>
              </a:rPr>
              <a:t>Bahdanau</a:t>
            </a:r>
            <a:r>
              <a:rPr lang="en-US" sz="1600" dirty="0">
                <a:effectLst/>
                <a:latin typeface="CenturySchoolbook"/>
              </a:rPr>
              <a:t> et. al., 2014. Neural machine translation by jointly learning to align and translate]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904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27CA-2DB2-4C1A-6BB6-94B2B715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Attention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14A80-02F5-C721-C861-3870437E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23</a:t>
            </a:fld>
            <a:endParaRPr lang="hr-H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0D955D-1A52-1BAB-3962-402FABAA2047}"/>
              </a:ext>
            </a:extLst>
          </p:cNvPr>
          <p:cNvSpPr txBox="1"/>
          <p:nvPr/>
        </p:nvSpPr>
        <p:spPr>
          <a:xfrm>
            <a:off x="323528" y="90872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July 20th 1969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4D0F9-BFF2-707B-9005-CE3784615667}"/>
              </a:ext>
            </a:extLst>
          </p:cNvPr>
          <p:cNvSpPr txBox="1"/>
          <p:nvPr/>
        </p:nvSpPr>
        <p:spPr>
          <a:xfrm>
            <a:off x="2267744" y="90872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1969 – 07 – 20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75FBE1-7AC9-53B0-2EF6-C80625DF777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867540" y="1093386"/>
            <a:ext cx="4002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B8015C-F788-C543-EBFA-D130AAB0149B}"/>
              </a:ext>
            </a:extLst>
          </p:cNvPr>
          <p:cNvSpPr txBox="1"/>
          <p:nvPr/>
        </p:nvSpPr>
        <p:spPr>
          <a:xfrm>
            <a:off x="323528" y="1605429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23 April, 1564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9E169C-FBEC-DC60-952C-713A14D3DC5D}"/>
              </a:ext>
            </a:extLst>
          </p:cNvPr>
          <p:cNvSpPr txBox="1"/>
          <p:nvPr/>
        </p:nvSpPr>
        <p:spPr>
          <a:xfrm>
            <a:off x="2267744" y="160542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1564 – 04 – 23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BADCA0-ED6D-3E69-EDBC-2072EB8A222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814642" y="1790095"/>
            <a:ext cx="4531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71B07-A604-C6DF-3F47-A972A11D3A10}"/>
                  </a:ext>
                </a:extLst>
              </p:cNvPr>
              <p:cNvSpPr txBox="1"/>
              <p:nvPr/>
            </p:nvSpPr>
            <p:spPr>
              <a:xfrm>
                <a:off x="356396" y="4476269"/>
                <a:ext cx="2423160" cy="406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sz="1800" b="0" dirty="0"/>
                  <a:t>isualization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71B07-A604-C6DF-3F47-A972A11D3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96" y="4476269"/>
                <a:ext cx="2423160" cy="406971"/>
              </a:xfrm>
              <a:prstGeom prst="rect">
                <a:avLst/>
              </a:prstGeom>
              <a:blipFill>
                <a:blip r:embed="rId2"/>
                <a:stretch>
                  <a:fillRect l="-1563" b="-2424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Qr code&#10;&#10;Description automatically generated with medium confidence">
            <a:extLst>
              <a:ext uri="{FF2B5EF4-FFF2-40B4-BE49-F238E27FC236}">
                <a16:creationId xmlns:a16="http://schemas.microsoft.com/office/drawing/2014/main" id="{F9900435-A5F9-762D-AD56-E188BB07A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417233"/>
            <a:ext cx="4630305" cy="429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7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85EBE-B075-F2AE-C866-8D088CC184BA}"/>
              </a:ext>
            </a:extLst>
          </p:cNvPr>
          <p:cNvSpPr txBox="1"/>
          <p:nvPr/>
        </p:nvSpPr>
        <p:spPr>
          <a:xfrm>
            <a:off x="360040" y="1321604"/>
            <a:ext cx="658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>
                <a:effectLst/>
              </a:rPr>
              <a:t>Jane   </a:t>
            </a:r>
            <a:r>
              <a:rPr lang="en-US" sz="2800" dirty="0" err="1"/>
              <a:t>visite</a:t>
            </a:r>
            <a:r>
              <a:rPr lang="en-US" sz="2800" dirty="0"/>
              <a:t>  </a:t>
            </a:r>
            <a:r>
              <a:rPr lang="en-US" sz="2800" dirty="0" err="1"/>
              <a:t>l'Afrique</a:t>
            </a:r>
            <a:r>
              <a:rPr lang="en-US" sz="2800" dirty="0"/>
              <a:t>    </a:t>
            </a:r>
            <a:r>
              <a:rPr lang="en-US" sz="2800" dirty="0" err="1"/>
              <a:t>en</a:t>
            </a:r>
            <a:r>
              <a:rPr lang="en-US" sz="2800" dirty="0"/>
              <a:t>     </a:t>
            </a:r>
            <a:r>
              <a:rPr lang="en-US" sz="2800" dirty="0" err="1"/>
              <a:t>septembre</a:t>
            </a:r>
            <a:endParaRPr lang="en-US" sz="280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2E03A-E56A-E207-07AD-229EFBB2B02B}"/>
              </a:ext>
            </a:extLst>
          </p:cNvPr>
          <p:cNvSpPr txBox="1"/>
          <p:nvPr/>
        </p:nvSpPr>
        <p:spPr>
          <a:xfrm>
            <a:off x="1115616" y="1976779"/>
            <a:ext cx="68945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effectLst/>
              </a:rPr>
              <a:t>Jane       </a:t>
            </a:r>
            <a:r>
              <a:rPr lang="en-US" sz="2800" dirty="0"/>
              <a:t>is     visiting  Africa   in      September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67AC45-1BAC-7AF4-2E01-23A822AFDE2F}"/>
              </a:ext>
            </a:extLst>
          </p:cNvPr>
          <p:cNvCxnSpPr>
            <a:cxnSpLocks/>
          </p:cNvCxnSpPr>
          <p:nvPr/>
        </p:nvCxnSpPr>
        <p:spPr>
          <a:xfrm>
            <a:off x="467544" y="2276872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58D6383-C002-BA54-E2B4-E8BFC6B2E0BD}"/>
              </a:ext>
            </a:extLst>
          </p:cNvPr>
          <p:cNvGrpSpPr/>
          <p:nvPr/>
        </p:nvGrpSpPr>
        <p:grpSpPr>
          <a:xfrm>
            <a:off x="500933" y="3892986"/>
            <a:ext cx="2968783" cy="1120190"/>
            <a:chOff x="500933" y="3892986"/>
            <a:chExt cx="2968783" cy="11201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376244-1A44-5514-4281-E35383FFA640}"/>
                </a:ext>
              </a:extLst>
            </p:cNvPr>
            <p:cNvSpPr/>
            <p:nvPr/>
          </p:nvSpPr>
          <p:spPr>
            <a:xfrm>
              <a:off x="1419630" y="3960745"/>
              <a:ext cx="461667" cy="4200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3934D5-4548-CDDA-1791-8D108BFC1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1291" y="4426259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B159C32-8514-D9DC-C9F1-07C88BEE0F7B}"/>
                    </a:ext>
                  </a:extLst>
                </p:cNvPr>
                <p:cNvSpPr txBox="1"/>
                <p:nvPr/>
              </p:nvSpPr>
              <p:spPr>
                <a:xfrm>
                  <a:off x="1296662" y="4627759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B159C32-8514-D9DC-C9F1-07C88BEE0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662" y="4627759"/>
                  <a:ext cx="62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8000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C9B3A6-FC51-A181-9F75-F07C671A12A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533" y="4170788"/>
              <a:ext cx="2198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E29F7D-875D-2EC5-97EF-E8E464A66525}"/>
                </a:ext>
              </a:extLst>
            </p:cNvPr>
            <p:cNvSpPr txBox="1"/>
            <p:nvPr/>
          </p:nvSpPr>
          <p:spPr>
            <a:xfrm>
              <a:off x="2092731" y="3892986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2000" dirty="0"/>
                <a:t> …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D7BC9C-FB5B-C620-D734-E0FC5346A160}"/>
                </a:ext>
              </a:extLst>
            </p:cNvPr>
            <p:cNvSpPr/>
            <p:nvPr/>
          </p:nvSpPr>
          <p:spPr>
            <a:xfrm>
              <a:off x="2750917" y="3960745"/>
              <a:ext cx="461667" cy="4200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7D2EB68-05EB-ECC4-4154-55FDC6BBC975}"/>
                    </a:ext>
                  </a:extLst>
                </p:cNvPr>
                <p:cNvSpPr txBox="1"/>
                <p:nvPr/>
              </p:nvSpPr>
              <p:spPr>
                <a:xfrm>
                  <a:off x="2668795" y="4643844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7D2EB68-05EB-ECC4-4154-55FDC6BBC9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8795" y="4643844"/>
                  <a:ext cx="62591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2000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690F7ED-88A7-CAF6-0E19-6D8E65BD7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2578" y="4426259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1D97A4B-CE42-7C49-8B3A-C554CBA58DA9}"/>
                </a:ext>
              </a:extLst>
            </p:cNvPr>
            <p:cNvCxnSpPr>
              <a:cxnSpLocks/>
            </p:cNvCxnSpPr>
            <p:nvPr/>
          </p:nvCxnSpPr>
          <p:spPr>
            <a:xfrm>
              <a:off x="2462544" y="4169949"/>
              <a:ext cx="2198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83084C9-0F49-2EC8-ED93-81E28B14773C}"/>
                </a:ext>
              </a:extLst>
            </p:cNvPr>
            <p:cNvCxnSpPr>
              <a:cxnSpLocks/>
            </p:cNvCxnSpPr>
            <p:nvPr/>
          </p:nvCxnSpPr>
          <p:spPr>
            <a:xfrm>
              <a:off x="3249822" y="4169949"/>
              <a:ext cx="2198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1B778E0-0FCB-9AA8-449A-98400F05CEF1}"/>
                    </a:ext>
                  </a:extLst>
                </p:cNvPr>
                <p:cNvSpPr txBox="1"/>
                <p:nvPr/>
              </p:nvSpPr>
              <p:spPr>
                <a:xfrm>
                  <a:off x="500933" y="3995612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1B778E0-0FCB-9AA8-449A-98400F05C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933" y="3995612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3FD15C5-ECFF-538C-4CB8-8401C57789D6}"/>
                </a:ext>
              </a:extLst>
            </p:cNvPr>
            <p:cNvCxnSpPr>
              <a:cxnSpLocks/>
            </p:cNvCxnSpPr>
            <p:nvPr/>
          </p:nvCxnSpPr>
          <p:spPr>
            <a:xfrm>
              <a:off x="1079759" y="4180278"/>
              <a:ext cx="289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EABF2CBD-1D50-B284-9CCC-B48F61DB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3</a:t>
            </a:fld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BEF9A-1586-7E05-AB38-3E4E116831D5}"/>
              </a:ext>
            </a:extLst>
          </p:cNvPr>
          <p:cNvSpPr txBox="1"/>
          <p:nvPr/>
        </p:nvSpPr>
        <p:spPr>
          <a:xfrm>
            <a:off x="12458" y="6440346"/>
            <a:ext cx="9131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enturySchoolbook"/>
              </a:rPr>
              <a:t>[Cho et al., 2014. Learning phrase representations using RNN encoder-decoder for statistical machine translation] </a:t>
            </a:r>
            <a:endParaRPr lang="en-US" sz="12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783F4-6077-D87F-BBAF-08266331FB89}"/>
              </a:ext>
            </a:extLst>
          </p:cNvPr>
          <p:cNvSpPr txBox="1"/>
          <p:nvPr/>
        </p:nvSpPr>
        <p:spPr>
          <a:xfrm>
            <a:off x="12458" y="6098365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GB" sz="1600" dirty="0" err="1">
                <a:effectLst/>
                <a:latin typeface="CenturySchoolbook"/>
              </a:rPr>
              <a:t>Sutskever</a:t>
            </a:r>
            <a:r>
              <a:rPr lang="en-GB" sz="1600" dirty="0">
                <a:effectLst/>
                <a:latin typeface="CenturySchoolbook"/>
              </a:rPr>
              <a:t> et al., 2014. Sequence to sequence learning with neural networks</a:t>
            </a:r>
            <a:r>
              <a:rPr lang="en-US" sz="1600" dirty="0">
                <a:effectLst/>
                <a:latin typeface="CenturySchoolbook"/>
              </a:rPr>
              <a:t>] </a:t>
            </a:r>
            <a:endParaRPr lang="en-US" sz="16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9F6DB3-1438-A971-F2AA-B7BBB167F3FC}"/>
                  </a:ext>
                </a:extLst>
              </p:cNvPr>
              <p:cNvSpPr txBox="1"/>
              <p:nvPr/>
            </p:nvSpPr>
            <p:spPr>
              <a:xfrm>
                <a:off x="719572" y="930992"/>
                <a:ext cx="6588224" cy="528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r-H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&lt;1&gt;</m:t>
                        </m:r>
                      </m:sup>
                    </m:sSup>
                  </m:oMath>
                </a14:m>
                <a:r>
                  <a:rPr lang="hr-HR" sz="2800" b="0" dirty="0"/>
                  <a:t>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</a:t>
                </a:r>
                <a:r>
                  <a:rPr lang="en-US" sz="28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     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endParaRPr lang="en-HR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9F6DB3-1438-A971-F2AA-B7BBB167F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72" y="930992"/>
                <a:ext cx="6588224" cy="528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88B681-BA33-B0CC-7E5C-C94D9570E93F}"/>
                  </a:ext>
                </a:extLst>
              </p:cNvPr>
              <p:cNvSpPr txBox="1"/>
              <p:nvPr/>
            </p:nvSpPr>
            <p:spPr>
              <a:xfrm>
                <a:off x="1085468" y="2442222"/>
                <a:ext cx="6726892" cy="528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&lt;1&gt;</m:t>
                        </m:r>
                      </m:sup>
                    </m:sSup>
                  </m:oMath>
                </a14:m>
                <a:r>
                  <a:rPr lang="hr-HR" sz="2800" b="0" dirty="0"/>
                  <a:t>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</a:t>
                </a:r>
                <a:r>
                  <a:rPr lang="en-US" sz="280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endParaRPr lang="en-US" sz="2800" dirty="0">
                  <a:effectLst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88B681-BA33-B0CC-7E5C-C94D9570E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68" y="2442222"/>
                <a:ext cx="6726892" cy="528093"/>
              </a:xfrm>
              <a:prstGeom prst="rect">
                <a:avLst/>
              </a:prstGeom>
              <a:blipFill>
                <a:blip r:embed="rId7"/>
                <a:stretch>
                  <a:fillRect l="-1883" t="-9524" b="-3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64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Machine translation as building a conditional language model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51EA66-B916-C0AE-2853-F52F05D644C5}"/>
              </a:ext>
            </a:extLst>
          </p:cNvPr>
          <p:cNvGrpSpPr/>
          <p:nvPr/>
        </p:nvGrpSpPr>
        <p:grpSpPr>
          <a:xfrm>
            <a:off x="2386338" y="3207231"/>
            <a:ext cx="5426022" cy="1805945"/>
            <a:chOff x="2386338" y="3207231"/>
            <a:chExt cx="5426022" cy="180594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376244-1A44-5514-4281-E35383FFA640}"/>
                </a:ext>
              </a:extLst>
            </p:cNvPr>
            <p:cNvSpPr/>
            <p:nvPr/>
          </p:nvSpPr>
          <p:spPr>
            <a:xfrm>
              <a:off x="3305035" y="3960745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3934D5-4548-CDDA-1791-8D108BFC1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6696" y="4426259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B159C32-8514-D9DC-C9F1-07C88BEE0F7B}"/>
                    </a:ext>
                  </a:extLst>
                </p:cNvPr>
                <p:cNvSpPr txBox="1"/>
                <p:nvPr/>
              </p:nvSpPr>
              <p:spPr>
                <a:xfrm>
                  <a:off x="3182067" y="4627759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B159C32-8514-D9DC-C9F1-07C88BEE0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2067" y="4627759"/>
                  <a:ext cx="62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000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C9B3A6-FC51-A181-9F75-F07C671A12AA}"/>
                </a:ext>
              </a:extLst>
            </p:cNvPr>
            <p:cNvCxnSpPr>
              <a:cxnSpLocks/>
            </p:cNvCxnSpPr>
            <p:nvPr/>
          </p:nvCxnSpPr>
          <p:spPr>
            <a:xfrm>
              <a:off x="3810938" y="4170788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E29F7D-875D-2EC5-97EF-E8E464A66525}"/>
                </a:ext>
              </a:extLst>
            </p:cNvPr>
            <p:cNvSpPr txBox="1"/>
            <p:nvPr/>
          </p:nvSpPr>
          <p:spPr>
            <a:xfrm>
              <a:off x="3978136" y="3892986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D7BC9C-FB5B-C620-D734-E0FC5346A160}"/>
                </a:ext>
              </a:extLst>
            </p:cNvPr>
            <p:cNvSpPr/>
            <p:nvPr/>
          </p:nvSpPr>
          <p:spPr>
            <a:xfrm>
              <a:off x="4636322" y="3960745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7D2EB68-05EB-ECC4-4154-55FDC6BBC975}"/>
                    </a:ext>
                  </a:extLst>
                </p:cNvPr>
                <p:cNvSpPr txBox="1"/>
                <p:nvPr/>
              </p:nvSpPr>
              <p:spPr>
                <a:xfrm>
                  <a:off x="4554200" y="4643844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7D2EB68-05EB-ECC4-4154-55FDC6BBC9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4200" y="4643844"/>
                  <a:ext cx="62591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9412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690F7ED-88A7-CAF6-0E19-6D8E65BD7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983" y="4426259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1D97A4B-CE42-7C49-8B3A-C554CBA58DA9}"/>
                </a:ext>
              </a:extLst>
            </p:cNvPr>
            <p:cNvCxnSpPr>
              <a:cxnSpLocks/>
            </p:cNvCxnSpPr>
            <p:nvPr/>
          </p:nvCxnSpPr>
          <p:spPr>
            <a:xfrm>
              <a:off x="4347949" y="4169949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1B778E0-0FCB-9AA8-449A-98400F05CEF1}"/>
                    </a:ext>
                  </a:extLst>
                </p:cNvPr>
                <p:cNvSpPr txBox="1"/>
                <p:nvPr/>
              </p:nvSpPr>
              <p:spPr>
                <a:xfrm>
                  <a:off x="2386338" y="3995612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1B778E0-0FCB-9AA8-449A-98400F05C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338" y="3995612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3FD15C5-ECFF-538C-4CB8-8401C57789D6}"/>
                </a:ext>
              </a:extLst>
            </p:cNvPr>
            <p:cNvCxnSpPr>
              <a:cxnSpLocks/>
            </p:cNvCxnSpPr>
            <p:nvPr/>
          </p:nvCxnSpPr>
          <p:spPr>
            <a:xfrm>
              <a:off x="2965164" y="4180278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88C3D30-1571-0914-A64C-E55773DF54DD}"/>
                </a:ext>
              </a:extLst>
            </p:cNvPr>
            <p:cNvSpPr/>
            <p:nvPr/>
          </p:nvSpPr>
          <p:spPr>
            <a:xfrm>
              <a:off x="5614207" y="3962083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173B2E0-06F8-D6A2-D363-A49A70F93197}"/>
                    </a:ext>
                  </a:extLst>
                </p:cNvPr>
                <p:cNvSpPr txBox="1"/>
                <p:nvPr/>
              </p:nvSpPr>
              <p:spPr>
                <a:xfrm>
                  <a:off x="5544134" y="3232608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173B2E0-06F8-D6A2-D363-A49A70F931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4134" y="3232608"/>
                  <a:ext cx="62591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972BB7F-9119-EA8B-A2E2-712A5139A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9039" y="3646362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AD56F2E-6107-297D-497A-AE558FFED2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2927" y="4427597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0C407049-1A1F-00B4-5437-CC44182033EA}"/>
                </a:ext>
              </a:extLst>
            </p:cNvPr>
            <p:cNvSpPr/>
            <p:nvPr/>
          </p:nvSpPr>
          <p:spPr>
            <a:xfrm>
              <a:off x="5870180" y="3634761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3EABD6C-8F20-250F-AB9B-77B9BA0AE047}"/>
                </a:ext>
              </a:extLst>
            </p:cNvPr>
            <p:cNvSpPr/>
            <p:nvPr/>
          </p:nvSpPr>
          <p:spPr>
            <a:xfrm>
              <a:off x="7256523" y="3936706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BB05116-1433-8601-C6B0-05321059CB3B}"/>
                    </a:ext>
                  </a:extLst>
                </p:cNvPr>
                <p:cNvSpPr txBox="1"/>
                <p:nvPr/>
              </p:nvSpPr>
              <p:spPr>
                <a:xfrm>
                  <a:off x="7186450" y="3207231"/>
                  <a:ext cx="625910" cy="3745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BB05116-1433-8601-C6B0-05321059C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6450" y="3207231"/>
                  <a:ext cx="625910" cy="374590"/>
                </a:xfrm>
                <a:prstGeom prst="rect">
                  <a:avLst/>
                </a:prstGeom>
                <a:blipFill>
                  <a:blip r:embed="rId7"/>
                  <a:stretch>
                    <a:fillRect r="-11765" b="-3226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49D6318-99EF-CE0F-C1D6-CC1F61A902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184" y="4402220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4E31AB4-9E63-7614-D322-623C1054C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1355" y="3620985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E2A5D645-CE6D-EE0C-69CC-E94B25059ADF}"/>
                </a:ext>
              </a:extLst>
            </p:cNvPr>
            <p:cNvSpPr/>
            <p:nvPr/>
          </p:nvSpPr>
          <p:spPr>
            <a:xfrm>
              <a:off x="6745437" y="3609384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2952CF1-10BA-A498-CB7E-A918D2E8DF7D}"/>
                </a:ext>
              </a:extLst>
            </p:cNvPr>
            <p:cNvSpPr txBox="1"/>
            <p:nvPr/>
          </p:nvSpPr>
          <p:spPr>
            <a:xfrm>
              <a:off x="6529413" y="3871324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7030A0"/>
                  </a:solidFill>
                </a:rPr>
                <a:t> …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0286D23-9632-81F1-0F55-6E78F77C2640}"/>
                </a:ext>
              </a:extLst>
            </p:cNvPr>
            <p:cNvCxnSpPr>
              <a:cxnSpLocks/>
              <a:stCxn id="19" idx="3"/>
              <a:endCxn id="38" idx="1"/>
            </p:cNvCxnSpPr>
            <p:nvPr/>
          </p:nvCxnSpPr>
          <p:spPr>
            <a:xfrm>
              <a:off x="5097989" y="4170788"/>
              <a:ext cx="516218" cy="13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EE3BA72-440D-459A-A8D4-7D527F5C19A8}"/>
                </a:ext>
              </a:extLst>
            </p:cNvPr>
            <p:cNvCxnSpPr>
              <a:cxnSpLocks/>
            </p:cNvCxnSpPr>
            <p:nvPr/>
          </p:nvCxnSpPr>
          <p:spPr>
            <a:xfrm>
              <a:off x="6105279" y="4175654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14E9E05-5BA3-ADE0-F046-DAF5C1D1C824}"/>
                </a:ext>
              </a:extLst>
            </p:cNvPr>
            <p:cNvCxnSpPr>
              <a:cxnSpLocks/>
            </p:cNvCxnSpPr>
            <p:nvPr/>
          </p:nvCxnSpPr>
          <p:spPr>
            <a:xfrm>
              <a:off x="7029599" y="4169949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572B82-F5F4-5E3A-881C-54F2758E276F}"/>
              </a:ext>
            </a:extLst>
          </p:cNvPr>
          <p:cNvGrpSpPr/>
          <p:nvPr/>
        </p:nvGrpSpPr>
        <p:grpSpPr>
          <a:xfrm>
            <a:off x="2051720" y="811335"/>
            <a:ext cx="3651765" cy="1807283"/>
            <a:chOff x="2051720" y="811335"/>
            <a:chExt cx="3651765" cy="18072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DC8DE5-4690-5886-7CFB-37DA9BC00D95}"/>
                </a:ext>
              </a:extLst>
            </p:cNvPr>
            <p:cNvSpPr/>
            <p:nvPr/>
          </p:nvSpPr>
          <p:spPr>
            <a:xfrm>
              <a:off x="2967181" y="1566187"/>
              <a:ext cx="461667" cy="4200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DA93B65-E124-EA6F-374F-ED8A0F434704}"/>
                    </a:ext>
                  </a:extLst>
                </p:cNvPr>
                <p:cNvSpPr txBox="1"/>
                <p:nvPr/>
              </p:nvSpPr>
              <p:spPr>
                <a:xfrm>
                  <a:off x="2885059" y="2249286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DA93B65-E124-EA6F-374F-ED8A0F434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5059" y="2249286"/>
                  <a:ext cx="62591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20A2F76-4A33-2850-D5CE-47FBFD8FCABF}"/>
                    </a:ext>
                  </a:extLst>
                </p:cNvPr>
                <p:cNvSpPr txBox="1"/>
                <p:nvPr/>
              </p:nvSpPr>
              <p:spPr>
                <a:xfrm>
                  <a:off x="2897108" y="836712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20A2F76-4A33-2850-D5CE-47FBFD8FCA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7108" y="836712"/>
                  <a:ext cx="62591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801A020-EE1F-52DD-2B60-2C9A4A5F9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8842" y="2031701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20EBBC2-F97D-3107-2482-FA50ED170A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2013" y="1250466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8C6E3B-5981-A434-68DD-554440CF4292}"/>
                </a:ext>
              </a:extLst>
            </p:cNvPr>
            <p:cNvSpPr/>
            <p:nvPr/>
          </p:nvSpPr>
          <p:spPr>
            <a:xfrm>
              <a:off x="3734240" y="1566187"/>
              <a:ext cx="461667" cy="4200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5486741-1F04-36A8-783D-5B38899E90AB}"/>
                    </a:ext>
                  </a:extLst>
                </p:cNvPr>
                <p:cNvSpPr txBox="1"/>
                <p:nvPr/>
              </p:nvSpPr>
              <p:spPr>
                <a:xfrm>
                  <a:off x="3664167" y="836712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5486741-1F04-36A8-783D-5B38899E9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167" y="836712"/>
                  <a:ext cx="62591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55A2F6-BBDD-2447-9333-6A05C92EE8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5901" y="2031701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8A133F4-7D3C-725F-C51C-86D7B348B0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9072" y="1250466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B1B9948-A590-C53F-422F-F4B5597E0E03}"/>
                </a:ext>
              </a:extLst>
            </p:cNvPr>
            <p:cNvSpPr/>
            <p:nvPr/>
          </p:nvSpPr>
          <p:spPr>
            <a:xfrm>
              <a:off x="3223154" y="1238865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DD213AA-AB51-618E-824B-A425BA45921A}"/>
                </a:ext>
              </a:extLst>
            </p:cNvPr>
            <p:cNvSpPr/>
            <p:nvPr/>
          </p:nvSpPr>
          <p:spPr>
            <a:xfrm>
              <a:off x="5147648" y="1540810"/>
              <a:ext cx="461667" cy="4200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52DED4F-4E48-AB25-619F-7046135660BF}"/>
                    </a:ext>
                  </a:extLst>
                </p:cNvPr>
                <p:cNvSpPr txBox="1"/>
                <p:nvPr/>
              </p:nvSpPr>
              <p:spPr>
                <a:xfrm>
                  <a:off x="5077575" y="811335"/>
                  <a:ext cx="625910" cy="3745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52DED4F-4E48-AB25-619F-704613566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575" y="811335"/>
                  <a:ext cx="625910" cy="374590"/>
                </a:xfrm>
                <a:prstGeom prst="rect">
                  <a:avLst/>
                </a:prstGeom>
                <a:blipFill>
                  <a:blip r:embed="rId11"/>
                  <a:stretch>
                    <a:fillRect r="-11765" b="-645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E6A8A23-E6CB-EDA4-4D46-D99FE7497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9309" y="2006324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530E3AD-1FCE-2D5B-5B76-1E8ADB8AA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480" y="1225089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E12F3F3-3111-1D46-7DB6-AA9F8FDD76CD}"/>
                </a:ext>
              </a:extLst>
            </p:cNvPr>
            <p:cNvSpPr/>
            <p:nvPr/>
          </p:nvSpPr>
          <p:spPr>
            <a:xfrm>
              <a:off x="4636562" y="1213488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DAE1D37-A254-80AE-A56D-5F67F6A59137}"/>
                </a:ext>
              </a:extLst>
            </p:cNvPr>
            <p:cNvSpPr/>
            <p:nvPr/>
          </p:nvSpPr>
          <p:spPr>
            <a:xfrm>
              <a:off x="3956237" y="1224827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40BDE5-595C-4F4E-21A2-39D602E69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9" y="2022409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986B99-B91B-9D22-0692-B43356534979}"/>
                </a:ext>
              </a:extLst>
            </p:cNvPr>
            <p:cNvSpPr txBox="1"/>
            <p:nvPr/>
          </p:nvSpPr>
          <p:spPr>
            <a:xfrm>
              <a:off x="4448170" y="1475428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2000" dirty="0"/>
                <a:t> 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3737AFC-807C-AA0E-0CFF-849B67416932}"/>
                    </a:ext>
                  </a:extLst>
                </p:cNvPr>
                <p:cNvSpPr txBox="1"/>
                <p:nvPr/>
              </p:nvSpPr>
              <p:spPr>
                <a:xfrm>
                  <a:off x="2051720" y="1613683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3737AFC-807C-AA0E-0CFF-849B67416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1613683"/>
                  <a:ext cx="62591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23A98A6-B8F6-CA63-BBA3-F00CFAE388F2}"/>
                </a:ext>
              </a:extLst>
            </p:cNvPr>
            <p:cNvCxnSpPr>
              <a:cxnSpLocks/>
            </p:cNvCxnSpPr>
            <p:nvPr/>
          </p:nvCxnSpPr>
          <p:spPr>
            <a:xfrm>
              <a:off x="2630546" y="1772816"/>
              <a:ext cx="289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C8CEC15-8E3F-1DF4-1177-D74A306FA0EC}"/>
                </a:ext>
              </a:extLst>
            </p:cNvPr>
            <p:cNvCxnSpPr>
              <a:cxnSpLocks/>
            </p:cNvCxnSpPr>
            <p:nvPr/>
          </p:nvCxnSpPr>
          <p:spPr>
            <a:xfrm>
              <a:off x="3471237" y="1772816"/>
              <a:ext cx="2198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E6CCBA1-A8C8-BE4C-76B2-F33A97704B61}"/>
                </a:ext>
              </a:extLst>
            </p:cNvPr>
            <p:cNvCxnSpPr>
              <a:cxnSpLocks/>
            </p:cNvCxnSpPr>
            <p:nvPr/>
          </p:nvCxnSpPr>
          <p:spPr>
            <a:xfrm>
              <a:off x="4228276" y="1772816"/>
              <a:ext cx="2198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BEE755B-86A0-1C2B-D722-3F843F8CC3F1}"/>
                </a:ext>
              </a:extLst>
            </p:cNvPr>
            <p:cNvCxnSpPr>
              <a:cxnSpLocks/>
            </p:cNvCxnSpPr>
            <p:nvPr/>
          </p:nvCxnSpPr>
          <p:spPr>
            <a:xfrm>
              <a:off x="4911397" y="1772816"/>
              <a:ext cx="2198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6D426A3-3CDB-C6B3-AF66-60C549F5AF96}"/>
              </a:ext>
            </a:extLst>
          </p:cNvPr>
          <p:cNvSpPr txBox="1"/>
          <p:nvPr/>
        </p:nvSpPr>
        <p:spPr>
          <a:xfrm>
            <a:off x="204427" y="1566186"/>
            <a:ext cx="179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Language model: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ACD2F7-DA9F-9E86-FB49-4AD731A190F3}"/>
              </a:ext>
            </a:extLst>
          </p:cNvPr>
          <p:cNvSpPr txBox="1"/>
          <p:nvPr/>
        </p:nvSpPr>
        <p:spPr>
          <a:xfrm>
            <a:off x="199267" y="4005064"/>
            <a:ext cx="21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Machine translation: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8AED25E8-6612-4A0E-9450-00F3B7D6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317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most likely translation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F5C5C-2C79-9607-F0B6-25C0A8BE823D}"/>
              </a:ext>
            </a:extLst>
          </p:cNvPr>
          <p:cNvSpPr txBox="1"/>
          <p:nvPr/>
        </p:nvSpPr>
        <p:spPr>
          <a:xfrm>
            <a:off x="467544" y="836712"/>
            <a:ext cx="54726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effectLst/>
              </a:rPr>
              <a:t>Jane </a:t>
            </a:r>
            <a:r>
              <a:rPr lang="en-US" sz="2800" dirty="0" err="1"/>
              <a:t>visite</a:t>
            </a:r>
            <a:r>
              <a:rPr lang="en-US" sz="2800" dirty="0"/>
              <a:t> </a:t>
            </a:r>
            <a:r>
              <a:rPr lang="en-US" sz="2800" dirty="0" err="1"/>
              <a:t>l'Afrique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septembre</a:t>
            </a:r>
            <a:r>
              <a:rPr lang="en-US" sz="2800" dirty="0"/>
              <a:t>.</a:t>
            </a:r>
            <a:endParaRPr lang="en-US" sz="2800" dirty="0">
              <a:effectLst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B9735B-11B0-12EA-4A05-55E423A12D26}"/>
              </a:ext>
            </a:extLst>
          </p:cNvPr>
          <p:cNvGrpSpPr/>
          <p:nvPr/>
        </p:nvGrpSpPr>
        <p:grpSpPr>
          <a:xfrm>
            <a:off x="611560" y="1434991"/>
            <a:ext cx="8136904" cy="2318057"/>
            <a:chOff x="611560" y="1434991"/>
            <a:chExt cx="8136904" cy="2318057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C769CF2-F8F2-B6C0-DAC2-FE8B80B8315F}"/>
                </a:ext>
              </a:extLst>
            </p:cNvPr>
            <p:cNvCxnSpPr>
              <a:cxnSpLocks/>
            </p:cNvCxnSpPr>
            <p:nvPr/>
          </p:nvCxnSpPr>
          <p:spPr>
            <a:xfrm>
              <a:off x="611560" y="1700808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FEE7F7-8F26-414E-F9A8-AB13342D273C}"/>
                </a:ext>
              </a:extLst>
            </p:cNvPr>
            <p:cNvSpPr txBox="1"/>
            <p:nvPr/>
          </p:nvSpPr>
          <p:spPr>
            <a:xfrm>
              <a:off x="1187624" y="1434991"/>
              <a:ext cx="75608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2800" dirty="0">
                  <a:effectLst/>
                </a:rPr>
                <a:t>Jane </a:t>
              </a:r>
              <a:r>
                <a:rPr lang="en-US" sz="2800" dirty="0"/>
                <a:t>is visiting Africa in September.</a:t>
              </a:r>
              <a:endParaRPr lang="en-US" sz="2800" dirty="0">
                <a:effectLst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5DDFB70-13FF-FBB5-3371-070C5090DE37}"/>
                </a:ext>
              </a:extLst>
            </p:cNvPr>
            <p:cNvCxnSpPr>
              <a:cxnSpLocks/>
            </p:cNvCxnSpPr>
            <p:nvPr/>
          </p:nvCxnSpPr>
          <p:spPr>
            <a:xfrm>
              <a:off x="611560" y="2299087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411125-8244-F363-598B-60185DED352C}"/>
                </a:ext>
              </a:extLst>
            </p:cNvPr>
            <p:cNvSpPr txBox="1"/>
            <p:nvPr/>
          </p:nvSpPr>
          <p:spPr>
            <a:xfrm>
              <a:off x="1187624" y="2033270"/>
              <a:ext cx="75608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2800" dirty="0">
                  <a:effectLst/>
                </a:rPr>
                <a:t>Jane </a:t>
              </a:r>
              <a:r>
                <a:rPr lang="en-US" sz="2800" dirty="0"/>
                <a:t>is going to be visiting Africa in September.</a:t>
              </a:r>
              <a:endParaRPr lang="en-US" sz="2800" dirty="0">
                <a:effectLst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B6F7D08-2D36-F2D6-8470-3C996EDCF039}"/>
                </a:ext>
              </a:extLst>
            </p:cNvPr>
            <p:cNvCxnSpPr>
              <a:cxnSpLocks/>
            </p:cNvCxnSpPr>
            <p:nvPr/>
          </p:nvCxnSpPr>
          <p:spPr>
            <a:xfrm>
              <a:off x="611560" y="2897366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512FC3-00EE-09DC-4588-3A6AA7086AB8}"/>
                </a:ext>
              </a:extLst>
            </p:cNvPr>
            <p:cNvSpPr txBox="1"/>
            <p:nvPr/>
          </p:nvSpPr>
          <p:spPr>
            <a:xfrm>
              <a:off x="1187624" y="2631549"/>
              <a:ext cx="75608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2800" dirty="0">
                  <a:effectLst/>
                </a:rPr>
                <a:t>In September, Jane will visit Africa.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EE4539C-93AF-DDF3-31F4-3AB4D4E4953F}"/>
                </a:ext>
              </a:extLst>
            </p:cNvPr>
            <p:cNvCxnSpPr>
              <a:cxnSpLocks/>
            </p:cNvCxnSpPr>
            <p:nvPr/>
          </p:nvCxnSpPr>
          <p:spPr>
            <a:xfrm>
              <a:off x="611560" y="3495645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096839F-4827-523B-E432-CFCBF4CB496D}"/>
                </a:ext>
              </a:extLst>
            </p:cNvPr>
            <p:cNvSpPr txBox="1"/>
            <p:nvPr/>
          </p:nvSpPr>
          <p:spPr>
            <a:xfrm>
              <a:off x="1187624" y="3229828"/>
              <a:ext cx="75608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2800" dirty="0">
                  <a:effectLst/>
                </a:rPr>
                <a:t>Her African friend welcomed Jane in September.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AAE6FCE-1CB7-AA3A-3637-6F21A0B0EDA3}"/>
                  </a:ext>
                </a:extLst>
              </p:cNvPr>
              <p:cNvSpPr txBox="1"/>
              <p:nvPr/>
            </p:nvSpPr>
            <p:spPr>
              <a:xfrm>
                <a:off x="5940152" y="873298"/>
                <a:ext cx="29523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, …,</m:t>
                      </m:r>
                      <m:sSup>
                        <m:sSupPr>
                          <m:ctrlPr>
                            <a:rPr lang="en-HR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d>
                        <m:dPr>
                          <m:begChr m:val="|"/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AAE6FCE-1CB7-AA3A-3637-6F21A0B0E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873298"/>
                <a:ext cx="2952328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77FA211-6B06-5CE8-A5DB-C7DFEA73B20A}"/>
                  </a:ext>
                </a:extLst>
              </p:cNvPr>
              <p:cNvSpPr txBox="1"/>
              <p:nvPr/>
            </p:nvSpPr>
            <p:spPr>
              <a:xfrm>
                <a:off x="2051720" y="4643193"/>
                <a:ext cx="4668252" cy="713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hr-HR" sz="2400" b="0" i="0" dirty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p>
                                <m:sSupPr>
                                  <m:ctrlPr>
                                    <a:rPr lang="en-HR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HR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&lt;1&gt;</m:t>
                              </m:r>
                            </m:sup>
                          </m:sSup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HR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d>
                            <m:dPr>
                              <m:begChr m:val="|"/>
                              <m:ctrlP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77FA211-6B06-5CE8-A5DB-C7DFEA73B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643193"/>
                <a:ext cx="4668252" cy="713337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BD39AF66-B0EB-3646-18DC-B8216D3E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8660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 greedy search?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E78493A-417C-5DEC-05EB-2A3202AAC337}"/>
              </a:ext>
            </a:extLst>
          </p:cNvPr>
          <p:cNvGrpSpPr/>
          <p:nvPr/>
        </p:nvGrpSpPr>
        <p:grpSpPr>
          <a:xfrm>
            <a:off x="467544" y="4414897"/>
            <a:ext cx="8136904" cy="1121499"/>
            <a:chOff x="467544" y="4414897"/>
            <a:chExt cx="8136904" cy="112149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5C1ED98-4B99-1867-19B3-49EF7F4F206B}"/>
                </a:ext>
              </a:extLst>
            </p:cNvPr>
            <p:cNvCxnSpPr>
              <a:cxnSpLocks/>
            </p:cNvCxnSpPr>
            <p:nvPr/>
          </p:nvCxnSpPr>
          <p:spPr>
            <a:xfrm>
              <a:off x="467544" y="4680714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AD513F-7B5F-1622-3343-DC4980DCC63C}"/>
                </a:ext>
              </a:extLst>
            </p:cNvPr>
            <p:cNvSpPr txBox="1"/>
            <p:nvPr/>
          </p:nvSpPr>
          <p:spPr>
            <a:xfrm>
              <a:off x="1043608" y="4414897"/>
              <a:ext cx="75608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2800" dirty="0">
                  <a:effectLst/>
                </a:rPr>
                <a:t>Jane </a:t>
              </a:r>
              <a:r>
                <a:rPr lang="en-US" sz="2800" dirty="0"/>
                <a:t>is visiting Africa in September.</a:t>
              </a:r>
              <a:endParaRPr lang="en-US" sz="2800" dirty="0">
                <a:effectLst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1DE7BA0-B737-DCAB-032B-507E269B7B65}"/>
                </a:ext>
              </a:extLst>
            </p:cNvPr>
            <p:cNvCxnSpPr>
              <a:cxnSpLocks/>
            </p:cNvCxnSpPr>
            <p:nvPr/>
          </p:nvCxnSpPr>
          <p:spPr>
            <a:xfrm>
              <a:off x="467544" y="5278993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6CA4B1-2589-F02E-E6EF-3E0108E7669C}"/>
                </a:ext>
              </a:extLst>
            </p:cNvPr>
            <p:cNvSpPr txBox="1"/>
            <p:nvPr/>
          </p:nvSpPr>
          <p:spPr>
            <a:xfrm>
              <a:off x="1043608" y="5013176"/>
              <a:ext cx="75608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2800" dirty="0">
                  <a:effectLst/>
                </a:rPr>
                <a:t>Jane </a:t>
              </a:r>
              <a:r>
                <a:rPr lang="en-US" sz="2800" dirty="0"/>
                <a:t>is going to be visiting Africa in September.</a:t>
              </a:r>
              <a:endParaRPr lang="en-US" sz="2800" dirty="0">
                <a:effectLst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1EB58B8-AD79-1069-BB61-631B6134C4D4}"/>
              </a:ext>
            </a:extLst>
          </p:cNvPr>
          <p:cNvSpPr/>
          <p:nvPr/>
        </p:nvSpPr>
        <p:spPr>
          <a:xfrm>
            <a:off x="2419006" y="1922813"/>
            <a:ext cx="461667" cy="4200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19A3CE-BBEA-3216-C630-870BDC48A33C}"/>
              </a:ext>
            </a:extLst>
          </p:cNvPr>
          <p:cNvCxnSpPr>
            <a:cxnSpLocks/>
          </p:cNvCxnSpPr>
          <p:nvPr/>
        </p:nvCxnSpPr>
        <p:spPr>
          <a:xfrm flipV="1">
            <a:off x="2650667" y="2388327"/>
            <a:ext cx="0" cy="2268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655A73-DC1C-ED4A-D903-1360A1B7A4E5}"/>
                  </a:ext>
                </a:extLst>
              </p:cNvPr>
              <p:cNvSpPr txBox="1"/>
              <p:nvPr/>
            </p:nvSpPr>
            <p:spPr>
              <a:xfrm>
                <a:off x="2296038" y="2589827"/>
                <a:ext cx="6259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655A73-DC1C-ED4A-D903-1360A1B7A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038" y="2589827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 r="-20000" b="-17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0C86D3-D913-9D1F-B948-1FC26A79236D}"/>
              </a:ext>
            </a:extLst>
          </p:cNvPr>
          <p:cNvCxnSpPr>
            <a:cxnSpLocks/>
          </p:cNvCxnSpPr>
          <p:nvPr/>
        </p:nvCxnSpPr>
        <p:spPr>
          <a:xfrm>
            <a:off x="2924909" y="2132856"/>
            <a:ext cx="21989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8E9981-F78C-5B9A-2CAD-B6BA3CEF7276}"/>
              </a:ext>
            </a:extLst>
          </p:cNvPr>
          <p:cNvSpPr txBox="1"/>
          <p:nvPr/>
        </p:nvSpPr>
        <p:spPr>
          <a:xfrm>
            <a:off x="3092107" y="1855054"/>
            <a:ext cx="41870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HR" sz="2000" dirty="0">
                <a:solidFill>
                  <a:srgbClr val="00B050"/>
                </a:solidFill>
              </a:rPr>
              <a:t>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13CE16-9B71-566B-30F8-50D8B77FC71A}"/>
              </a:ext>
            </a:extLst>
          </p:cNvPr>
          <p:cNvSpPr/>
          <p:nvPr/>
        </p:nvSpPr>
        <p:spPr>
          <a:xfrm>
            <a:off x="3750293" y="1922813"/>
            <a:ext cx="461667" cy="4200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0FAE95-54EE-F2DE-B55B-2E3EE387D2D6}"/>
                  </a:ext>
                </a:extLst>
              </p:cNvPr>
              <p:cNvSpPr txBox="1"/>
              <p:nvPr/>
            </p:nvSpPr>
            <p:spPr>
              <a:xfrm>
                <a:off x="3668171" y="2605912"/>
                <a:ext cx="6259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0FAE95-54EE-F2DE-B55B-2E3EE387D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71" y="2605912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r="-32000" b="-161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99C13E-98BE-5666-8070-B27858623402}"/>
              </a:ext>
            </a:extLst>
          </p:cNvPr>
          <p:cNvCxnSpPr>
            <a:cxnSpLocks/>
          </p:cNvCxnSpPr>
          <p:nvPr/>
        </p:nvCxnSpPr>
        <p:spPr>
          <a:xfrm flipV="1">
            <a:off x="3981954" y="2388327"/>
            <a:ext cx="0" cy="2268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0AA1D1-B198-7DDD-A26A-CE2616D9BCBC}"/>
              </a:ext>
            </a:extLst>
          </p:cNvPr>
          <p:cNvCxnSpPr>
            <a:cxnSpLocks/>
          </p:cNvCxnSpPr>
          <p:nvPr/>
        </p:nvCxnSpPr>
        <p:spPr>
          <a:xfrm>
            <a:off x="3461920" y="2132017"/>
            <a:ext cx="21989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BD90A4-0FB4-2708-630B-4F9CC5B9786C}"/>
                  </a:ext>
                </a:extLst>
              </p:cNvPr>
              <p:cNvSpPr txBox="1"/>
              <p:nvPr/>
            </p:nvSpPr>
            <p:spPr>
              <a:xfrm>
                <a:off x="1500309" y="1957680"/>
                <a:ext cx="6259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BD90A4-0FB4-2708-630B-4F9CC5B97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309" y="1957680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49AFB9-FF55-E33F-6173-986714829146}"/>
              </a:ext>
            </a:extLst>
          </p:cNvPr>
          <p:cNvCxnSpPr>
            <a:cxnSpLocks/>
          </p:cNvCxnSpPr>
          <p:nvPr/>
        </p:nvCxnSpPr>
        <p:spPr>
          <a:xfrm>
            <a:off x="2079135" y="2142346"/>
            <a:ext cx="28996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5F03D-B53A-0564-0C83-15430A18F078}"/>
              </a:ext>
            </a:extLst>
          </p:cNvPr>
          <p:cNvSpPr/>
          <p:nvPr/>
        </p:nvSpPr>
        <p:spPr>
          <a:xfrm>
            <a:off x="4728178" y="1924151"/>
            <a:ext cx="461667" cy="42008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6EAD6B-8A72-9B4B-8DD9-D6EC98F698D9}"/>
                  </a:ext>
                </a:extLst>
              </p:cNvPr>
              <p:cNvSpPr txBox="1"/>
              <p:nvPr/>
            </p:nvSpPr>
            <p:spPr>
              <a:xfrm>
                <a:off x="4658105" y="1194676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6EAD6B-8A72-9B4B-8DD9-D6EC98F69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105" y="1194676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F3F8F2-7A9B-589B-8F7D-4694F4401217}"/>
              </a:ext>
            </a:extLst>
          </p:cNvPr>
          <p:cNvCxnSpPr>
            <a:cxnSpLocks/>
          </p:cNvCxnSpPr>
          <p:nvPr/>
        </p:nvCxnSpPr>
        <p:spPr>
          <a:xfrm flipV="1">
            <a:off x="4963010" y="1608430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3C6815-893C-C3DB-4BE7-1FC24F7AAC61}"/>
              </a:ext>
            </a:extLst>
          </p:cNvPr>
          <p:cNvCxnSpPr>
            <a:cxnSpLocks/>
          </p:cNvCxnSpPr>
          <p:nvPr/>
        </p:nvCxnSpPr>
        <p:spPr>
          <a:xfrm flipV="1">
            <a:off x="5726898" y="2389665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F1A1C042-D7B0-E40E-CC13-88950E0FB432}"/>
              </a:ext>
            </a:extLst>
          </p:cNvPr>
          <p:cNvSpPr/>
          <p:nvPr/>
        </p:nvSpPr>
        <p:spPr>
          <a:xfrm>
            <a:off x="4984151" y="1596829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DFE906-7598-C406-336C-F0EB84FBE109}"/>
              </a:ext>
            </a:extLst>
          </p:cNvPr>
          <p:cNvSpPr/>
          <p:nvPr/>
        </p:nvSpPr>
        <p:spPr>
          <a:xfrm>
            <a:off x="6370494" y="1898774"/>
            <a:ext cx="461667" cy="42008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BCD0B4-2FC9-4068-3311-23A9A6D5BBCC}"/>
                  </a:ext>
                </a:extLst>
              </p:cNvPr>
              <p:cNvSpPr txBox="1"/>
              <p:nvPr/>
            </p:nvSpPr>
            <p:spPr>
              <a:xfrm>
                <a:off x="6300421" y="1169299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BCD0B4-2FC9-4068-3311-23A9A6D5B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421" y="1169299"/>
                <a:ext cx="625910" cy="374590"/>
              </a:xfrm>
              <a:prstGeom prst="rect">
                <a:avLst/>
              </a:prstGeom>
              <a:blipFill>
                <a:blip r:embed="rId7"/>
                <a:stretch>
                  <a:fillRect r="-12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534845-BE1B-1D98-4DCA-B46AF9D85949}"/>
              </a:ext>
            </a:extLst>
          </p:cNvPr>
          <p:cNvCxnSpPr>
            <a:cxnSpLocks/>
          </p:cNvCxnSpPr>
          <p:nvPr/>
        </p:nvCxnSpPr>
        <p:spPr>
          <a:xfrm flipV="1">
            <a:off x="6602155" y="2364288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61FFE0-1622-4F7C-829C-A4EC8D3843F7}"/>
              </a:ext>
            </a:extLst>
          </p:cNvPr>
          <p:cNvCxnSpPr>
            <a:cxnSpLocks/>
          </p:cNvCxnSpPr>
          <p:nvPr/>
        </p:nvCxnSpPr>
        <p:spPr>
          <a:xfrm flipV="1">
            <a:off x="6605326" y="1583053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C52E8B2A-B38F-F877-37DD-5CAD877CB33E}"/>
              </a:ext>
            </a:extLst>
          </p:cNvPr>
          <p:cNvSpPr/>
          <p:nvPr/>
        </p:nvSpPr>
        <p:spPr>
          <a:xfrm>
            <a:off x="5859408" y="1571452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9D59D1-6EAA-717B-02D0-8F16F1E2B20F}"/>
              </a:ext>
            </a:extLst>
          </p:cNvPr>
          <p:cNvSpPr txBox="1"/>
          <p:nvPr/>
        </p:nvSpPr>
        <p:spPr>
          <a:xfrm>
            <a:off x="5643384" y="1833392"/>
            <a:ext cx="41870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HR" sz="2000" dirty="0">
                <a:solidFill>
                  <a:srgbClr val="7030A0"/>
                </a:solidFill>
              </a:rPr>
              <a:t> …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AE5340-7BEE-C94B-C949-FF74025D244D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4211960" y="2132856"/>
            <a:ext cx="516218" cy="133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38D06E-296A-EBDE-8EB2-57668FFBAF7A}"/>
              </a:ext>
            </a:extLst>
          </p:cNvPr>
          <p:cNvCxnSpPr>
            <a:cxnSpLocks/>
          </p:cNvCxnSpPr>
          <p:nvPr/>
        </p:nvCxnSpPr>
        <p:spPr>
          <a:xfrm>
            <a:off x="5219250" y="2137722"/>
            <a:ext cx="219894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237320-D8DC-70E4-BB23-D0D645DB496F}"/>
              </a:ext>
            </a:extLst>
          </p:cNvPr>
          <p:cNvCxnSpPr>
            <a:cxnSpLocks/>
          </p:cNvCxnSpPr>
          <p:nvPr/>
        </p:nvCxnSpPr>
        <p:spPr>
          <a:xfrm>
            <a:off x="6143570" y="2132017"/>
            <a:ext cx="219894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6513041B-B257-46BF-EF02-151EEDF5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0768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376ACA-64BC-0D18-DCCA-721DE4506D03}"/>
                  </a:ext>
                </a:extLst>
              </p:cNvPr>
              <p:cNvSpPr txBox="1"/>
              <p:nvPr/>
            </p:nvSpPr>
            <p:spPr>
              <a:xfrm>
                <a:off x="738387" y="1617186"/>
                <a:ext cx="2232984" cy="3612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H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H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r-HR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H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HR" sz="28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e>
                                  <m:e>
                                    <m:r>
                                      <a:rPr lang="en-HR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𝑗𝑎𝑛𝑒</m:t>
                                    </m:r>
                                  </m:e>
                                  <m:e>
                                    <m:r>
                                      <a:rPr lang="en-HR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𝑠𝑒𝑝𝑡𝑒𝑚𝑏𝑒𝑟</m:t>
                                    </m:r>
                                  </m:e>
                                  <m:e>
                                    <m:r>
                                      <a:rPr lang="en-HR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𝑧𝑢𝑙𝑢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HR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376ACA-64BC-0D18-DCCA-721DE4506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87" y="1617186"/>
                <a:ext cx="2232984" cy="3612014"/>
              </a:xfrm>
              <a:prstGeom prst="rect">
                <a:avLst/>
              </a:prstGeom>
              <a:blipFill>
                <a:blip r:embed="rId3"/>
                <a:stretch>
                  <a:fillRect b="-1404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5D067D4-4BD3-AD6D-C99B-E60D8EC6A015}"/>
              </a:ext>
            </a:extLst>
          </p:cNvPr>
          <p:cNvSpPr txBox="1"/>
          <p:nvPr/>
        </p:nvSpPr>
        <p:spPr>
          <a:xfrm>
            <a:off x="0" y="313826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10000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782AD3-7647-B9CD-F58B-5B0263CD6DFC}"/>
              </a:ext>
            </a:extLst>
          </p:cNvPr>
          <p:cNvCxnSpPr>
            <a:cxnSpLocks/>
          </p:cNvCxnSpPr>
          <p:nvPr/>
        </p:nvCxnSpPr>
        <p:spPr>
          <a:xfrm flipV="1">
            <a:off x="395536" y="1761202"/>
            <a:ext cx="0" cy="1377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E13CEC-9034-CDE9-1306-69B246419B1C}"/>
              </a:ext>
            </a:extLst>
          </p:cNvPr>
          <p:cNvCxnSpPr>
            <a:cxnSpLocks/>
          </p:cNvCxnSpPr>
          <p:nvPr/>
        </p:nvCxnSpPr>
        <p:spPr>
          <a:xfrm>
            <a:off x="395536" y="3507596"/>
            <a:ext cx="0" cy="1637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B554399-BAF7-7BCE-55C1-8DB5508AD5DB}"/>
              </a:ext>
            </a:extLst>
          </p:cNvPr>
          <p:cNvGrpSpPr/>
          <p:nvPr/>
        </p:nvGrpSpPr>
        <p:grpSpPr>
          <a:xfrm>
            <a:off x="3546152" y="2277725"/>
            <a:ext cx="3783706" cy="1780568"/>
            <a:chOff x="3546152" y="2277725"/>
            <a:chExt cx="3783706" cy="17805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8975E3-1C1A-B7A7-FBD5-0ECBDDDFDA88}"/>
                </a:ext>
              </a:extLst>
            </p:cNvPr>
            <p:cNvSpPr/>
            <p:nvPr/>
          </p:nvSpPr>
          <p:spPr>
            <a:xfrm>
              <a:off x="4464849" y="3005862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D0D96AC-C4F3-4135-91A3-BE4299FAA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510" y="3471376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CE61572-9161-F125-BBFA-F27C4D4C1EDA}"/>
                    </a:ext>
                  </a:extLst>
                </p:cNvPr>
                <p:cNvSpPr txBox="1"/>
                <p:nvPr/>
              </p:nvSpPr>
              <p:spPr>
                <a:xfrm>
                  <a:off x="4341881" y="3672876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CE61572-9161-F125-BBFA-F27C4D4C1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1881" y="3672876"/>
                  <a:ext cx="62591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7647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89C53D7-BE1E-748B-B1AC-61C872237397}"/>
                </a:ext>
              </a:extLst>
            </p:cNvPr>
            <p:cNvCxnSpPr>
              <a:cxnSpLocks/>
            </p:cNvCxnSpPr>
            <p:nvPr/>
          </p:nvCxnSpPr>
          <p:spPr>
            <a:xfrm>
              <a:off x="4970752" y="3215905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901F94-6FFA-AA7D-C164-1129945DF0FE}"/>
                </a:ext>
              </a:extLst>
            </p:cNvPr>
            <p:cNvSpPr txBox="1"/>
            <p:nvPr/>
          </p:nvSpPr>
          <p:spPr>
            <a:xfrm>
              <a:off x="5137950" y="2938103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F08A9E1-4359-7E35-0F9D-D7657C2E5B46}"/>
                </a:ext>
              </a:extLst>
            </p:cNvPr>
            <p:cNvSpPr/>
            <p:nvPr/>
          </p:nvSpPr>
          <p:spPr>
            <a:xfrm>
              <a:off x="5796136" y="3005862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ABB0DE-B9A8-7C22-7402-482E45432F5E}"/>
                    </a:ext>
                  </a:extLst>
                </p:cNvPr>
                <p:cNvSpPr txBox="1"/>
                <p:nvPr/>
              </p:nvSpPr>
              <p:spPr>
                <a:xfrm>
                  <a:off x="5714014" y="3688961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ABB0DE-B9A8-7C22-7402-482E45432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4014" y="3688961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9412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D6DE636-12F0-B7BF-41C8-11E63F43D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7797" y="3471376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1D147C-439E-3FA0-3D9C-A26DF9A0BE18}"/>
                </a:ext>
              </a:extLst>
            </p:cNvPr>
            <p:cNvCxnSpPr>
              <a:cxnSpLocks/>
            </p:cNvCxnSpPr>
            <p:nvPr/>
          </p:nvCxnSpPr>
          <p:spPr>
            <a:xfrm>
              <a:off x="5507763" y="3215066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93D20A9-BD61-E43F-0992-92792CE03720}"/>
                    </a:ext>
                  </a:extLst>
                </p:cNvPr>
                <p:cNvSpPr txBox="1"/>
                <p:nvPr/>
              </p:nvSpPr>
              <p:spPr>
                <a:xfrm>
                  <a:off x="3546152" y="3040729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93D20A9-BD61-E43F-0992-92792CE037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6152" y="3040729"/>
                  <a:ext cx="62591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226B4E7-5F33-963D-6B4A-979801C575C7}"/>
                </a:ext>
              </a:extLst>
            </p:cNvPr>
            <p:cNvCxnSpPr>
              <a:cxnSpLocks/>
            </p:cNvCxnSpPr>
            <p:nvPr/>
          </p:nvCxnSpPr>
          <p:spPr>
            <a:xfrm>
              <a:off x="4124978" y="3225395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A623A04-BF5C-D9B0-17F8-08FD408DC019}"/>
                </a:ext>
              </a:extLst>
            </p:cNvPr>
            <p:cNvSpPr/>
            <p:nvPr/>
          </p:nvSpPr>
          <p:spPr>
            <a:xfrm>
              <a:off x="6774021" y="3007200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011439C-D158-1228-C781-0E67C5356AC7}"/>
                    </a:ext>
                  </a:extLst>
                </p:cNvPr>
                <p:cNvSpPr txBox="1"/>
                <p:nvPr/>
              </p:nvSpPr>
              <p:spPr>
                <a:xfrm>
                  <a:off x="6703948" y="2277725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011439C-D158-1228-C781-0E67C5356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3948" y="2277725"/>
                  <a:ext cx="62591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E5579D0-C292-6427-921E-8DA62F110A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8853" y="2691479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BF02DFC-3220-1077-5A54-3254AD51E1B3}"/>
                </a:ext>
              </a:extLst>
            </p:cNvPr>
            <p:cNvCxnSpPr>
              <a:cxnSpLocks/>
              <a:stCxn id="43" idx="3"/>
              <a:endCxn id="76" idx="1"/>
            </p:cNvCxnSpPr>
            <p:nvPr/>
          </p:nvCxnSpPr>
          <p:spPr>
            <a:xfrm>
              <a:off x="6257803" y="3215905"/>
              <a:ext cx="516218" cy="13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F796035-3154-CADC-640F-2234763ACD94}"/>
                  </a:ext>
                </a:extLst>
              </p:cNvPr>
              <p:cNvSpPr txBox="1"/>
              <p:nvPr/>
            </p:nvSpPr>
            <p:spPr>
              <a:xfrm>
                <a:off x="6774021" y="1300118"/>
                <a:ext cx="184601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d>
                        <m:dPr>
                          <m:begChr m:val="|"/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F796035-3154-CADC-640F-2234763AC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021" y="1300118"/>
                <a:ext cx="1846011" cy="400110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97C080B7-5E91-D3A8-9B2F-098E3FFF8D56}"/>
              </a:ext>
            </a:extLst>
          </p:cNvPr>
          <p:cNvSpPr txBox="1"/>
          <p:nvPr/>
        </p:nvSpPr>
        <p:spPr>
          <a:xfrm>
            <a:off x="1372278" y="849085"/>
            <a:ext cx="965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Step 1</a:t>
            </a:r>
          </a:p>
        </p:txBody>
      </p:sp>
      <p:sp>
        <p:nvSpPr>
          <p:cNvPr id="87" name="Slide Number Placeholder 86">
            <a:extLst>
              <a:ext uri="{FF2B5EF4-FFF2-40B4-BE49-F238E27FC236}">
                <a16:creationId xmlns:a16="http://schemas.microsoft.com/office/drawing/2014/main" id="{1AD43E17-D61D-CA9E-B2D5-23ABE816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6383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376ACA-64BC-0D18-DCCA-721DE4506D03}"/>
                  </a:ext>
                </a:extLst>
              </p:cNvPr>
              <p:cNvSpPr txBox="1"/>
              <p:nvPr/>
            </p:nvSpPr>
            <p:spPr>
              <a:xfrm>
                <a:off x="738387" y="1617186"/>
                <a:ext cx="2232984" cy="3612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H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H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r-HR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H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HR" sz="28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e>
                                  <m:e>
                                    <m:r>
                                      <a:rPr lang="en-HR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𝑗𝑎𝑛𝑒</m:t>
                                    </m:r>
                                  </m:e>
                                  <m:e>
                                    <m:r>
                                      <a:rPr lang="en-HR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𝑠𝑒𝑝𝑡𝑒𝑚𝑏𝑒𝑟</m:t>
                                    </m:r>
                                  </m:e>
                                  <m:e>
                                    <m:r>
                                      <a:rPr lang="en-HR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𝑧𝑢𝑙𝑢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HR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376ACA-64BC-0D18-DCCA-721DE4506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87" y="1617186"/>
                <a:ext cx="2232984" cy="3612014"/>
              </a:xfrm>
              <a:prstGeom prst="rect">
                <a:avLst/>
              </a:prstGeom>
              <a:blipFill>
                <a:blip r:embed="rId3"/>
                <a:stretch>
                  <a:fillRect b="-1404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5D067D4-4BD3-AD6D-C99B-E60D8EC6A015}"/>
              </a:ext>
            </a:extLst>
          </p:cNvPr>
          <p:cNvSpPr txBox="1"/>
          <p:nvPr/>
        </p:nvSpPr>
        <p:spPr>
          <a:xfrm>
            <a:off x="0" y="313826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10000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782AD3-7647-B9CD-F58B-5B0263CD6DFC}"/>
              </a:ext>
            </a:extLst>
          </p:cNvPr>
          <p:cNvCxnSpPr>
            <a:cxnSpLocks/>
          </p:cNvCxnSpPr>
          <p:nvPr/>
        </p:nvCxnSpPr>
        <p:spPr>
          <a:xfrm flipV="1">
            <a:off x="395536" y="1761202"/>
            <a:ext cx="0" cy="1377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E13CEC-9034-CDE9-1306-69B246419B1C}"/>
              </a:ext>
            </a:extLst>
          </p:cNvPr>
          <p:cNvCxnSpPr>
            <a:cxnSpLocks/>
          </p:cNvCxnSpPr>
          <p:nvPr/>
        </p:nvCxnSpPr>
        <p:spPr>
          <a:xfrm>
            <a:off x="395536" y="3507596"/>
            <a:ext cx="0" cy="1637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AB03044-156F-6BD9-8EF5-3C8C8973A975}"/>
              </a:ext>
            </a:extLst>
          </p:cNvPr>
          <p:cNvGrpSpPr/>
          <p:nvPr/>
        </p:nvGrpSpPr>
        <p:grpSpPr>
          <a:xfrm>
            <a:off x="4355976" y="3370151"/>
            <a:ext cx="2970064" cy="1120190"/>
            <a:chOff x="4355976" y="3370151"/>
            <a:chExt cx="2970064" cy="11201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8975E3-1C1A-B7A7-FBD5-0ECBDDDFDA88}"/>
                </a:ext>
              </a:extLst>
            </p:cNvPr>
            <p:cNvSpPr/>
            <p:nvPr/>
          </p:nvSpPr>
          <p:spPr>
            <a:xfrm>
              <a:off x="5274673" y="3437910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D0D96AC-C4F3-4135-91A3-BE4299FAA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6334" y="3903424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CE61572-9161-F125-BBFA-F27C4D4C1EDA}"/>
                    </a:ext>
                  </a:extLst>
                </p:cNvPr>
                <p:cNvSpPr txBox="1"/>
                <p:nvPr/>
              </p:nvSpPr>
              <p:spPr>
                <a:xfrm>
                  <a:off x="5151705" y="4104924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CE61572-9161-F125-BBFA-F27C4D4C1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705" y="4104924"/>
                  <a:ext cx="62591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7647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89C53D7-BE1E-748B-B1AC-61C872237397}"/>
                </a:ext>
              </a:extLst>
            </p:cNvPr>
            <p:cNvCxnSpPr>
              <a:cxnSpLocks/>
            </p:cNvCxnSpPr>
            <p:nvPr/>
          </p:nvCxnSpPr>
          <p:spPr>
            <a:xfrm>
              <a:off x="5780576" y="3647953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901F94-6FFA-AA7D-C164-1129945DF0FE}"/>
                </a:ext>
              </a:extLst>
            </p:cNvPr>
            <p:cNvSpPr txBox="1"/>
            <p:nvPr/>
          </p:nvSpPr>
          <p:spPr>
            <a:xfrm>
              <a:off x="5947774" y="3370151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F08A9E1-4359-7E35-0F9D-D7657C2E5B46}"/>
                </a:ext>
              </a:extLst>
            </p:cNvPr>
            <p:cNvSpPr/>
            <p:nvPr/>
          </p:nvSpPr>
          <p:spPr>
            <a:xfrm>
              <a:off x="6605960" y="3437910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ABB0DE-B9A8-7C22-7402-482E45432F5E}"/>
                    </a:ext>
                  </a:extLst>
                </p:cNvPr>
                <p:cNvSpPr txBox="1"/>
                <p:nvPr/>
              </p:nvSpPr>
              <p:spPr>
                <a:xfrm>
                  <a:off x="6523838" y="4121009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ABB0DE-B9A8-7C22-7402-482E45432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838" y="4121009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9412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D6DE636-12F0-B7BF-41C8-11E63F43D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7621" y="3903424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1D147C-439E-3FA0-3D9C-A26DF9A0BE18}"/>
                </a:ext>
              </a:extLst>
            </p:cNvPr>
            <p:cNvCxnSpPr>
              <a:cxnSpLocks/>
            </p:cNvCxnSpPr>
            <p:nvPr/>
          </p:nvCxnSpPr>
          <p:spPr>
            <a:xfrm>
              <a:off x="6317587" y="3647114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93D20A9-BD61-E43F-0992-92792CE03720}"/>
                    </a:ext>
                  </a:extLst>
                </p:cNvPr>
                <p:cNvSpPr txBox="1"/>
                <p:nvPr/>
              </p:nvSpPr>
              <p:spPr>
                <a:xfrm>
                  <a:off x="4355976" y="3472777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93D20A9-BD61-E43F-0992-92792CE037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3472777"/>
                  <a:ext cx="62591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226B4E7-5F33-963D-6B4A-979801C575C7}"/>
                </a:ext>
              </a:extLst>
            </p:cNvPr>
            <p:cNvCxnSpPr>
              <a:cxnSpLocks/>
            </p:cNvCxnSpPr>
            <p:nvPr/>
          </p:nvCxnSpPr>
          <p:spPr>
            <a:xfrm>
              <a:off x="4934802" y="3657443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BF02DFC-3220-1077-5A54-3254AD51E1B3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>
              <a:off x="7067627" y="3647953"/>
              <a:ext cx="25841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FC5A4F0-9EFA-F330-C26C-36498236F9D7}"/>
              </a:ext>
            </a:extLst>
          </p:cNvPr>
          <p:cNvGrpSpPr/>
          <p:nvPr/>
        </p:nvGrpSpPr>
        <p:grpSpPr>
          <a:xfrm>
            <a:off x="4373712" y="5261138"/>
            <a:ext cx="2970064" cy="1120190"/>
            <a:chOff x="4373712" y="5261138"/>
            <a:chExt cx="2970064" cy="11201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1D8EAB-D869-9D05-DD15-0C372E725D67}"/>
                </a:ext>
              </a:extLst>
            </p:cNvPr>
            <p:cNvSpPr/>
            <p:nvPr/>
          </p:nvSpPr>
          <p:spPr>
            <a:xfrm>
              <a:off x="5292409" y="5328897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EBAE12-4C70-63FA-0B5C-8ECECA2E0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4070" y="5794411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D381DEC-EDBB-3CF1-73BA-3B61619B830E}"/>
                    </a:ext>
                  </a:extLst>
                </p:cNvPr>
                <p:cNvSpPr txBox="1"/>
                <p:nvPr/>
              </p:nvSpPr>
              <p:spPr>
                <a:xfrm>
                  <a:off x="5169441" y="5995911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D381DEC-EDBB-3CF1-73BA-3B61619B8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9441" y="5995911"/>
                  <a:ext cx="62591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8000"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0E98FCD-2923-8C6D-E53E-53430E20D100}"/>
                </a:ext>
              </a:extLst>
            </p:cNvPr>
            <p:cNvCxnSpPr>
              <a:cxnSpLocks/>
            </p:cNvCxnSpPr>
            <p:nvPr/>
          </p:nvCxnSpPr>
          <p:spPr>
            <a:xfrm>
              <a:off x="5798312" y="5538940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55935B-3552-A317-949B-254821DC6D55}"/>
                </a:ext>
              </a:extLst>
            </p:cNvPr>
            <p:cNvSpPr txBox="1"/>
            <p:nvPr/>
          </p:nvSpPr>
          <p:spPr>
            <a:xfrm>
              <a:off x="5965510" y="5261138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3FAD856-A9D3-1147-8760-E3D883017D67}"/>
                </a:ext>
              </a:extLst>
            </p:cNvPr>
            <p:cNvSpPr/>
            <p:nvPr/>
          </p:nvSpPr>
          <p:spPr>
            <a:xfrm>
              <a:off x="6623696" y="5328897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FC495EB-F604-8895-37DA-713AF0F32610}"/>
                    </a:ext>
                  </a:extLst>
                </p:cNvPr>
                <p:cNvSpPr txBox="1"/>
                <p:nvPr/>
              </p:nvSpPr>
              <p:spPr>
                <a:xfrm>
                  <a:off x="6541574" y="6011996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FC495EB-F604-8895-37DA-713AF0F326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1574" y="6011996"/>
                  <a:ext cx="625910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0000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7001CAB-B3E8-352C-AFAB-88D4B3133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5357" y="5794411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F732DF-8AFD-4008-0452-6820D161818A}"/>
                </a:ext>
              </a:extLst>
            </p:cNvPr>
            <p:cNvCxnSpPr>
              <a:cxnSpLocks/>
            </p:cNvCxnSpPr>
            <p:nvPr/>
          </p:nvCxnSpPr>
          <p:spPr>
            <a:xfrm>
              <a:off x="6335323" y="5538101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1EA591A-2D22-009F-DFEF-3270D140B205}"/>
                    </a:ext>
                  </a:extLst>
                </p:cNvPr>
                <p:cNvSpPr txBox="1"/>
                <p:nvPr/>
              </p:nvSpPr>
              <p:spPr>
                <a:xfrm>
                  <a:off x="4373712" y="5363764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1EA591A-2D22-009F-DFEF-3270D140B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3712" y="5363764"/>
                  <a:ext cx="62591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643B414-8FDF-4A47-0DEB-6687DBEF9211}"/>
                </a:ext>
              </a:extLst>
            </p:cNvPr>
            <p:cNvCxnSpPr>
              <a:cxnSpLocks/>
            </p:cNvCxnSpPr>
            <p:nvPr/>
          </p:nvCxnSpPr>
          <p:spPr>
            <a:xfrm>
              <a:off x="4952538" y="5548430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2080657-0660-74F0-9130-63776917CEC2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7085363" y="5538940"/>
              <a:ext cx="25841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5CED6F0-776D-1968-0045-E493EDE24E56}"/>
              </a:ext>
            </a:extLst>
          </p:cNvPr>
          <p:cNvSpPr txBox="1"/>
          <p:nvPr/>
        </p:nvSpPr>
        <p:spPr>
          <a:xfrm>
            <a:off x="1372278" y="849085"/>
            <a:ext cx="965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Step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50DFB0-00FF-7923-731B-5EB9C605CA8A}"/>
              </a:ext>
            </a:extLst>
          </p:cNvPr>
          <p:cNvSpPr txBox="1"/>
          <p:nvPr/>
        </p:nvSpPr>
        <p:spPr>
          <a:xfrm>
            <a:off x="3203848" y="860518"/>
            <a:ext cx="965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Step 2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A58BDAA3-3AB3-911E-88EA-7A325303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8</a:t>
            </a:fld>
            <a:endParaRPr lang="hr-H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EBC372-3255-A48D-D13A-0562DA2E224F}"/>
              </a:ext>
            </a:extLst>
          </p:cNvPr>
          <p:cNvSpPr/>
          <p:nvPr/>
        </p:nvSpPr>
        <p:spPr>
          <a:xfrm>
            <a:off x="839339" y="3903424"/>
            <a:ext cx="2028436" cy="58691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D7231C-5763-4C22-AA6E-196EBB57A57C}"/>
              </a:ext>
            </a:extLst>
          </p:cNvPr>
          <p:cNvSpPr/>
          <p:nvPr/>
        </p:nvSpPr>
        <p:spPr>
          <a:xfrm>
            <a:off x="1133923" y="3084117"/>
            <a:ext cx="1421853" cy="58691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1460441-BF9D-5AFB-FEE4-22D5945C17D7}"/>
              </a:ext>
            </a:extLst>
          </p:cNvPr>
          <p:cNvSpPr/>
          <p:nvPr/>
        </p:nvSpPr>
        <p:spPr>
          <a:xfrm>
            <a:off x="1403648" y="2264810"/>
            <a:ext cx="864096" cy="58691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EEBA37-B5F3-FB07-6475-14F827C09B84}"/>
              </a:ext>
            </a:extLst>
          </p:cNvPr>
          <p:cNvGrpSpPr/>
          <p:nvPr/>
        </p:nvGrpSpPr>
        <p:grpSpPr>
          <a:xfrm>
            <a:off x="4355976" y="967704"/>
            <a:ext cx="3006024" cy="1120190"/>
            <a:chOff x="4355976" y="1484784"/>
            <a:chExt cx="3006024" cy="11201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6E0167-A71F-7B0E-8830-29AC700C27A2}"/>
                </a:ext>
              </a:extLst>
            </p:cNvPr>
            <p:cNvSpPr/>
            <p:nvPr/>
          </p:nvSpPr>
          <p:spPr>
            <a:xfrm>
              <a:off x="5274673" y="1552543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B367BD4-3343-4241-B3D8-7C32AB3DB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6334" y="2018057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D0D2243-23DF-D9A6-4121-7A7C88415795}"/>
                    </a:ext>
                  </a:extLst>
                </p:cNvPr>
                <p:cNvSpPr txBox="1"/>
                <p:nvPr/>
              </p:nvSpPr>
              <p:spPr>
                <a:xfrm>
                  <a:off x="5151705" y="2219557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D0D2243-23DF-D9A6-4121-7A7C884157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705" y="2219557"/>
                  <a:ext cx="625910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17647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92C325-F4C5-15EE-9F32-537DC8A60AFE}"/>
                </a:ext>
              </a:extLst>
            </p:cNvPr>
            <p:cNvCxnSpPr>
              <a:cxnSpLocks/>
            </p:cNvCxnSpPr>
            <p:nvPr/>
          </p:nvCxnSpPr>
          <p:spPr>
            <a:xfrm>
              <a:off x="5780576" y="1762586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FFB5F9-475F-2DEA-1428-D9575DBDBEE6}"/>
                </a:ext>
              </a:extLst>
            </p:cNvPr>
            <p:cNvSpPr txBox="1"/>
            <p:nvPr/>
          </p:nvSpPr>
          <p:spPr>
            <a:xfrm>
              <a:off x="5947774" y="1484784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AF8DD2-1486-EDE0-B101-5B8FFE7454F0}"/>
                </a:ext>
              </a:extLst>
            </p:cNvPr>
            <p:cNvSpPr/>
            <p:nvPr/>
          </p:nvSpPr>
          <p:spPr>
            <a:xfrm>
              <a:off x="6605960" y="1552543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A159F92-886E-652A-74D2-1D917290B239}"/>
                    </a:ext>
                  </a:extLst>
                </p:cNvPr>
                <p:cNvSpPr txBox="1"/>
                <p:nvPr/>
              </p:nvSpPr>
              <p:spPr>
                <a:xfrm>
                  <a:off x="6523838" y="2235642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A159F92-886E-652A-74D2-1D917290B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838" y="2235642"/>
                  <a:ext cx="625910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29412"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74BEC24-8BB7-6F21-B066-955FD9E3A7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7621" y="2018057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034779C-5FE7-DF8D-14AC-DB56014C421C}"/>
                </a:ext>
              </a:extLst>
            </p:cNvPr>
            <p:cNvCxnSpPr>
              <a:cxnSpLocks/>
            </p:cNvCxnSpPr>
            <p:nvPr/>
          </p:nvCxnSpPr>
          <p:spPr>
            <a:xfrm>
              <a:off x="6317587" y="1761747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F1D33FB-E8AD-9110-DE4B-206DE6DF5B82}"/>
                    </a:ext>
                  </a:extLst>
                </p:cNvPr>
                <p:cNvSpPr txBox="1"/>
                <p:nvPr/>
              </p:nvSpPr>
              <p:spPr>
                <a:xfrm>
                  <a:off x="4355976" y="1587410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F1D33FB-E8AD-9110-DE4B-206DE6DF5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1587410"/>
                  <a:ext cx="62591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5C77A08-989C-647A-A16B-56278D7C135F}"/>
                </a:ext>
              </a:extLst>
            </p:cNvPr>
            <p:cNvCxnSpPr>
              <a:cxnSpLocks/>
            </p:cNvCxnSpPr>
            <p:nvPr/>
          </p:nvCxnSpPr>
          <p:spPr>
            <a:xfrm>
              <a:off x="4934802" y="1772076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48CF2A-5E42-1CE7-3DAE-06DC193A58F3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7067627" y="1762586"/>
              <a:ext cx="25841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B2FE077-B64F-93F6-4416-FD4A5B6B3F6C}"/>
                    </a:ext>
                  </a:extLst>
                </p14:cNvPr>
                <p14:cNvContentPartPr/>
                <p14:nvPr/>
              </p14:nvContentPartPr>
              <p14:xfrm>
                <a:off x="7361640" y="155160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B2FE077-B64F-93F6-4416-FD4A5B6B3F6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52280" y="1542240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7413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 (B = 3)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67C536A-C191-43B4-10E4-ADDE0D2BBAA4}"/>
              </a:ext>
            </a:extLst>
          </p:cNvPr>
          <p:cNvGrpSpPr/>
          <p:nvPr/>
        </p:nvGrpSpPr>
        <p:grpSpPr>
          <a:xfrm>
            <a:off x="2970088" y="548680"/>
            <a:ext cx="5475868" cy="1805945"/>
            <a:chOff x="2970088" y="548680"/>
            <a:chExt cx="5475868" cy="180594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E9D8A4-B12F-0255-F4A6-9A43F3FE732A}"/>
                </a:ext>
              </a:extLst>
            </p:cNvPr>
            <p:cNvSpPr/>
            <p:nvPr/>
          </p:nvSpPr>
          <p:spPr>
            <a:xfrm>
              <a:off x="3888785" y="1302194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F875E78-5DB3-65E9-C923-68F3800AE0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0446" y="1767708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722ED4C-A29C-8570-5672-8392BD4E2652}"/>
                    </a:ext>
                  </a:extLst>
                </p:cNvPr>
                <p:cNvSpPr txBox="1"/>
                <p:nvPr/>
              </p:nvSpPr>
              <p:spPr>
                <a:xfrm>
                  <a:off x="3765817" y="1969208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722ED4C-A29C-8570-5672-8392BD4E26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817" y="1969208"/>
                  <a:ext cx="62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000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593FB3E-CD29-259F-40F1-5209BD136FC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688" y="1512237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B48666-871E-BFF3-DC7A-AB972093D78F}"/>
                </a:ext>
              </a:extLst>
            </p:cNvPr>
            <p:cNvSpPr txBox="1"/>
            <p:nvPr/>
          </p:nvSpPr>
          <p:spPr>
            <a:xfrm>
              <a:off x="4561886" y="1234435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38ECA2-A49F-58F4-8EC6-BD0F0A2CCDCA}"/>
                </a:ext>
              </a:extLst>
            </p:cNvPr>
            <p:cNvSpPr/>
            <p:nvPr/>
          </p:nvSpPr>
          <p:spPr>
            <a:xfrm>
              <a:off x="5220072" y="1302194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E092AD2-48BD-BF31-6B7F-D4218D381325}"/>
                    </a:ext>
                  </a:extLst>
                </p:cNvPr>
                <p:cNvSpPr txBox="1"/>
                <p:nvPr/>
              </p:nvSpPr>
              <p:spPr>
                <a:xfrm>
                  <a:off x="5137950" y="1985293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E092AD2-48BD-BF31-6B7F-D4218D3813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7950" y="1985293"/>
                  <a:ext cx="62591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9412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B11657-BD86-32E7-4755-D1F494822D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733" y="1767708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1883288-BB02-4FE6-68A1-8DCF7F27102B}"/>
                </a:ext>
              </a:extLst>
            </p:cNvPr>
            <p:cNvCxnSpPr>
              <a:cxnSpLocks/>
            </p:cNvCxnSpPr>
            <p:nvPr/>
          </p:nvCxnSpPr>
          <p:spPr>
            <a:xfrm>
              <a:off x="4931699" y="1511398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CFBDF0C-FCB8-A75E-9369-4F4A8494B196}"/>
                    </a:ext>
                  </a:extLst>
                </p:cNvPr>
                <p:cNvSpPr txBox="1"/>
                <p:nvPr/>
              </p:nvSpPr>
              <p:spPr>
                <a:xfrm>
                  <a:off x="2970088" y="1337061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CFBDF0C-FCB8-A75E-9369-4F4A8494B1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088" y="1337061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117AAB3-9E27-E6F4-26CC-999CE98F9498}"/>
                </a:ext>
              </a:extLst>
            </p:cNvPr>
            <p:cNvCxnSpPr>
              <a:cxnSpLocks/>
            </p:cNvCxnSpPr>
            <p:nvPr/>
          </p:nvCxnSpPr>
          <p:spPr>
            <a:xfrm>
              <a:off x="3548914" y="1521727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BBB2D8F-0BF6-2444-1A36-AD7EE9445DF2}"/>
                </a:ext>
              </a:extLst>
            </p:cNvPr>
            <p:cNvSpPr/>
            <p:nvPr/>
          </p:nvSpPr>
          <p:spPr>
            <a:xfrm>
              <a:off x="6197957" y="1303532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16137E-9456-6A39-375E-C6C5B1A08638}"/>
                </a:ext>
              </a:extLst>
            </p:cNvPr>
            <p:cNvSpPr txBox="1"/>
            <p:nvPr/>
          </p:nvSpPr>
          <p:spPr>
            <a:xfrm>
              <a:off x="6127884" y="574057"/>
              <a:ext cx="6259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>
                  <a:solidFill>
                    <a:srgbClr val="7030A0"/>
                  </a:solidFill>
                </a:rPr>
                <a:t>in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6018A21-0933-94C7-AC8D-87D33CB5EC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789" y="987811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F333E47-4E2A-8FAC-48F0-AEBA10318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1882" y="1769046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2DDD73B-CD0A-BE5E-A6B8-C38A20DB2250}"/>
                </a:ext>
              </a:extLst>
            </p:cNvPr>
            <p:cNvSpPr/>
            <p:nvPr/>
          </p:nvSpPr>
          <p:spPr>
            <a:xfrm>
              <a:off x="6496730" y="976210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6140698-B97B-9A3D-CF63-0E5E3C353394}"/>
                </a:ext>
              </a:extLst>
            </p:cNvPr>
            <p:cNvSpPr/>
            <p:nvPr/>
          </p:nvSpPr>
          <p:spPr>
            <a:xfrm>
              <a:off x="7890119" y="1278155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CA63027-E674-72CE-B26A-95D0CAAA999F}"/>
                    </a:ext>
                  </a:extLst>
                </p:cNvPr>
                <p:cNvSpPr txBox="1"/>
                <p:nvPr/>
              </p:nvSpPr>
              <p:spPr>
                <a:xfrm>
                  <a:off x="7820046" y="548680"/>
                  <a:ext cx="625910" cy="3745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CA63027-E674-72CE-B26A-95D0CAAA99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46" y="548680"/>
                  <a:ext cx="625910" cy="374590"/>
                </a:xfrm>
                <a:prstGeom prst="rect">
                  <a:avLst/>
                </a:prstGeom>
                <a:blipFill>
                  <a:blip r:embed="rId6"/>
                  <a:stretch>
                    <a:fillRect r="-2000"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EC845C9-ACAE-2425-32A3-4A03726772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1780" y="1743669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42DC408-41DE-FA46-EC51-80BE82739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951" y="962434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922255D-FF39-6EED-2016-8A917E6B173E}"/>
                </a:ext>
              </a:extLst>
            </p:cNvPr>
            <p:cNvSpPr/>
            <p:nvPr/>
          </p:nvSpPr>
          <p:spPr>
            <a:xfrm>
              <a:off x="7360826" y="950833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D4B849-5F58-112F-8133-87F7153977B1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5681739" y="1512237"/>
              <a:ext cx="516218" cy="13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DDB7971-C4F8-4622-14A0-E677B0604A80}"/>
                </a:ext>
              </a:extLst>
            </p:cNvPr>
            <p:cNvCxnSpPr>
              <a:cxnSpLocks/>
            </p:cNvCxnSpPr>
            <p:nvPr/>
          </p:nvCxnSpPr>
          <p:spPr>
            <a:xfrm>
              <a:off x="6689029" y="1517103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6CA823C-B374-03FC-3F8C-0A77E7779E46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41" y="1511398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710FCF-0A32-8249-8FDE-FFC43948C71D}"/>
                </a:ext>
              </a:extLst>
            </p:cNvPr>
            <p:cNvSpPr/>
            <p:nvPr/>
          </p:nvSpPr>
          <p:spPr>
            <a:xfrm>
              <a:off x="7039220" y="1283900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0FC72B-BF08-A5BD-DBDA-F970EADD44C2}"/>
                </a:ext>
              </a:extLst>
            </p:cNvPr>
            <p:cNvSpPr txBox="1"/>
            <p:nvPr/>
          </p:nvSpPr>
          <p:spPr>
            <a:xfrm>
              <a:off x="6681119" y="554425"/>
              <a:ext cx="12953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>
                  <a:solidFill>
                    <a:srgbClr val="7030A0"/>
                  </a:solidFill>
                </a:rPr>
                <a:t>september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A3BE750-F313-BF0D-B62A-6DFBE5CC8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4052" y="968179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752016E-9594-F258-6BC1-C0424CC11FA5}"/>
              </a:ext>
            </a:extLst>
          </p:cNvPr>
          <p:cNvSpPr txBox="1"/>
          <p:nvPr/>
        </p:nvSpPr>
        <p:spPr>
          <a:xfrm>
            <a:off x="181844" y="1298131"/>
            <a:ext cx="1842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in september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C2463F3-14A7-DB50-D997-2AA66DBEBD60}"/>
              </a:ext>
            </a:extLst>
          </p:cNvPr>
          <p:cNvGrpSpPr/>
          <p:nvPr/>
        </p:nvGrpSpPr>
        <p:grpSpPr>
          <a:xfrm>
            <a:off x="2970088" y="2365237"/>
            <a:ext cx="5475868" cy="1805945"/>
            <a:chOff x="2970088" y="2365237"/>
            <a:chExt cx="5475868" cy="180594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2B1377-58D4-C6F2-CA8E-9DD22DEBAF6B}"/>
                </a:ext>
              </a:extLst>
            </p:cNvPr>
            <p:cNvSpPr/>
            <p:nvPr/>
          </p:nvSpPr>
          <p:spPr>
            <a:xfrm>
              <a:off x="3888785" y="3118751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3D75271-ABD0-0D30-0E1D-120A8299A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0446" y="3584265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1A7665C-BC15-E502-6F27-7FE32397FA34}"/>
                    </a:ext>
                  </a:extLst>
                </p:cNvPr>
                <p:cNvSpPr txBox="1"/>
                <p:nvPr/>
              </p:nvSpPr>
              <p:spPr>
                <a:xfrm>
                  <a:off x="3765817" y="3785765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1A7665C-BC15-E502-6F27-7FE32397FA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817" y="3785765"/>
                  <a:ext cx="62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000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FEC12FC-19D0-DA12-734A-C8AFE37710F5}"/>
                </a:ext>
              </a:extLst>
            </p:cNvPr>
            <p:cNvCxnSpPr>
              <a:cxnSpLocks/>
            </p:cNvCxnSpPr>
            <p:nvPr/>
          </p:nvCxnSpPr>
          <p:spPr>
            <a:xfrm>
              <a:off x="4394688" y="3328794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F31099-3C50-367E-8CFC-5EBF44BCB5A9}"/>
                </a:ext>
              </a:extLst>
            </p:cNvPr>
            <p:cNvSpPr txBox="1"/>
            <p:nvPr/>
          </p:nvSpPr>
          <p:spPr>
            <a:xfrm>
              <a:off x="4561886" y="3050992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A2C748-3CAB-57CF-98FC-A1A275D1B465}"/>
                </a:ext>
              </a:extLst>
            </p:cNvPr>
            <p:cNvSpPr/>
            <p:nvPr/>
          </p:nvSpPr>
          <p:spPr>
            <a:xfrm>
              <a:off x="5220072" y="3118751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9B15DE0-098E-B9C1-0DE3-958CA080C1A3}"/>
                    </a:ext>
                  </a:extLst>
                </p:cNvPr>
                <p:cNvSpPr txBox="1"/>
                <p:nvPr/>
              </p:nvSpPr>
              <p:spPr>
                <a:xfrm>
                  <a:off x="5137950" y="3801850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9B15DE0-098E-B9C1-0DE3-958CA080C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7950" y="3801850"/>
                  <a:ext cx="62591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29412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925B3F-47A0-C7C3-212E-1E255B01E9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733" y="3584265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90C8EE0-7A6E-DD8E-14C3-783F998F699D}"/>
                </a:ext>
              </a:extLst>
            </p:cNvPr>
            <p:cNvCxnSpPr>
              <a:cxnSpLocks/>
            </p:cNvCxnSpPr>
            <p:nvPr/>
          </p:nvCxnSpPr>
          <p:spPr>
            <a:xfrm>
              <a:off x="4931699" y="3327955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2604319-5424-6235-E85B-997C5EEE4CE4}"/>
                    </a:ext>
                  </a:extLst>
                </p:cNvPr>
                <p:cNvSpPr txBox="1"/>
                <p:nvPr/>
              </p:nvSpPr>
              <p:spPr>
                <a:xfrm>
                  <a:off x="2970088" y="3153618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2604319-5424-6235-E85B-997C5EEE4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088" y="3153618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9FDA647-EF74-C96A-A999-11A24097168E}"/>
                </a:ext>
              </a:extLst>
            </p:cNvPr>
            <p:cNvCxnSpPr>
              <a:cxnSpLocks/>
            </p:cNvCxnSpPr>
            <p:nvPr/>
          </p:nvCxnSpPr>
          <p:spPr>
            <a:xfrm>
              <a:off x="3548914" y="3338284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7D31015-6E67-B899-7C1D-08140515270A}"/>
                </a:ext>
              </a:extLst>
            </p:cNvPr>
            <p:cNvSpPr/>
            <p:nvPr/>
          </p:nvSpPr>
          <p:spPr>
            <a:xfrm>
              <a:off x="6197957" y="3120089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E8EA953-8D05-5D2A-4948-BE04DE828C49}"/>
                </a:ext>
              </a:extLst>
            </p:cNvPr>
            <p:cNvSpPr txBox="1"/>
            <p:nvPr/>
          </p:nvSpPr>
          <p:spPr>
            <a:xfrm>
              <a:off x="6127884" y="2390614"/>
              <a:ext cx="6259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>
                  <a:solidFill>
                    <a:srgbClr val="7030A0"/>
                  </a:solidFill>
                </a:rPr>
                <a:t>jane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635C35D-BE00-1DED-3A63-747CDF623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789" y="2804368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679B5D1-D290-7FD6-34EB-93DA57A03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1882" y="3585603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70E3DE25-05E1-8B14-0959-4E8F6147B4DB}"/>
                </a:ext>
              </a:extLst>
            </p:cNvPr>
            <p:cNvSpPr/>
            <p:nvPr/>
          </p:nvSpPr>
          <p:spPr>
            <a:xfrm>
              <a:off x="6496730" y="2792767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66DEF25-446A-BEA6-A6CD-E846ECA3FDB2}"/>
                </a:ext>
              </a:extLst>
            </p:cNvPr>
            <p:cNvSpPr/>
            <p:nvPr/>
          </p:nvSpPr>
          <p:spPr>
            <a:xfrm>
              <a:off x="7890119" y="3094712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4E3AFD5-662B-0A97-FE4D-9DFDFFD121BA}"/>
                    </a:ext>
                  </a:extLst>
                </p:cNvPr>
                <p:cNvSpPr txBox="1"/>
                <p:nvPr/>
              </p:nvSpPr>
              <p:spPr>
                <a:xfrm>
                  <a:off x="7820046" y="2365237"/>
                  <a:ext cx="625910" cy="3745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4E3AFD5-662B-0A97-FE4D-9DFDFFD121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46" y="2365237"/>
                  <a:ext cx="625910" cy="374590"/>
                </a:xfrm>
                <a:prstGeom prst="rect">
                  <a:avLst/>
                </a:prstGeom>
                <a:blipFill>
                  <a:blip r:embed="rId6"/>
                  <a:stretch>
                    <a:fillRect r="-2000"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B8887EA-74B4-5DED-7A85-0EF7BC6BA6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1780" y="3560226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6D1208A-C06A-AB24-B94B-DA24C9C6A8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951" y="2778991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79193943-B693-B2C1-A80A-45680363DE93}"/>
                </a:ext>
              </a:extLst>
            </p:cNvPr>
            <p:cNvSpPr/>
            <p:nvPr/>
          </p:nvSpPr>
          <p:spPr>
            <a:xfrm>
              <a:off x="7360826" y="2767390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8576A8C-2731-59F5-9DD7-CA35FFEB848D}"/>
                </a:ext>
              </a:extLst>
            </p:cNvPr>
            <p:cNvCxnSpPr>
              <a:cxnSpLocks/>
              <a:stCxn id="39" idx="3"/>
              <a:endCxn id="45" idx="1"/>
            </p:cNvCxnSpPr>
            <p:nvPr/>
          </p:nvCxnSpPr>
          <p:spPr>
            <a:xfrm>
              <a:off x="5681739" y="3328794"/>
              <a:ext cx="516218" cy="13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48FB8B0-67B4-530F-3ABA-7CF1A3DBCC26}"/>
                </a:ext>
              </a:extLst>
            </p:cNvPr>
            <p:cNvCxnSpPr>
              <a:cxnSpLocks/>
            </p:cNvCxnSpPr>
            <p:nvPr/>
          </p:nvCxnSpPr>
          <p:spPr>
            <a:xfrm>
              <a:off x="6689029" y="3333660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0CF6337-8090-D713-7A6A-F5800EB00F7E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41" y="3327955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AF43ACA-88F0-C23F-864C-261B99BEBCA9}"/>
                </a:ext>
              </a:extLst>
            </p:cNvPr>
            <p:cNvSpPr/>
            <p:nvPr/>
          </p:nvSpPr>
          <p:spPr>
            <a:xfrm>
              <a:off x="7039220" y="3100457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C891813-1A58-7706-F1BB-DE3C64426D55}"/>
                </a:ext>
              </a:extLst>
            </p:cNvPr>
            <p:cNvSpPr txBox="1"/>
            <p:nvPr/>
          </p:nvSpPr>
          <p:spPr>
            <a:xfrm>
              <a:off x="6681119" y="2370982"/>
              <a:ext cx="12953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>
                  <a:solidFill>
                    <a:srgbClr val="7030A0"/>
                  </a:solidFill>
                </a:rPr>
                <a:t>is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077B698-0EC0-ABFB-D314-5A2271A39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4052" y="2784736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C4581A5-98EE-B005-EF31-09D086AD0ADF}"/>
              </a:ext>
            </a:extLst>
          </p:cNvPr>
          <p:cNvSpPr txBox="1"/>
          <p:nvPr/>
        </p:nvSpPr>
        <p:spPr>
          <a:xfrm>
            <a:off x="181844" y="3114688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jane is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1084B98-FC00-02A7-21CB-572BA7FA774A}"/>
              </a:ext>
            </a:extLst>
          </p:cNvPr>
          <p:cNvGrpSpPr/>
          <p:nvPr/>
        </p:nvGrpSpPr>
        <p:grpSpPr>
          <a:xfrm>
            <a:off x="2970088" y="4181794"/>
            <a:ext cx="5475868" cy="1805945"/>
            <a:chOff x="2970088" y="4181794"/>
            <a:chExt cx="5475868" cy="180594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87D069C-3C2E-5CA9-0DAA-7391BDE0413F}"/>
                </a:ext>
              </a:extLst>
            </p:cNvPr>
            <p:cNvSpPr/>
            <p:nvPr/>
          </p:nvSpPr>
          <p:spPr>
            <a:xfrm>
              <a:off x="3888785" y="4935308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9623AC2-85DF-E091-0A95-56188948E7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0446" y="5400822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F7A13AA-ABF1-8D97-A7A0-697FE6E323F4}"/>
                    </a:ext>
                  </a:extLst>
                </p:cNvPr>
                <p:cNvSpPr txBox="1"/>
                <p:nvPr/>
              </p:nvSpPr>
              <p:spPr>
                <a:xfrm>
                  <a:off x="3765817" y="5602322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F7A13AA-ABF1-8D97-A7A0-697FE6E323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817" y="5602322"/>
                  <a:ext cx="62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000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7DCD021-EB11-E23A-B250-FE44709CAFEB}"/>
                </a:ext>
              </a:extLst>
            </p:cNvPr>
            <p:cNvCxnSpPr>
              <a:cxnSpLocks/>
            </p:cNvCxnSpPr>
            <p:nvPr/>
          </p:nvCxnSpPr>
          <p:spPr>
            <a:xfrm>
              <a:off x="4394688" y="5145351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7C2C5FD-A846-4D2B-E149-F192E1089526}"/>
                </a:ext>
              </a:extLst>
            </p:cNvPr>
            <p:cNvSpPr txBox="1"/>
            <p:nvPr/>
          </p:nvSpPr>
          <p:spPr>
            <a:xfrm>
              <a:off x="4561886" y="4867549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2DB3106-10D9-EBE7-86D3-345E1FD03E61}"/>
                </a:ext>
              </a:extLst>
            </p:cNvPr>
            <p:cNvSpPr/>
            <p:nvPr/>
          </p:nvSpPr>
          <p:spPr>
            <a:xfrm>
              <a:off x="5220072" y="4935308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D040BD0-A87E-D549-E948-0499A67CD1CE}"/>
                    </a:ext>
                  </a:extLst>
                </p:cNvPr>
                <p:cNvSpPr txBox="1"/>
                <p:nvPr/>
              </p:nvSpPr>
              <p:spPr>
                <a:xfrm>
                  <a:off x="5137950" y="5618407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D040BD0-A87E-D549-E948-0499A67CD1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7950" y="5618407"/>
                  <a:ext cx="62591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29412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16A5234-76AD-F3C6-B27F-672472955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733" y="5400822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84476D0-B5D5-5798-C13F-264B3E05665B}"/>
                </a:ext>
              </a:extLst>
            </p:cNvPr>
            <p:cNvCxnSpPr>
              <a:cxnSpLocks/>
            </p:cNvCxnSpPr>
            <p:nvPr/>
          </p:nvCxnSpPr>
          <p:spPr>
            <a:xfrm>
              <a:off x="4931699" y="5144512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7BBC2C6-1EE5-D4A5-4B37-4AE4AE53313A}"/>
                    </a:ext>
                  </a:extLst>
                </p:cNvPr>
                <p:cNvSpPr txBox="1"/>
                <p:nvPr/>
              </p:nvSpPr>
              <p:spPr>
                <a:xfrm>
                  <a:off x="2970088" y="4970175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7BBC2C6-1EE5-D4A5-4B37-4AE4AE5331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088" y="4970175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DA3783F-E24A-40D4-91E3-9241835840B3}"/>
                </a:ext>
              </a:extLst>
            </p:cNvPr>
            <p:cNvCxnSpPr>
              <a:cxnSpLocks/>
            </p:cNvCxnSpPr>
            <p:nvPr/>
          </p:nvCxnSpPr>
          <p:spPr>
            <a:xfrm>
              <a:off x="3548914" y="5154841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7809CDA-E0E8-14BA-B1AD-53AEB13C00B4}"/>
                </a:ext>
              </a:extLst>
            </p:cNvPr>
            <p:cNvSpPr/>
            <p:nvPr/>
          </p:nvSpPr>
          <p:spPr>
            <a:xfrm>
              <a:off x="6197957" y="4936646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18FC3AF-72DB-2F9D-2A22-F6214BEAA3EF}"/>
                </a:ext>
              </a:extLst>
            </p:cNvPr>
            <p:cNvSpPr txBox="1"/>
            <p:nvPr/>
          </p:nvSpPr>
          <p:spPr>
            <a:xfrm>
              <a:off x="6127884" y="4207171"/>
              <a:ext cx="6259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>
                  <a:solidFill>
                    <a:srgbClr val="7030A0"/>
                  </a:solidFill>
                </a:rPr>
                <a:t>jane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BE02418-BDFC-598F-B0B4-97D5C8C75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789" y="4620925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A1DD574-E233-B22D-3310-46C15B4641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1882" y="5402160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C952D09C-A453-6EAA-65BC-A3EA835EDC32}"/>
                </a:ext>
              </a:extLst>
            </p:cNvPr>
            <p:cNvSpPr/>
            <p:nvPr/>
          </p:nvSpPr>
          <p:spPr>
            <a:xfrm>
              <a:off x="6496730" y="4609324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47CDD05-C4B0-ACB7-D4B8-BBD5169B89A2}"/>
                </a:ext>
              </a:extLst>
            </p:cNvPr>
            <p:cNvSpPr/>
            <p:nvPr/>
          </p:nvSpPr>
          <p:spPr>
            <a:xfrm>
              <a:off x="7890119" y="4911269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5672D89-D08B-1C17-A59D-2D51A456FB60}"/>
                    </a:ext>
                  </a:extLst>
                </p:cNvPr>
                <p:cNvSpPr txBox="1"/>
                <p:nvPr/>
              </p:nvSpPr>
              <p:spPr>
                <a:xfrm>
                  <a:off x="7820046" y="4181794"/>
                  <a:ext cx="625910" cy="3745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5672D89-D08B-1C17-A59D-2D51A456FB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46" y="4181794"/>
                  <a:ext cx="625910" cy="374590"/>
                </a:xfrm>
                <a:prstGeom prst="rect">
                  <a:avLst/>
                </a:prstGeom>
                <a:blipFill>
                  <a:blip r:embed="rId6"/>
                  <a:stretch>
                    <a:fillRect r="-2000"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71546C9-F9FD-4CF1-6252-C30010CD9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1780" y="5376783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0295F70-F191-1982-96DB-59EB4AE59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951" y="4595548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6E38C41A-8A79-3F52-021D-937CE6E652CA}"/>
                </a:ext>
              </a:extLst>
            </p:cNvPr>
            <p:cNvSpPr/>
            <p:nvPr/>
          </p:nvSpPr>
          <p:spPr>
            <a:xfrm>
              <a:off x="7360826" y="4583947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C95B325F-7FA8-0BD2-CAE1-123EDF8920EF}"/>
                </a:ext>
              </a:extLst>
            </p:cNvPr>
            <p:cNvCxnSpPr>
              <a:cxnSpLocks/>
              <a:stCxn id="67" idx="3"/>
              <a:endCxn id="73" idx="1"/>
            </p:cNvCxnSpPr>
            <p:nvPr/>
          </p:nvCxnSpPr>
          <p:spPr>
            <a:xfrm>
              <a:off x="5681739" y="5145351"/>
              <a:ext cx="516218" cy="13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259D22B-4FC0-F789-7FD6-1C58C86A410E}"/>
                </a:ext>
              </a:extLst>
            </p:cNvPr>
            <p:cNvCxnSpPr>
              <a:cxnSpLocks/>
            </p:cNvCxnSpPr>
            <p:nvPr/>
          </p:nvCxnSpPr>
          <p:spPr>
            <a:xfrm>
              <a:off x="6689029" y="5150217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5D2BFAB-6DB7-58E7-1180-D0154CFA5058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41" y="5144512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352587-48D6-79AD-527E-D372DF2447C3}"/>
                </a:ext>
              </a:extLst>
            </p:cNvPr>
            <p:cNvSpPr/>
            <p:nvPr/>
          </p:nvSpPr>
          <p:spPr>
            <a:xfrm>
              <a:off x="7039220" y="4917014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5026ADD-6A91-58C3-0DF7-95F0EA4DC4D9}"/>
                </a:ext>
              </a:extLst>
            </p:cNvPr>
            <p:cNvSpPr txBox="1"/>
            <p:nvPr/>
          </p:nvSpPr>
          <p:spPr>
            <a:xfrm>
              <a:off x="6681119" y="4187539"/>
              <a:ext cx="12953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>
                  <a:solidFill>
                    <a:srgbClr val="7030A0"/>
                  </a:solidFill>
                </a:rPr>
                <a:t>visits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0D2A5A9-3E1E-7AD5-E42C-928F98FC1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4052" y="4601293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6E4BB420-1C35-940B-3E99-C82D6C918831}"/>
              </a:ext>
            </a:extLst>
          </p:cNvPr>
          <p:cNvSpPr txBox="1"/>
          <p:nvPr/>
        </p:nvSpPr>
        <p:spPr>
          <a:xfrm>
            <a:off x="181844" y="4931245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jane visits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D39BF73-03E0-7189-4846-C7E5A20FFE07}"/>
              </a:ext>
            </a:extLst>
          </p:cNvPr>
          <p:cNvSpPr txBox="1"/>
          <p:nvPr/>
        </p:nvSpPr>
        <p:spPr>
          <a:xfrm>
            <a:off x="3475328" y="6266179"/>
            <a:ext cx="5305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effectLst/>
              </a:rPr>
              <a:t>jane </a:t>
            </a:r>
            <a:r>
              <a:rPr lang="en-US" sz="2400" dirty="0"/>
              <a:t>visits </a:t>
            </a:r>
            <a:r>
              <a:rPr lang="en-US" sz="2400" dirty="0" err="1"/>
              <a:t>africa</a:t>
            </a:r>
            <a:r>
              <a:rPr lang="en-US" sz="2400" dirty="0"/>
              <a:t> in </a:t>
            </a:r>
            <a:r>
              <a:rPr lang="en-US" sz="2400" dirty="0" err="1"/>
              <a:t>september</a:t>
            </a:r>
            <a:r>
              <a:rPr lang="en-US" sz="2400" dirty="0"/>
              <a:t>. &lt;EOS&gt;</a:t>
            </a:r>
            <a:endParaRPr lang="en-US" sz="24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863FC83-9A6E-58CF-B1D6-0E019FBB12EE}"/>
                  </a:ext>
                </a:extLst>
              </p:cNvPr>
              <p:cNvSpPr txBox="1"/>
              <p:nvPr/>
            </p:nvSpPr>
            <p:spPr>
              <a:xfrm>
                <a:off x="181844" y="6239842"/>
                <a:ext cx="184601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r-H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HR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&lt;1&gt;</m:t>
                              </m:r>
                            </m:sup>
                          </m:s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HR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863FC83-9A6E-58CF-B1D6-0E019FBB1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44" y="6239842"/>
                <a:ext cx="1846011" cy="461665"/>
              </a:xfrm>
              <a:prstGeom prst="rect">
                <a:avLst/>
              </a:prstGeom>
              <a:blipFill>
                <a:blip r:embed="rId8"/>
                <a:stretch>
                  <a:fillRect l="-685" r="-19178" b="-1891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Slide Number Placeholder 93">
            <a:extLst>
              <a:ext uri="{FF2B5EF4-FFF2-40B4-BE49-F238E27FC236}">
                <a16:creationId xmlns:a16="http://schemas.microsoft.com/office/drawing/2014/main" id="{DFA5BEC6-99FB-0860-68CA-2859CCDD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8474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bzitk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bzitko_template</Template>
  <TotalTime>16042</TotalTime>
  <Words>1047</Words>
  <Application>Microsoft Macintosh PowerPoint</Application>
  <PresentationFormat>On-screen Show (4:3)</PresentationFormat>
  <Paragraphs>302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CenturySchoolbook</vt:lpstr>
      <vt:lpstr>bzitko_template</vt:lpstr>
      <vt:lpstr>NLP Sequence to sequence models  lecture 05.2</vt:lpstr>
      <vt:lpstr>Contents</vt:lpstr>
      <vt:lpstr>Sequence to sequence model</vt:lpstr>
      <vt:lpstr>Machine translation as building a conditional language model</vt:lpstr>
      <vt:lpstr>Finding the most likely translation</vt:lpstr>
      <vt:lpstr>Why not a greedy search?</vt:lpstr>
      <vt:lpstr>Beam search algorithm</vt:lpstr>
      <vt:lpstr>Beam search algorithm</vt:lpstr>
      <vt:lpstr>Beam search (B = 3)</vt:lpstr>
      <vt:lpstr>Length normalization</vt:lpstr>
      <vt:lpstr>Beam search discussion</vt:lpstr>
      <vt:lpstr>Error analysis on beam search</vt:lpstr>
      <vt:lpstr>Error analysis on beam search</vt:lpstr>
      <vt:lpstr>Error analysis process</vt:lpstr>
      <vt:lpstr>Evaluating machine translation</vt:lpstr>
      <vt:lpstr>BLEU score on bigrams</vt:lpstr>
      <vt:lpstr>BLEU score on unigrams</vt:lpstr>
      <vt:lpstr>BLEU details</vt:lpstr>
      <vt:lpstr>The problem of long sequences</vt:lpstr>
      <vt:lpstr>Attention model intuition</vt:lpstr>
      <vt:lpstr>Attention model</vt:lpstr>
      <vt:lpstr>Computing attention a^(&lt;t, t^′&gt;)</vt:lpstr>
      <vt:lpstr>Attention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Ekspertni sustavi  predavanje 07</dc:title>
  <dc:creator>kika</dc:creator>
  <cp:lastModifiedBy>Branko Žitko</cp:lastModifiedBy>
  <cp:revision>2451</cp:revision>
  <dcterms:created xsi:type="dcterms:W3CDTF">2009-11-13T22:47:37Z</dcterms:created>
  <dcterms:modified xsi:type="dcterms:W3CDTF">2022-12-15T07:52:17Z</dcterms:modified>
</cp:coreProperties>
</file>