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371" r:id="rId4"/>
    <p:sldId id="368" r:id="rId5"/>
    <p:sldId id="370" r:id="rId6"/>
    <p:sldId id="372" r:id="rId7"/>
    <p:sldId id="373" r:id="rId8"/>
    <p:sldId id="379" r:id="rId9"/>
    <p:sldId id="380" r:id="rId10"/>
    <p:sldId id="390" r:id="rId11"/>
    <p:sldId id="384" r:id="rId12"/>
    <p:sldId id="391" r:id="rId13"/>
    <p:sldId id="392" r:id="rId14"/>
    <p:sldId id="383" r:id="rId15"/>
    <p:sldId id="385" r:id="rId16"/>
    <p:sldId id="386" r:id="rId17"/>
    <p:sldId id="393" r:id="rId18"/>
    <p:sldId id="394" r:id="rId19"/>
    <p:sldId id="387" r:id="rId20"/>
    <p:sldId id="388" r:id="rId2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0" autoAdjust="0"/>
    <p:restoredTop sz="95610" autoAdjust="0"/>
  </p:normalViewPr>
  <p:slideViewPr>
    <p:cSldViewPr>
      <p:cViewPr varScale="1">
        <p:scale>
          <a:sx n="150" d="100"/>
          <a:sy n="150" d="100"/>
        </p:scale>
        <p:origin x="160" y="1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Surname Classification with CNN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03.5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15385"/>
              </p:ext>
            </p:extLst>
          </p:nvPr>
        </p:nvGraphicFramePr>
        <p:xfrm>
          <a:off x="179512" y="548680"/>
          <a:ext cx="8640960" cy="566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Method </a:t>
                      </a:r>
                      <a:r>
                        <a:rPr lang="en-US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update_train_state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0" noProof="0" dirty="0"/>
                        <a:t> uses current training state to decide if early stopping is needed. Training should be stopped at the point when performance on a validation dataset starts to degrade. This simple, effective, and widely used approach to training neural networks is called </a:t>
                      </a:r>
                      <a:r>
                        <a:rPr lang="en-US" sz="1600" b="1" noProof="0" dirty="0"/>
                        <a:t>early stopping</a:t>
                      </a:r>
                      <a:r>
                        <a:rPr lang="en-US" sz="1600" b="0" noProof="0" dirty="0"/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update_train_state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model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Save one model at least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== 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torch.save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model.state_dict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model_filename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stop_early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Save model if performance improved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elif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&gt;= 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loss_tm1,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val_loss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][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:]</a:t>
                      </a: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If loss worsened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&gt;=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early_stopping_best_val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# Update step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early_stopping_step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+= 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    # Loss decreased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else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# Save the best 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torch.save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model.state_dict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model_filename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# Reset early stopping step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early_stopping_step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Stop early 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stop_early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early_stopping_step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&gt;=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args.early_stopping_criteria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14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29552"/>
              </p:ext>
            </p:extLst>
          </p:nvPr>
        </p:nvGraphicFramePr>
        <p:xfrm>
          <a:off x="179512" y="548680"/>
          <a:ext cx="8640960" cy="560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Arguments of the training routine contains: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noProof="0" dirty="0"/>
                        <a:t>filenames of dataset, vectorizers and models,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noProof="0" dirty="0"/>
                        <a:t>model hyper parameters,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noProof="0" dirty="0"/>
                        <a:t>training parameters.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Namespace(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Data and path information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surname_csv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surnames_with_splits.csv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vectorizer_file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vectorizer.json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model_state_file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model.pth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save_dir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"."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Model hyper parameters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hidden_dim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300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Training hyper parameters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seed=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1337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num_epochs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early_stopping_criteria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learning_rate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0.001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64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Runtime options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cuda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reload_from_files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expand_filepaths_to_save_dir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Check CUDA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torch.cuda.is_available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args.cuda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torch.device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cuda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args.cuda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2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91646"/>
              </p:ext>
            </p:extLst>
          </p:nvPr>
        </p:nvGraphicFramePr>
        <p:xfrm>
          <a:off x="179512" y="548680"/>
          <a:ext cx="864096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Initialization of training routine: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loads the dataset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gets the vectorizer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instantiate the model,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define the loss function, optimizer and learning rate scheduler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create initial train 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SurnameDataset.load_dataset_and_make_vectorizer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args.surname_csv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dataset.get_vectorizer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SurnameClassifier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initial_num_channels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vectorizer.surname_vocab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num_classes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vectorizer.nationality_vocab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args.num_channels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dataset.class_weights.to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nn.CrossEntropyLoss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optim.Adam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classifier.parameters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scheduler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optim.lr_scheduler.ReduceLROnPlateau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(optimizer=optimizer,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mode=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'min'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factor=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patience=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make_train_state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7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94779"/>
              </p:ext>
            </p:extLst>
          </p:nvPr>
        </p:nvGraphicFramePr>
        <p:xfrm>
          <a:off x="179512" y="548680"/>
          <a:ext cx="864096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Setting progress bars for epoch, training and validation.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epoch_bar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tqdm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(desc=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'training routine'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total=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args.num_epochs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position=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train_bar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tqdm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(desc=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'split=train'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total=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dataset.get_num_batches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position=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leave=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val_bar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tqdm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(desc=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'split=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total=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dataset.get_num_batches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position=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leave=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0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80447"/>
              </p:ext>
            </p:extLst>
          </p:nvPr>
        </p:nvGraphicFramePr>
        <p:xfrm>
          <a:off x="179512" y="548680"/>
          <a:ext cx="8640960" cy="628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Train Split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zero the gradients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output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loss (moving average)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use loss to produce gradients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use optimizer to take gradient step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accuracy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update the bar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args.num_epochs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device=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5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5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classifier.train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optimizer.zero_grad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(1)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x_surname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(2)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(3)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loss =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loss.item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05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loss.backward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(4)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optimizer.step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(5)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(6)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compute_accuracy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05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(7)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train_bar.set_postfix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(loss=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acc=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epoch=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05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train_bar.update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</a:p>
                    <a:p>
                      <a:pPr algn="l"/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train_loss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train_acc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98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79157"/>
              </p:ext>
            </p:extLst>
          </p:nvPr>
        </p:nvGraphicFramePr>
        <p:xfrm>
          <a:off x="179512" y="548680"/>
          <a:ext cx="8640960" cy="606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Val Split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output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loss (moving average)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accuracy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update the train state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update the learning rate of the optimizer according to the loss after validation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checks for the early stopping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update bars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device=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classifier.train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equivalent to </a:t>
                      </a:r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classifier.eval</a:t>
                      </a:r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x_surname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(1)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(2)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loss =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loss.to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).item()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(3)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compute_accuracy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val_bar.set_postfix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(loss=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acc=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epoch=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val_bar.update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val_loss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val_acc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update_train_state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model=classifier,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scheduler.step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val_loss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][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(5)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stop_early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]: 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(6)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break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    # (7)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train_bar.n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val_bar.n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epoch_bar.update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96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55149"/>
              </p:ext>
            </p:extLst>
          </p:nvPr>
        </p:nvGraphicFramePr>
        <p:xfrm>
          <a:off x="179512" y="548680"/>
          <a:ext cx="8640960" cy="623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Test Split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output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loss (moving average)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compute the loss &amp; accuracy on the test set using the best available model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classifier.load_state_dict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torch.load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model_filename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]))</a:t>
                      </a:r>
                    </a:p>
                    <a:p>
                      <a:pPr algn="l"/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dataset.class_weights.to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nn.CrossEntropyLoss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'test'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device=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eval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x_surname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 # 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(2)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loss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loss.item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1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(3)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compute_accuracy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1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test_loss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test_acc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"Test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loss: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test_loss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]}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"Test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Accuracy: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test_acc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]}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Test loss: 1.8183988134066262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Test Accuracy: 56.770833333333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2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0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25599"/>
              </p:ext>
            </p:extLst>
          </p:nvPr>
        </p:nvGraphicFramePr>
        <p:xfrm>
          <a:off x="179512" y="548680"/>
          <a:ext cx="8640960" cy="606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r-H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Plot </a:t>
                      </a:r>
                      <a:r>
                        <a:rPr lang="hr-H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confusion</a:t>
                      </a:r>
                      <a:r>
                        <a:rPr lang="hr-H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r-H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matrix</a:t>
                      </a:r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"test"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 = 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next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(dataset)))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y_truth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data[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x_surname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 data[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).argmax(dim=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labels = </a:t>
                      </a:r>
                      <a:r>
                        <a:rPr lang="en-US" sz="1400" b="0" i="0" u="none" strike="noStrike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(vectorizer.nationality_vocab._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conf_df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pd.DataFrame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confusion_matrix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y_truth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index=labels, columns=labels)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sns.heatmap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conf_df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annot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cbar=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cmap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YlGnBu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fmt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"d"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plt.tight_layout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plt.ylabel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"True Class"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plt.xlabel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"Predicted Class"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plt.show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2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67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20648-3C52-BB79-4E3E-5792C38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97091"/>
            <a:ext cx="7772400" cy="58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Inference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36318"/>
              </p:ext>
            </p:extLst>
          </p:nvPr>
        </p:nvGraphicFramePr>
        <p:xfrm>
          <a:off x="179512" y="548680"/>
          <a:ext cx="8640960" cy="441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Another method for evaluating the model is to do inference on new data and make qualitative judgments about whether the model is working.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Given a surname as a string, the function will first apply the vectorization process and then get the model prediction. Notice that we include the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apply_softmax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flag so that result contains probabilities. The model prediction, in the multinomial case, is the list of class probabilities.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PyTorch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tensor 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max()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function gets the best class, represented by the highest predicted probability.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predict_nationality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classifier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vectorizer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vectorizer.vectorize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(surname)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unsqueeze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result = classifier(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indices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result.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max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(dim=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index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indices.item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predicted_nationality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vectorizer.nationality_vocab.lookup_index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(index)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probability_values.item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{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'nationality'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predicted_nationality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'probability'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60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Vocabulary, Vectorizer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DataLoader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Convolutional Neural Network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Training Routine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Evaluation, Inference, Inspection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Regularizing MLPs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Inspection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21581"/>
              </p:ext>
            </p:extLst>
          </p:nvPr>
        </p:nvGraphicFramePr>
        <p:xfrm>
          <a:off x="179512" y="548680"/>
          <a:ext cx="8640960" cy="566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It is often useful to look at more than just the best prediction. For example, it is standard practice in NLP to take the top k best predictions and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rerank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them using another model.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PyTorch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provides a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torch.topk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function that offers provides a convenient way to get these predictions.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predict_topk_nationality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classifier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vectorizer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vectorizer.vectorize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(name)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unsqueeze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indices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torch.topk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k=k)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returned size is 1,k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probability_values.detach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()[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indices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indices.detach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()[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results = []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prob_value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index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zip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indices):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nationality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vectorizer.nationality_vocab.lookup_index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(index)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results.append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({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'nationality'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nationality, 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'probability'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prob_value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return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results</a:t>
                      </a: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run_topk_predictions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surname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k &gt; </a:t>
                      </a:r>
                      <a:r>
                        <a:rPr lang="en-US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vectorizer.nationality_vocab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"Sorry! That's more than the # of nationalities we have.. /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defaulting you to max size :)"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k = </a:t>
                      </a:r>
                      <a:r>
                        <a:rPr lang="en-US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vectorizer.nationality_vocab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predictions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predict_topk_nationality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(surname, classifier, vectorizer, k=k)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"Top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{k}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predictions:"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"==================="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prediction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predictions: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{surname}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-&gt;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{prediction[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'nationality'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]} /         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(p=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{prediction[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'probability'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:0.2f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)"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10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Vocabulary maps token to index and vice versa</a:t>
            </a:r>
          </a:p>
          <a:p>
            <a:pPr marL="0" indent="0">
              <a:buNone/>
            </a:pPr>
            <a:r>
              <a:rPr lang="en-US" dirty="0"/>
              <a:t>It can also use fixed index for unknown tokens.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9FE64AF-4997-1C26-A90F-086191BCAB1B}"/>
              </a:ext>
            </a:extLst>
          </p:cNvPr>
          <p:cNvSpPr/>
          <p:nvPr/>
        </p:nvSpPr>
        <p:spPr>
          <a:xfrm>
            <a:off x="1072147" y="1844824"/>
            <a:ext cx="1944216" cy="2808312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SurnameVocab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351EA-2CFF-8720-36A3-A7950F60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86130"/>
              </p:ext>
            </p:extLst>
          </p:nvPr>
        </p:nvGraphicFramePr>
        <p:xfrm>
          <a:off x="1232534" y="2492896"/>
          <a:ext cx="1623442" cy="19202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idx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token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-1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&lt;unk&gt;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2851282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Jackson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Rahal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Panek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0264483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76994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CD95E2-2144-5D8E-4E47-F39BCC0C4BB6}"/>
              </a:ext>
            </a:extLst>
          </p:cNvPr>
          <p:cNvSpPr txBox="1"/>
          <p:nvPr/>
        </p:nvSpPr>
        <p:spPr>
          <a:xfrm>
            <a:off x="-70745" y="242088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R" dirty="0">
                <a:sym typeface="Wingdings" pitchFamily="2" charset="2"/>
              </a:rPr>
              <a:t>Rahal </a:t>
            </a:r>
            <a:endParaRPr lang="en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53177-C1C5-4E34-0A30-435A17750789}"/>
              </a:ext>
            </a:extLst>
          </p:cNvPr>
          <p:cNvSpPr txBox="1"/>
          <p:nvPr/>
        </p:nvSpPr>
        <p:spPr>
          <a:xfrm>
            <a:off x="333212" y="284364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R" dirty="0">
                <a:sym typeface="Wingdings" pitchFamily="2" charset="2"/>
              </a:rPr>
              <a:t>2 </a:t>
            </a:r>
            <a:endParaRPr lang="en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A4D4F-DA31-6BAF-2590-620AF0942674}"/>
              </a:ext>
            </a:extLst>
          </p:cNvPr>
          <p:cNvSpPr txBox="1"/>
          <p:nvPr/>
        </p:nvSpPr>
        <p:spPr>
          <a:xfrm>
            <a:off x="3142896" y="24208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>
                <a:sym typeface="Wingdings" pitchFamily="2" charset="2"/>
              </a:rPr>
              <a:t> 1</a:t>
            </a:r>
            <a:endParaRPr lang="en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EF757-C0B1-7FA7-A905-5877B1F4A23E}"/>
              </a:ext>
            </a:extLst>
          </p:cNvPr>
          <p:cNvSpPr txBox="1"/>
          <p:nvPr/>
        </p:nvSpPr>
        <p:spPr>
          <a:xfrm>
            <a:off x="3142896" y="2834352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>
                <a:sym typeface="Wingdings" pitchFamily="2" charset="2"/>
              </a:rPr>
              <a:t> Panek</a:t>
            </a:r>
            <a:endParaRPr lang="en-H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AFB844-8249-C3DB-D9F9-D3E7BC63D110}"/>
              </a:ext>
            </a:extLst>
          </p:cNvPr>
          <p:cNvSpPr/>
          <p:nvPr/>
        </p:nvSpPr>
        <p:spPr>
          <a:xfrm>
            <a:off x="5646707" y="1916832"/>
            <a:ext cx="1944216" cy="2664296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/>
              <a:t>NationalityVocab</a:t>
            </a:r>
            <a:endParaRPr lang="en-H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DFED1F-8A81-2625-BBC6-E6ED934DD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25827"/>
              </p:ext>
            </p:extLst>
          </p:nvPr>
        </p:nvGraphicFramePr>
        <p:xfrm>
          <a:off x="5807094" y="2564904"/>
          <a:ext cx="1623442" cy="1371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idx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token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2851282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221889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3424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48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13579"/>
              </p:ext>
            </p:extLst>
          </p:nvPr>
        </p:nvGraphicFramePr>
        <p:xfrm>
          <a:off x="179512" y="548680"/>
          <a:ext cx="8640960" cy="5974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Vocabulary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Vocabulary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object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"&lt;UNK&gt;"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token 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token_to_idx.items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()}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index =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[token]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else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index =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[token] = index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[index] = token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index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add_many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(token)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tokens]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18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20358"/>
              </p:ext>
            </p:extLst>
          </p:nvPr>
        </p:nvGraphicFramePr>
        <p:xfrm>
          <a:off x="179512" y="548680"/>
          <a:ext cx="8640960" cy="576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lookup_token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&gt;=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token_to_idx.get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(token,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else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[token]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lookup_index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index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raise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KeyError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"the index (%d) is not in the Vocabulary"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% index)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[index]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to_serializable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{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@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classmethod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from_serializable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contents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(**contents)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__str__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"&lt;Vocabulary(size=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)}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)&gt;"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49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10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Vectorizer uses vocabulary to create one-hot vector encoding of review</a:t>
            </a:r>
          </a:p>
          <a:p>
            <a:pPr marL="0" indent="0">
              <a:buNone/>
            </a:pPr>
            <a:r>
              <a:rPr lang="en-US" dirty="0"/>
              <a:t>Vector size is size of the vocabulary.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786856-0A1D-334B-AFEA-5E90AF33F092}"/>
              </a:ext>
            </a:extLst>
          </p:cNvPr>
          <p:cNvSpPr/>
          <p:nvPr/>
        </p:nvSpPr>
        <p:spPr>
          <a:xfrm>
            <a:off x="2987824" y="2132856"/>
            <a:ext cx="2520280" cy="2008996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SurnameVectorizer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A857E5-7627-1E40-3F4A-BDA5986ABF97}"/>
              </a:ext>
            </a:extLst>
          </p:cNvPr>
          <p:cNvSpPr/>
          <p:nvPr/>
        </p:nvSpPr>
        <p:spPr>
          <a:xfrm>
            <a:off x="3275856" y="3444522"/>
            <a:ext cx="1944216" cy="409298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NationalityVocab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176297-55E7-8382-6FA8-1D4DA02EAA8D}"/>
              </a:ext>
            </a:extLst>
          </p:cNvPr>
          <p:cNvSpPr/>
          <p:nvPr/>
        </p:nvSpPr>
        <p:spPr>
          <a:xfrm>
            <a:off x="3275856" y="2716495"/>
            <a:ext cx="1944216" cy="409298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SurnameVocab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5D7B9-BA72-2D62-5293-DAF3D44C9A8D}"/>
              </a:ext>
            </a:extLst>
          </p:cNvPr>
          <p:cNvSpPr txBox="1"/>
          <p:nvPr/>
        </p:nvSpPr>
        <p:spPr>
          <a:xfrm>
            <a:off x="323528" y="2796784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Rahal 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</a:t>
            </a:r>
            <a:endParaRPr lang="en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E0487-253B-5B84-8816-E83FD5363A47}"/>
              </a:ext>
            </a:extLst>
          </p:cNvPr>
          <p:cNvSpPr txBox="1"/>
          <p:nvPr/>
        </p:nvSpPr>
        <p:spPr>
          <a:xfrm>
            <a:off x="6012160" y="1988840"/>
            <a:ext cx="17281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1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1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633D0-4131-FD3E-E523-A10A7B953981}"/>
              </a:ext>
            </a:extLst>
          </p:cNvPr>
          <p:cNvSpPr txBox="1"/>
          <p:nvPr/>
        </p:nvSpPr>
        <p:spPr>
          <a:xfrm>
            <a:off x="5601190" y="2796784"/>
            <a:ext cx="41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  <a:sym typeface="Wingdings" pitchFamily="2" charset="2"/>
              </a:rPr>
              <a:t>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BC381-2B20-B08F-C084-CA33391485AE}"/>
              </a:ext>
            </a:extLst>
          </p:cNvPr>
          <p:cNvSpPr txBox="1"/>
          <p:nvPr/>
        </p:nvSpPr>
        <p:spPr>
          <a:xfrm>
            <a:off x="6012160" y="1556792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R a h a l  -  -  -  -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0524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Vectorizer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99323"/>
              </p:ext>
            </p:extLst>
          </p:nvPr>
        </p:nvGraphicFramePr>
        <p:xfrm>
          <a:off x="179512" y="548680"/>
          <a:ext cx="8640960" cy="579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Vectorization function maps each character in the string to an integer and then uses that integer to construct a matrix of one-hot vectors.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Each column in the matrix is a different one-hot vector.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The primary reason for this is because the 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Conv1d</a:t>
                      </a:r>
                      <a:r>
                        <a:rPr lang="en-US" sz="1600" b="0" noProof="0" dirty="0"/>
                        <a:t> layers we will use require the data tensors to have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the batch on the 0</a:t>
                      </a:r>
                      <a:r>
                        <a:rPr lang="en-US" sz="1600" b="0" baseline="30000" noProof="0" dirty="0"/>
                        <a:t>th</a:t>
                      </a:r>
                      <a:r>
                        <a:rPr lang="en-US" sz="1600" b="0" noProof="0" dirty="0"/>
                        <a:t>  dimension,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channels on the 1</a:t>
                      </a:r>
                      <a:r>
                        <a:rPr lang="en-US" sz="1600" b="0" baseline="30000" noProof="0" dirty="0"/>
                        <a:t>st</a:t>
                      </a:r>
                      <a:r>
                        <a:rPr lang="en-US" sz="1600" b="0" noProof="0" dirty="0"/>
                        <a:t>  dimension,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and features on the 2</a:t>
                      </a:r>
                      <a:r>
                        <a:rPr lang="en-US" sz="1600" b="0" baseline="30000" noProof="0" dirty="0"/>
                        <a:t>nd</a:t>
                      </a:r>
                      <a:r>
                        <a:rPr lang="en-US" sz="1600" b="0" noProof="0" dirty="0"/>
                        <a:t> dimension.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In addition to the change to using a one-hot matrix, 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Vectorizer</a:t>
                      </a:r>
                      <a:r>
                        <a:rPr lang="en-US" sz="1600" b="0" noProof="0" dirty="0"/>
                        <a:t> is modified to compute and save the maximum length of a surname as </a:t>
                      </a:r>
                      <a:r>
                        <a:rPr lang="en-US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max_surname_length</a:t>
                      </a:r>
                      <a:r>
                        <a:rPr lang="en-US" sz="1600" b="0" noProof="0" dirty="0"/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SurnameVectorizer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object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surname_vocab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nationality_vocab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max_surname_length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.surname_vocab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surname_vocab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.nationality_vocab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nationality_vocab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max_surname_length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max_surname_length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vectorize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one_hot_matrix_size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(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.surname_vocab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        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max_surname_length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one_hot_matrix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np.zeros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one_hot_matrix_size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=np.float32)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position_index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character 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(surname):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character_index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.surname_vocab.lookup_token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(character)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one_hot_matrix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character_index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][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position_index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AF00DB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one_hot_matrix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sz="3200" dirty="0"/>
              <a:t>A Surname Classifier with Convolutional Networks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17732"/>
              </p:ext>
            </p:extLst>
          </p:nvPr>
        </p:nvGraphicFramePr>
        <p:xfrm>
          <a:off x="179512" y="548680"/>
          <a:ext cx="8640960" cy="609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noProof="0" dirty="0" err="1"/>
                        <a:t>SurnameClassifier</a:t>
                      </a:r>
                      <a:r>
                        <a:rPr lang="en-US" sz="2000" b="0" noProof="0" dirty="0"/>
                        <a:t> is an implementation of MLP. The first Linear layer maps the input vectors to an intermediate vector, and a nonlinearity is applied to that vector. A second Linear layer maps the intermediate vector to the prediction vector. In the last step, the </a:t>
                      </a:r>
                      <a:r>
                        <a:rPr lang="en-US" sz="2000" b="0" noProof="0" dirty="0" err="1"/>
                        <a:t>softmax</a:t>
                      </a:r>
                      <a:r>
                        <a:rPr lang="en-US" sz="2000" b="0" noProof="0" dirty="0"/>
                        <a:t> function is optionally applied to make sure the outputs sum to 1; that is, are interpreted as "probabilities."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SurnameClassifier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nn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Module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b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US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input_dim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hidden_dim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output_dim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super(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SurnameClassifier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US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US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.fc1 =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nn.Linear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input_dim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hidden_dim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.fc2 =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nn.Linear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hidden_dim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output_dim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forward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x_in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intermediate_vector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F.relu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.fc1(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x_in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.fc2(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intermediate_vector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F.softmax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dim=</a:t>
                      </a:r>
                      <a:r>
                        <a:rPr lang="en-US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endParaRPr lang="en-US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endParaRPr lang="en-US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54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50200"/>
              </p:ext>
            </p:extLst>
          </p:nvPr>
        </p:nvGraphicFramePr>
        <p:xfrm>
          <a:off x="179512" y="548680"/>
          <a:ext cx="864096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Train state is meant to keep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early stopping parameters,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learning rate,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training, validation and evaluation losses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training, validation and evaluation accuracies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make_train_state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return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{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stop_early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early_stopping_step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early_stopping_best_val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1e8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learning_rate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args.learning_rate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train_loss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[],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train_acc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[],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val_loss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[],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val_acc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[],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test_loss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test_acc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model_filename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args.model_state_file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14427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6998</TotalTime>
  <Words>3990</Words>
  <Application>Microsoft Macintosh PowerPoint</Application>
  <PresentationFormat>On-screen Show (4:3)</PresentationFormat>
  <Paragraphs>403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bzitko_template</vt:lpstr>
      <vt:lpstr>NLP Surname Classification with CNN  lecture 03.5</vt:lpstr>
      <vt:lpstr>Contents</vt:lpstr>
      <vt:lpstr>Vocabulary</vt:lpstr>
      <vt:lpstr>Vocabulary</vt:lpstr>
      <vt:lpstr>Vocabulary</vt:lpstr>
      <vt:lpstr>Vectorizer</vt:lpstr>
      <vt:lpstr>Vectorizer</vt:lpstr>
      <vt:lpstr>A Surname Classifier with Convolutional Networks</vt:lpstr>
      <vt:lpstr>The Training Routine</vt:lpstr>
      <vt:lpstr>The Training Routine</vt:lpstr>
      <vt:lpstr>The Training Routine</vt:lpstr>
      <vt:lpstr>The Training Routine</vt:lpstr>
      <vt:lpstr>The Training Routine</vt:lpstr>
      <vt:lpstr>The Training Routine</vt:lpstr>
      <vt:lpstr>The Training Routine</vt:lpstr>
      <vt:lpstr>Evaluation</vt:lpstr>
      <vt:lpstr>Evaluation</vt:lpstr>
      <vt:lpstr>Evaluation</vt:lpstr>
      <vt:lpstr>Inference</vt:lpstr>
      <vt:lpstr>Inspection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2386</cp:revision>
  <dcterms:created xsi:type="dcterms:W3CDTF">2009-11-13T22:47:37Z</dcterms:created>
  <dcterms:modified xsi:type="dcterms:W3CDTF">2022-11-09T13:15:26Z</dcterms:modified>
</cp:coreProperties>
</file>