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2" r:id="rId3"/>
    <p:sldId id="373" r:id="rId4"/>
    <p:sldId id="384" r:id="rId5"/>
    <p:sldId id="386" r:id="rId6"/>
    <p:sldId id="387" r:id="rId7"/>
    <p:sldId id="385" r:id="rId8"/>
    <p:sldId id="280" r:id="rId9"/>
    <p:sldId id="363" r:id="rId10"/>
    <p:sldId id="364" r:id="rId11"/>
    <p:sldId id="366" r:id="rId12"/>
    <p:sldId id="367" r:id="rId13"/>
    <p:sldId id="368" r:id="rId14"/>
    <p:sldId id="369" r:id="rId15"/>
    <p:sldId id="370" r:id="rId16"/>
    <p:sldId id="375" r:id="rId17"/>
    <p:sldId id="376" r:id="rId18"/>
    <p:sldId id="380" r:id="rId19"/>
    <p:sldId id="381" r:id="rId20"/>
    <p:sldId id="382" r:id="rId21"/>
    <p:sldId id="383" r:id="rId22"/>
    <p:sldId id="297" r:id="rId23"/>
    <p:sldId id="388" r:id="rId24"/>
    <p:sldId id="389" r:id="rId25"/>
    <p:sldId id="371" r:id="rId26"/>
    <p:sldId id="390" r:id="rId27"/>
    <p:sldId id="391" r:id="rId28"/>
    <p:sldId id="392" r:id="rId29"/>
    <p:sldId id="393" r:id="rId30"/>
    <p:sldId id="394" r:id="rId3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85820" autoAdjust="0"/>
  </p:normalViewPr>
  <p:slideViewPr>
    <p:cSldViewPr>
      <p:cViewPr varScale="1">
        <p:scale>
          <a:sx n="186" d="100"/>
          <a:sy n="186" d="100"/>
        </p:scale>
        <p:origin x="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2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15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28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469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52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562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42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258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Convolutional Neural Network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3815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547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399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9259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6655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06174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7423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8E82B953-FE41-D47C-8148-3D143E9F98CD}"/>
              </a:ext>
            </a:extLst>
          </p:cNvPr>
          <p:cNvSpPr/>
          <p:nvPr/>
        </p:nvSpPr>
        <p:spPr>
          <a:xfrm rot="16200000">
            <a:off x="783394" y="618177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7AB4A-765B-DA04-17F0-A23961FBFC17}"/>
              </a:ext>
            </a:extLst>
          </p:cNvPr>
          <p:cNvSpPr txBox="1"/>
          <p:nvPr/>
        </p:nvSpPr>
        <p:spPr>
          <a:xfrm>
            <a:off x="748165" y="4462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70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72956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8287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filter/kernel (3x3)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734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2153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70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8095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8494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761DAA1-6B04-9555-65EF-42B940C5CBB0}"/>
              </a:ext>
            </a:extLst>
          </p:cNvPr>
          <p:cNvSpPr/>
          <p:nvPr/>
        </p:nvSpPr>
        <p:spPr>
          <a:xfrm rot="16200000">
            <a:off x="1326698" y="611562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0C38-4C36-99CD-CC90-549492045FF0}"/>
              </a:ext>
            </a:extLst>
          </p:cNvPr>
          <p:cNvSpPr txBox="1"/>
          <p:nvPr/>
        </p:nvSpPr>
        <p:spPr>
          <a:xfrm>
            <a:off x="1291469" y="43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5629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5109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0556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/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/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D92BBE-2E6F-7910-C608-84328458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104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1314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7375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1352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5389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94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4567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CB617C-39CD-7B2E-6067-1BABF0CE31EC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42AE30-39CD-D545-F887-59135B2A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98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4A547E-548C-64CF-D849-5EB436BDC2D9}"/>
              </a:ext>
            </a:extLst>
          </p:cNvPr>
          <p:cNvSpPr/>
          <p:nvPr/>
        </p:nvSpPr>
        <p:spPr>
          <a:xfrm rot="16200000">
            <a:off x="1064160" y="337411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CAA8-265C-2138-65A1-F5DFE5B014B9}"/>
              </a:ext>
            </a:extLst>
          </p:cNvPr>
          <p:cNvSpPr txBox="1"/>
          <p:nvPr/>
        </p:nvSpPr>
        <p:spPr>
          <a:xfrm>
            <a:off x="1028931" y="45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713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834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2179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60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9237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825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66861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3151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D717DD7-D264-E800-DA8B-3A8D12039CFF}"/>
              </a:ext>
            </a:extLst>
          </p:cNvPr>
          <p:cNvSpPr/>
          <p:nvPr/>
        </p:nvSpPr>
        <p:spPr>
          <a:xfrm rot="10800000">
            <a:off x="387113" y="989546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BDC9-160E-28AF-84B6-DDDE216ADDAC}"/>
              </a:ext>
            </a:extLst>
          </p:cNvPr>
          <p:cNvSpPr txBox="1"/>
          <p:nvPr/>
        </p:nvSpPr>
        <p:spPr>
          <a:xfrm>
            <a:off x="159632" y="1341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678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though stride and kernel size allow for controlling how much scope each computed feature value has, they have a detrimental, and sometimes unintended, side effect of shrinking the total size of the feature map (the output of a convolution). </a:t>
            </a:r>
          </a:p>
          <a:p>
            <a:r>
              <a:rPr lang="en-GB" dirty="0"/>
              <a:t>To counteract this, the input data tensor is artificially made larger in length, height and/or depth by appending and prepending 0s to each respective dimension.</a:t>
            </a:r>
          </a:p>
          <a:p>
            <a:r>
              <a:rPr lang="en-GB" dirty="0"/>
              <a:t>This consequently means that the CNN will perform more convolutions, but the output shape can be controlled without compromising the desired kernel size, stride, or dilation. </a:t>
            </a:r>
            <a:endParaRPr lang="en-HR" dirty="0"/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9311087-6F96-E137-47B1-48E0EEF0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76260"/>
            <a:ext cx="5125368" cy="19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80847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33606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3556FD28-4755-DF05-B06E-D04005C0D58F}"/>
              </a:ext>
            </a:extLst>
          </p:cNvPr>
          <p:cNvSpPr/>
          <p:nvPr/>
        </p:nvSpPr>
        <p:spPr>
          <a:xfrm rot="10800000">
            <a:off x="377606" y="99903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1C168-D1FE-ADA5-F722-83C1251C3F5A}"/>
              </a:ext>
            </a:extLst>
          </p:cNvPr>
          <p:cNvSpPr txBox="1"/>
          <p:nvPr/>
        </p:nvSpPr>
        <p:spPr>
          <a:xfrm>
            <a:off x="96338" y="10095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FD882-1B28-B8DA-0228-506E7E6B86F0}"/>
              </a:ext>
            </a:extLst>
          </p:cNvPr>
          <p:cNvSpPr/>
          <p:nvPr/>
        </p:nvSpPr>
        <p:spPr>
          <a:xfrm rot="10800000">
            <a:off x="386572" y="353598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821C-C67F-84D4-4535-024A0134F5EE}"/>
              </a:ext>
            </a:extLst>
          </p:cNvPr>
          <p:cNvSpPr txBox="1"/>
          <p:nvPr/>
        </p:nvSpPr>
        <p:spPr>
          <a:xfrm>
            <a:off x="105304" y="35464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401A924-398A-F9E7-5340-A2877D948B37}"/>
              </a:ext>
            </a:extLst>
          </p:cNvPr>
          <p:cNvSpPr/>
          <p:nvPr/>
        </p:nvSpPr>
        <p:spPr>
          <a:xfrm rot="5400000">
            <a:off x="727831" y="3830615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AB11-928B-7427-8D38-DE612E20552D}"/>
              </a:ext>
            </a:extLst>
          </p:cNvPr>
          <p:cNvSpPr txBox="1"/>
          <p:nvPr/>
        </p:nvSpPr>
        <p:spPr>
          <a:xfrm>
            <a:off x="691801" y="41303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6D32-8FCD-7E2F-6E4C-62D7695D8708}"/>
              </a:ext>
            </a:extLst>
          </p:cNvPr>
          <p:cNvSpPr txBox="1"/>
          <p:nvPr/>
        </p:nvSpPr>
        <p:spPr>
          <a:xfrm>
            <a:off x="691801" y="4580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6C02DE-F242-BC56-6D5A-62BB851C3D4F}"/>
              </a:ext>
            </a:extLst>
          </p:cNvPr>
          <p:cNvSpPr/>
          <p:nvPr/>
        </p:nvSpPr>
        <p:spPr>
          <a:xfrm rot="16200000">
            <a:off x="713655" y="690050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7359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4161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1966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3800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3BB56-EA1B-5079-CD1C-7CB84183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561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08A390-5E99-B887-863F-169CE6B3A6E2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62D6A-C460-FABA-AEA5-5F7FB75A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516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B0B973-9FB0-9710-8F96-968A0E7032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37B87-FB5C-EB88-13DF-F203EE8A3510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A3CC3-6B55-4A7F-1ADE-DC23F66999A3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8B46B2-E7D4-01A6-3EB3-E3168CBA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71522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Dilation controls how the convolutional kernel is applied to the input tensor. </a:t>
            </a:r>
          </a:p>
          <a:p>
            <a:r>
              <a:rPr lang="en-GB" dirty="0"/>
              <a:t>Increasing the dilation from 1 (the default) to 2 means that the elements of the kernel are two spaces away from each other when applied to the input matrix. </a:t>
            </a:r>
          </a:p>
          <a:p>
            <a:r>
              <a:rPr lang="en-GB" dirty="0"/>
              <a:t>This can be useful for summarizing larger regions of the input space without an increase in the number of parameters. </a:t>
            </a:r>
          </a:p>
          <a:p>
            <a:r>
              <a:rPr lang="en-GB" dirty="0"/>
              <a:t>Dilated convolutions have proven very useful when convolution layers are stacked. 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FE7A904-F93B-2D6F-8C2C-171E86B0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5032452" cy="1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- a type of neural network that is well suited to detecting spatial substructure (and creating meaningful spatial substructure consequently).</a:t>
            </a:r>
          </a:p>
          <a:p>
            <a:r>
              <a:rPr lang="en-US" dirty="0"/>
              <a:t>CNNs accomplish this by having a small number of weights they use to scan the input data tensors. </a:t>
            </a:r>
          </a:p>
          <a:p>
            <a:r>
              <a:rPr lang="en-US" dirty="0"/>
              <a:t>From this scanning, they produce output tensors that represent the detection (or not) of substructures.</a:t>
            </a:r>
          </a:p>
        </p:txBody>
      </p:sp>
    </p:spTree>
    <p:extLst>
      <p:ext uri="{BB962C8B-B14F-4D97-AF65-F5344CB8AC3E}">
        <p14:creationId xmlns:p14="http://schemas.microsoft.com/office/powerpoint/2010/main" val="10608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065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1612-035C-D218-D473-D71908F4E99D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AB6024-B20B-8744-36C3-A1697287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53822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16E536-C313-6FAF-853E-EAAB8AC07392}"/>
              </a:ext>
            </a:extLst>
          </p:cNvPr>
          <p:cNvSpPr/>
          <p:nvPr/>
        </p:nvSpPr>
        <p:spPr>
          <a:xfrm rot="10800000">
            <a:off x="4788024" y="141188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440C3-0B0F-8E8D-C21F-F94EF1A293A4}"/>
              </a:ext>
            </a:extLst>
          </p:cNvPr>
          <p:cNvSpPr txBox="1"/>
          <p:nvPr/>
        </p:nvSpPr>
        <p:spPr>
          <a:xfrm>
            <a:off x="4506756" y="14223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612BBEA-76A0-F016-2F29-0BB93993EE1C}"/>
              </a:ext>
            </a:extLst>
          </p:cNvPr>
          <p:cNvSpPr/>
          <p:nvPr/>
        </p:nvSpPr>
        <p:spPr>
          <a:xfrm rot="16200000">
            <a:off x="5499497" y="150754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E0271-FEB3-EF1E-D3A3-19901BCDA400}"/>
              </a:ext>
            </a:extLst>
          </p:cNvPr>
          <p:cNvSpPr txBox="1"/>
          <p:nvPr/>
        </p:nvSpPr>
        <p:spPr>
          <a:xfrm>
            <a:off x="5472444" y="12783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8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947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022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D53A-5F67-8203-101E-347EFCF8FAA0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861F0C-30DA-1C89-CBB0-95F2CEF3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09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12929E-59D1-C286-D92E-5FCE5A9099A1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9C5FEF-4B0B-E87F-9EE7-A9697EDF0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270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0360EC1-404E-7169-482A-2EF79D346B4B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E133B-3F97-CE9B-60D3-CFCC5DC759BC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7ED7C-8F84-0B9F-1E67-819EEB96A03D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1351AB-8477-39FC-8049-3538E68E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53800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DAE72B-F1CF-A237-1655-636BDBCD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363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convolutions can be 1D, 2D, or 3D and are implemented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Conv1d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Conv3d</a:t>
            </a:r>
            <a:r>
              <a:rPr lang="en-US" dirty="0"/>
              <a:t> modules, respectively. </a:t>
            </a:r>
          </a:p>
          <a:p>
            <a:r>
              <a:rPr lang="en-US" b="1" dirty="0"/>
              <a:t>1D convolutions</a:t>
            </a:r>
            <a:r>
              <a:rPr lang="en-US" dirty="0"/>
              <a:t> are useful for time series in which each time step has a feature vector. We can learn patterns on the sequence dimension. </a:t>
            </a:r>
            <a:br>
              <a:rPr lang="en-US" dirty="0"/>
            </a:br>
            <a:r>
              <a:rPr lang="en-US" dirty="0"/>
              <a:t>Most convolution operations in NLP are one-dimensional convolutions. </a:t>
            </a:r>
          </a:p>
          <a:p>
            <a:r>
              <a:rPr lang="en-US" b="1" dirty="0"/>
              <a:t>2D convolution </a:t>
            </a:r>
            <a:r>
              <a:rPr lang="en-US" dirty="0"/>
              <a:t>tries to capture </a:t>
            </a:r>
            <a:r>
              <a:rPr lang="en-US" dirty="0" err="1"/>
              <a:t>spatio</a:t>
            </a:r>
            <a:r>
              <a:rPr lang="en-US" dirty="0"/>
              <a:t>-temporal patterns along two directions in the data (images - height and width dimensions)</a:t>
            </a:r>
          </a:p>
          <a:p>
            <a:r>
              <a:rPr lang="en-US" b="1" dirty="0"/>
              <a:t>3D convolutions</a:t>
            </a:r>
            <a:r>
              <a:rPr lang="en-US" dirty="0"/>
              <a:t> capture patterns along three dimensions in the data. (video data - frame of the image and the sequence of frames)</a:t>
            </a:r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refers to the feature dimension along each datapoint in the input. </a:t>
            </a:r>
          </a:p>
          <a:p>
            <a:r>
              <a:rPr lang="en-US" dirty="0"/>
              <a:t>In images there are three channels for each pixel in the image, corresponding to the RGB components. </a:t>
            </a:r>
          </a:p>
          <a:p>
            <a:r>
              <a:rPr lang="en-US" dirty="0"/>
              <a:t>Conceptually, if "pixels" in a text document are words, the number of channels is the size of the vocabulary. </a:t>
            </a:r>
          </a:p>
          <a:p>
            <a:r>
              <a:rPr lang="en-US" dirty="0"/>
              <a:t>Considering convolution over characters, the number of channels is the size of the character set (which happens to be the vocabulary in this case). </a:t>
            </a:r>
          </a:p>
        </p:txBody>
      </p:sp>
    </p:spTree>
    <p:extLst>
      <p:ext uri="{BB962C8B-B14F-4D97-AF65-F5344CB8AC3E}">
        <p14:creationId xmlns:p14="http://schemas.microsoft.com/office/powerpoint/2010/main" val="370447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difficult to immediately know how many output channels are appropriate for the problem at hand. </a:t>
            </a:r>
          </a:p>
          <a:p>
            <a:r>
              <a:rPr lang="en-US" dirty="0"/>
              <a:t>A common design pattern is not to shrink the number of channels by more than a factor of two from one convolutional layer to the next. </a:t>
            </a:r>
          </a:p>
          <a:p>
            <a:r>
              <a:rPr lang="en-US" dirty="0"/>
              <a:t>This is not a hard-and-fast rule, but it should give some sense of what an appropriate number of output channels would look like.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D2D84C9-FDC5-28DE-EB16-94FD41FE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4536504" cy="1086205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51F79DE-5F84-A03A-B5C0-4C3C1F73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50" y="4769603"/>
            <a:ext cx="4552478" cy="1677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ED789-78DF-1B12-995C-99D32A7A21C3}"/>
              </a:ext>
            </a:extLst>
          </p:cNvPr>
          <p:cNvSpPr txBox="1"/>
          <p:nvPr/>
        </p:nvSpPr>
        <p:spPr>
          <a:xfrm>
            <a:off x="792536" y="3861048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 2</a:t>
            </a:r>
          </a:p>
          <a:p>
            <a:r>
              <a:rPr lang="en-HR" dirty="0"/>
              <a:t>output channels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91AA-D46B-9B8F-50B3-8CEC2CC28736}"/>
              </a:ext>
            </a:extLst>
          </p:cNvPr>
          <p:cNvSpPr txBox="1"/>
          <p:nvPr/>
        </p:nvSpPr>
        <p:spPr>
          <a:xfrm>
            <a:off x="826471" y="528505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1</a:t>
            </a:r>
          </a:p>
          <a:p>
            <a:r>
              <a:rPr lang="en-HR" dirty="0"/>
              <a:t>output channels 2</a:t>
            </a:r>
          </a:p>
        </p:txBody>
      </p:sp>
    </p:spTree>
    <p:extLst>
      <p:ext uri="{BB962C8B-B14F-4D97-AF65-F5344CB8AC3E}">
        <p14:creationId xmlns:p14="http://schemas.microsoft.com/office/powerpoint/2010/main" val="64931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971600" y="50807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(1x2x4x4)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532696" y="508079"/>
            <a:ext cx="22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(4x2x3x3)</a:t>
            </a:r>
            <a:endParaRPr lang="en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172635" y="508079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(1x4x2x2)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3033"/>
              </p:ext>
            </p:extLst>
          </p:nvPr>
        </p:nvGraphicFramePr>
        <p:xfrm>
          <a:off x="7092376" y="1648854"/>
          <a:ext cx="864000" cy="8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9F7BFF6-3E51-1F43-9E45-BB1DD57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1073"/>
              </p:ext>
            </p:extLst>
          </p:nvPr>
        </p:nvGraphicFramePr>
        <p:xfrm>
          <a:off x="1619848" y="1590970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969"/>
              </p:ext>
            </p:extLst>
          </p:nvPr>
        </p:nvGraphicFramePr>
        <p:xfrm>
          <a:off x="179512" y="2095202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B2C01B4-0458-2BEC-1D7E-9F053D00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8617"/>
              </p:ext>
            </p:extLst>
          </p:nvPr>
        </p:nvGraphicFramePr>
        <p:xfrm>
          <a:off x="4684920" y="151896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B2C101-B572-C867-19CC-3ED566D8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1052"/>
              </p:ext>
            </p:extLst>
          </p:nvPr>
        </p:nvGraphicFramePr>
        <p:xfrm>
          <a:off x="3892976" y="175217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222875D-F712-D1F5-EEA6-9750B003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47127"/>
              </p:ext>
            </p:extLst>
          </p:nvPr>
        </p:nvGraphicFramePr>
        <p:xfrm>
          <a:off x="4684680" y="279801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7DC8E9-6624-225A-0B7D-4809BC9E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4233"/>
              </p:ext>
            </p:extLst>
          </p:nvPr>
        </p:nvGraphicFramePr>
        <p:xfrm>
          <a:off x="3892736" y="303122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A9324DF-00EC-72FF-464A-363F21D3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2976"/>
              </p:ext>
            </p:extLst>
          </p:nvPr>
        </p:nvGraphicFramePr>
        <p:xfrm>
          <a:off x="4684440" y="407707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F87289-56D6-DE9D-81DA-22DD9C54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9674"/>
              </p:ext>
            </p:extLst>
          </p:nvPr>
        </p:nvGraphicFramePr>
        <p:xfrm>
          <a:off x="3892496" y="431028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63979DB-7781-45A7-BA60-2532A5CE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2492"/>
              </p:ext>
            </p:extLst>
          </p:nvPr>
        </p:nvGraphicFramePr>
        <p:xfrm>
          <a:off x="4684200" y="535612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E453321-58A7-2D7F-5DF9-82278491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0522"/>
              </p:ext>
            </p:extLst>
          </p:nvPr>
        </p:nvGraphicFramePr>
        <p:xfrm>
          <a:off x="3892256" y="558933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BC5D46-0408-F614-35DB-B26181DE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27162"/>
              </p:ext>
            </p:extLst>
          </p:nvPr>
        </p:nvGraphicFramePr>
        <p:xfrm>
          <a:off x="7092376" y="2927909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1C3592B-DC27-C972-0A53-533AC00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192"/>
              </p:ext>
            </p:extLst>
          </p:nvPr>
        </p:nvGraphicFramePr>
        <p:xfrm>
          <a:off x="7073087" y="4206964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186C3D9-7F48-115D-7445-2F95B7FE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9311"/>
              </p:ext>
            </p:extLst>
          </p:nvPr>
        </p:nvGraphicFramePr>
        <p:xfrm>
          <a:off x="7073087" y="5479498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/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/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/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R" dirty="0"/>
                  <a:t> – batch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– output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HR" dirty="0"/>
                  <a:t> - convolved height and width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blipFill>
                <a:blip r:embed="rId5"/>
                <a:stretch>
                  <a:fillRect t="-1439" r="-694" b="-43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/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4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is an operation to summarize a higher-dimensional feature map to a lower-dimensional feature map.</a:t>
            </a:r>
          </a:p>
          <a:p>
            <a:r>
              <a:rPr lang="en-US" dirty="0"/>
              <a:t>The output of a convolution is a feature map. The values in the feature map summarize some region of the input. </a:t>
            </a:r>
          </a:p>
          <a:p>
            <a:r>
              <a:rPr lang="en-US" dirty="0"/>
              <a:t>Due to the overlapping nature of convolution computation, many of the computed features can be redundant. </a:t>
            </a:r>
          </a:p>
        </p:txBody>
      </p:sp>
    </p:spTree>
    <p:extLst>
      <p:ext uri="{BB962C8B-B14F-4D97-AF65-F5344CB8AC3E}">
        <p14:creationId xmlns:p14="http://schemas.microsoft.com/office/powerpoint/2010/main" val="33504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Formally, pooling is an arithmetic operator like sum, mean, or max applied over a local region in a feature map in a systematic way, and the resulting pooling operations are known as:</a:t>
            </a:r>
            <a:br>
              <a:rPr lang="en-US" dirty="0"/>
            </a:br>
            <a:r>
              <a:rPr lang="en-US" dirty="0"/>
              <a:t>sum pooling, average pooling, and max pooling, respectively. </a:t>
            </a:r>
          </a:p>
          <a:p>
            <a:r>
              <a:rPr lang="en-US" dirty="0"/>
              <a:t>Pooling can also function as a way to improve the statistical strength of a larger but weaker feature map into a smaller but stronger feature map.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2C4355-87FF-A914-AA31-82D58152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1" y="3773015"/>
            <a:ext cx="7087718" cy="27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normalization, or </a:t>
            </a:r>
            <a:r>
              <a:rPr lang="en-US" dirty="0" err="1"/>
              <a:t>BatchNorm</a:t>
            </a:r>
            <a:r>
              <a:rPr lang="en-US" dirty="0"/>
              <a:t>, is an often-used tool in designing CNNs. </a:t>
            </a:r>
          </a:p>
          <a:p>
            <a:r>
              <a:rPr lang="en-US" dirty="0" err="1"/>
              <a:t>BatchNorm</a:t>
            </a:r>
            <a:r>
              <a:rPr lang="en-US" dirty="0"/>
              <a:t> applies a transformation to the output of a CNN by scaling the activations to have zero mean and unit variance. </a:t>
            </a:r>
          </a:p>
          <a:p>
            <a:r>
              <a:rPr lang="en-US" dirty="0"/>
              <a:t>The mean and variance values it uses for the Z-transform are updated per batch such that fluctuations in any single batch won’t shift or affect it too much. </a:t>
            </a:r>
          </a:p>
          <a:p>
            <a:r>
              <a:rPr lang="en-US" dirty="0" err="1"/>
              <a:t>BatchNorm</a:t>
            </a:r>
            <a:r>
              <a:rPr lang="en-US" dirty="0"/>
              <a:t> allows models to be less sensitive to initialization of the parameters and simplifies the tuning of learning rates. </a:t>
            </a:r>
          </a:p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BatchNorm</a:t>
            </a:r>
            <a:r>
              <a:rPr lang="en-US" dirty="0"/>
              <a:t> is 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dirty="0"/>
              <a:t> module.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1116-2CBB-A024-904D-4BC872E63493}"/>
                  </a:ext>
                </a:extLst>
              </p:cNvPr>
              <p:cNvSpPr txBox="1"/>
              <p:nvPr/>
            </p:nvSpPr>
            <p:spPr>
              <a:xfrm>
                <a:off x="2771800" y="4869160"/>
                <a:ext cx="2592288" cy="93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hr-H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1116-2CBB-A024-904D-4BC872E6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869160"/>
                <a:ext cx="2592288" cy="938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Network-in-Network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Network-in-network (</a:t>
            </a:r>
            <a:r>
              <a:rPr lang="en-US" dirty="0" err="1"/>
              <a:t>NiN</a:t>
            </a:r>
            <a:r>
              <a:rPr lang="en-US" dirty="0"/>
              <a:t>) connections are convolutional kernels with kernel size = 1. </a:t>
            </a:r>
          </a:p>
          <a:p>
            <a:r>
              <a:rPr lang="en-US" dirty="0"/>
              <a:t>A 1×1 convolution acts like a fully connected linear layer across the channels.</a:t>
            </a:r>
          </a:p>
          <a:p>
            <a:r>
              <a:rPr lang="en-US" dirty="0"/>
              <a:t>This is useful in mapping from feature maps with many channels to shallower feature maps. </a:t>
            </a:r>
          </a:p>
          <a:p>
            <a:r>
              <a:rPr lang="en-US" dirty="0"/>
              <a:t>It reduces the two channels down to a single channel. Thus, </a:t>
            </a:r>
            <a:r>
              <a:rPr lang="en-US" dirty="0" err="1"/>
              <a:t>NiN</a:t>
            </a:r>
            <a:r>
              <a:rPr lang="en-US" dirty="0"/>
              <a:t> or 1×1 convolutions provide an inexpensive way to incorporate additional nonlinearity with few parameters.</a:t>
            </a:r>
            <a:endParaRPr lang="en-HR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FE1C75-A89F-B4C0-FE77-830D905B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6" y="4365104"/>
            <a:ext cx="7662414" cy="118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04D4E-8880-0C08-1B9A-EA4B867F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5" y="5637499"/>
            <a:ext cx="7942181" cy="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matrix is convolved with a single convolutional </a:t>
            </a:r>
            <a:r>
              <a:rPr lang="en-US" b="1" dirty="0"/>
              <a:t>kernel</a:t>
            </a:r>
            <a:r>
              <a:rPr lang="en-US" dirty="0"/>
              <a:t> (</a:t>
            </a:r>
            <a:r>
              <a:rPr lang="en-US" b="1" dirty="0"/>
              <a:t>filter</a:t>
            </a:r>
            <a:r>
              <a:rPr lang="en-US" dirty="0"/>
              <a:t>) to produce an output matrix (also called a </a:t>
            </a:r>
            <a:r>
              <a:rPr lang="en-US" b="1" dirty="0"/>
              <a:t>feature map</a:t>
            </a:r>
            <a:r>
              <a:rPr lang="en-US" dirty="0"/>
              <a:t>). </a:t>
            </a:r>
          </a:p>
          <a:p>
            <a:r>
              <a:rPr lang="en-US" dirty="0"/>
              <a:t>The </a:t>
            </a:r>
            <a:r>
              <a:rPr lang="en-US" b="1" dirty="0"/>
              <a:t>convolving</a:t>
            </a:r>
            <a:r>
              <a:rPr lang="en-US" dirty="0"/>
              <a:t> is the application of the kernel to each position in the input matrix. </a:t>
            </a:r>
          </a:p>
          <a:p>
            <a:r>
              <a:rPr lang="en-US" dirty="0"/>
              <a:t>In each application, the kernel multiplies the values of the input matrix with its own values and then sums up these multiplications.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ADB99BB-E0AD-20C2-0B3F-FD50FEEE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Residual Connections / Residual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(skip) connections has enabled really deep networks (more than 100 layers).</a:t>
            </a:r>
          </a:p>
          <a:p>
            <a:pPr marL="0" indent="0">
              <a:buNone/>
            </a:pPr>
            <a:r>
              <a:rPr lang="en-US" dirty="0"/>
              <a:t>	output = convolution(input) + input</a:t>
            </a:r>
          </a:p>
          <a:p>
            <a:r>
              <a:rPr lang="en-US" dirty="0"/>
              <a:t>For the input to be added to the output of the convolution, they must have the same shape. </a:t>
            </a:r>
          </a:p>
          <a:p>
            <a:r>
              <a:rPr lang="en-US" dirty="0"/>
              <a:t>To accomplish this, the standard practice is to apply a padding before convolution.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D4F33-F075-C9E2-05B3-08C33E19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3727645"/>
            <a:ext cx="6616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kernel size </a:t>
            </a:r>
            <a:r>
              <a:rPr lang="en-US" dirty="0"/>
              <a:t>– control the shape of the convolution </a:t>
            </a:r>
          </a:p>
          <a:p>
            <a:r>
              <a:rPr lang="en-US" b="1" dirty="0"/>
              <a:t>stride</a:t>
            </a:r>
            <a:r>
              <a:rPr lang="en-US" dirty="0"/>
              <a:t> – control the positions the convolution will multiply in the input data tensor </a:t>
            </a:r>
          </a:p>
          <a:p>
            <a:r>
              <a:rPr lang="en-US" b="1" dirty="0"/>
              <a:t>padding</a:t>
            </a:r>
            <a:r>
              <a:rPr lang="en-US" dirty="0"/>
              <a:t> - how much the input data tensor is padded with 0s </a:t>
            </a:r>
          </a:p>
          <a:p>
            <a:r>
              <a:rPr lang="en-US" b="1" dirty="0"/>
              <a:t>dilation</a:t>
            </a:r>
            <a:r>
              <a:rPr lang="en-US" dirty="0"/>
              <a:t> - how far apart the multiplications should be when applied to the input data tensor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Calculating output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/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- output size</a:t>
                </a:r>
              </a:p>
              <a:p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r-HR" dirty="0"/>
                  <a:t> – </a:t>
                </a:r>
                <a:r>
                  <a:rPr lang="hr-HR" dirty="0" err="1"/>
                  <a:t>stride</a:t>
                </a:r>
                <a:r>
                  <a:rPr lang="hr-HR" dirty="0"/>
                  <a:t> (</a:t>
                </a:r>
                <a:r>
                  <a:rPr lang="hr-HR" dirty="0" err="1"/>
                  <a:t>integer</a:t>
                </a:r>
                <a:r>
                  <a:rPr lang="hr-HR" dirty="0"/>
                  <a:t> </a:t>
                </a:r>
                <a:r>
                  <a:rPr lang="hr-HR" dirty="0" err="1"/>
                  <a:t>division</a:t>
                </a:r>
                <a:r>
                  <a:rPr lang="hr-H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R" dirty="0"/>
                  <a:t> – padding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R" dirty="0"/>
                  <a:t> – dilation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blipFill>
                <a:blip r:embed="rId2"/>
                <a:stretch>
                  <a:fillRect t="-1439" r="-939" b="-503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/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/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width of the kernel tensor is called the </a:t>
            </a:r>
            <a:r>
              <a:rPr lang="en-US" b="1" dirty="0"/>
              <a:t>kernel size</a:t>
            </a:r>
            <a:r>
              <a:rPr lang="en-US" dirty="0"/>
              <a:t>. </a:t>
            </a:r>
          </a:p>
          <a:p>
            <a:r>
              <a:rPr lang="en-US" dirty="0"/>
              <a:t>Convolutions combine spatially (or temporally) local information in the input and the amount of local information per convolution is controlled by the kernel size. </a:t>
            </a:r>
          </a:p>
          <a:p>
            <a:r>
              <a:rPr lang="en-US" dirty="0"/>
              <a:t>By increasing the size of the kernel, you also decrease the size of the output.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2338B07-21A1-9B0A-C40E-C539DC32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55" y="5036017"/>
            <a:ext cx="5256584" cy="1536255"/>
          </a:xfrm>
          <a:prstGeom prst="rect">
            <a:avLst/>
          </a:prstGeom>
        </p:spPr>
      </p:pic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1A545D4-07F0-AE79-0C97-A2093CDE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3" y="2848006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A628F-FF5C-190E-A93E-8E33373FEDC9}"/>
              </a:ext>
            </a:extLst>
          </p:cNvPr>
          <p:cNvSpPr txBox="1"/>
          <p:nvPr/>
        </p:nvSpPr>
        <p:spPr>
          <a:xfrm>
            <a:off x="179511" y="350441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E5E2-4A62-F8A5-4D76-6B459C0EE6B6}"/>
              </a:ext>
            </a:extLst>
          </p:cNvPr>
          <p:cNvSpPr txBox="1"/>
          <p:nvPr/>
        </p:nvSpPr>
        <p:spPr>
          <a:xfrm>
            <a:off x="179512" y="561947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3</a:t>
            </a:r>
          </a:p>
        </p:txBody>
      </p:sp>
    </p:spTree>
    <p:extLst>
      <p:ext uri="{BB962C8B-B14F-4D97-AF65-F5344CB8AC3E}">
        <p14:creationId xmlns:p14="http://schemas.microsoft.com/office/powerpoint/2010/main" val="32046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kernel size in NLP applications as being similar to the behavior of n-grams, which capture patterns in language by looking at groups of words. </a:t>
            </a:r>
          </a:p>
          <a:p>
            <a:r>
              <a:rPr lang="en-US" dirty="0"/>
              <a:t>With smaller kernel sizes, smaller, more frequent patterns are captured, whereas larger kernel sizes lead to larger patterns, which might be more meaningful but occur less frequently. </a:t>
            </a:r>
          </a:p>
          <a:p>
            <a:r>
              <a:rPr lang="en-US" dirty="0"/>
              <a:t>Small kernel sizes lead to fine-grained features in the output, whereas large kernel sizes lead to coarse-grained features.</a:t>
            </a:r>
          </a:p>
        </p:txBody>
      </p:sp>
    </p:spTree>
    <p:extLst>
      <p:ext uri="{BB962C8B-B14F-4D97-AF65-F5344CB8AC3E}">
        <p14:creationId xmlns:p14="http://schemas.microsoft.com/office/powerpoint/2010/main" val="6042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Stride controls the step size between convolutions. </a:t>
            </a:r>
          </a:p>
          <a:p>
            <a:r>
              <a:rPr lang="en-US" dirty="0"/>
              <a:t>If the stride is the same size as the kernel, the kernel computations do not overlap. </a:t>
            </a:r>
          </a:p>
          <a:p>
            <a:r>
              <a:rPr lang="en-US" dirty="0"/>
              <a:t>If the stride is 1, the kernels are maximally overlapping.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830E799-241F-E721-7685-E9D79AC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472608" cy="1492529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5F19AF8-709F-E11F-3B34-0DE9DABC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8" y="2561044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FD730-39BD-3ADB-64F1-35B1028D747F}"/>
              </a:ext>
            </a:extLst>
          </p:cNvPr>
          <p:cNvSpPr txBox="1"/>
          <p:nvPr/>
        </p:nvSpPr>
        <p:spPr>
          <a:xfrm>
            <a:off x="179511" y="3504413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9415A-CBD2-7F6A-CDC3-4D674CC756AB}"/>
              </a:ext>
            </a:extLst>
          </p:cNvPr>
          <p:cNvSpPr txBox="1"/>
          <p:nvPr/>
        </p:nvSpPr>
        <p:spPr>
          <a:xfrm>
            <a:off x="153584" y="507071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2</a:t>
            </a:r>
          </a:p>
        </p:txBody>
      </p:sp>
    </p:spTree>
    <p:extLst>
      <p:ext uri="{BB962C8B-B14F-4D97-AF65-F5344CB8AC3E}">
        <p14:creationId xmlns:p14="http://schemas.microsoft.com/office/powerpoint/2010/main" val="36878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1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4523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0442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70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6491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6506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10735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59333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642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7986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4419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7468</TotalTime>
  <Words>2856</Words>
  <Application>Microsoft Macintosh PowerPoint</Application>
  <PresentationFormat>On-screen Show (4:3)</PresentationFormat>
  <Paragraphs>1303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bzitko_template</vt:lpstr>
      <vt:lpstr>NLP Convolutional Neural Network  lecture 03.4</vt:lpstr>
      <vt:lpstr>Convolutional Neural Network</vt:lpstr>
      <vt:lpstr>CNN Hyperparameters</vt:lpstr>
      <vt:lpstr>CNN Hyperparameters</vt:lpstr>
      <vt:lpstr>Kernel size</vt:lpstr>
      <vt:lpstr>Kernel size</vt:lpstr>
      <vt:lpstr>Stride</vt:lpstr>
      <vt:lpstr>Convolving 2D stride 1 padding 0 dilation 1</vt:lpstr>
      <vt:lpstr>Convolving 2D stride 1 padding 0 dilation 1</vt:lpstr>
      <vt:lpstr>Convolving 2D stride 1 padding 0 dilation 1</vt:lpstr>
      <vt:lpstr>Convolving 2D stride 1 padding 0 dilation 1</vt:lpstr>
      <vt:lpstr>Convolving 2D stride 2 padding 0 dilation 1</vt:lpstr>
      <vt:lpstr>Convolving 2D stride 2 padding 0 dilation 1</vt:lpstr>
      <vt:lpstr>Convolving 2D stride 2 padding 0 dilation 1</vt:lpstr>
      <vt:lpstr>Convolving 2D stride 2 padding 0 dilation 1</vt:lpstr>
      <vt:lpstr>Padding</vt:lpstr>
      <vt:lpstr>Convolving 2D stride 1 padding 1 dilation 1</vt:lpstr>
      <vt:lpstr>Convolving 2D stride 1 padding 1 dilation 1</vt:lpstr>
      <vt:lpstr>Dilation</vt:lpstr>
      <vt:lpstr>Convolving 2D stride 1 padding 0 dilation 2</vt:lpstr>
      <vt:lpstr>Convolving 2D stride 1 padding 0 dilation 2</vt:lpstr>
      <vt:lpstr>Dimension of Convolution Operation</vt:lpstr>
      <vt:lpstr>Channels</vt:lpstr>
      <vt:lpstr>Channels</vt:lpstr>
      <vt:lpstr>Convolving 2D stride 1</vt:lpstr>
      <vt:lpstr>Pooling</vt:lpstr>
      <vt:lpstr>Pooling</vt:lpstr>
      <vt:lpstr>Batch Normalization</vt:lpstr>
      <vt:lpstr>Network-in-Network Connections</vt:lpstr>
      <vt:lpstr>Residual Connections / Residual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2271</cp:revision>
  <dcterms:created xsi:type="dcterms:W3CDTF">2009-11-13T22:47:37Z</dcterms:created>
  <dcterms:modified xsi:type="dcterms:W3CDTF">2022-11-10T09:12:21Z</dcterms:modified>
</cp:coreProperties>
</file>