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0" r:id="rId3"/>
    <p:sldId id="358" r:id="rId4"/>
    <p:sldId id="340" r:id="rId5"/>
    <p:sldId id="368" r:id="rId6"/>
    <p:sldId id="355" r:id="rId7"/>
    <p:sldId id="360" r:id="rId8"/>
    <p:sldId id="361" r:id="rId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7632" autoAdjust="0"/>
  </p:normalViewPr>
  <p:slideViewPr>
    <p:cSldViewPr>
      <p:cViewPr varScale="1">
        <p:scale>
          <a:sx n="105" d="100"/>
          <a:sy n="105" d="100"/>
        </p:scale>
        <p:origin x="1288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4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4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2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571480"/>
            <a:ext cx="44275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4422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71414"/>
            <a:ext cx="3394107" cy="1363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4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1435100"/>
            <a:ext cx="3394107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4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6"/>
            <a:ext cx="90011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Surname Classification - Preprocessing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lecture 03.2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Preprocessing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57498"/>
              </p:ext>
            </p:extLst>
          </p:nvPr>
        </p:nvGraphicFramePr>
        <p:xfrm>
          <a:off x="179512" y="548680"/>
          <a:ext cx="8640960" cy="377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collections</a:t>
                      </a:r>
                    </a:p>
                    <a:p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numpy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as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np</a:t>
                      </a:r>
                    </a:p>
                    <a:p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pandas </a:t>
                      </a:r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as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pd</a:t>
                      </a:r>
                    </a:p>
                    <a:p>
                      <a:b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argparse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Namespace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To aid in management of the parameters </a:t>
                      </a:r>
                      <a:r>
                        <a:rPr lang="en-US" sz="1600" b="0" dirty="0" err="1"/>
                        <a:t>args</a:t>
                      </a:r>
                      <a:r>
                        <a:rPr lang="en-US" sz="1600" b="0" dirty="0"/>
                        <a:t> object is used to centrally coordinate all preprocessing parameters.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8898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Namespace(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raw_dataset_csv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surnames.csv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train_proportion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0.7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val_proportion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0.15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test_proportion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0.15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output_munged_csv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surnames_with_splits.csv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seed=</a:t>
                      </a:r>
                      <a:r>
                        <a:rPr lang="en-US" sz="16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1337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88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8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52802"/>
              </p:ext>
            </p:extLst>
          </p:nvPr>
        </p:nvGraphicFramePr>
        <p:xfrm>
          <a:off x="179512" y="548680"/>
          <a:ext cx="8640960" cy="490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0" dirty="0" err="1"/>
                        <a:t>Raw</a:t>
                      </a:r>
                      <a:r>
                        <a:rPr lang="hr-HR" sz="1600" b="0" dirty="0"/>
                        <a:t> </a:t>
                      </a:r>
                      <a:r>
                        <a:rPr lang="hr-HR" sz="1600" b="0" dirty="0" err="1"/>
                        <a:t>dataset</a:t>
                      </a:r>
                      <a:r>
                        <a:rPr lang="hr-HR" sz="1600" b="0" dirty="0"/>
                        <a:t> </a:t>
                      </a:r>
                      <a:r>
                        <a:rPr lang="hr-HR" sz="1600" b="0" dirty="0" err="1"/>
                        <a:t>contains</a:t>
                      </a:r>
                      <a:r>
                        <a:rPr lang="hr-HR" sz="1600" b="0" dirty="0"/>
                        <a:t> 10980 </a:t>
                      </a:r>
                      <a:r>
                        <a:rPr lang="hr-HR" sz="1600" b="0" dirty="0" err="1"/>
                        <a:t>surnames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408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Read raw data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surnames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</a:t>
                      </a:r>
                      <a:r>
                        <a:rPr lang="en-US" sz="1600" dirty="0" err="1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read_csv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dirty="0" err="1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raw_dataset_csv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header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surnames</a:t>
                      </a:r>
                      <a:endParaRPr lang="en-GB" sz="15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surname nationality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0 Woodford English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 </a:t>
                      </a:r>
                      <a:r>
                        <a:rPr lang="en-US" sz="160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Coté</a:t>
                      </a: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French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2 Kore English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3 </a:t>
                      </a:r>
                      <a:r>
                        <a:rPr lang="en-US" sz="160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Koury</a:t>
                      </a: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Arabic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4 </a:t>
                      </a:r>
                      <a:r>
                        <a:rPr lang="en-US" sz="160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Lebzak</a:t>
                      </a: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Russian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...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...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...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10975 Quraishi Arabic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10976 </a:t>
                      </a:r>
                      <a:r>
                        <a:rPr lang="en-US" sz="160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Innalls</a:t>
                      </a: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English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10977 </a:t>
                      </a:r>
                      <a:r>
                        <a:rPr lang="en-US" sz="160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Król</a:t>
                      </a: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Polish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10978 Purvis English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10979 Messerli German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[10980 rows x 2 columns]</a:t>
                      </a:r>
                      <a:endParaRPr lang="es-ES_tradnl" sz="15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88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24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95627"/>
              </p:ext>
            </p:extLst>
          </p:nvPr>
        </p:nvGraphicFramePr>
        <p:xfrm>
          <a:off x="179512" y="548680"/>
          <a:ext cx="8640960" cy="4963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3766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0" dirty="0" err="1"/>
                        <a:t>Distribution</a:t>
                      </a:r>
                      <a:r>
                        <a:rPr lang="hr-HR" sz="1600" b="0" dirty="0"/>
                        <a:t> </a:t>
                      </a:r>
                      <a:r>
                        <a:rPr lang="hr-HR" sz="1600" b="0" dirty="0" err="1"/>
                        <a:t>of</a:t>
                      </a:r>
                      <a:r>
                        <a:rPr lang="hr-HR" sz="1600" b="0" dirty="0"/>
                        <a:t> </a:t>
                      </a:r>
                      <a:r>
                        <a:rPr lang="hr-HR" sz="1600" b="0" dirty="0" err="1"/>
                        <a:t>surnames</a:t>
                      </a:r>
                      <a:r>
                        <a:rPr lang="hr-HR" sz="1600" b="0" dirty="0"/>
                        <a:t> per </a:t>
                      </a:r>
                      <a:r>
                        <a:rPr lang="hr-HR" sz="1600" b="0" dirty="0" err="1"/>
                        <a:t>nationality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631419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Unique classes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pd.DataFrame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surnames.nationality.value_counts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()).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plot.bar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ylabel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"# surnames"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395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5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5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5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5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5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5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5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5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5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5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5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5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5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5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5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88719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F51FC87B-366D-1867-9FB3-F032D96F9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50165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5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50307"/>
              </p:ext>
            </p:extLst>
          </p:nvPr>
        </p:nvGraphicFramePr>
        <p:xfrm>
          <a:off x="179512" y="548680"/>
          <a:ext cx="8640960" cy="3444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0" dirty="0" err="1"/>
                        <a:t>Reviews</a:t>
                      </a:r>
                      <a:r>
                        <a:rPr lang="hr-HR" sz="1600" b="0" dirty="0"/>
                        <a:t> are </a:t>
                      </a:r>
                      <a:r>
                        <a:rPr lang="hr-HR" sz="1600" b="0" dirty="0" err="1"/>
                        <a:t>grouped</a:t>
                      </a:r>
                      <a:r>
                        <a:rPr lang="hr-HR" sz="1600" b="0" dirty="0"/>
                        <a:t> </a:t>
                      </a:r>
                      <a:r>
                        <a:rPr lang="hr-HR" sz="1600" b="0" dirty="0" err="1"/>
                        <a:t>by</a:t>
                      </a:r>
                      <a:r>
                        <a:rPr lang="hr-HR" sz="1600" b="0" dirty="0"/>
                        <a:t> </a:t>
                      </a:r>
                      <a:r>
                        <a:rPr lang="hr-HR" sz="1600" b="0" dirty="0" err="1"/>
                        <a:t>ratings</a:t>
                      </a:r>
                      <a:r>
                        <a:rPr lang="hr-HR" sz="1600" b="0" dirty="0"/>
                        <a:t>.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Splitting train by nationality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Create </a:t>
                      </a:r>
                      <a:r>
                        <a:rPr lang="en-US" sz="16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dict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by_nationality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collections.defaultdict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list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_, row 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surnames.iterrows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():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by_nationality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row.nationality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].append(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row.to_dict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by_nationality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defaultdict</a:t>
                      </a: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(list, {'English': [{'surname': 'Woodford',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'nationality': 'English'},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{'surname': 'Kore',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'nationality': 'English'},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...]},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noProof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...})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88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58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0062"/>
              </p:ext>
            </p:extLst>
          </p:nvPr>
        </p:nvGraphicFramePr>
        <p:xfrm>
          <a:off x="179512" y="548680"/>
          <a:ext cx="8640960" cy="563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Splitting to train, validate and test datasets.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To each datapoint is added split field that tells if that datapoint is going to be used for training, validating or testing.</a:t>
                      </a:r>
                    </a:p>
                    <a:p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train_proportion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6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0.7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val_proportion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6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0.15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test_proportion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6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0.15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endParaRPr lang="en-US" sz="1600" noProof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Create split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final_list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[]</a:t>
                      </a: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np.random.seed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args.seed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_,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item_list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sorted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by_nationality.items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()):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np.random.shuffle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item_list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n = </a:t>
                      </a:r>
                      <a:r>
                        <a:rPr lang="en-US" sz="14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item_list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n_train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args.train_proportion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* n)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n_val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args.val_proportion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* n)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n_test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args.test_proportion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* n)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# Give data point a split attribute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for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item </a:t>
                      </a:r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item_list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[: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n_train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]: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item[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'split'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= 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'train'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for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item </a:t>
                      </a:r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item_list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n_train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: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n_train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n_val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]: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item[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'split'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= 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4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val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for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item </a:t>
                      </a:r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item_list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n_train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n_val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:]: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item[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'split'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= 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'test'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# Add to final list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final_list.extend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item_list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78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24657"/>
              </p:ext>
            </p:extLst>
          </p:nvPr>
        </p:nvGraphicFramePr>
        <p:xfrm>
          <a:off x="179512" y="548680"/>
          <a:ext cx="8640960" cy="579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final_surnames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pd.DataFrame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final_list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final_surnames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surname nationality split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0 </a:t>
                      </a:r>
                      <a:r>
                        <a:rPr lang="en-US" sz="140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Totah</a:t>
                      </a:r>
                      <a:r>
                        <a:rPr lang="en-US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Arabic train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 </a:t>
                      </a:r>
                      <a:r>
                        <a:rPr lang="en-US" sz="140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Abboud</a:t>
                      </a:r>
                      <a:r>
                        <a:rPr lang="en-US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Arabic train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2 </a:t>
                      </a:r>
                      <a:r>
                        <a:rPr lang="en-US" sz="140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Fakhoury</a:t>
                      </a:r>
                      <a:r>
                        <a:rPr lang="en-US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Arabic train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3 </a:t>
                      </a:r>
                      <a:r>
                        <a:rPr lang="en-US" sz="140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Srour</a:t>
                      </a:r>
                      <a:r>
                        <a:rPr lang="en-US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Arabic train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4 Sayegh Arabic train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...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...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...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...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10975 </a:t>
                      </a:r>
                      <a:r>
                        <a:rPr lang="en-US" sz="140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Dinh</a:t>
                      </a:r>
                      <a:r>
                        <a:rPr lang="en-US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Vietnamese test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10976 Phung Vietnamese test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10977 Quang Vietnamese test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10978 Vu Vietnamese test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10979 Ha Vietnamese test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[10980 rows x 3 columns]</a:t>
                      </a:r>
                      <a:endParaRPr lang="es-ES_tradnl" sz="14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88719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final_surnames.split.value_counts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30187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 7680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1660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 1640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Name: split, 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 int64</a:t>
                      </a:r>
                      <a:endParaRPr lang="es-ES_tradnl" sz="1400" noProof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9465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Write munged data to CSV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final_surnames.to_csv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args.output_munged_csv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index=</a:t>
                      </a:r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508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142614"/>
      </p:ext>
    </p:extLst>
  </p:cSld>
  <p:clrMapOvr>
    <a:masterClrMapping/>
  </p:clrMapOvr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6599</TotalTime>
  <Words>659</Words>
  <Application>Microsoft Macintosh PowerPoint</Application>
  <PresentationFormat>On-screen Show (4:3)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bzitko_template</vt:lpstr>
      <vt:lpstr>NLP Surname Classification - Preprocessing  lecture 03.2</vt:lpstr>
      <vt:lpstr>Contents</vt:lpstr>
      <vt:lpstr>Preprocessing</vt:lpstr>
      <vt:lpstr>Preprocessing</vt:lpstr>
      <vt:lpstr>Preprocessing</vt:lpstr>
      <vt:lpstr>Preprocessing</vt:lpstr>
      <vt:lpstr>Preprocessing</vt:lpstr>
      <vt:lpstr>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2264</cp:revision>
  <dcterms:created xsi:type="dcterms:W3CDTF">2009-11-13T22:47:37Z</dcterms:created>
  <dcterms:modified xsi:type="dcterms:W3CDTF">2022-11-01T13:25:06Z</dcterms:modified>
</cp:coreProperties>
</file>