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0" r:id="rId3"/>
    <p:sldId id="417" r:id="rId4"/>
    <p:sldId id="419" r:id="rId5"/>
    <p:sldId id="418" r:id="rId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 autoAdjust="0"/>
    <p:restoredTop sz="87075" autoAdjust="0"/>
  </p:normalViewPr>
  <p:slideViewPr>
    <p:cSldViewPr>
      <p:cViewPr varScale="1">
        <p:scale>
          <a:sx n="111" d="100"/>
          <a:sy n="111" d="100"/>
        </p:scale>
        <p:origin x="2744" y="192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6.12.22.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6883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F55E-9F4F-AC48-9CDA-1EFFC9BF4731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1023-476A-8641-A30D-836A04227EFA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5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5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2AC-5017-D641-8034-7B3D4F3EBE55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9C3-3E27-8048-943D-C4244D4EBF9D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D8E5-9132-CB49-8951-2B37C8545450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F413-8537-6548-B621-9BF7EC96EF4A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3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571480"/>
            <a:ext cx="442756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214423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7A6-E52A-9040-835E-FB904DC8A764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B79E-3265-9D4D-B58F-5682B53DA6B4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B2DD-4A63-8846-838F-D0E72B45DAB2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7" y="71414"/>
            <a:ext cx="3394107" cy="1363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5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7" y="1435100"/>
            <a:ext cx="3394107" cy="506573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55DC-CBAC-0646-B9FD-7045B32FF0EA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5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7"/>
            <a:ext cx="9001188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8656-9517-074E-BA60-27118054E22D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5967-AC52-1F4B-A2E8-C2737AF22D64}" type="datetime1">
              <a:rPr lang="hr-HR" smtClean="0"/>
              <a:t>06.12.2022.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/>
            </a:br>
            <a:r>
              <a:rPr lang="en-US"/>
              <a:t>Transformers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05.2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F01B6-6017-F45A-1F83-E5C7330D07BF}"/>
              </a:ext>
            </a:extLst>
          </p:cNvPr>
          <p:cNvSpPr txBox="1"/>
          <p:nvPr/>
        </p:nvSpPr>
        <p:spPr>
          <a:xfrm>
            <a:off x="3324928" y="6381328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Source: DeepLearning.AI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E0A88-8507-5201-ECE9-D20164C6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</a:t>
            </a:fld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Transformers intuition</a:t>
            </a:r>
          </a:p>
          <a:p>
            <a:r>
              <a:rPr lang="en-US" dirty="0"/>
              <a:t>Self-attention</a:t>
            </a:r>
          </a:p>
          <a:p>
            <a:r>
              <a:rPr lang="en-US" dirty="0"/>
              <a:t>Multi-head attention</a:t>
            </a:r>
          </a:p>
          <a:p>
            <a:r>
              <a:rPr lang="en-US" dirty="0"/>
              <a:t>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41654-A55E-1BB0-3DD3-9718D13F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</a:t>
            </a:fld>
            <a:endParaRPr lang="hr-H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Transformers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F761-59BA-C841-5D9D-97FD7D8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3</a:t>
            </a:fld>
            <a:endParaRPr lang="hr-HR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162E68-62F6-E29F-7856-5C1C414E54D9}"/>
              </a:ext>
            </a:extLst>
          </p:cNvPr>
          <p:cNvGrpSpPr/>
          <p:nvPr/>
        </p:nvGrpSpPr>
        <p:grpSpPr>
          <a:xfrm>
            <a:off x="6012160" y="3645024"/>
            <a:ext cx="2915975" cy="2411503"/>
            <a:chOff x="70051" y="3964529"/>
            <a:chExt cx="2915975" cy="2411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7A1995-B43F-E1D2-D8F6-DA9499DF6DC6}"/>
                    </a:ext>
                  </a:extLst>
                </p:cNvPr>
                <p:cNvSpPr txBox="1"/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7A1995-B43F-E1D2-D8F6-DA9499DF6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7D845C-86F0-E7CD-2D91-9E3E07F1ED75}"/>
                </a:ext>
              </a:extLst>
            </p:cNvPr>
            <p:cNvSpPr/>
            <p:nvPr/>
          </p:nvSpPr>
          <p:spPr>
            <a:xfrm>
              <a:off x="964707" y="5461721"/>
              <a:ext cx="244616" cy="126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l-GR" sz="900" dirty="0">
                  <a:solidFill>
                    <a:schemeClr val="tx1"/>
                  </a:solidFill>
                </a:rPr>
                <a:t>σ</a:t>
              </a:r>
              <a:endParaRPr lang="en-H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0ED564-CC1B-1B5C-3A56-9E609BE13649}"/>
                </a:ext>
              </a:extLst>
            </p:cNvPr>
            <p:cNvSpPr/>
            <p:nvPr/>
          </p:nvSpPr>
          <p:spPr>
            <a:xfrm>
              <a:off x="1294777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l-GR" sz="900" dirty="0">
                  <a:solidFill>
                    <a:schemeClr val="tx1"/>
                  </a:solidFill>
                </a:rPr>
                <a:t>σ</a:t>
              </a:r>
              <a:endParaRPr lang="en-H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47EB2B-D8AA-6E85-FDDD-2272DD0AF3F5}"/>
                </a:ext>
              </a:extLst>
            </p:cNvPr>
            <p:cNvGrpSpPr/>
            <p:nvPr/>
          </p:nvGrpSpPr>
          <p:grpSpPr>
            <a:xfrm>
              <a:off x="1351218" y="5145070"/>
              <a:ext cx="127845" cy="230832"/>
              <a:chOff x="1313181" y="5045954"/>
              <a:chExt cx="127845" cy="23083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7762EE-260A-4A5B-1832-CE717587FB5C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52E0997-35C4-048D-2F52-C3B53B6E100C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2303BA-2F50-FA79-A762-9DDA6D1665E5}"/>
                </a:ext>
              </a:extLst>
            </p:cNvPr>
            <p:cNvCxnSpPr>
              <a:cxnSpLocks/>
              <a:stCxn id="8" idx="0"/>
              <a:endCxn id="45" idx="4"/>
            </p:cNvCxnSpPr>
            <p:nvPr/>
          </p:nvCxnSpPr>
          <p:spPr>
            <a:xfrm flipV="1">
              <a:off x="1414861" y="5298443"/>
              <a:ext cx="280" cy="166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8E9863-03BC-3092-331E-0D16A818CE32}"/>
                </a:ext>
              </a:extLst>
            </p:cNvPr>
            <p:cNvCxnSpPr>
              <a:cxnSpLocks/>
              <a:stCxn id="7" idx="0"/>
              <a:endCxn id="43" idx="4"/>
            </p:cNvCxnSpPr>
            <p:nvPr/>
          </p:nvCxnSpPr>
          <p:spPr>
            <a:xfrm flipV="1">
              <a:off x="1087015" y="4950525"/>
              <a:ext cx="2908" cy="5111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F33EDAD9-C4DD-7322-5AAA-BC4C67F1015B}"/>
                </a:ext>
              </a:extLst>
            </p:cNvPr>
            <p:cNvCxnSpPr>
              <a:cxnSpLocks/>
              <a:stCxn id="19" idx="0"/>
              <a:endCxn id="45" idx="6"/>
            </p:cNvCxnSpPr>
            <p:nvPr/>
          </p:nvCxnSpPr>
          <p:spPr>
            <a:xfrm rot="16200000" flipV="1">
              <a:off x="1484467" y="5229117"/>
              <a:ext cx="230058" cy="240866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F854FE8-9E3B-11AA-2B34-B51E54E70731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1477497" y="4883984"/>
              <a:ext cx="13764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C66212-7652-6A86-544B-41486C35B4B9}"/>
                </a:ext>
              </a:extLst>
            </p:cNvPr>
            <p:cNvSpPr/>
            <p:nvPr/>
          </p:nvSpPr>
          <p:spPr>
            <a:xfrm>
              <a:off x="801678" y="4722511"/>
              <a:ext cx="1570050" cy="12026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175686-0E6D-130E-5CD4-40F08AD075A4}"/>
                </a:ext>
              </a:extLst>
            </p:cNvPr>
            <p:cNvSpPr/>
            <p:nvPr/>
          </p:nvSpPr>
          <p:spPr>
            <a:xfrm>
              <a:off x="2051720" y="4437112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9E44CE-CE51-6E83-2969-1AF6B854F354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689818" y="4886603"/>
              <a:ext cx="3361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4351F296-41B2-4DC7-81AB-5654EFB0961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381" y="5413137"/>
              <a:ext cx="539169" cy="218295"/>
            </a:xfrm>
            <a:prstGeom prst="bentConnector3">
              <a:avLst>
                <a:gd name="adj1" fmla="val 1006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07FEC1C-C110-5D12-D354-04092BD5DB91}"/>
                </a:ext>
              </a:extLst>
            </p:cNvPr>
            <p:cNvGrpSpPr/>
            <p:nvPr/>
          </p:nvGrpSpPr>
          <p:grpSpPr>
            <a:xfrm>
              <a:off x="1026000" y="4797152"/>
              <a:ext cx="127845" cy="230832"/>
              <a:chOff x="1313181" y="5045954"/>
              <a:chExt cx="127845" cy="2308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EE62F2-4B31-C379-34E2-6E8C29AF058A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F8A8879-1518-B356-4204-E15A89E94DDD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C5FEB8-375C-8977-24C2-D49CFD6CF630}"/>
                </a:ext>
              </a:extLst>
            </p:cNvPr>
            <p:cNvSpPr/>
            <p:nvPr/>
          </p:nvSpPr>
          <p:spPr>
            <a:xfrm>
              <a:off x="1599845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713ABA-525B-DAD7-A032-FF1E87082A7F}"/>
                </a:ext>
              </a:extLst>
            </p:cNvPr>
            <p:cNvSpPr/>
            <p:nvPr/>
          </p:nvSpPr>
          <p:spPr>
            <a:xfrm>
              <a:off x="1904913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l-GR" sz="900" dirty="0">
                  <a:solidFill>
                    <a:schemeClr val="tx1"/>
                  </a:solidFill>
                </a:rPr>
                <a:t>σ</a:t>
              </a:r>
              <a:endParaRPr lang="en-HR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FD0B8D-F8AE-C6D8-020E-6F17015F5D01}"/>
                </a:ext>
              </a:extLst>
            </p:cNvPr>
            <p:cNvSpPr/>
            <p:nvPr/>
          </p:nvSpPr>
          <p:spPr>
            <a:xfrm>
              <a:off x="1349652" y="4820061"/>
              <a:ext cx="127845" cy="127845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R" sz="900" dirty="0"/>
                <a:t>+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131F683-D7FC-336B-83B3-815AEF89D50D}"/>
                </a:ext>
              </a:extLst>
            </p:cNvPr>
            <p:cNvGrpSpPr/>
            <p:nvPr/>
          </p:nvGrpSpPr>
          <p:grpSpPr>
            <a:xfrm>
              <a:off x="1961073" y="5163251"/>
              <a:ext cx="127845" cy="230832"/>
              <a:chOff x="1313181" y="5045954"/>
              <a:chExt cx="127845" cy="23083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A60116-C724-8D14-4204-E14C5F2CD1AE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8673CC0-AF04-B29E-3A6D-B1C36581DC39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7BE883C-3AB8-C62F-C306-E1AACCD2E98D}"/>
                </a:ext>
              </a:extLst>
            </p:cNvPr>
            <p:cNvCxnSpPr>
              <a:cxnSpLocks/>
              <a:stCxn id="20" idx="0"/>
              <a:endCxn id="41" idx="4"/>
            </p:cNvCxnSpPr>
            <p:nvPr/>
          </p:nvCxnSpPr>
          <p:spPr>
            <a:xfrm flipH="1" flipV="1">
              <a:off x="2024996" y="5316624"/>
              <a:ext cx="1" cy="1479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EF38F0-5234-F417-10BA-B72A57D555B6}"/>
                </a:ext>
              </a:extLst>
            </p:cNvPr>
            <p:cNvSpPr/>
            <p:nvPr/>
          </p:nvSpPr>
          <p:spPr>
            <a:xfrm>
              <a:off x="1904911" y="5015441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921C314-116F-27DE-78DF-FC0058CB3C91}"/>
                </a:ext>
              </a:extLst>
            </p:cNvPr>
            <p:cNvCxnSpPr>
              <a:cxnSpLocks/>
              <a:stCxn id="41" idx="0"/>
              <a:endCxn id="24" idx="2"/>
            </p:cNvCxnSpPr>
            <p:nvPr/>
          </p:nvCxnSpPr>
          <p:spPr>
            <a:xfrm flipH="1" flipV="1">
              <a:off x="2024995" y="5140102"/>
              <a:ext cx="1" cy="48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B9C4F93-48B7-3340-8AA2-057B5CC18CAA}"/>
                </a:ext>
              </a:extLst>
            </p:cNvPr>
            <p:cNvCxnSpPr>
              <a:cxnSpLocks/>
              <a:stCxn id="43" idx="6"/>
              <a:endCxn id="21" idx="2"/>
            </p:cNvCxnSpPr>
            <p:nvPr/>
          </p:nvCxnSpPr>
          <p:spPr>
            <a:xfrm flipV="1">
              <a:off x="1153845" y="4883984"/>
              <a:ext cx="195807" cy="2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0E2B82D-33AA-296E-862C-87AE207AD203}"/>
                </a:ext>
              </a:extLst>
            </p:cNvPr>
            <p:cNvCxnSpPr>
              <a:cxnSpLocks/>
              <a:stCxn id="45" idx="0"/>
              <a:endCxn id="21" idx="4"/>
            </p:cNvCxnSpPr>
            <p:nvPr/>
          </p:nvCxnSpPr>
          <p:spPr>
            <a:xfrm flipH="1" flipV="1">
              <a:off x="1413575" y="4947906"/>
              <a:ext cx="1566" cy="222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0F43349-F743-7AA6-B6A1-34AF89E205BA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2024995" y="4879309"/>
              <a:ext cx="0" cy="136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5F0256DD-ED22-10AF-E7A4-D9473B9363AC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902984" y="5589240"/>
              <a:ext cx="1122013" cy="196958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77DF4B5-A260-0192-B882-594B6E7F39B4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2088918" y="5252702"/>
              <a:ext cx="7650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FE1D810-9EBA-50EB-D941-F71F2C0D2B0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719929" y="5589240"/>
              <a:ext cx="0" cy="1969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C81E096-B554-0306-889C-3259114AA4E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1414861" y="5589240"/>
              <a:ext cx="0" cy="204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A4DD96-AEB8-62D6-9131-9E158D169A0F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1087015" y="5588178"/>
              <a:ext cx="0" cy="206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060AA9C-4CAB-6E32-EE92-39AF85391E96}"/>
                    </a:ext>
                  </a:extLst>
                </p:cNvPr>
                <p:cNvSpPr txBox="1"/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060AA9C-4CAB-6E32-EE92-39AF85391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01E0FBE-C667-F78A-1DAB-A0FC907D30F5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2249720" y="4580863"/>
              <a:ext cx="0" cy="669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5CF16B0-3698-DED1-2ED5-22C66CFA2B1F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249720" y="4221088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B67C788-E22A-3F04-2F6B-0A1C577C448B}"/>
                    </a:ext>
                  </a:extLst>
                </p:cNvPr>
                <p:cNvSpPr txBox="1"/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B67C788-E22A-3F04-2F6B-0A1C577C4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CB8FA6C-E987-E87D-C250-C5A79DA5E093}"/>
                    </a:ext>
                  </a:extLst>
                </p:cNvPr>
                <p:cNvSpPr txBox="1"/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CB8FA6C-E987-E87D-C250-C5A79DA5E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0493FD7-F042-3639-34A3-402567920EDB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974833" y="5786198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7AC3BAA-F728-848E-F3FD-897AC95F641F}"/>
                    </a:ext>
                  </a:extLst>
                </p:cNvPr>
                <p:cNvSpPr txBox="1"/>
                <p:nvPr/>
              </p:nvSpPr>
              <p:spPr>
                <a:xfrm>
                  <a:off x="70051" y="4584707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7AC3BAA-F728-848E-F3FD-897AC95F6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51" y="4584707"/>
                  <a:ext cx="657436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2266E5C-3F16-83D8-0902-D9C7FDDBB018}"/>
                    </a:ext>
                  </a:extLst>
                </p:cNvPr>
                <p:cNvSpPr txBox="1"/>
                <p:nvPr/>
              </p:nvSpPr>
              <p:spPr>
                <a:xfrm>
                  <a:off x="79415" y="5282159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2266E5C-3F16-83D8-0902-D9C7FDDBB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15" y="5282159"/>
                  <a:ext cx="619385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2040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B326DE7-58D5-E80D-2029-BECE54FCAC15}"/>
              </a:ext>
            </a:extLst>
          </p:cNvPr>
          <p:cNvGrpSpPr/>
          <p:nvPr/>
        </p:nvGrpSpPr>
        <p:grpSpPr>
          <a:xfrm>
            <a:off x="286818" y="4152350"/>
            <a:ext cx="2268959" cy="1904177"/>
            <a:chOff x="1659644" y="1519864"/>
            <a:chExt cx="2268959" cy="190417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9296081-6CFA-6816-A1F4-330EA2CA49C7}"/>
                </a:ext>
              </a:extLst>
            </p:cNvPr>
            <p:cNvSpPr/>
            <p:nvPr/>
          </p:nvSpPr>
          <p:spPr>
            <a:xfrm>
              <a:off x="2404268" y="2277847"/>
              <a:ext cx="800310" cy="7187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1935A25-FC8C-AD94-26D0-577D9A88BFBC}"/>
                </a:ext>
              </a:extLst>
            </p:cNvPr>
            <p:cNvSpPr/>
            <p:nvPr/>
          </p:nvSpPr>
          <p:spPr>
            <a:xfrm>
              <a:off x="2884570" y="1992447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FF8A9580-6FEE-30DC-2909-D8D3792396B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75614" y="2602135"/>
              <a:ext cx="242082" cy="228635"/>
            </a:xfrm>
            <a:prstGeom prst="bentConnector3">
              <a:avLst>
                <a:gd name="adj1" fmla="val 1926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638E948-CA9D-DC67-FABC-816A471BAD77}"/>
                </a:ext>
              </a:extLst>
            </p:cNvPr>
            <p:cNvSpPr/>
            <p:nvPr/>
          </p:nvSpPr>
          <p:spPr>
            <a:xfrm>
              <a:off x="2708973" y="2533083"/>
              <a:ext cx="26895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tanh</a:t>
              </a:r>
            </a:p>
          </p:txBody>
        </p: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E85BB826-42D8-AD4E-8235-929D3640AABA}"/>
                </a:ext>
              </a:extLst>
            </p:cNvPr>
            <p:cNvCxnSpPr>
              <a:cxnSpLocks/>
              <a:endCxn id="122" idx="2"/>
            </p:cNvCxnSpPr>
            <p:nvPr/>
          </p:nvCxnSpPr>
          <p:spPr>
            <a:xfrm flipV="1">
              <a:off x="2498785" y="2657744"/>
              <a:ext cx="344667" cy="184455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26CB1EC-63FD-4E91-240A-48542B5B4138}"/>
                </a:ext>
              </a:extLst>
            </p:cNvPr>
            <p:cNvCxnSpPr>
              <a:cxnSpLocks/>
              <a:stCxn id="122" idx="3"/>
            </p:cNvCxnSpPr>
            <p:nvPr/>
          </p:nvCxnSpPr>
          <p:spPr>
            <a:xfrm>
              <a:off x="2977930" y="2595414"/>
              <a:ext cx="7770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D9262CD-6484-CE3E-8DD9-0A51976345E8}"/>
                    </a:ext>
                  </a:extLst>
                </p:cNvPr>
                <p:cNvSpPr txBox="1"/>
                <p:nvPr/>
              </p:nvSpPr>
              <p:spPr>
                <a:xfrm>
                  <a:off x="3309218" y="2250813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D9262CD-6484-CE3E-8DD9-0A5197634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218" y="2250813"/>
                  <a:ext cx="619385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87BB287-C478-9D31-035F-235CADCE5A83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V="1">
              <a:off x="3082570" y="2136198"/>
              <a:ext cx="0" cy="4531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306E84E-2F78-D5F3-82AE-F28BD2CCBE54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3082570" y="1776423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AAC827-2D8A-158F-0CE6-BBD4B9D70537}"/>
                    </a:ext>
                  </a:extLst>
                </p:cNvPr>
                <p:cNvSpPr txBox="1"/>
                <p:nvPr/>
              </p:nvSpPr>
              <p:spPr>
                <a:xfrm>
                  <a:off x="2753852" y="1519864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AAC827-2D8A-158F-0CE6-BBD4B9D70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852" y="1519864"/>
                  <a:ext cx="657436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11B635B0-5911-4323-3F0C-06E3F18F55E7}"/>
                    </a:ext>
                  </a:extLst>
                </p:cNvPr>
                <p:cNvSpPr txBox="1"/>
                <p:nvPr/>
              </p:nvSpPr>
              <p:spPr>
                <a:xfrm>
                  <a:off x="2514734" y="3085487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11B635B0-5911-4323-3F0C-06E3F18F5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734" y="3085487"/>
                  <a:ext cx="657436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6E84281-306D-2344-5CDB-78472C0EA39C}"/>
                </a:ext>
              </a:extLst>
            </p:cNvPr>
            <p:cNvCxnSpPr>
              <a:cxnSpLocks/>
              <a:stCxn id="136" idx="0"/>
            </p:cNvCxnSpPr>
            <p:nvPr/>
          </p:nvCxnSpPr>
          <p:spPr>
            <a:xfrm flipV="1">
              <a:off x="2843452" y="2834207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086AA75-C731-18F1-02E8-DBD1AD5A1ACD}"/>
                    </a:ext>
                  </a:extLst>
                </p:cNvPr>
                <p:cNvSpPr txBox="1"/>
                <p:nvPr/>
              </p:nvSpPr>
              <p:spPr>
                <a:xfrm>
                  <a:off x="1659644" y="2294138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086AA75-C731-18F1-02E8-DBD1AD5A1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644" y="2294138"/>
                  <a:ext cx="619385" cy="338554"/>
                </a:xfrm>
                <a:prstGeom prst="rect">
                  <a:avLst/>
                </a:prstGeom>
                <a:blipFill>
                  <a:blip r:embed="rId11"/>
                  <a:stretch>
                    <a:fillRect r="-18000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4A3C1E4-14C6-3A8A-1337-368B262931E6}"/>
              </a:ext>
            </a:extLst>
          </p:cNvPr>
          <p:cNvGrpSpPr/>
          <p:nvPr/>
        </p:nvGrpSpPr>
        <p:grpSpPr>
          <a:xfrm>
            <a:off x="3062898" y="4006812"/>
            <a:ext cx="2363119" cy="2091528"/>
            <a:chOff x="2943957" y="2407991"/>
            <a:chExt cx="2363119" cy="2091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8F6A10A5-4F5C-6878-29C6-978FBAE4F81B}"/>
                    </a:ext>
                  </a:extLst>
                </p:cNvPr>
                <p:cNvSpPr txBox="1"/>
                <p:nvPr/>
              </p:nvSpPr>
              <p:spPr>
                <a:xfrm>
                  <a:off x="4649640" y="2989077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8F6A10A5-4F5C-6878-29C6-978FBAE4F8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640" y="2989077"/>
                  <a:ext cx="657436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852BCFF-82D0-715B-A414-E9B833469511}"/>
                </a:ext>
              </a:extLst>
            </p:cNvPr>
            <p:cNvSpPr/>
            <p:nvPr/>
          </p:nvSpPr>
          <p:spPr>
            <a:xfrm>
              <a:off x="3889009" y="3581795"/>
              <a:ext cx="244616" cy="126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  <a:endParaRPr lang="en-HR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847C912-7384-804E-1520-6C6710B31D5E}"/>
                </a:ext>
              </a:extLst>
            </p:cNvPr>
            <p:cNvSpPr/>
            <p:nvPr/>
          </p:nvSpPr>
          <p:spPr>
            <a:xfrm>
              <a:off x="4219079" y="3584653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l-GR" sz="900" dirty="0">
                  <a:solidFill>
                    <a:schemeClr val="tx1"/>
                  </a:solidFill>
                </a:rPr>
                <a:t>σ</a:t>
              </a:r>
              <a:endParaRPr lang="en-HR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7179478-BB78-1154-A7E3-4FC4D42CFE94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V="1">
              <a:off x="4339163" y="3393644"/>
              <a:ext cx="0" cy="1910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E4A3B58A-C2D9-FC0D-621C-5D320D76E986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V="1">
              <a:off x="4011317" y="3396489"/>
              <a:ext cx="0" cy="185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30F85ADB-ED4E-410C-4441-749DD8A83241}"/>
                </a:ext>
              </a:extLst>
            </p:cNvPr>
            <p:cNvCxnSpPr>
              <a:cxnSpLocks/>
              <a:stCxn id="213" idx="3"/>
            </p:cNvCxnSpPr>
            <p:nvPr/>
          </p:nvCxnSpPr>
          <p:spPr>
            <a:xfrm>
              <a:off x="4400605" y="3322085"/>
              <a:ext cx="67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BFBC192-E7D6-D936-8032-53A3ABF0C9A5}"/>
                </a:ext>
              </a:extLst>
            </p:cNvPr>
            <p:cNvSpPr/>
            <p:nvPr/>
          </p:nvSpPr>
          <p:spPr>
            <a:xfrm>
              <a:off x="3677747" y="3165974"/>
              <a:ext cx="1038269" cy="8390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B003A53-66B0-0BD3-2EDB-E56CC05BC429}"/>
                </a:ext>
              </a:extLst>
            </p:cNvPr>
            <p:cNvSpPr/>
            <p:nvPr/>
          </p:nvSpPr>
          <p:spPr>
            <a:xfrm>
              <a:off x="4357774" y="2880574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C8872F15-CA8E-9A61-DA33-94354A6FF1D1}"/>
                </a:ext>
              </a:extLst>
            </p:cNvPr>
            <p:cNvCxnSpPr>
              <a:cxnSpLocks/>
              <a:endCxn id="213" idx="1"/>
            </p:cNvCxnSpPr>
            <p:nvPr/>
          </p:nvCxnSpPr>
          <p:spPr>
            <a:xfrm>
              <a:off x="3570417" y="3322085"/>
              <a:ext cx="3185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>
              <a:extLst>
                <a:ext uri="{FF2B5EF4-FFF2-40B4-BE49-F238E27FC236}">
                  <a16:creationId xmlns:a16="http://schemas.microsoft.com/office/drawing/2014/main" id="{32559823-6A22-3EA1-B487-B7847800A8C5}"/>
                </a:ext>
              </a:extLst>
            </p:cNvPr>
            <p:cNvCxnSpPr>
              <a:cxnSpLocks/>
              <a:endCxn id="170" idx="2"/>
            </p:cNvCxnSpPr>
            <p:nvPr/>
          </p:nvCxnSpPr>
          <p:spPr>
            <a:xfrm flipV="1">
              <a:off x="3774028" y="3709314"/>
              <a:ext cx="565135" cy="196958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244F978A-697B-BBB3-9B74-07FEC86F457B}"/>
                </a:ext>
              </a:extLst>
            </p:cNvPr>
            <p:cNvCxnSpPr>
              <a:cxnSpLocks/>
              <a:endCxn id="169" idx="2"/>
            </p:cNvCxnSpPr>
            <p:nvPr/>
          </p:nvCxnSpPr>
          <p:spPr>
            <a:xfrm flipV="1">
              <a:off x="4011317" y="3708252"/>
              <a:ext cx="0" cy="1980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4504EAB8-6A13-4377-9D66-CF5C4C29598E}"/>
                </a:ext>
              </a:extLst>
            </p:cNvPr>
            <p:cNvCxnSpPr>
              <a:cxnSpLocks/>
              <a:endCxn id="177" idx="2"/>
            </p:cNvCxnSpPr>
            <p:nvPr/>
          </p:nvCxnSpPr>
          <p:spPr>
            <a:xfrm flipV="1">
              <a:off x="4555774" y="3024325"/>
              <a:ext cx="0" cy="297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A025248-0FB1-EE82-3CC6-B0D1C9060432}"/>
                </a:ext>
              </a:extLst>
            </p:cNvPr>
            <p:cNvCxnSpPr>
              <a:cxnSpLocks/>
              <a:stCxn id="177" idx="0"/>
            </p:cNvCxnSpPr>
            <p:nvPr/>
          </p:nvCxnSpPr>
          <p:spPr>
            <a:xfrm flipV="1">
              <a:off x="4555774" y="2664550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9ABCE8E-C70A-E1AD-A325-17A2228A5F07}"/>
                    </a:ext>
                  </a:extLst>
                </p:cNvPr>
                <p:cNvSpPr txBox="1"/>
                <p:nvPr/>
              </p:nvSpPr>
              <p:spPr>
                <a:xfrm>
                  <a:off x="4227056" y="2407991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9ABCE8E-C70A-E1AD-A325-17A2228A5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056" y="2407991"/>
                  <a:ext cx="657436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8B55F0E3-FF9C-0147-74A1-D9A664D9B912}"/>
                    </a:ext>
                  </a:extLst>
                </p:cNvPr>
                <p:cNvSpPr txBox="1"/>
                <p:nvPr/>
              </p:nvSpPr>
              <p:spPr>
                <a:xfrm>
                  <a:off x="3570417" y="4160965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8B55F0E3-FF9C-0147-74A1-D9A664D9B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0417" y="4160965"/>
                  <a:ext cx="657436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4A0946B0-4E5C-5305-859C-5BFD7C745062}"/>
                </a:ext>
              </a:extLst>
            </p:cNvPr>
            <p:cNvCxnSpPr>
              <a:cxnSpLocks/>
              <a:stCxn id="200" idx="0"/>
            </p:cNvCxnSpPr>
            <p:nvPr/>
          </p:nvCxnSpPr>
          <p:spPr>
            <a:xfrm flipV="1">
              <a:off x="3899135" y="3909685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511554-B141-DE7D-831D-C0195A7E7F79}"/>
                    </a:ext>
                  </a:extLst>
                </p:cNvPr>
                <p:cNvSpPr txBox="1"/>
                <p:nvPr/>
              </p:nvSpPr>
              <p:spPr>
                <a:xfrm>
                  <a:off x="2943957" y="3021787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511554-B141-DE7D-831D-C0195A7E7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957" y="3021787"/>
                  <a:ext cx="657436" cy="338554"/>
                </a:xfrm>
                <a:prstGeom prst="rect">
                  <a:avLst/>
                </a:prstGeom>
                <a:blipFill>
                  <a:blip r:embed="rId15"/>
                  <a:stretch>
                    <a:fillRect r="-1320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6673B44-F9E0-E845-B178-3971F2A6A080}"/>
                </a:ext>
              </a:extLst>
            </p:cNvPr>
            <p:cNvSpPr/>
            <p:nvPr/>
          </p:nvSpPr>
          <p:spPr>
            <a:xfrm>
              <a:off x="3889009" y="3240819"/>
              <a:ext cx="511596" cy="1625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DA3D040F-5A6F-2783-54F8-3658912B0C82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2" y="3322085"/>
              <a:ext cx="0" cy="587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91F4D044-1E1D-B319-5E68-5746099E762D}"/>
              </a:ext>
            </a:extLst>
          </p:cNvPr>
          <p:cNvSpPr txBox="1"/>
          <p:nvPr/>
        </p:nvSpPr>
        <p:spPr>
          <a:xfrm>
            <a:off x="1155829" y="32914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RNN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92E95E4-E0EA-45ED-1838-E81F1603DF4B}"/>
              </a:ext>
            </a:extLst>
          </p:cNvPr>
          <p:cNvSpPr txBox="1"/>
          <p:nvPr/>
        </p:nvSpPr>
        <p:spPr>
          <a:xfrm>
            <a:off x="4007950" y="328820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GRU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48A9C6F-6FB7-CB29-C387-911C3B7BD2DF}"/>
              </a:ext>
            </a:extLst>
          </p:cNvPr>
          <p:cNvSpPr txBox="1"/>
          <p:nvPr/>
        </p:nvSpPr>
        <p:spPr>
          <a:xfrm>
            <a:off x="7164288" y="328498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LSTM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7C1AE208-0155-4E7F-3D98-B020E59C4E93}"/>
              </a:ext>
            </a:extLst>
          </p:cNvPr>
          <p:cNvCxnSpPr/>
          <p:nvPr/>
        </p:nvCxnSpPr>
        <p:spPr>
          <a:xfrm>
            <a:off x="1336147" y="1556792"/>
            <a:ext cx="6153614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D2B9E1B1-DCA9-3156-92A2-8F0FEA158D74}"/>
              </a:ext>
            </a:extLst>
          </p:cNvPr>
          <p:cNvSpPr txBox="1"/>
          <p:nvPr/>
        </p:nvSpPr>
        <p:spPr>
          <a:xfrm>
            <a:off x="3308741" y="832405"/>
            <a:ext cx="2208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>
                <a:solidFill>
                  <a:schemeClr val="accent1"/>
                </a:solidFill>
              </a:rPr>
              <a:t>Increased complexity,</a:t>
            </a:r>
          </a:p>
          <a:p>
            <a:r>
              <a:rPr lang="en-HR" dirty="0">
                <a:solidFill>
                  <a:schemeClr val="accent1"/>
                </a:solidFill>
              </a:rPr>
              <a:t>sequential</a:t>
            </a:r>
          </a:p>
        </p:txBody>
      </p:sp>
    </p:spTree>
    <p:extLst>
      <p:ext uri="{BB962C8B-B14F-4D97-AF65-F5344CB8AC3E}">
        <p14:creationId xmlns:p14="http://schemas.microsoft.com/office/powerpoint/2010/main" val="87703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Transformers Intuition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F761-59BA-C841-5D9D-97FD7D8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4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E83B6-D451-211D-6145-B7580A164BED}"/>
              </a:ext>
            </a:extLst>
          </p:cNvPr>
          <p:cNvSpPr txBox="1"/>
          <p:nvPr/>
        </p:nvSpPr>
        <p:spPr>
          <a:xfrm>
            <a:off x="359764" y="1161738"/>
            <a:ext cx="3138231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Attention + CNN</a:t>
            </a:r>
          </a:p>
          <a:p>
            <a:endParaRPr lang="en-H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R" sz="2400" dirty="0"/>
              <a:t>Self-Attention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R" sz="2400" dirty="0"/>
              <a:t>Multi-Head Attention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0D641D-363F-EF79-2883-9BF6091B3518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</a:t>
            </a:r>
            <a:r>
              <a:rPr lang="en-GB" sz="1600" dirty="0">
                <a:effectLst/>
              </a:rPr>
              <a:t>Vaswani et al. 2017, Attention Is All You Need</a:t>
            </a:r>
            <a:r>
              <a:rPr lang="en-US" sz="1600" dirty="0">
                <a:effectLst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93701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Self-Attention Intuition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F761-59BA-C841-5D9D-97FD7D8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5</a:t>
            </a:fld>
            <a:endParaRPr lang="hr-H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0D641D-363F-EF79-2883-9BF6091B3518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</a:t>
            </a:r>
            <a:r>
              <a:rPr lang="en-GB" sz="1600" dirty="0">
                <a:effectLst/>
              </a:rPr>
              <a:t>Vaswani et al. 2017, Attention Is All You Need</a:t>
            </a:r>
            <a:r>
              <a:rPr lang="en-US" sz="1600" dirty="0">
                <a:effectLst/>
              </a:rPr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82F0C4D-0CA2-4CE4-7B71-A9B8A3B73FFC}"/>
                  </a:ext>
                </a:extLst>
              </p:cNvPr>
              <p:cNvSpPr txBox="1"/>
              <p:nvPr/>
            </p:nvSpPr>
            <p:spPr>
              <a:xfrm>
                <a:off x="148072" y="874883"/>
                <a:ext cx="77512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HR" sz="2400" dirty="0"/>
                  <a:t> = </a:t>
                </a:r>
                <a:r>
                  <a:rPr lang="hr-HR" sz="2400" dirty="0" err="1"/>
                  <a:t>attention-based</a:t>
                </a:r>
                <a:r>
                  <a:rPr lang="hr-HR" sz="2400" dirty="0"/>
                  <a:t> </a:t>
                </a:r>
                <a:r>
                  <a:rPr lang="hr-HR" sz="2400" dirty="0" err="1"/>
                  <a:t>vector</a:t>
                </a:r>
                <a:r>
                  <a:rPr lang="hr-HR" sz="2400" dirty="0"/>
                  <a:t> </a:t>
                </a:r>
                <a:r>
                  <a:rPr lang="hr-HR" sz="2400" dirty="0" err="1"/>
                  <a:t>representation</a:t>
                </a:r>
                <a:r>
                  <a:rPr lang="hr-HR" sz="2400" dirty="0"/>
                  <a:t> </a:t>
                </a:r>
                <a:r>
                  <a:rPr lang="hr-HR" sz="2400" dirty="0" err="1"/>
                  <a:t>of</a:t>
                </a:r>
                <a:r>
                  <a:rPr lang="hr-HR" sz="2400" dirty="0"/>
                  <a:t> a word</a:t>
                </a:r>
                <a:endParaRPr lang="en-H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82F0C4D-0CA2-4CE4-7B71-A9B8A3B7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72" y="874883"/>
                <a:ext cx="7751279" cy="461665"/>
              </a:xfrm>
              <a:prstGeom prst="rect">
                <a:avLst/>
              </a:prstGeom>
              <a:blipFill>
                <a:blip r:embed="rId2"/>
                <a:stretch>
                  <a:fillRect l="-163" t="-10811" r="-490" b="-2973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129E7F4-8588-8164-AF11-AD7970C46B8E}"/>
                  </a:ext>
                </a:extLst>
              </p:cNvPr>
              <p:cNvSpPr txBox="1"/>
              <p:nvPr/>
            </p:nvSpPr>
            <p:spPr>
              <a:xfrm>
                <a:off x="167220" y="2758626"/>
                <a:ext cx="3132609" cy="814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r-H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r-HR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hr-H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hr-H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HR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r-HR" sz="2000" b="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r-H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HR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p>
                          <m:e>
                            <m:func>
                              <m:funcPr>
                                <m:ctrlPr>
                                  <a:rPr lang="hr-H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 sz="2000" dirty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hr-H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p>
                                          <m:sSupPr>
                                            <m:ctrlP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HR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129E7F4-8588-8164-AF11-AD7970C46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0" y="2758626"/>
                <a:ext cx="3132609" cy="814390"/>
              </a:xfrm>
              <a:prstGeom prst="rect">
                <a:avLst/>
              </a:prstGeom>
              <a:blipFill>
                <a:blip r:embed="rId3"/>
                <a:stretch>
                  <a:fillRect b="-6153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312DE29A-BEA0-4D82-C34A-F6F52588FFF1}"/>
              </a:ext>
            </a:extLst>
          </p:cNvPr>
          <p:cNvSpPr txBox="1"/>
          <p:nvPr/>
        </p:nvSpPr>
        <p:spPr>
          <a:xfrm>
            <a:off x="220349" y="2234125"/>
            <a:ext cx="15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RNN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E027B0C-E7B4-1CAC-9C84-98A3D37EABF8}"/>
                  </a:ext>
                </a:extLst>
              </p:cNvPr>
              <p:cNvSpPr txBox="1"/>
              <p:nvPr/>
            </p:nvSpPr>
            <p:spPr>
              <a:xfrm>
                <a:off x="4823767" y="2758626"/>
                <a:ext cx="3708673" cy="832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H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r-H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HR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r-H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 sz="2000" dirty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hr-H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hr-HR" sz="20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p>
                                          <m:sSupPr>
                                            <m:ctrlP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&gt;</m:t>
                                            </m:r>
                                          </m:sup>
                                        </m:s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hr-H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hr-H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hr-HR" sz="2000" dirty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hr-H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&lt;</m:t>
                                                </m:r>
                                                <m:r>
                                                  <a:rPr lang="hr-H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&gt;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&gt;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  <m:sSup>
                          <m:sSupPr>
                            <m:ctrlP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HR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E027B0C-E7B4-1CAC-9C84-98A3D37EA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767" y="2758626"/>
                <a:ext cx="3708673" cy="832536"/>
              </a:xfrm>
              <a:prstGeom prst="rect">
                <a:avLst/>
              </a:prstGeom>
              <a:blipFill>
                <a:blip r:embed="rId4"/>
                <a:stretch>
                  <a:fillRect t="-30303" b="-6212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473457CF-FE24-9685-F275-4A743D5AD1F9}"/>
              </a:ext>
            </a:extLst>
          </p:cNvPr>
          <p:cNvSpPr txBox="1"/>
          <p:nvPr/>
        </p:nvSpPr>
        <p:spPr>
          <a:xfrm>
            <a:off x="4876896" y="2234125"/>
            <a:ext cx="23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Transformers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/>
              <p:nvPr/>
            </p:nvSpPr>
            <p:spPr>
              <a:xfrm>
                <a:off x="576064" y="5283205"/>
                <a:ext cx="658822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r>
                  <a:rPr lang="hr-HR" sz="2800" b="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>
                    <a:solidFill>
                      <a:schemeClr val="bg1">
                        <a:lumMod val="75000"/>
                      </a:schemeClr>
                    </a:solidFill>
                  </a:rPr>
                  <a:t>      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hr-HR" sz="2800" b="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Jane   </a:t>
                </a:r>
                <a:r>
                  <a:rPr lang="en-US" sz="2800" dirty="0" err="1">
                    <a:solidFill>
                      <a:schemeClr val="bg1">
                        <a:lumMod val="75000"/>
                      </a:schemeClr>
                    </a:solidFill>
                  </a:rPr>
                  <a:t>visite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 </a:t>
                </a:r>
                <a:r>
                  <a:rPr lang="en-US" sz="2800" dirty="0" err="1"/>
                  <a:t>l'Afrique</a:t>
                </a:r>
                <a:r>
                  <a:rPr lang="en-US" sz="2800" dirty="0"/>
                  <a:t>    </a:t>
                </a:r>
                <a:r>
                  <a:rPr lang="en-US" sz="2800" dirty="0" err="1">
                    <a:solidFill>
                      <a:schemeClr val="bg1">
                        <a:lumMod val="75000"/>
                      </a:schemeClr>
                    </a:solidFill>
                  </a:rPr>
                  <a:t>en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    </a:t>
                </a:r>
                <a:r>
                  <a:rPr lang="en-US" sz="2800" dirty="0" err="1">
                    <a:solidFill>
                      <a:schemeClr val="bg1">
                        <a:lumMod val="75000"/>
                      </a:schemeClr>
                    </a:solidFill>
                  </a:rPr>
                  <a:t>septembre</a:t>
                </a:r>
                <a:endParaRPr lang="en-US" sz="2800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4" y="5283205"/>
                <a:ext cx="6588224" cy="954107"/>
              </a:xfrm>
              <a:prstGeom prst="rect">
                <a:avLst/>
              </a:prstGeom>
              <a:blipFill>
                <a:blip r:embed="rId5"/>
                <a:stretch>
                  <a:fillRect l="-1927" b="-1710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12878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14679</TotalTime>
  <Words>138</Words>
  <Application>Microsoft Macintosh PowerPoint</Application>
  <PresentationFormat>On-screen Show (4:3)</PresentationFormat>
  <Paragraphs>65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bzitko_template</vt:lpstr>
      <vt:lpstr>NLP Transformers  lecture 05.2</vt:lpstr>
      <vt:lpstr>Contents</vt:lpstr>
      <vt:lpstr>Transformers Motivation</vt:lpstr>
      <vt:lpstr>Transformers Intuition</vt:lpstr>
      <vt:lpstr>Self-Attention Intuition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2430</cp:revision>
  <dcterms:created xsi:type="dcterms:W3CDTF">2009-11-13T22:47:37Z</dcterms:created>
  <dcterms:modified xsi:type="dcterms:W3CDTF">2022-12-06T13:40:26Z</dcterms:modified>
</cp:coreProperties>
</file>